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Masters/slideMaster1.xml" ContentType="application/vnd.openxmlformats-officedocument.presentationml.slideMaster+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9.xml" ContentType="application/vnd.openxmlformats-officedocument.presentationml.notesSlide+xml"/>
  <Override PartName="/ppt/notesSlides/notesSlide28.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59.xml" ContentType="application/vnd.openxmlformats-officedocument.presentationml.notesSlide+xml"/>
  <Override PartName="/ppt/notesSlides/notesSlide29.xml" ContentType="application/vnd.openxmlformats-officedocument.presentationml.notesSlide+xml"/>
  <Override PartName="/ppt/notesSlides/notesSlide1.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3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48.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62"/>
  </p:notesMasterIdLst>
  <p:handoutMasterIdLst>
    <p:handoutMasterId r:id="rId63"/>
  </p:handoutMasterIdLst>
  <p:sldIdLst>
    <p:sldId id="256" r:id="rId2"/>
    <p:sldId id="257" r:id="rId3"/>
    <p:sldId id="258" r:id="rId4"/>
    <p:sldId id="259" r:id="rId5"/>
    <p:sldId id="260" r:id="rId6"/>
    <p:sldId id="261" r:id="rId7"/>
    <p:sldId id="262" r:id="rId8"/>
    <p:sldId id="263" r:id="rId9"/>
    <p:sldId id="264" r:id="rId10"/>
    <p:sldId id="265" r:id="rId11"/>
    <p:sldId id="315"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4" r:id="rId29"/>
    <p:sldId id="285" r:id="rId30"/>
    <p:sldId id="286" r:id="rId31"/>
    <p:sldId id="287" r:id="rId32"/>
    <p:sldId id="288" r:id="rId33"/>
    <p:sldId id="289" r:id="rId34"/>
    <p:sldId id="290" r:id="rId35"/>
    <p:sldId id="291" r:id="rId36"/>
    <p:sldId id="292" r:id="rId37"/>
    <p:sldId id="319" r:id="rId38"/>
    <p:sldId id="293" r:id="rId39"/>
    <p:sldId id="295" r:id="rId40"/>
    <p:sldId id="294" r:id="rId41"/>
    <p:sldId id="296" r:id="rId42"/>
    <p:sldId id="297" r:id="rId43"/>
    <p:sldId id="300" r:id="rId44"/>
    <p:sldId id="316" r:id="rId45"/>
    <p:sldId id="301" r:id="rId46"/>
    <p:sldId id="302" r:id="rId47"/>
    <p:sldId id="303" r:id="rId48"/>
    <p:sldId id="304" r:id="rId49"/>
    <p:sldId id="314" r:id="rId50"/>
    <p:sldId id="298" r:id="rId51"/>
    <p:sldId id="299" r:id="rId52"/>
    <p:sldId id="306" r:id="rId53"/>
    <p:sldId id="307" r:id="rId54"/>
    <p:sldId id="308" r:id="rId55"/>
    <p:sldId id="309" r:id="rId56"/>
    <p:sldId id="310" r:id="rId57"/>
    <p:sldId id="311" r:id="rId58"/>
    <p:sldId id="312" r:id="rId59"/>
    <p:sldId id="313" r:id="rId60"/>
    <p:sldId id="317" r:id="rId61"/>
  </p:sldIdLst>
  <p:sldSz cx="9144000" cy="5143500" type="screen16x9"/>
  <p:notesSz cx="6858000" cy="9296400"/>
  <p:embeddedFontLst>
    <p:embeddedFont>
      <p:font typeface="Georgia" panose="02040502050405020303" pitchFamily="18" charset="0"/>
      <p:regular r:id="rId64"/>
      <p:bold r:id="rId65"/>
      <p:italic r:id="rId66"/>
      <p:boldItalic r:id="rId67"/>
    </p:embeddedFont>
    <p:embeddedFont>
      <p:font typeface="Open Sans" panose="020B0606030504020204" pitchFamily="34" charset="0"/>
      <p:regular r:id="rId68"/>
      <p:bold r:id="rId69"/>
      <p:italic r:id="rId70"/>
      <p:boldItalic r:id="rId71"/>
    </p:embeddedFont>
    <p:embeddedFont>
      <p:font typeface="Roboto" panose="02000000000000000000" pitchFamily="2" charset="0"/>
      <p:regular r:id="rId72"/>
      <p:bold r:id="rId73"/>
      <p:italic r:id="rId74"/>
      <p:bold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019" autoAdjust="0"/>
  </p:normalViewPr>
  <p:slideViewPr>
    <p:cSldViewPr snapToGrid="0">
      <p:cViewPr varScale="1">
        <p:scale>
          <a:sx n="107" d="100"/>
          <a:sy n="107" d="100"/>
        </p:scale>
        <p:origin x="1656" y="120"/>
      </p:cViewPr>
      <p:guideLst>
        <p:guide orient="horz" pos="1620"/>
        <p:guide pos="2880"/>
      </p:guideLst>
    </p:cSldViewPr>
  </p:slideViewPr>
  <p:notesTextViewPr>
    <p:cViewPr>
      <p:scale>
        <a:sx n="1" d="1"/>
        <a:sy n="1" d="1"/>
      </p:scale>
      <p:origin x="0" y="0"/>
    </p:cViewPr>
  </p:notesTextViewPr>
  <p:notesViewPr>
    <p:cSldViewPr snapToGrid="0">
      <p:cViewPr varScale="1">
        <p:scale>
          <a:sx n="84" d="100"/>
          <a:sy n="84" d="100"/>
        </p:scale>
        <p:origin x="2148"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handoutMaster" Target="handoutMasters/handoutMaster1.xml"/><Relationship Id="rId68" Type="http://schemas.openxmlformats.org/officeDocument/2006/relationships/font" Target="fonts/font5.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1.fntdata"/><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customXml" Target="../customXml/item3.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1.fntdata"/><Relationship Id="rId69" Type="http://schemas.openxmlformats.org/officeDocument/2006/relationships/font" Target="fonts/font6.fntdata"/><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9.fntdata"/><Relationship Id="rId80" Type="http://schemas.openxmlformats.org/officeDocument/2006/relationships/customXml" Target="../customXml/item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70" Type="http://schemas.openxmlformats.org/officeDocument/2006/relationships/font" Target="fonts/font7.fntdata"/><Relationship Id="rId75"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2.fntdata"/><Relationship Id="rId73" Type="http://schemas.openxmlformats.org/officeDocument/2006/relationships/font" Target="fonts/font10.fntdata"/><Relationship Id="rId78" Type="http://schemas.openxmlformats.org/officeDocument/2006/relationships/theme" Target="theme/theme1.xml"/><Relationship Id="rId81"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font" Target="fonts/font8.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57CD654-0D88-43C6-971B-2F746B58169B}"/>
              </a:ext>
            </a:extLst>
          </p:cNvPr>
          <p:cNvSpPr>
            <a:spLocks noGrp="1"/>
          </p:cNvSpPr>
          <p:nvPr>
            <p:ph type="hdr" sz="quarter"/>
          </p:nvPr>
        </p:nvSpPr>
        <p:spPr>
          <a:xfrm>
            <a:off x="0" y="0"/>
            <a:ext cx="2971800" cy="466434"/>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3C36916-D04D-42F2-83D7-0BD9DF8E4335}"/>
              </a:ext>
            </a:extLst>
          </p:cNvPr>
          <p:cNvSpPr>
            <a:spLocks noGrp="1"/>
          </p:cNvSpPr>
          <p:nvPr>
            <p:ph type="dt" sz="quarter" idx="1"/>
          </p:nvPr>
        </p:nvSpPr>
        <p:spPr>
          <a:xfrm>
            <a:off x="3884613" y="0"/>
            <a:ext cx="2971800" cy="466434"/>
          </a:xfrm>
          <a:prstGeom prst="rect">
            <a:avLst/>
          </a:prstGeom>
        </p:spPr>
        <p:txBody>
          <a:bodyPr vert="horz" lIns="91440" tIns="45720" rIns="91440" bIns="45720" rtlCol="0"/>
          <a:lstStyle>
            <a:lvl1pPr algn="r">
              <a:defRPr sz="1200"/>
            </a:lvl1pPr>
          </a:lstStyle>
          <a:p>
            <a:fld id="{074EB99D-A669-4AF0-88DA-C4798349CCAE}" type="datetimeFigureOut">
              <a:rPr lang="en-US" smtClean="0"/>
              <a:t>1/21/2025</a:t>
            </a:fld>
            <a:endParaRPr lang="en-US"/>
          </a:p>
        </p:txBody>
      </p:sp>
      <p:sp>
        <p:nvSpPr>
          <p:cNvPr id="4" name="Footer Placeholder 3">
            <a:extLst>
              <a:ext uri="{FF2B5EF4-FFF2-40B4-BE49-F238E27FC236}">
                <a16:creationId xmlns:a16="http://schemas.microsoft.com/office/drawing/2014/main" id="{065BD984-5988-4D80-B10D-EDCCD0B5BFB6}"/>
              </a:ext>
            </a:extLst>
          </p:cNvPr>
          <p:cNvSpPr>
            <a:spLocks noGrp="1"/>
          </p:cNvSpPr>
          <p:nvPr>
            <p:ph type="ftr" sz="quarter" idx="2"/>
          </p:nvPr>
        </p:nvSpPr>
        <p:spPr>
          <a:xfrm>
            <a:off x="0" y="8829967"/>
            <a:ext cx="2971800" cy="466433"/>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FDD2BCF-1E73-4660-B4D4-077D1B9C5A1F}"/>
              </a:ext>
            </a:extLst>
          </p:cNvPr>
          <p:cNvSpPr>
            <a:spLocks noGrp="1"/>
          </p:cNvSpPr>
          <p:nvPr>
            <p:ph type="sldNum" sz="quarter" idx="3"/>
          </p:nvPr>
        </p:nvSpPr>
        <p:spPr>
          <a:xfrm>
            <a:off x="3884613" y="8829967"/>
            <a:ext cx="2971800" cy="466433"/>
          </a:xfrm>
          <a:prstGeom prst="rect">
            <a:avLst/>
          </a:prstGeom>
        </p:spPr>
        <p:txBody>
          <a:bodyPr vert="horz" lIns="91440" tIns="45720" rIns="91440" bIns="45720" rtlCol="0" anchor="b"/>
          <a:lstStyle>
            <a:lvl1pPr algn="r">
              <a:defRPr sz="1200"/>
            </a:lvl1pPr>
          </a:lstStyle>
          <a:p>
            <a:fld id="{2565217A-CF6E-4894-90F9-A15B209FD073}" type="slidenum">
              <a:rPr lang="en-US" smtClean="0"/>
              <a:t>‹#›</a:t>
            </a:fld>
            <a:endParaRPr lang="en-US"/>
          </a:p>
        </p:txBody>
      </p:sp>
    </p:spTree>
    <p:extLst>
      <p:ext uri="{BB962C8B-B14F-4D97-AF65-F5344CB8AC3E}">
        <p14:creationId xmlns:p14="http://schemas.microsoft.com/office/powerpoint/2010/main" val="35330121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415790"/>
            <a:ext cx="5486400" cy="418338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nbcnewyork.com/news/local/brooklyn-court-officer-suspended-after-posting-racist-photo-of-obama-being-lynched/2452817/"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news.wttw.com/2021/01/19/city-worker-fired-after-making-racist-violent-facebook-comments-during-protests-watchdog"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igchicago.org/wp-content/uploads/2021/01/OIG-Fourth-Quarter-2020-Report.pdf"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news.wttw.com/2021/01/19/city-worker-fired-after-making-racist-violent-facebook-comments-during-protests-watchdog"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dailymail.co.uk/news/article-13215235/Brianna-Coppage-OnlyFans-teacher-fired-healthcare-job.html"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www.reuters.com/legal/transactional/facebook-spat-amid-union-election-covered-by-first-amendment-court-2022-04-01/"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8" Type="http://schemas.openxmlformats.org/officeDocument/2006/relationships/hyperlink" Target="https://www.theatlantic.com/technology/archive/2012/04/is-a-facebook-like-protected-under-the-first-amendment-a-court-says-no/256534/" TargetMode="External"/><Relationship Id="rId3" Type="http://schemas.openxmlformats.org/officeDocument/2006/relationships/hyperlink" Target="https://www.theatlantic.com/technology/archive/2013/09/a-facebook-like-is-now-covered-by-the-first-amendment/279828/" TargetMode="External"/><Relationship Id="rId7" Type="http://schemas.openxmlformats.org/officeDocument/2006/relationships/hyperlink" Target="http://jimadamsforhamptonsheriff.com/" TargetMode="External"/><Relationship Id="rId2" Type="http://schemas.openxmlformats.org/officeDocument/2006/relationships/slide" Target="../slides/slide38.xml"/><Relationship Id="rId1" Type="http://schemas.openxmlformats.org/officeDocument/2006/relationships/notesMaster" Target="../notesMasters/notesMaster1.xml"/><Relationship Id="rId6" Type="http://schemas.openxmlformats.org/officeDocument/2006/relationships/hyperlink" Target="http://www.hampton.gov/" TargetMode="External"/><Relationship Id="rId5" Type="http://schemas.openxmlformats.org/officeDocument/2006/relationships/hyperlink" Target="http://bjroberts.com/index.htm" TargetMode="External"/><Relationship Id="rId4" Type="http://schemas.openxmlformats.org/officeDocument/2006/relationships/hyperlink" Target="https://sclawreview.org/bland-v-roberts-12-1671/"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natlawreview.com/article/city-s-termination-police-officer-over-facebook-posts-did-not-violate-first"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plus.lexis.com/api/document/collection/cases/id/5VR6-5J91-FFTT-X424-00000-00?cite=369%20F.%20Supp.%203d%201230&amp;context=1530671"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businessinsider.com/twitter-fired-2011-5?op=1"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p:notes"/>
          <p:cNvSpPr txBox="1">
            <a:spLocks noGrp="1"/>
          </p:cNvSpPr>
          <p:nvPr>
            <p:ph type="body" idx="1"/>
          </p:nvPr>
        </p:nvSpPr>
        <p:spPr>
          <a:xfrm>
            <a:off x="685800" y="4415790"/>
            <a:ext cx="5486400" cy="418338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2cea83e1aa1_0_39: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2cea83e1aa1_0_39:notes"/>
          <p:cNvSpPr txBox="1">
            <a:spLocks noGrp="1"/>
          </p:cNvSpPr>
          <p:nvPr>
            <p:ph type="body" idx="1"/>
          </p:nvPr>
        </p:nvSpPr>
        <p:spPr>
          <a:xfrm>
            <a:off x="685800" y="4415790"/>
            <a:ext cx="5486400" cy="418338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i="1" dirty="0">
                <a:solidFill>
                  <a:srgbClr val="737373"/>
                </a:solidFill>
                <a:latin typeface="Roboto"/>
                <a:ea typeface="Roboto"/>
                <a:cs typeface="Roboto"/>
                <a:sym typeface="Roboto"/>
              </a:rPr>
              <a:t>Lindke v. Freed</a:t>
            </a:r>
            <a:r>
              <a:rPr lang="en" dirty="0">
                <a:solidFill>
                  <a:srgbClr val="737373"/>
                </a:solidFill>
                <a:latin typeface="Roboto"/>
                <a:ea typeface="Roboto"/>
                <a:cs typeface="Roboto"/>
                <a:sym typeface="Roboto"/>
              </a:rPr>
              <a:t> - (continued) Freed’s FB page was public not private - so it allowed public comments. It listed his job as city manager, provided the city’s website and general email address, his photo showed him in a suit with city lapel pin. The page also described Freed as “dad to Lucy and husband to Jessie”. He posted primarily about personal life. Posted hundreds of photos of his daughter. He also shared about his job, including press releases and surveys related to city business asking his audience to respond. Citizens would comment and ask questions, like asking if the city allows residents to have chickens. Freed would respond and point citizens to the proper department. Occasionally he would delete comments he thought were “derogatory” or “stupid”. Lindke argues that Freed’s page was governmental and amounted to a public forum for citizens to comment, ask questions, and have discussions. Lindke argued that Freed violated his 1st Amendment right to free speech when he deleted his comments and blocked him based on the fact that Freed did not like Lindke’s viewpoint. Freed claimed his page was personal and that allowed him to delete comments or block any user. </a:t>
            </a:r>
            <a:endParaRPr dirty="0">
              <a:solidFill>
                <a:srgbClr val="737373"/>
              </a:solidFill>
              <a:latin typeface="Roboto"/>
              <a:ea typeface="Roboto"/>
              <a:cs typeface="Roboto"/>
              <a:sym typeface="Roboto"/>
            </a:endParaRPr>
          </a:p>
          <a:p>
            <a:pPr marL="0" lvl="0" indent="0" algn="l" rtl="0">
              <a:spcBef>
                <a:spcPts val="120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ce37dbeca9_0_123: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2ce37dbeca9_0_123:notes"/>
          <p:cNvSpPr txBox="1">
            <a:spLocks noGrp="1"/>
          </p:cNvSpPr>
          <p:nvPr>
            <p:ph type="body" idx="1"/>
          </p:nvPr>
        </p:nvSpPr>
        <p:spPr>
          <a:xfrm>
            <a:off x="685800" y="4415790"/>
            <a:ext cx="5486400" cy="418338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139" dirty="0">
                <a:solidFill>
                  <a:srgbClr val="737373"/>
                </a:solidFill>
                <a:latin typeface="Roboto"/>
                <a:ea typeface="Roboto"/>
                <a:cs typeface="Roboto"/>
                <a:sym typeface="Roboto"/>
              </a:rPr>
              <a:t>The Supreme Court explained that:  “Categorizing posts on an ambiguous page like Freed’s is a fact-specific undertaking in which the post’s content and function are considerations.” </a:t>
            </a:r>
            <a:r>
              <a:rPr lang="en-US" sz="1139" i="1" u="sng" dirty="0" err="1">
                <a:solidFill>
                  <a:srgbClr val="737373"/>
                </a:solidFill>
                <a:latin typeface="Roboto"/>
                <a:ea typeface="Roboto"/>
                <a:cs typeface="Roboto"/>
                <a:sym typeface="Roboto"/>
              </a:rPr>
              <a:t>Lindke</a:t>
            </a:r>
            <a:r>
              <a:rPr lang="en-US" sz="1139" i="1" u="sng" dirty="0">
                <a:solidFill>
                  <a:srgbClr val="737373"/>
                </a:solidFill>
                <a:latin typeface="Roboto"/>
                <a:ea typeface="Roboto"/>
                <a:cs typeface="Roboto"/>
                <a:sym typeface="Roboto"/>
              </a:rPr>
              <a:t> v. Freed </a:t>
            </a:r>
            <a:r>
              <a:rPr lang="en-US" dirty="0">
                <a:solidFill>
                  <a:srgbClr val="737373"/>
                </a:solidFill>
                <a:latin typeface="Roboto"/>
                <a:ea typeface="Roboto"/>
                <a:cs typeface="Roboto"/>
                <a:sym typeface="Roboto"/>
              </a:rPr>
              <a:t> </a:t>
            </a:r>
          </a:p>
          <a:p>
            <a:pPr marL="0" lvl="0" indent="0" algn="l" rtl="0">
              <a:lnSpc>
                <a:spcPct val="115000"/>
              </a:lnSpc>
              <a:spcBef>
                <a:spcPts val="1200"/>
              </a:spcBef>
              <a:spcAft>
                <a:spcPts val="0"/>
              </a:spcAft>
              <a:buNone/>
            </a:pPr>
            <a:endParaRPr lang="en-US" dirty="0">
              <a:solidFill>
                <a:srgbClr val="737373"/>
              </a:solidFill>
              <a:latin typeface="Roboto"/>
              <a:ea typeface="Roboto"/>
              <a:cs typeface="Roboto"/>
              <a:sym typeface="Roboto"/>
            </a:endParaRPr>
          </a:p>
          <a:p>
            <a:pPr marL="0" lvl="0" indent="0" algn="l" rtl="0">
              <a:lnSpc>
                <a:spcPct val="115000"/>
              </a:lnSpc>
              <a:spcBef>
                <a:spcPts val="1200"/>
              </a:spcBef>
              <a:spcAft>
                <a:spcPts val="0"/>
              </a:spcAft>
              <a:buNone/>
            </a:pPr>
            <a:r>
              <a:rPr lang="en-US" dirty="0">
                <a:solidFill>
                  <a:srgbClr val="737373"/>
                </a:solidFill>
                <a:latin typeface="Roboto"/>
                <a:ea typeface="Roboto"/>
                <a:cs typeface="Roboto"/>
                <a:sym typeface="Roboto"/>
              </a:rPr>
              <a:t>If a public employee or official posts job-related content on their personal account, it creates a fact question as to whether they are speaking in their official capacity or not - and resolving that fact question will require analyzing the account and the posts very closely. That is because if they are found to have been speaking in their official capacity, then there are legal implications if they delete comments or block users from their account. </a:t>
            </a:r>
          </a:p>
          <a:p>
            <a:pPr marL="0" lvl="0" indent="0" algn="l" rtl="0">
              <a:spcBef>
                <a:spcPts val="0"/>
              </a:spcBef>
              <a:spcAft>
                <a:spcPts val="0"/>
              </a:spcAft>
              <a:buClr>
                <a:schemeClr val="dk1"/>
              </a:buClr>
              <a:buSzPts val="1200"/>
              <a:buFont typeface="Arial"/>
              <a:buNone/>
            </a:pPr>
            <a:endParaRPr dirty="0"/>
          </a:p>
        </p:txBody>
      </p:sp>
    </p:spTree>
    <p:extLst>
      <p:ext uri="{BB962C8B-B14F-4D97-AF65-F5344CB8AC3E}">
        <p14:creationId xmlns:p14="http://schemas.microsoft.com/office/powerpoint/2010/main" val="14450079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cea83e1aa1_0_22: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2cea83e1aa1_0_22:notes"/>
          <p:cNvSpPr txBox="1">
            <a:spLocks noGrp="1"/>
          </p:cNvSpPr>
          <p:nvPr>
            <p:ph type="body" idx="1"/>
          </p:nvPr>
        </p:nvSpPr>
        <p:spPr>
          <a:xfrm>
            <a:off x="685800" y="4415790"/>
            <a:ext cx="5486400" cy="418338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t>O</a:t>
            </a:r>
            <a:r>
              <a:rPr lang="en" dirty="0">
                <a:latin typeface="Roboto"/>
                <a:ea typeface="Roboto"/>
                <a:cs typeface="Roboto"/>
                <a:sym typeface="Roboto"/>
              </a:rPr>
              <a:t>f course public Employees/Officials have First Amendment rights too, and they can choose whether to speak as a private citizen or in their official capacity. </a:t>
            </a:r>
            <a:r>
              <a:rPr lang="en" dirty="0">
                <a:solidFill>
                  <a:schemeClr val="dk1"/>
                </a:solidFill>
                <a:latin typeface="Roboto"/>
                <a:ea typeface="Roboto"/>
                <a:cs typeface="Roboto"/>
                <a:sym typeface="Roboto"/>
              </a:rPr>
              <a:t>When the context of their speech is clear, it is much easier to determine whether a public Employee or official is speaking in their official capacity or as a private citizen. The Court says </a:t>
            </a:r>
            <a:r>
              <a:rPr lang="en" u="sng" dirty="0">
                <a:solidFill>
                  <a:schemeClr val="dk1"/>
                </a:solidFill>
                <a:latin typeface="Roboto"/>
                <a:ea typeface="Roboto"/>
                <a:cs typeface="Roboto"/>
                <a:sym typeface="Roboto"/>
              </a:rPr>
              <a:t>labels and disclaimers</a:t>
            </a:r>
            <a:r>
              <a:rPr lang="en" dirty="0">
                <a:solidFill>
                  <a:schemeClr val="dk1"/>
                </a:solidFill>
                <a:latin typeface="Roboto"/>
                <a:ea typeface="Roboto"/>
                <a:cs typeface="Roboto"/>
                <a:sym typeface="Roboto"/>
              </a:rPr>
              <a:t> would create a presumption (not irrefutable) that the account is personal. The court compares a clearly marked personal page to a backyard barbeque, and gives an example of a school board president at a BBQ telling friends that covid restrictions have been lifted (clearly personal). He can also announce this in his official capacity at a public meeting.</a:t>
            </a:r>
            <a:endParaRPr dirty="0">
              <a:solidFill>
                <a:schemeClr val="dk1"/>
              </a:solidFill>
              <a:latin typeface="Roboto"/>
              <a:ea typeface="Roboto"/>
              <a:cs typeface="Roboto"/>
              <a:sym typeface="Roboto"/>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2cea83e1aa1_0_29: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2cea83e1aa1_0_29:notes"/>
          <p:cNvSpPr txBox="1">
            <a:spLocks noGrp="1"/>
          </p:cNvSpPr>
          <p:nvPr>
            <p:ph type="body" idx="1"/>
          </p:nvPr>
        </p:nvSpPr>
        <p:spPr>
          <a:xfrm>
            <a:off x="685800" y="4415790"/>
            <a:ext cx="5486400" cy="418338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200" dirty="0">
                <a:solidFill>
                  <a:srgbClr val="737373"/>
                </a:solidFill>
                <a:latin typeface="Roboto"/>
                <a:ea typeface="Roboto"/>
                <a:cs typeface="Roboto"/>
                <a:sym typeface="Roboto"/>
              </a:rPr>
              <a:t>Additionally, the Court distinguished between deleting comments and blocking users:</a:t>
            </a:r>
            <a:endParaRPr sz="1200" dirty="0">
              <a:solidFill>
                <a:srgbClr val="737373"/>
              </a:solidFill>
              <a:latin typeface="Roboto"/>
              <a:ea typeface="Roboto"/>
              <a:cs typeface="Roboto"/>
              <a:sym typeface="Roboto"/>
            </a:endParaRPr>
          </a:p>
          <a:p>
            <a:pPr marL="457200" lvl="0" indent="-304800" algn="l" rtl="0">
              <a:lnSpc>
                <a:spcPct val="115000"/>
              </a:lnSpc>
              <a:spcBef>
                <a:spcPts val="1200"/>
              </a:spcBef>
              <a:spcAft>
                <a:spcPts val="0"/>
              </a:spcAft>
              <a:buClr>
                <a:srgbClr val="737373"/>
              </a:buClr>
              <a:buSzPts val="1200"/>
              <a:buFont typeface="Roboto"/>
              <a:buChar char="●"/>
            </a:pPr>
            <a:r>
              <a:rPr lang="en" sz="1200" dirty="0">
                <a:solidFill>
                  <a:srgbClr val="737373"/>
                </a:solidFill>
                <a:latin typeface="Roboto"/>
                <a:ea typeface="Roboto"/>
                <a:cs typeface="Roboto"/>
                <a:sym typeface="Roboto"/>
              </a:rPr>
              <a:t>When deleting comments, the only relevant posts are those from which the comments are removed.</a:t>
            </a:r>
            <a:endParaRPr sz="1200" dirty="0">
              <a:solidFill>
                <a:srgbClr val="737373"/>
              </a:solidFill>
              <a:latin typeface="Roboto"/>
              <a:ea typeface="Roboto"/>
              <a:cs typeface="Roboto"/>
              <a:sym typeface="Roboto"/>
            </a:endParaRPr>
          </a:p>
          <a:p>
            <a:pPr marL="457200" lvl="0" indent="-304800" algn="l" rtl="0">
              <a:lnSpc>
                <a:spcPct val="115000"/>
              </a:lnSpc>
              <a:spcBef>
                <a:spcPts val="0"/>
              </a:spcBef>
              <a:spcAft>
                <a:spcPts val="0"/>
              </a:spcAft>
              <a:buClr>
                <a:srgbClr val="737373"/>
              </a:buClr>
              <a:buSzPts val="1200"/>
              <a:buFont typeface="Roboto"/>
              <a:buChar char="●"/>
            </a:pPr>
            <a:r>
              <a:rPr lang="en" sz="1200" dirty="0">
                <a:solidFill>
                  <a:srgbClr val="737373"/>
                </a:solidFill>
                <a:latin typeface="Roboto"/>
                <a:ea typeface="Roboto"/>
                <a:cs typeface="Roboto"/>
                <a:sym typeface="Roboto"/>
              </a:rPr>
              <a:t>Blocking, however, operates on a page-wide basis. A court would have to consider whether the employee/official had engaged in state action with respect to any post on which Lindke wished to comment. This highlights the cost of a “mixed use” account.</a:t>
            </a:r>
            <a:endParaRPr sz="1200" dirty="0">
              <a:solidFill>
                <a:srgbClr val="737373"/>
              </a:solidFill>
              <a:latin typeface="Roboto"/>
              <a:ea typeface="Roboto"/>
              <a:cs typeface="Roboto"/>
              <a:sym typeface="Roboto"/>
            </a:endParaRPr>
          </a:p>
          <a:p>
            <a:pPr marL="457200" lvl="0" indent="-304800" algn="l" rtl="0">
              <a:lnSpc>
                <a:spcPct val="115000"/>
              </a:lnSpc>
              <a:spcBef>
                <a:spcPts val="0"/>
              </a:spcBef>
              <a:spcAft>
                <a:spcPts val="0"/>
              </a:spcAft>
              <a:buClr>
                <a:srgbClr val="737373"/>
              </a:buClr>
              <a:buSzPts val="1200"/>
              <a:buFont typeface="Roboto"/>
              <a:buChar char="●"/>
            </a:pPr>
            <a:r>
              <a:rPr lang="en" sz="1200" dirty="0">
                <a:solidFill>
                  <a:srgbClr val="737373"/>
                </a:solidFill>
                <a:latin typeface="Roboto"/>
                <a:ea typeface="Roboto"/>
                <a:cs typeface="Roboto"/>
                <a:sym typeface="Roboto"/>
              </a:rPr>
              <a:t>If blocking is the only option then an employee/official stops comments on his personal posts while risking liability for blocking comments on his official posts.</a:t>
            </a:r>
            <a:endParaRPr sz="1200" dirty="0">
              <a:solidFill>
                <a:srgbClr val="737373"/>
              </a:solidFill>
              <a:latin typeface="Roboto"/>
              <a:ea typeface="Roboto"/>
              <a:cs typeface="Roboto"/>
              <a:sym typeface="Roboto"/>
            </a:endParaRPr>
          </a:p>
          <a:p>
            <a:pPr marL="0" lvl="0" indent="0" algn="l" rtl="0">
              <a:spcBef>
                <a:spcPts val="120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g2ce2d893dc8_1_14: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5" name="Google Shape;185;g2ce2d893dc8_1_14:notes"/>
          <p:cNvSpPr txBox="1">
            <a:spLocks noGrp="1"/>
          </p:cNvSpPr>
          <p:nvPr>
            <p:ph type="body" idx="1"/>
          </p:nvPr>
        </p:nvSpPr>
        <p:spPr>
          <a:xfrm>
            <a:off x="685800" y="4415790"/>
            <a:ext cx="5486400" cy="4183380"/>
          </a:xfrm>
          <a:prstGeom prst="rect">
            <a:avLst/>
          </a:prstGeom>
        </p:spPr>
        <p:txBody>
          <a:bodyPr spcFirstLastPara="1" wrap="square" lIns="82275" tIns="82275" rIns="82275" bIns="82275" anchor="t" anchorCtr="0">
            <a:noAutofit/>
          </a:bodyPr>
          <a:lstStyle/>
          <a:p>
            <a:pPr marL="0" lvl="0" indent="0" algn="l" rtl="0">
              <a:spcBef>
                <a:spcPts val="0"/>
              </a:spcBef>
              <a:spcAft>
                <a:spcPts val="0"/>
              </a:spcAft>
              <a:buNone/>
            </a:pPr>
            <a:r>
              <a:rPr lang="en" dirty="0"/>
              <a:t>Just for fun! Not a founding father, but let’s pretend Abraham Lincoln had a Facebook page. Is it clear whether it’s personal or governmental? Do you think he could choose to delete Stephen Douglas’ snarky comment?</a:t>
            </a:r>
          </a:p>
          <a:p>
            <a:pPr marL="0" lvl="0" indent="0" algn="l" rtl="0">
              <a:spcBef>
                <a:spcPts val="0"/>
              </a:spcBef>
              <a:spcAft>
                <a:spcPts val="0"/>
              </a:spcAft>
              <a:buNone/>
            </a:pPr>
            <a:endParaRPr dirty="0"/>
          </a:p>
          <a:p>
            <a:pPr marL="0" lvl="0" indent="0" algn="l" rtl="0">
              <a:spcBef>
                <a:spcPts val="0"/>
              </a:spcBef>
              <a:spcAft>
                <a:spcPts val="0"/>
              </a:spcAft>
              <a:buNone/>
            </a:pPr>
            <a:r>
              <a:rPr lang="en" u="sng" dirty="0"/>
              <a:t>Analysis:</a:t>
            </a:r>
            <a:r>
              <a:rPr lang="en" dirty="0"/>
              <a:t> </a:t>
            </a:r>
            <a:r>
              <a:rPr lang="en-US" dirty="0"/>
              <a:t>We can see from the date of his most recent post (1862) that this is while he is President, and </a:t>
            </a:r>
            <a:r>
              <a:rPr lang="en" dirty="0"/>
              <a:t>his latest post is job-related regarding the proclamation. We can see that his wife Mary commented using a more personal tone and emoji. Stephen Douglas posted a snarky comment. Douglas is not listed in the FB Friends list we can see and we know they were rivals so let’s assume Douglas is not among Lincoln’s FB friends - so the page must be open to the public for anyone to comment. Lincoln’s previous post is also job-related expressing frustration with Confederate General Lee. And there are two job-related responses from FB Friends - Gen. McClellan and Gen. Grant. </a:t>
            </a:r>
            <a:endParaRPr dirty="0"/>
          </a:p>
          <a:p>
            <a:pPr marL="0" lvl="0" indent="0" algn="l" rtl="0">
              <a:spcBef>
                <a:spcPts val="0"/>
              </a:spcBef>
              <a:spcAft>
                <a:spcPts val="0"/>
              </a:spcAft>
              <a:buNone/>
            </a:pPr>
            <a:r>
              <a:rPr lang="en" u="sng" dirty="0"/>
              <a:t>Conclusion:</a:t>
            </a:r>
            <a:r>
              <a:rPr lang="en" dirty="0"/>
              <a:t> Possibly a mixed use page. Hard to tell if the page is personal or governmental. </a:t>
            </a:r>
            <a:r>
              <a:rPr lang="en-US" dirty="0"/>
              <a:t>Deleting and blocking is risky. </a:t>
            </a:r>
            <a:endParaRPr dirty="0"/>
          </a:p>
          <a:p>
            <a:pPr marL="0" lvl="0" indent="0" algn="l" rtl="0">
              <a:spcBef>
                <a:spcPts val="0"/>
              </a:spcBef>
              <a:spcAft>
                <a:spcPts val="0"/>
              </a:spcAft>
              <a:buNone/>
            </a:pPr>
            <a:endParaRPr dirty="0"/>
          </a:p>
          <a:p>
            <a:pPr marL="0" lvl="0" indent="0" algn="l" rtl="0">
              <a:spcBef>
                <a:spcPts val="0"/>
              </a:spcBef>
              <a:spcAft>
                <a:spcPts val="0"/>
              </a:spcAft>
              <a:buNone/>
            </a:pPr>
            <a:endParaRPr sz="1300" dirty="0"/>
          </a:p>
          <a:p>
            <a:pPr marL="0" lvl="0" indent="0" algn="l" rtl="0">
              <a:spcBef>
                <a:spcPts val="0"/>
              </a:spcBef>
              <a:spcAft>
                <a:spcPts val="0"/>
              </a:spcAft>
              <a:buNone/>
            </a:pPr>
            <a:endParaRPr sz="1300"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Google Shape;266;g2ce2d893dc8_1_42: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7" name="Google Shape;267;g2ce2d893dc8_1_42:notes"/>
          <p:cNvSpPr txBox="1">
            <a:spLocks noGrp="1"/>
          </p:cNvSpPr>
          <p:nvPr>
            <p:ph type="body" idx="1"/>
          </p:nvPr>
        </p:nvSpPr>
        <p:spPr>
          <a:xfrm>
            <a:off x="685800" y="4415790"/>
            <a:ext cx="5486400" cy="4183380"/>
          </a:xfrm>
          <a:prstGeom prst="rect">
            <a:avLst/>
          </a:prstGeom>
        </p:spPr>
        <p:txBody>
          <a:bodyPr spcFirstLastPara="1" wrap="square" lIns="82275" tIns="82275" rIns="82275" bIns="82275" anchor="t" anchorCtr="0">
            <a:noAutofit/>
          </a:bodyPr>
          <a:lstStyle/>
          <a:p>
            <a:pPr marL="0" lvl="0" indent="0" algn="l" rtl="0">
              <a:spcBef>
                <a:spcPts val="0"/>
              </a:spcBef>
              <a:spcAft>
                <a:spcPts val="0"/>
              </a:spcAft>
              <a:buNone/>
            </a:pPr>
            <a:r>
              <a:rPr lang="en" sz="1300" dirty="0"/>
              <a:t>Let’s see if the “Info” section of his FB page clears anything up. Here we see more references to his personal life - his relationship status, photo albums: one called The Family and one called White House (that doesn’t help). The Personal Information section also contains both job-related and personal content. His address is provided as the white house which doesn’t necessarily mean the page is governmental since that is where he lives, not just where he works. </a:t>
            </a:r>
            <a:r>
              <a:rPr lang="en-US" sz="1300" dirty="0"/>
              <a:t>The page still feels like a mixed-use page.</a:t>
            </a:r>
            <a:endParaRPr sz="1300" dirty="0"/>
          </a:p>
          <a:p>
            <a:pPr marL="0" lvl="0" indent="0" algn="l" rtl="0">
              <a:spcBef>
                <a:spcPts val="0"/>
              </a:spcBef>
              <a:spcAft>
                <a:spcPts val="0"/>
              </a:spcAft>
              <a:buNone/>
            </a:pPr>
            <a:endParaRPr sz="1300"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2cea83e1aa1_0_96: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2cea83e1aa1_0_96:notes"/>
          <p:cNvSpPr txBox="1">
            <a:spLocks noGrp="1"/>
          </p:cNvSpPr>
          <p:nvPr>
            <p:ph type="body" idx="1"/>
          </p:nvPr>
        </p:nvSpPr>
        <p:spPr>
          <a:xfrm>
            <a:off x="685800" y="4415790"/>
            <a:ext cx="5486400" cy="4183380"/>
          </a:xfrm>
          <a:prstGeom prst="rect">
            <a:avLst/>
          </a:prstGeom>
        </p:spPr>
        <p:txBody>
          <a:bodyPr spcFirstLastPara="1" wrap="square" lIns="82275" tIns="82275" rIns="82275" bIns="82275" anchor="t" anchorCtr="0">
            <a:noAutofit/>
          </a:bodyPr>
          <a:lstStyle/>
          <a:p>
            <a:pPr marL="0" lvl="0" indent="0" algn="l" rtl="0">
              <a:spcBef>
                <a:spcPts val="0"/>
              </a:spcBef>
              <a:spcAft>
                <a:spcPts val="0"/>
              </a:spcAft>
              <a:buClr>
                <a:schemeClr val="dk1"/>
              </a:buClr>
              <a:buSzPts val="1100"/>
              <a:buFont typeface="Arial"/>
              <a:buNone/>
            </a:pPr>
            <a:r>
              <a:rPr lang="en" sz="1300" dirty="0">
                <a:solidFill>
                  <a:schemeClr val="dk1"/>
                </a:solidFill>
              </a:rPr>
              <a:t>Now imagine the page has a label or a disclaimer on it. Does that help? </a:t>
            </a:r>
            <a:r>
              <a:rPr lang="en-US" sz="1300" dirty="0">
                <a:solidFill>
                  <a:schemeClr val="dk1"/>
                </a:solidFill>
              </a:rPr>
              <a:t>YES. Suddenly, you have context and when you read every post through the lens of the context provided, the tone of the page suddenly feels much more personal. </a:t>
            </a:r>
          </a:p>
          <a:p>
            <a:pPr marL="0" lvl="0" indent="0" algn="l" rtl="0">
              <a:spcBef>
                <a:spcPts val="0"/>
              </a:spcBef>
              <a:spcAft>
                <a:spcPts val="0"/>
              </a:spcAft>
              <a:buClr>
                <a:schemeClr val="dk1"/>
              </a:buClr>
              <a:buSzPts val="1100"/>
              <a:buFont typeface="Arial"/>
              <a:buNone/>
            </a:pPr>
            <a:endParaRPr lang="en-US" sz="1300" dirty="0">
              <a:solidFill>
                <a:schemeClr val="dk1"/>
              </a:solidFill>
            </a:endParaRPr>
          </a:p>
          <a:p>
            <a:pPr marL="0" lvl="0" indent="0" algn="l" rtl="0">
              <a:spcBef>
                <a:spcPts val="0"/>
              </a:spcBef>
              <a:spcAft>
                <a:spcPts val="0"/>
              </a:spcAft>
              <a:buClr>
                <a:schemeClr val="dk1"/>
              </a:buClr>
              <a:buSzPts val="1100"/>
              <a:buFont typeface="Arial"/>
              <a:buNone/>
            </a:pPr>
            <a:r>
              <a:rPr lang="en-US" sz="1300" dirty="0">
                <a:solidFill>
                  <a:schemeClr val="dk1"/>
                </a:solidFill>
              </a:rPr>
              <a:t>*Note: adding a disclaimer or label does not automatically make a page personal no matter what, the Court just said that it helps a whole lot when it otherwise appears to be a mixed-use account.</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2cea83e1aa1_0_20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2cea83e1aa1_0_201:notes"/>
          <p:cNvSpPr txBox="1">
            <a:spLocks noGrp="1"/>
          </p:cNvSpPr>
          <p:nvPr>
            <p:ph type="body" idx="1"/>
          </p:nvPr>
        </p:nvSpPr>
        <p:spPr>
          <a:xfrm>
            <a:off x="685800" y="4415790"/>
            <a:ext cx="5486400" cy="418338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lt1"/>
              </a:buClr>
              <a:buSzPts val="2400"/>
              <a:buFont typeface="Arial"/>
              <a:buNone/>
            </a:pPr>
            <a:r>
              <a:rPr lang="en" dirty="0">
                <a:solidFill>
                  <a:srgbClr val="333333"/>
                </a:solidFill>
                <a:highlight>
                  <a:srgbClr val="EDF2FA"/>
                </a:highlight>
                <a:latin typeface="Roboto"/>
                <a:ea typeface="Roboto"/>
                <a:cs typeface="Roboto"/>
                <a:sym typeface="Roboto"/>
              </a:rPr>
              <a:t>Can a government employer </a:t>
            </a:r>
            <a:r>
              <a:rPr lang="en" u="sng" dirty="0">
                <a:solidFill>
                  <a:srgbClr val="333333"/>
                </a:solidFill>
                <a:highlight>
                  <a:srgbClr val="EDF2FA"/>
                </a:highlight>
                <a:latin typeface="Roboto"/>
                <a:ea typeface="Roboto"/>
                <a:cs typeface="Roboto"/>
                <a:sym typeface="Roboto"/>
              </a:rPr>
              <a:t>ever</a:t>
            </a:r>
            <a:r>
              <a:rPr lang="en" dirty="0">
                <a:solidFill>
                  <a:srgbClr val="333333"/>
                </a:solidFill>
                <a:highlight>
                  <a:srgbClr val="EDF2FA"/>
                </a:highlight>
                <a:latin typeface="Roboto"/>
                <a:ea typeface="Roboto"/>
                <a:cs typeface="Roboto"/>
                <a:sym typeface="Roboto"/>
              </a:rPr>
              <a:t> discipline an employee for their online speech? Yes, but an employer who fails to carefully weigh their decision may face a claim under 42 U.S.C. § 1983 for First Amendment retaliation</a:t>
            </a:r>
            <a:endParaRPr dirty="0">
              <a:solidFill>
                <a:srgbClr val="737373"/>
              </a:solidFill>
              <a:highlight>
                <a:srgbClr val="EDF2FA"/>
              </a:highlight>
              <a:latin typeface="Roboto"/>
              <a:ea typeface="Roboto"/>
              <a:cs typeface="Roboto"/>
              <a:sym typeface="Roboto"/>
            </a:endParaRPr>
          </a:p>
          <a:p>
            <a:pPr marL="0" lvl="0" indent="0" algn="l" rtl="0">
              <a:spcBef>
                <a:spcPts val="1200"/>
              </a:spcBef>
              <a:spcAft>
                <a:spcPts val="0"/>
              </a:spcAft>
              <a:buNone/>
            </a:pPr>
            <a:endParaRPr dirty="0">
              <a:highlight>
                <a:srgbClr val="EDF2FA"/>
              </a:highlight>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2cdcefe83c2_0_41:notes"/>
          <p:cNvSpPr txBox="1">
            <a:spLocks noGrp="1"/>
          </p:cNvSpPr>
          <p:nvPr>
            <p:ph type="body" idx="1"/>
          </p:nvPr>
        </p:nvSpPr>
        <p:spPr>
          <a:xfrm>
            <a:off x="685800" y="4415790"/>
            <a:ext cx="5486400" cy="418338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Employers should remember, not all job-related posts are problematic. </a:t>
            </a:r>
            <a:r>
              <a:rPr lang="en" dirty="0">
                <a:solidFill>
                  <a:schemeClr val="dk1"/>
                </a:solidFill>
                <a:latin typeface="Roboto"/>
                <a:ea typeface="Roboto"/>
                <a:cs typeface="Roboto"/>
                <a:sym typeface="Roboto"/>
              </a:rPr>
              <a:t>In </a:t>
            </a:r>
            <a:r>
              <a:rPr lang="en" i="1" dirty="0">
                <a:solidFill>
                  <a:schemeClr val="dk1"/>
                </a:solidFill>
                <a:latin typeface="Roboto"/>
                <a:ea typeface="Roboto"/>
                <a:cs typeface="Roboto"/>
                <a:sym typeface="Roboto"/>
              </a:rPr>
              <a:t>Lindke v. Freed,</a:t>
            </a:r>
            <a:r>
              <a:rPr lang="en" dirty="0">
                <a:solidFill>
                  <a:schemeClr val="dk1"/>
                </a:solidFill>
                <a:latin typeface="Roboto"/>
                <a:ea typeface="Roboto"/>
                <a:cs typeface="Roboto"/>
                <a:sym typeface="Roboto"/>
              </a:rPr>
              <a:t> court said “…an official [or employee] might post job-related information for any number of personal reasons, from a desire to raise public awareness to promoting his prospects for reelection.” </a:t>
            </a:r>
            <a:r>
              <a:rPr lang="en" dirty="0">
                <a:solidFill>
                  <a:schemeClr val="dk1"/>
                </a:solidFill>
              </a:rPr>
              <a:t> </a:t>
            </a:r>
            <a:endParaRPr dirty="0">
              <a:solidFill>
                <a:schemeClr val="dk1"/>
              </a:solidFill>
            </a:endParaRPr>
          </a:p>
          <a:p>
            <a:pPr marL="0" lvl="0" indent="0" algn="l" rtl="0">
              <a:spcBef>
                <a:spcPts val="0"/>
              </a:spcBef>
              <a:spcAft>
                <a:spcPts val="0"/>
              </a:spcAft>
              <a:buNone/>
            </a:pPr>
            <a:endParaRPr dirty="0"/>
          </a:p>
        </p:txBody>
      </p:sp>
      <p:sp>
        <p:nvSpPr>
          <p:cNvPr id="413" name="Google Shape;413;g2cdcefe83c2_0_4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2cea83e1aa1_0_229:notes"/>
          <p:cNvSpPr txBox="1">
            <a:spLocks noGrp="1"/>
          </p:cNvSpPr>
          <p:nvPr>
            <p:ph type="body" idx="1"/>
          </p:nvPr>
        </p:nvSpPr>
        <p:spPr>
          <a:xfrm>
            <a:off x="685800" y="4415790"/>
            <a:ext cx="5486400" cy="418338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When considering disciplinary action, take a moment to remember that the First Amendment protects a public employee’s </a:t>
            </a:r>
            <a:r>
              <a:rPr lang="en" u="sng" dirty="0">
                <a:solidFill>
                  <a:schemeClr val="dk1"/>
                </a:solidFill>
              </a:rPr>
              <a:t>freedom of expression, right to be a whistleblower, and the right to speak as a citizen on matters of public concern.</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just" rtl="0">
              <a:lnSpc>
                <a:spcPct val="115000"/>
              </a:lnSpc>
              <a:spcBef>
                <a:spcPts val="0"/>
              </a:spcBef>
              <a:spcAft>
                <a:spcPts val="1200"/>
              </a:spcAft>
              <a:buClr>
                <a:schemeClr val="dk1"/>
              </a:buClr>
              <a:buSzPts val="1100"/>
              <a:buFont typeface="Arial"/>
              <a:buNone/>
            </a:pPr>
            <a:r>
              <a:rPr lang="en" dirty="0">
                <a:solidFill>
                  <a:srgbClr val="737373"/>
                </a:solidFill>
                <a:latin typeface="Roboto"/>
                <a:ea typeface="Roboto"/>
                <a:cs typeface="Roboto"/>
                <a:sym typeface="Roboto"/>
              </a:rPr>
              <a:t>“The First Amendment protects a public employee’s right, in certain circumstances, to speak as a citizen addressing matters of public concern.” </a:t>
            </a:r>
            <a:r>
              <a:rPr lang="en" i="1" dirty="0">
                <a:solidFill>
                  <a:srgbClr val="737373"/>
                </a:solidFill>
                <a:latin typeface="Roboto"/>
                <a:ea typeface="Roboto"/>
                <a:cs typeface="Roboto"/>
                <a:sym typeface="Roboto"/>
              </a:rPr>
              <a:t>Garcetti v. Ceballos</a:t>
            </a:r>
            <a:r>
              <a:rPr lang="en" dirty="0">
                <a:solidFill>
                  <a:srgbClr val="737373"/>
                </a:solidFill>
                <a:latin typeface="Roboto"/>
                <a:ea typeface="Roboto"/>
                <a:cs typeface="Roboto"/>
                <a:sym typeface="Roboto"/>
              </a:rPr>
              <a:t>, 547 U. S. 410, 417 (2006).</a:t>
            </a:r>
            <a:endParaRPr dirty="0">
              <a:solidFill>
                <a:srgbClr val="737373"/>
              </a:solidFill>
              <a:latin typeface="Roboto"/>
              <a:ea typeface="Roboto"/>
              <a:cs typeface="Roboto"/>
              <a:sym typeface="Roboto"/>
            </a:endParaRPr>
          </a:p>
        </p:txBody>
      </p:sp>
      <p:sp>
        <p:nvSpPr>
          <p:cNvPr id="422" name="Google Shape;422;g2cea83e1aa1_0_229: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2cdcefe83c2_0_8: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 name="Google Shape;72;g2cdcefe83c2_0_8:notes"/>
          <p:cNvSpPr txBox="1">
            <a:spLocks noGrp="1"/>
          </p:cNvSpPr>
          <p:nvPr>
            <p:ph type="body" idx="1"/>
          </p:nvPr>
        </p:nvSpPr>
        <p:spPr>
          <a:xfrm>
            <a:off x="685800" y="4415790"/>
            <a:ext cx="548640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dirty="0"/>
              <a:t>Some of us are more familiar with the concept of social media than others, so I think a good place to start is a basic definition.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Merriam-Webster defines “social media” as -- forms of electronic communications through which users create online communities to share information, ideas, personal messages, and other content.  Well-known examples include, Facebook, Twitter, Linked-In, YouTube, and Instagram.  (Short explanation of how facebook, twitter, and instagram work.)</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These applications, or websites, or platforms – in different ways – offer a space where users can write and post information, messages, locations, thoughts, pictures, videos, and links to articles or other internet sites.  Most of these platforms allow users to comment below another user’s posting which creates an interactive space where conversation and sharing and engaging with one another can occur.  </a:t>
            </a:r>
            <a:endParaRPr dirty="0"/>
          </a:p>
        </p:txBody>
      </p:sp>
      <p:sp>
        <p:nvSpPr>
          <p:cNvPr id="73" name="Google Shape;73;g2cdcefe83c2_0_8:notes"/>
          <p:cNvSpPr txBox="1">
            <a:spLocks noGrp="1"/>
          </p:cNvSpPr>
          <p:nvPr>
            <p:ph type="sldNum" idx="12"/>
          </p:nvPr>
        </p:nvSpPr>
        <p:spPr>
          <a:xfrm>
            <a:off x="3884613" y="8829967"/>
            <a:ext cx="297180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2</a:t>
            </a:fld>
            <a:endParaRPr>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2cfa9bfa0e5_0_64:notes"/>
          <p:cNvSpPr txBox="1">
            <a:spLocks noGrp="1"/>
          </p:cNvSpPr>
          <p:nvPr>
            <p:ph type="body" idx="1"/>
          </p:nvPr>
        </p:nvSpPr>
        <p:spPr>
          <a:xfrm>
            <a:off x="685800" y="4415790"/>
            <a:ext cx="5486400" cy="418338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In determining whether a city employer’s regulation of an employee’s speech is reasonable, courts must balance the rights of each party.</a:t>
            </a:r>
            <a:endParaRPr sz="1200">
              <a:solidFill>
                <a:schemeClr val="dk1"/>
              </a:solidFill>
              <a:latin typeface="Calibri"/>
              <a:ea typeface="Calibri"/>
              <a:cs typeface="Calibri"/>
              <a:sym typeface="Calibri"/>
            </a:endParaRPr>
          </a:p>
          <a:p>
            <a:pPr marL="0" lvl="0" indent="0" algn="l" rtl="0">
              <a:lnSpc>
                <a:spcPct val="115000"/>
              </a:lnSpc>
              <a:spcBef>
                <a:spcPts val="0"/>
              </a:spcBef>
              <a:spcAft>
                <a:spcPts val="1200"/>
              </a:spcAft>
              <a:buNone/>
            </a:pPr>
            <a:endParaRPr>
              <a:solidFill>
                <a:srgbClr val="737373"/>
              </a:solidFill>
              <a:latin typeface="Roboto"/>
              <a:ea typeface="Roboto"/>
              <a:cs typeface="Roboto"/>
              <a:sym typeface="Roboto"/>
            </a:endParaRPr>
          </a:p>
        </p:txBody>
      </p:sp>
      <p:sp>
        <p:nvSpPr>
          <p:cNvPr id="429" name="Google Shape;429;g2cfa9bfa0e5_0_64: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2cfa9bfa0e5_0_82:notes"/>
          <p:cNvSpPr txBox="1">
            <a:spLocks noGrp="1"/>
          </p:cNvSpPr>
          <p:nvPr>
            <p:ph type="body" idx="1"/>
          </p:nvPr>
        </p:nvSpPr>
        <p:spPr>
          <a:xfrm>
            <a:off x="685800" y="4415790"/>
            <a:ext cx="5486400" cy="418338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Pickering Balancing Test</a:t>
            </a:r>
          </a:p>
          <a:p>
            <a:pPr marL="0" lvl="0" indent="0" algn="l" rtl="0">
              <a:lnSpc>
                <a:spcPct val="115000"/>
              </a:lnSpc>
              <a:spcBef>
                <a:spcPts val="0"/>
              </a:spcBef>
              <a:spcAft>
                <a:spcPts val="0"/>
              </a:spcAft>
              <a:buClr>
                <a:schemeClr val="dk1"/>
              </a:buClr>
              <a:buSzPts val="1100"/>
              <a:buFont typeface="Arial"/>
              <a:buNone/>
            </a:pP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sz="1200" i="1" dirty="0">
                <a:solidFill>
                  <a:schemeClr val="dk1"/>
                </a:solidFill>
                <a:latin typeface="Calibri"/>
                <a:ea typeface="Calibri"/>
                <a:cs typeface="Calibri"/>
                <a:sym typeface="Calibri"/>
              </a:rPr>
              <a:t>Pickering </a:t>
            </a:r>
            <a:r>
              <a:rPr lang="en" sz="1200" dirty="0">
                <a:solidFill>
                  <a:schemeClr val="dk1"/>
                </a:solidFill>
                <a:latin typeface="Calibri"/>
                <a:ea typeface="Calibri"/>
                <a:cs typeface="Calibri"/>
                <a:sym typeface="Calibri"/>
              </a:rPr>
              <a:t>and the cases decided in its wake identify two inquiries to guide interpretation of the constitutional protections afforded to public employee speech. The first requires determining whether the employee spoke as a </a:t>
            </a:r>
            <a:r>
              <a:rPr lang="en" sz="1200" b="1" u="sng" dirty="0">
                <a:solidFill>
                  <a:schemeClr val="dk1"/>
                </a:solidFill>
                <a:latin typeface="Calibri"/>
                <a:ea typeface="Calibri"/>
                <a:cs typeface="Calibri"/>
                <a:sym typeface="Calibri"/>
              </a:rPr>
              <a:t>citizen on a matter of public concern.</a:t>
            </a:r>
            <a:r>
              <a:rPr lang="en" sz="1200" b="1" u="none" dirty="0">
                <a:solidFill>
                  <a:schemeClr val="dk1"/>
                </a:solidFill>
                <a:latin typeface="Calibri"/>
                <a:ea typeface="Calibri"/>
                <a:cs typeface="Calibri"/>
                <a:sym typeface="Calibri"/>
              </a:rPr>
              <a:t> </a:t>
            </a:r>
            <a:r>
              <a:rPr lang="en" sz="1200" i="1" dirty="0">
                <a:solidFill>
                  <a:schemeClr val="dk1"/>
                </a:solidFill>
                <a:latin typeface="Calibri"/>
                <a:ea typeface="Calibri"/>
                <a:cs typeface="Calibri"/>
                <a:sym typeface="Calibri"/>
              </a:rPr>
              <a:t>id.,</a:t>
            </a:r>
            <a:r>
              <a:rPr lang="en" sz="1200" dirty="0">
                <a:solidFill>
                  <a:schemeClr val="dk1"/>
                </a:solidFill>
                <a:latin typeface="Calibri"/>
                <a:ea typeface="Calibri"/>
                <a:cs typeface="Calibri"/>
                <a:sym typeface="Calibri"/>
              </a:rPr>
              <a:t> at 568, 88 S.Ct. 1731. If the answer is no, the employee has no First Amendment cause of action based on his or her employer's reaction to the speech. See </a:t>
            </a:r>
            <a:r>
              <a:rPr lang="en" sz="1200" i="1" dirty="0">
                <a:solidFill>
                  <a:schemeClr val="dk1"/>
                </a:solidFill>
                <a:latin typeface="Calibri"/>
                <a:ea typeface="Calibri"/>
                <a:cs typeface="Calibri"/>
                <a:sym typeface="Calibri"/>
              </a:rPr>
              <a:t>Connick, supra,</a:t>
            </a:r>
            <a:r>
              <a:rPr lang="en" sz="1200" dirty="0">
                <a:solidFill>
                  <a:schemeClr val="dk1"/>
                </a:solidFill>
                <a:latin typeface="Calibri"/>
                <a:ea typeface="Calibri"/>
                <a:cs typeface="Calibri"/>
                <a:sym typeface="Calibri"/>
              </a:rPr>
              <a:t> at 147, 103 S.Ct. 1684. If the answer is yes, then the possibility of a First Amendment claim arises. The question then becomes whether the relevant </a:t>
            </a:r>
            <a:r>
              <a:rPr lang="en" sz="1200" b="1" u="sng" dirty="0">
                <a:solidFill>
                  <a:schemeClr val="dk1"/>
                </a:solidFill>
                <a:latin typeface="Calibri"/>
                <a:ea typeface="Calibri"/>
                <a:cs typeface="Calibri"/>
                <a:sym typeface="Calibri"/>
              </a:rPr>
              <a:t>government entity had an adequate justification</a:t>
            </a:r>
            <a:r>
              <a:rPr lang="en" sz="1200" b="1" u="none" dirty="0">
                <a:solidFill>
                  <a:schemeClr val="dk1"/>
                </a:solidFill>
                <a:latin typeface="Calibri"/>
                <a:ea typeface="Calibri"/>
                <a:cs typeface="Calibri"/>
                <a:sym typeface="Calibri"/>
              </a:rPr>
              <a:t> </a:t>
            </a:r>
            <a:r>
              <a:rPr lang="en" sz="1200" dirty="0">
                <a:solidFill>
                  <a:schemeClr val="dk1"/>
                </a:solidFill>
                <a:latin typeface="Calibri"/>
                <a:ea typeface="Calibri"/>
                <a:cs typeface="Calibri"/>
                <a:sym typeface="Calibri"/>
              </a:rPr>
              <a:t>for treating the employee differently from any other member of the general public. See </a:t>
            </a:r>
            <a:r>
              <a:rPr lang="en" sz="1200" i="1" dirty="0">
                <a:solidFill>
                  <a:schemeClr val="dk1"/>
                </a:solidFill>
                <a:latin typeface="Calibri"/>
                <a:ea typeface="Calibri"/>
                <a:cs typeface="Calibri"/>
                <a:sym typeface="Calibri"/>
              </a:rPr>
              <a:t>Pickering,</a:t>
            </a:r>
            <a:r>
              <a:rPr lang="en" sz="1200" dirty="0">
                <a:solidFill>
                  <a:schemeClr val="dk1"/>
                </a:solidFill>
                <a:latin typeface="Calibri"/>
                <a:ea typeface="Calibri"/>
                <a:cs typeface="Calibri"/>
                <a:sym typeface="Calibri"/>
              </a:rPr>
              <a:t> 391 U.S., at 568, 88 S.Ct. 1731. This consideration reflects the importance of the relationship between the speaker's expressions and employment. A government entity has broader discretion to restrict speech when it acts in its role as employer, but the restrictions it imposes must be directed at speech that has </a:t>
            </a:r>
            <a:r>
              <a:rPr lang="en" sz="1200" b="1" u="sng" dirty="0">
                <a:solidFill>
                  <a:schemeClr val="dk1"/>
                </a:solidFill>
                <a:latin typeface="Calibri"/>
                <a:ea typeface="Calibri"/>
                <a:cs typeface="Calibri"/>
                <a:sym typeface="Calibri"/>
              </a:rPr>
              <a:t>some potential to affect the entity's operations.</a:t>
            </a:r>
            <a:br>
              <a:rPr lang="en" sz="1200" b="1" u="sng" dirty="0">
                <a:solidFill>
                  <a:schemeClr val="dk1"/>
                </a:solidFill>
                <a:latin typeface="Calibri"/>
                <a:ea typeface="Calibri"/>
                <a:cs typeface="Calibri"/>
                <a:sym typeface="Calibri"/>
              </a:rPr>
            </a:br>
            <a:br>
              <a:rPr lang="en" sz="1200" b="1" u="sng" dirty="0">
                <a:solidFill>
                  <a:schemeClr val="dk1"/>
                </a:solidFill>
                <a:latin typeface="Calibri"/>
                <a:ea typeface="Calibri"/>
                <a:cs typeface="Calibri"/>
                <a:sym typeface="Calibri"/>
              </a:rPr>
            </a:br>
            <a:r>
              <a:rPr lang="en" sz="1200" dirty="0">
                <a:solidFill>
                  <a:schemeClr val="dk1"/>
                </a:solidFill>
                <a:latin typeface="Calibri"/>
                <a:ea typeface="Calibri"/>
                <a:cs typeface="Calibri"/>
                <a:sym typeface="Calibri"/>
              </a:rPr>
              <a:t> </a:t>
            </a:r>
            <a:r>
              <a:rPr lang="en" sz="1200" u="sng" dirty="0">
                <a:solidFill>
                  <a:schemeClr val="dk1"/>
                </a:solidFill>
                <a:latin typeface="Calibri"/>
                <a:ea typeface="Calibri"/>
                <a:cs typeface="Calibri"/>
                <a:sym typeface="Calibri"/>
              </a:rPr>
              <a:t>Garcetti v. Ceballos</a:t>
            </a:r>
            <a:r>
              <a:rPr lang="en" sz="1200" dirty="0">
                <a:solidFill>
                  <a:schemeClr val="dk1"/>
                </a:solidFill>
                <a:latin typeface="Calibri"/>
                <a:ea typeface="Calibri"/>
                <a:cs typeface="Calibri"/>
                <a:sym typeface="Calibri"/>
              </a:rPr>
              <a:t>, 547 U.S. 410, 418, 126 S. Ct. 1951, 1958, 164 L. Ed. 2d 689 (2006)</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1200"/>
              </a:spcAft>
              <a:buNone/>
            </a:pPr>
            <a:endParaRPr dirty="0">
              <a:solidFill>
                <a:srgbClr val="737373"/>
              </a:solidFill>
              <a:latin typeface="Roboto"/>
              <a:ea typeface="Roboto"/>
              <a:cs typeface="Roboto"/>
              <a:sym typeface="Roboto"/>
            </a:endParaRPr>
          </a:p>
        </p:txBody>
      </p:sp>
      <p:sp>
        <p:nvSpPr>
          <p:cNvPr id="436" name="Google Shape;436;g2cfa9bfa0e5_0_82: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g2cfa9bfa0e5_0_77:notes"/>
          <p:cNvSpPr txBox="1">
            <a:spLocks noGrp="1"/>
          </p:cNvSpPr>
          <p:nvPr>
            <p:ph type="body" idx="1"/>
          </p:nvPr>
        </p:nvSpPr>
        <p:spPr>
          <a:xfrm>
            <a:off x="685800" y="4415790"/>
            <a:ext cx="5486400" cy="418338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dirty="0">
                <a:solidFill>
                  <a:schemeClr val="dk1"/>
                </a:solidFill>
                <a:latin typeface="Calibri"/>
                <a:ea typeface="Calibri"/>
                <a:cs typeface="Calibri"/>
                <a:sym typeface="Calibri"/>
              </a:rPr>
              <a:t>After Pickering, Garcetti case added:</a:t>
            </a:r>
          </a:p>
          <a:p>
            <a:pPr marL="0" lvl="0" indent="0" algn="l" rtl="0">
              <a:lnSpc>
                <a:spcPct val="115000"/>
              </a:lnSpc>
              <a:spcBef>
                <a:spcPts val="0"/>
              </a:spcBef>
              <a:spcAft>
                <a:spcPts val="0"/>
              </a:spcAft>
              <a:buClr>
                <a:schemeClr val="dk1"/>
              </a:buClr>
              <a:buSzPts val="1100"/>
              <a:buFont typeface="Arial"/>
              <a:buNone/>
            </a:pPr>
            <a:endParaRPr dirty="0">
              <a:solidFill>
                <a:schemeClr val="dk1"/>
              </a:solidFill>
              <a:latin typeface="Calibri"/>
              <a:ea typeface="Calibri"/>
              <a:cs typeface="Calibri"/>
              <a:sym typeface="Calibri"/>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latin typeface="Calibri"/>
                <a:ea typeface="Calibri"/>
                <a:cs typeface="Calibri"/>
                <a:sym typeface="Calibri"/>
              </a:rPr>
              <a:t>We hold that when public employees make </a:t>
            </a:r>
            <a:r>
              <a:rPr lang="en" b="1" u="sng" dirty="0">
                <a:solidFill>
                  <a:schemeClr val="dk1"/>
                </a:solidFill>
                <a:latin typeface="Calibri"/>
                <a:ea typeface="Calibri"/>
                <a:cs typeface="Calibri"/>
                <a:sym typeface="Calibri"/>
              </a:rPr>
              <a:t>statements pursuant to their official duties</a:t>
            </a:r>
            <a:r>
              <a:rPr lang="en" dirty="0">
                <a:solidFill>
                  <a:schemeClr val="dk1"/>
                </a:solidFill>
                <a:latin typeface="Calibri"/>
                <a:ea typeface="Calibri"/>
                <a:cs typeface="Calibri"/>
                <a:sym typeface="Calibri"/>
              </a:rPr>
              <a:t>, the employees are not speaking as citizens for First Amendment purposes, and the Constitution does not insulate their communications from employer discipline.</a:t>
            </a:r>
            <a:br>
              <a:rPr lang="en" dirty="0">
                <a:solidFill>
                  <a:schemeClr val="dk1"/>
                </a:solidFill>
                <a:latin typeface="Calibri"/>
                <a:ea typeface="Calibri"/>
                <a:cs typeface="Calibri"/>
                <a:sym typeface="Calibri"/>
              </a:rPr>
            </a:br>
            <a:br>
              <a:rPr lang="en" dirty="0">
                <a:solidFill>
                  <a:schemeClr val="dk1"/>
                </a:solidFill>
                <a:latin typeface="Calibri"/>
                <a:ea typeface="Calibri"/>
                <a:cs typeface="Calibri"/>
                <a:sym typeface="Calibri"/>
              </a:rPr>
            </a:br>
            <a:r>
              <a:rPr lang="en" dirty="0">
                <a:solidFill>
                  <a:schemeClr val="dk1"/>
                </a:solidFill>
                <a:latin typeface="Calibri"/>
                <a:ea typeface="Calibri"/>
                <a:cs typeface="Calibri"/>
                <a:sym typeface="Calibri"/>
              </a:rPr>
              <a:t> </a:t>
            </a:r>
            <a:r>
              <a:rPr lang="en" u="sng" dirty="0">
                <a:solidFill>
                  <a:schemeClr val="dk1"/>
                </a:solidFill>
                <a:latin typeface="Calibri"/>
                <a:ea typeface="Calibri"/>
                <a:cs typeface="Calibri"/>
                <a:sym typeface="Calibri"/>
              </a:rPr>
              <a:t>Garcetti v. Ceballos</a:t>
            </a:r>
            <a:r>
              <a:rPr lang="en" dirty="0">
                <a:solidFill>
                  <a:schemeClr val="dk1"/>
                </a:solidFill>
                <a:latin typeface="Calibri"/>
                <a:ea typeface="Calibri"/>
                <a:cs typeface="Calibri"/>
                <a:sym typeface="Calibri"/>
              </a:rPr>
              <a:t>, 547 U.S. 410, 421, 126 S. Ct. 1951, 1960, 164 L. Ed. 2d 689 (2006)</a:t>
            </a:r>
            <a:endParaRPr dirty="0">
              <a:solidFill>
                <a:schemeClr val="dk1"/>
              </a:solidFill>
              <a:latin typeface="Calibri"/>
              <a:ea typeface="Calibri"/>
              <a:cs typeface="Calibri"/>
              <a:sym typeface="Calibri"/>
            </a:endParaRPr>
          </a:p>
          <a:p>
            <a:pPr marL="0" lvl="0" indent="0" algn="l" rtl="0">
              <a:lnSpc>
                <a:spcPct val="115000"/>
              </a:lnSpc>
              <a:spcBef>
                <a:spcPts val="0"/>
              </a:spcBef>
              <a:spcAft>
                <a:spcPts val="1200"/>
              </a:spcAft>
              <a:buNone/>
            </a:pPr>
            <a:endParaRPr dirty="0">
              <a:solidFill>
                <a:srgbClr val="737373"/>
              </a:solidFill>
              <a:latin typeface="Roboto"/>
              <a:ea typeface="Roboto"/>
              <a:cs typeface="Roboto"/>
              <a:sym typeface="Roboto"/>
            </a:endParaRPr>
          </a:p>
        </p:txBody>
      </p:sp>
      <p:sp>
        <p:nvSpPr>
          <p:cNvPr id="443" name="Google Shape;443;g2cfa9bfa0e5_0_77: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2cfa9bfa0e5_0_72:notes"/>
          <p:cNvSpPr txBox="1">
            <a:spLocks noGrp="1"/>
          </p:cNvSpPr>
          <p:nvPr>
            <p:ph type="body" idx="1"/>
          </p:nvPr>
        </p:nvSpPr>
        <p:spPr>
          <a:xfrm>
            <a:off x="685800" y="4415790"/>
            <a:ext cx="5486400" cy="418338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endParaRPr dirty="0">
              <a:solidFill>
                <a:srgbClr val="737373"/>
              </a:solidFill>
              <a:latin typeface="Roboto"/>
              <a:ea typeface="Roboto"/>
              <a:cs typeface="Roboto"/>
              <a:sym typeface="Roboto"/>
            </a:endParaRPr>
          </a:p>
        </p:txBody>
      </p:sp>
      <p:sp>
        <p:nvSpPr>
          <p:cNvPr id="450" name="Google Shape;450;g2cfa9bfa0e5_0_72: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g2cfa9bfa0e5_0_117:notes"/>
          <p:cNvSpPr txBox="1">
            <a:spLocks noGrp="1"/>
          </p:cNvSpPr>
          <p:nvPr>
            <p:ph type="body" idx="1"/>
          </p:nvPr>
        </p:nvSpPr>
        <p:spPr>
          <a:xfrm>
            <a:off x="685800" y="4415790"/>
            <a:ext cx="5486400" cy="418338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Is that social media post first amendment protected?  No, this was not a post about a matter of public concern.  This employer would be within his rights to terminate this employee.  </a:t>
            </a:r>
            <a:endParaRPr sz="1200" dirty="0">
              <a:solidFill>
                <a:schemeClr val="dk1"/>
              </a:solidFill>
              <a:latin typeface="Calibri"/>
              <a:ea typeface="Calibri"/>
              <a:cs typeface="Calibri"/>
              <a:sym typeface="Calibri"/>
            </a:endParaRPr>
          </a:p>
          <a:p>
            <a:pPr marL="0" lvl="0" indent="0" algn="l" rtl="0">
              <a:lnSpc>
                <a:spcPct val="115000"/>
              </a:lnSpc>
              <a:spcBef>
                <a:spcPts val="0"/>
              </a:spcBef>
              <a:spcAft>
                <a:spcPts val="1200"/>
              </a:spcAft>
              <a:buNone/>
            </a:pPr>
            <a:endParaRPr dirty="0">
              <a:solidFill>
                <a:srgbClr val="737373"/>
              </a:solidFill>
              <a:latin typeface="Roboto"/>
              <a:ea typeface="Roboto"/>
              <a:cs typeface="Roboto"/>
              <a:sym typeface="Roboto"/>
            </a:endParaRPr>
          </a:p>
        </p:txBody>
      </p:sp>
      <p:sp>
        <p:nvSpPr>
          <p:cNvPr id="457" name="Google Shape;457;g2cfa9bfa0e5_0_117: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g2cfa9bfa0e5_0_112:notes"/>
          <p:cNvSpPr txBox="1">
            <a:spLocks noGrp="1"/>
          </p:cNvSpPr>
          <p:nvPr>
            <p:ph type="body" idx="1"/>
          </p:nvPr>
        </p:nvSpPr>
        <p:spPr>
          <a:xfrm>
            <a:off x="685800" y="4415790"/>
            <a:ext cx="5486400" cy="418338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dirty="0">
                <a:solidFill>
                  <a:schemeClr val="dk1"/>
                </a:solidFill>
                <a:latin typeface="Roboto"/>
                <a:ea typeface="Roboto"/>
                <a:cs typeface="Roboto"/>
                <a:sym typeface="Roboto"/>
              </a:rPr>
              <a:t>A Department of Transportation (“DOT”) employee posted a rant to Facebook.  Her Facebook profile identified her as a DOT employee.  The employee argued she was just expressing her personal opinion.</a:t>
            </a:r>
            <a:endParaRPr dirty="0">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latin typeface="Roboto"/>
                <a:ea typeface="Roboto"/>
                <a:cs typeface="Roboto"/>
                <a:sym typeface="Roboto"/>
              </a:rPr>
              <a:t>However, the Court ultimately concluded that even if Carr did not intend to drive her vehicle into a school bus as suggested by her social media post, her words alone served to erode the public’s trust in PennDOT’s mission and, therefore, could justify her discharge.</a:t>
            </a:r>
            <a:endParaRPr dirty="0">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latin typeface="Roboto"/>
                <a:ea typeface="Roboto"/>
                <a:cs typeface="Roboto"/>
                <a:sym typeface="Roboto"/>
              </a:rPr>
              <a:t>The court further found: “While there is no present dispute whether Carr's comments touched on a matter of public concern, they were essentially a rant based on her personal observation of a particular bus driver rather than an explanation of safety concerns that she became aware of as a Department employee. In light of the limited public importance of Carr's posts, </a:t>
            </a:r>
            <a:r>
              <a:rPr lang="en" i="1" dirty="0">
                <a:solidFill>
                  <a:schemeClr val="dk1"/>
                </a:solidFill>
                <a:latin typeface="Roboto"/>
                <a:ea typeface="Roboto"/>
                <a:cs typeface="Roboto"/>
                <a:sym typeface="Roboto"/>
              </a:rPr>
              <a:t>see Sacks</a:t>
            </a:r>
            <a:r>
              <a:rPr lang="en" dirty="0">
                <a:solidFill>
                  <a:schemeClr val="dk1"/>
                </a:solidFill>
                <a:latin typeface="Roboto"/>
                <a:ea typeface="Roboto"/>
                <a:cs typeface="Roboto"/>
                <a:sym typeface="Roboto"/>
              </a:rPr>
              <a:t>, and their detrimental effect on the Department, the Commonwealth Court erred in reversing the decision of the Commission.</a:t>
            </a:r>
            <a:br>
              <a:rPr lang="en" dirty="0">
                <a:solidFill>
                  <a:schemeClr val="dk1"/>
                </a:solidFill>
                <a:latin typeface="Roboto"/>
                <a:ea typeface="Roboto"/>
                <a:cs typeface="Roboto"/>
                <a:sym typeface="Roboto"/>
              </a:rPr>
            </a:br>
            <a:br>
              <a:rPr lang="en" dirty="0">
                <a:solidFill>
                  <a:schemeClr val="dk1"/>
                </a:solidFill>
                <a:latin typeface="Roboto"/>
                <a:ea typeface="Roboto"/>
                <a:cs typeface="Roboto"/>
                <a:sym typeface="Roboto"/>
              </a:rPr>
            </a:br>
            <a:r>
              <a:rPr lang="en" dirty="0">
                <a:solidFill>
                  <a:schemeClr val="dk1"/>
                </a:solidFill>
                <a:latin typeface="Roboto"/>
                <a:ea typeface="Roboto"/>
                <a:cs typeface="Roboto"/>
                <a:sym typeface="Roboto"/>
              </a:rPr>
              <a:t> </a:t>
            </a:r>
            <a:r>
              <a:rPr lang="en" u="sng" dirty="0">
                <a:solidFill>
                  <a:schemeClr val="dk1"/>
                </a:solidFill>
                <a:latin typeface="Roboto"/>
                <a:ea typeface="Roboto"/>
                <a:cs typeface="Roboto"/>
                <a:sym typeface="Roboto"/>
              </a:rPr>
              <a:t>Carr v. Dep't of Transportation</a:t>
            </a:r>
            <a:r>
              <a:rPr lang="en" dirty="0">
                <a:solidFill>
                  <a:schemeClr val="dk1"/>
                </a:solidFill>
                <a:latin typeface="Roboto"/>
                <a:ea typeface="Roboto"/>
                <a:cs typeface="Roboto"/>
                <a:sym typeface="Roboto"/>
              </a:rPr>
              <a:t>, 230 A.3d 1075, 1090 (Pa. 2020)</a:t>
            </a:r>
            <a:endParaRPr dirty="0">
              <a:solidFill>
                <a:schemeClr val="dk1"/>
              </a:solidFill>
              <a:latin typeface="Roboto"/>
              <a:ea typeface="Roboto"/>
              <a:cs typeface="Roboto"/>
              <a:sym typeface="Roboto"/>
            </a:endParaRPr>
          </a:p>
          <a:p>
            <a:pPr marL="0" lvl="0" indent="0" algn="l" rtl="0">
              <a:lnSpc>
                <a:spcPct val="115000"/>
              </a:lnSpc>
              <a:spcBef>
                <a:spcPts val="0"/>
              </a:spcBef>
              <a:spcAft>
                <a:spcPts val="1200"/>
              </a:spcAft>
              <a:buNone/>
            </a:pPr>
            <a:endParaRPr dirty="0">
              <a:solidFill>
                <a:srgbClr val="737373"/>
              </a:solidFill>
              <a:latin typeface="Roboto"/>
              <a:ea typeface="Roboto"/>
              <a:cs typeface="Roboto"/>
              <a:sym typeface="Roboto"/>
            </a:endParaRPr>
          </a:p>
        </p:txBody>
      </p:sp>
      <p:sp>
        <p:nvSpPr>
          <p:cNvPr id="464" name="Google Shape;464;g2cfa9bfa0e5_0_112: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1"/>
        <p:cNvGrpSpPr/>
        <p:nvPr/>
      </p:nvGrpSpPr>
      <p:grpSpPr>
        <a:xfrm>
          <a:off x="0" y="0"/>
          <a:ext cx="0" cy="0"/>
          <a:chOff x="0" y="0"/>
          <a:chExt cx="0" cy="0"/>
        </a:xfrm>
      </p:grpSpPr>
      <p:sp>
        <p:nvSpPr>
          <p:cNvPr id="472" name="Google Shape;472;g2cfa9bfa0e5_0_135:notes"/>
          <p:cNvSpPr txBox="1">
            <a:spLocks noGrp="1"/>
          </p:cNvSpPr>
          <p:nvPr>
            <p:ph type="body" idx="1"/>
          </p:nvPr>
        </p:nvSpPr>
        <p:spPr>
          <a:xfrm>
            <a:off x="685800" y="4415790"/>
            <a:ext cx="5486400" cy="418338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dirty="0">
                <a:solidFill>
                  <a:schemeClr val="dk1"/>
                </a:solidFill>
                <a:latin typeface="Roboto"/>
                <a:ea typeface="Roboto"/>
                <a:cs typeface="Roboto"/>
                <a:sym typeface="Roboto"/>
              </a:rPr>
              <a:t>In Howard County, Maryland, a fire department terminated a firefighter after discovering several social media posts it said </a:t>
            </a:r>
            <a:r>
              <a:rPr lang="en" dirty="0">
                <a:solidFill>
                  <a:schemeClr val="dk1"/>
                </a:solidFill>
                <a:latin typeface="Roboto"/>
                <a:ea typeface="Roboto"/>
                <a:cs typeface="Roboto"/>
                <a:sym typeface="Roboto"/>
              </a:rPr>
              <a:t>were insensitive and derogatory, demonstrated the firefighter’s insubordination, and disrupted the fire department’s operations.  The firefighter sued seeking reinstatement and damages and alleging that the fire department violated his First Amendment rights. </a:t>
            </a:r>
            <a:br>
              <a:rPr lang="en" dirty="0">
                <a:solidFill>
                  <a:schemeClr val="dk1"/>
                </a:solidFill>
                <a:latin typeface="Roboto"/>
                <a:ea typeface="Roboto"/>
                <a:cs typeface="Roboto"/>
                <a:sym typeface="Roboto"/>
              </a:rPr>
            </a:br>
            <a:endParaRPr dirty="0">
              <a:solidFill>
                <a:schemeClr val="dk1"/>
              </a:solidFill>
              <a:latin typeface="Roboto"/>
              <a:ea typeface="Roboto"/>
              <a:cs typeface="Roboto"/>
              <a:sym typeface="Roboto"/>
            </a:endParaRPr>
          </a:p>
          <a:p>
            <a:pPr marL="0" lvl="0" indent="0" algn="l" rtl="0">
              <a:lnSpc>
                <a:spcPct val="115000"/>
              </a:lnSpc>
              <a:spcBef>
                <a:spcPts val="1200"/>
              </a:spcBef>
              <a:spcAft>
                <a:spcPts val="0"/>
              </a:spcAft>
              <a:buNone/>
            </a:pPr>
            <a:r>
              <a:rPr lang="en" dirty="0">
                <a:solidFill>
                  <a:schemeClr val="dk1"/>
                </a:solidFill>
                <a:latin typeface="Roboto"/>
                <a:ea typeface="Roboto"/>
                <a:cs typeface="Roboto"/>
                <a:sym typeface="Roboto"/>
              </a:rPr>
              <a:t>The Court ruled in favor of the fire department, and noted that for public employees there is a balancing test created by the U.S. Supreme Court (</a:t>
            </a:r>
            <a:r>
              <a:rPr lang="en" i="1" dirty="0">
                <a:solidFill>
                  <a:schemeClr val="dk1"/>
                </a:solidFill>
                <a:latin typeface="Roboto"/>
                <a:ea typeface="Roboto"/>
                <a:cs typeface="Roboto"/>
                <a:sym typeface="Roboto"/>
              </a:rPr>
              <a:t>Pickering v. Board of Education</a:t>
            </a:r>
            <a:r>
              <a:rPr lang="en" dirty="0">
                <a:solidFill>
                  <a:schemeClr val="dk1"/>
                </a:solidFill>
                <a:latin typeface="Roboto"/>
                <a:ea typeface="Roboto"/>
                <a:cs typeface="Roboto"/>
                <a:sym typeface="Roboto"/>
              </a:rPr>
              <a:t>, 391 U.S. 563 (1968)), that must be analyzed.  In </a:t>
            </a:r>
            <a:r>
              <a:rPr lang="en" i="1" dirty="0">
                <a:solidFill>
                  <a:schemeClr val="dk1"/>
                </a:solidFill>
                <a:latin typeface="Roboto"/>
                <a:ea typeface="Roboto"/>
                <a:cs typeface="Roboto"/>
                <a:sym typeface="Roboto"/>
              </a:rPr>
              <a:t>Pickering</a:t>
            </a:r>
            <a:r>
              <a:rPr lang="en" dirty="0">
                <a:solidFill>
                  <a:schemeClr val="dk1"/>
                </a:solidFill>
                <a:latin typeface="Roboto"/>
                <a:ea typeface="Roboto"/>
                <a:cs typeface="Roboto"/>
                <a:sym typeface="Roboto"/>
              </a:rPr>
              <a:t>, the Court held that for public employees to have protection under the First Amendment, they must be: (1) speaking on a </a:t>
            </a:r>
            <a:r>
              <a:rPr lang="en" b="1" i="1" dirty="0">
                <a:solidFill>
                  <a:schemeClr val="dk1"/>
                </a:solidFill>
                <a:latin typeface="Roboto"/>
                <a:ea typeface="Roboto"/>
                <a:cs typeface="Roboto"/>
                <a:sym typeface="Roboto"/>
              </a:rPr>
              <a:t>matter of public concern</a:t>
            </a:r>
            <a:r>
              <a:rPr lang="en" i="1" dirty="0">
                <a:solidFill>
                  <a:schemeClr val="dk1"/>
                </a:solidFill>
                <a:latin typeface="Roboto"/>
                <a:ea typeface="Roboto"/>
                <a:cs typeface="Roboto"/>
                <a:sym typeface="Roboto"/>
              </a:rPr>
              <a:t>,</a:t>
            </a:r>
            <a:r>
              <a:rPr lang="en" b="1" i="1" dirty="0">
                <a:solidFill>
                  <a:schemeClr val="dk1"/>
                </a:solidFill>
                <a:latin typeface="Roboto"/>
                <a:ea typeface="Roboto"/>
                <a:cs typeface="Roboto"/>
                <a:sym typeface="Roboto"/>
              </a:rPr>
              <a:t> </a:t>
            </a:r>
            <a:r>
              <a:rPr lang="en" dirty="0">
                <a:solidFill>
                  <a:schemeClr val="dk1"/>
                </a:solidFill>
                <a:latin typeface="Roboto"/>
                <a:ea typeface="Roboto"/>
                <a:cs typeface="Roboto"/>
                <a:sym typeface="Roboto"/>
              </a:rPr>
              <a:t>(2) </a:t>
            </a:r>
            <a:r>
              <a:rPr lang="en" b="1" i="1" dirty="0">
                <a:solidFill>
                  <a:schemeClr val="dk1"/>
                </a:solidFill>
                <a:latin typeface="Roboto"/>
                <a:ea typeface="Roboto"/>
                <a:cs typeface="Roboto"/>
                <a:sym typeface="Roboto"/>
              </a:rPr>
              <a:t>as a private citizen</a:t>
            </a:r>
            <a:r>
              <a:rPr lang="en" dirty="0">
                <a:solidFill>
                  <a:schemeClr val="dk1"/>
                </a:solidFill>
                <a:latin typeface="Roboto"/>
                <a:ea typeface="Roboto"/>
                <a:cs typeface="Roboto"/>
                <a:sym typeface="Roboto"/>
              </a:rPr>
              <a:t>, and (3) they must prove their interest “in commenting upon matters of public concern” </a:t>
            </a:r>
            <a:r>
              <a:rPr lang="en" b="1" i="1" dirty="0">
                <a:solidFill>
                  <a:schemeClr val="dk1"/>
                </a:solidFill>
                <a:latin typeface="Roboto"/>
                <a:ea typeface="Roboto"/>
                <a:cs typeface="Roboto"/>
                <a:sym typeface="Roboto"/>
              </a:rPr>
              <a:t>outweighs</a:t>
            </a:r>
            <a:r>
              <a:rPr lang="en" dirty="0">
                <a:solidFill>
                  <a:schemeClr val="dk1"/>
                </a:solidFill>
                <a:latin typeface="Roboto"/>
                <a:ea typeface="Roboto"/>
                <a:cs typeface="Roboto"/>
                <a:sym typeface="Roboto"/>
              </a:rPr>
              <a:t> the “interests of the State, as an employer, in promoting the efficiency of the public services it performs through its employees.”</a:t>
            </a:r>
            <a:endParaRPr dirty="0">
              <a:solidFill>
                <a:schemeClr val="dk1"/>
              </a:solidFill>
              <a:latin typeface="Roboto"/>
              <a:ea typeface="Roboto"/>
              <a:cs typeface="Roboto"/>
              <a:sym typeface="Roboto"/>
            </a:endParaRPr>
          </a:p>
          <a:p>
            <a:pPr marL="0" lvl="0" indent="0" algn="l" rtl="0">
              <a:lnSpc>
                <a:spcPct val="115000"/>
              </a:lnSpc>
              <a:spcBef>
                <a:spcPts val="1200"/>
              </a:spcBef>
              <a:spcAft>
                <a:spcPts val="0"/>
              </a:spcAft>
              <a:buClr>
                <a:schemeClr val="dk1"/>
              </a:buClr>
              <a:buSzPts val="1100"/>
              <a:buFont typeface="Arial"/>
              <a:buNone/>
            </a:pPr>
            <a:endParaRPr dirty="0">
              <a:solidFill>
                <a:schemeClr val="dk1"/>
              </a:solidFill>
              <a:latin typeface="Roboto"/>
              <a:ea typeface="Roboto"/>
              <a:cs typeface="Roboto"/>
              <a:sym typeface="Roboto"/>
            </a:endParaRPr>
          </a:p>
          <a:p>
            <a:pPr marL="0" lvl="0" indent="0" algn="l" rtl="0">
              <a:lnSpc>
                <a:spcPct val="115000"/>
              </a:lnSpc>
              <a:spcBef>
                <a:spcPts val="1200"/>
              </a:spcBef>
              <a:spcAft>
                <a:spcPts val="1200"/>
              </a:spcAft>
              <a:buNone/>
            </a:pPr>
            <a:endParaRPr dirty="0">
              <a:solidFill>
                <a:srgbClr val="737373"/>
              </a:solidFill>
              <a:latin typeface="Roboto"/>
              <a:ea typeface="Roboto"/>
              <a:cs typeface="Roboto"/>
              <a:sym typeface="Roboto"/>
            </a:endParaRPr>
          </a:p>
        </p:txBody>
      </p:sp>
      <p:sp>
        <p:nvSpPr>
          <p:cNvPr id="473" name="Google Shape;473;g2cfa9bfa0e5_0_135: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2cfa9bfa0e5_0_130:notes"/>
          <p:cNvSpPr txBox="1">
            <a:spLocks noGrp="1"/>
          </p:cNvSpPr>
          <p:nvPr>
            <p:ph type="body" idx="1"/>
          </p:nvPr>
        </p:nvSpPr>
        <p:spPr>
          <a:xfrm>
            <a:off x="685800" y="4415790"/>
            <a:ext cx="5486400" cy="418338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dirty="0">
                <a:solidFill>
                  <a:schemeClr val="dk1"/>
                </a:solidFill>
                <a:latin typeface="Roboto"/>
                <a:ea typeface="Roboto"/>
                <a:cs typeface="Roboto"/>
                <a:sym typeface="Roboto"/>
              </a:rPr>
              <a:t>This example illustrates the importance placed on the balancing of the interests of the employee versus employer. </a:t>
            </a:r>
          </a:p>
          <a:p>
            <a:pPr marL="0" lvl="0" indent="0" algn="l" rtl="0">
              <a:lnSpc>
                <a:spcPct val="115000"/>
              </a:lnSpc>
              <a:spcBef>
                <a:spcPts val="0"/>
              </a:spcBef>
              <a:spcAft>
                <a:spcPts val="0"/>
              </a:spcAft>
              <a:buNone/>
            </a:pPr>
            <a:endParaRPr lang="en-US" dirty="0">
              <a:solidFill>
                <a:schemeClr val="dk1"/>
              </a:solidFill>
              <a:latin typeface="Roboto"/>
              <a:ea typeface="Roboto"/>
              <a:cs typeface="Roboto"/>
              <a:sym typeface="Roboto"/>
            </a:endParaRPr>
          </a:p>
          <a:p>
            <a:pPr marL="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lang="en-US" sz="1100" b="0" i="0" u="none" strike="noStrike" cap="none" dirty="0">
                <a:solidFill>
                  <a:srgbClr val="000000"/>
                </a:solidFill>
                <a:effectLst/>
                <a:latin typeface="Arial"/>
                <a:ea typeface="Arial"/>
                <a:cs typeface="Arial"/>
                <a:sym typeface="Arial"/>
              </a:rPr>
              <a:t>Bennett worked at the Metro Government Emergency Communications Center (ECC) for 16 years. On November 9, 2016, Bennett, a white woman, responded to someone else's comment on her public-facing Facebook profile, using some of the commenter’s words: “Thank god we have more America loving rednecks. Red spread across all America. Even ***** and </a:t>
            </a:r>
            <a:r>
              <a:rPr lang="en-US" sz="1100" b="0" i="0" u="none" strike="noStrike" cap="none" dirty="0" err="1">
                <a:solidFill>
                  <a:srgbClr val="000000"/>
                </a:solidFill>
                <a:effectLst/>
                <a:latin typeface="Arial"/>
                <a:ea typeface="Arial"/>
                <a:cs typeface="Arial"/>
                <a:sym typeface="Arial"/>
              </a:rPr>
              <a:t>latinos</a:t>
            </a:r>
            <a:r>
              <a:rPr lang="en-US" sz="1100" b="0" i="0" u="none" strike="noStrike" cap="none" dirty="0">
                <a:solidFill>
                  <a:srgbClr val="000000"/>
                </a:solidFill>
                <a:effectLst/>
                <a:latin typeface="Arial"/>
                <a:ea typeface="Arial"/>
                <a:cs typeface="Arial"/>
                <a:sym typeface="Arial"/>
              </a:rPr>
              <a:t> voted for trump too!” Bennett identified herself as an employee of Metro, the police department, and ECC in her Facebook profile. A constituent reposted part of Bennett’s statement and commented: If your skin is too dark your call may have just been placed on the back burner. </a:t>
            </a:r>
            <a:endParaRPr lang="en-US" dirty="0">
              <a:solidFill>
                <a:schemeClr val="dk1"/>
              </a:solidFill>
              <a:latin typeface="Roboto"/>
              <a:ea typeface="Roboto"/>
              <a:cs typeface="Roboto"/>
              <a:sym typeface="Roboto"/>
            </a:endParaRPr>
          </a:p>
          <a:p>
            <a:pPr marL="0" lvl="0" indent="0" algn="l" rtl="0">
              <a:lnSpc>
                <a:spcPct val="115000"/>
              </a:lnSpc>
              <a:spcBef>
                <a:spcPts val="0"/>
              </a:spcBef>
              <a:spcAft>
                <a:spcPts val="0"/>
              </a:spcAft>
              <a:buNone/>
            </a:pPr>
            <a:endParaRPr lang="en-US" dirty="0">
              <a:solidFill>
                <a:schemeClr val="dk1"/>
              </a:solidFill>
              <a:latin typeface="Roboto"/>
              <a:ea typeface="Roboto"/>
              <a:cs typeface="Roboto"/>
              <a:sym typeface="Roboto"/>
            </a:endParaRPr>
          </a:p>
          <a:p>
            <a:pPr marL="0" lvl="0" indent="0" algn="l" rtl="0">
              <a:lnSpc>
                <a:spcPct val="115000"/>
              </a:lnSpc>
              <a:spcBef>
                <a:spcPts val="0"/>
              </a:spcBef>
              <a:spcAft>
                <a:spcPts val="0"/>
              </a:spcAft>
              <a:buNone/>
            </a:pPr>
            <a:r>
              <a:rPr lang="en-US" dirty="0">
                <a:solidFill>
                  <a:schemeClr val="dk1"/>
                </a:solidFill>
                <a:latin typeface="Roboto"/>
                <a:ea typeface="Roboto"/>
                <a:cs typeface="Roboto"/>
                <a:sym typeface="Roboto"/>
              </a:rPr>
              <a:t>Here, </a:t>
            </a:r>
            <a:r>
              <a:rPr lang="en" dirty="0">
                <a:solidFill>
                  <a:schemeClr val="dk1"/>
                </a:solidFill>
                <a:latin typeface="Roboto"/>
                <a:ea typeface="Roboto"/>
                <a:cs typeface="Roboto"/>
                <a:sym typeface="Roboto"/>
              </a:rPr>
              <a:t>the employee (</a:t>
            </a:r>
            <a:r>
              <a:rPr lang="en-US" dirty="0">
                <a:solidFill>
                  <a:schemeClr val="dk1"/>
                </a:solidFill>
                <a:latin typeface="Roboto"/>
                <a:ea typeface="Roboto"/>
                <a:cs typeface="Roboto"/>
                <a:sym typeface="Roboto"/>
              </a:rPr>
              <a:t>Bennett) </a:t>
            </a:r>
            <a:r>
              <a:rPr lang="en" dirty="0">
                <a:solidFill>
                  <a:schemeClr val="dk1"/>
                </a:solidFill>
                <a:latin typeface="Roboto"/>
                <a:ea typeface="Roboto"/>
                <a:cs typeface="Roboto"/>
                <a:sym typeface="Roboto"/>
              </a:rPr>
              <a:t>argued she was fired for political speech in support of a particular candidate, but employer asserted it was the racial slur and not the political subject matter that was the justification for the termination. </a:t>
            </a:r>
            <a:r>
              <a:rPr lang="en-US" sz="1100" b="0" i="0" u="none" strike="noStrike" cap="none" dirty="0">
                <a:solidFill>
                  <a:srgbClr val="000000"/>
                </a:solidFill>
                <a:effectLst/>
                <a:latin typeface="Arial"/>
                <a:ea typeface="Arial"/>
                <a:cs typeface="Arial"/>
                <a:sym typeface="Arial"/>
              </a:rPr>
              <a:t>Bennett sued Metro for First Amendment retaliation. The Sixth Circuit reversed a judgment in favor of Bennett, finding that the district court improperly analyzed the “Pickering” factors. The record indicated that the harmony of the office was disrupted; the court erred in discounting the importance of harmonious relationships at ECC. </a:t>
            </a:r>
            <a:r>
              <a:rPr lang="en" dirty="0">
                <a:solidFill>
                  <a:schemeClr val="dk1"/>
                </a:solidFill>
                <a:latin typeface="Roboto"/>
                <a:ea typeface="Roboto"/>
                <a:cs typeface="Roboto"/>
                <a:sym typeface="Roboto"/>
              </a:rPr>
              <a:t>Although there </a:t>
            </a:r>
            <a:r>
              <a:rPr lang="en-US" dirty="0">
                <a:solidFill>
                  <a:schemeClr val="dk1"/>
                </a:solidFill>
                <a:latin typeface="Roboto"/>
                <a:ea typeface="Roboto"/>
                <a:cs typeface="Roboto"/>
                <a:sym typeface="Roboto"/>
              </a:rPr>
              <a:t>were</a:t>
            </a:r>
            <a:r>
              <a:rPr lang="en" dirty="0">
                <a:solidFill>
                  <a:schemeClr val="dk1"/>
                </a:solidFill>
                <a:latin typeface="Roboto"/>
                <a:ea typeface="Roboto"/>
                <a:cs typeface="Roboto"/>
                <a:sym typeface="Roboto"/>
              </a:rPr>
              <a:t> factors weighing in favor of Bennett</a:t>
            </a:r>
            <a:r>
              <a:rPr lang="en" b="0" u="none" dirty="0">
                <a:solidFill>
                  <a:schemeClr val="dk1"/>
                </a:solidFill>
                <a:latin typeface="Roboto"/>
                <a:ea typeface="Roboto"/>
                <a:cs typeface="Roboto"/>
                <a:sym typeface="Roboto"/>
              </a:rPr>
              <a:t>, </a:t>
            </a:r>
            <a:r>
              <a:rPr lang="en" b="1" u="sng" dirty="0">
                <a:solidFill>
                  <a:schemeClr val="dk1"/>
                </a:solidFill>
                <a:latin typeface="Roboto"/>
                <a:ea typeface="Roboto"/>
                <a:cs typeface="Roboto"/>
                <a:sym typeface="Roboto"/>
              </a:rPr>
              <a:t>sufficient disruption was shown to tip the </a:t>
            </a:r>
            <a:r>
              <a:rPr lang="en" b="1" i="1" u="sng" dirty="0">
                <a:solidFill>
                  <a:schemeClr val="dk1"/>
                </a:solidFill>
                <a:latin typeface="Roboto"/>
                <a:ea typeface="Roboto"/>
                <a:cs typeface="Roboto"/>
                <a:sym typeface="Roboto"/>
              </a:rPr>
              <a:t>Pickering</a:t>
            </a:r>
            <a:r>
              <a:rPr lang="en" b="1" u="sng" dirty="0">
                <a:solidFill>
                  <a:schemeClr val="dk1"/>
                </a:solidFill>
                <a:latin typeface="Roboto"/>
                <a:ea typeface="Roboto"/>
                <a:cs typeface="Roboto"/>
                <a:sym typeface="Roboto"/>
              </a:rPr>
              <a:t> balance</a:t>
            </a:r>
            <a:r>
              <a:rPr lang="en" b="1" u="none" dirty="0">
                <a:solidFill>
                  <a:schemeClr val="dk1"/>
                </a:solidFill>
                <a:latin typeface="Roboto"/>
                <a:ea typeface="Roboto"/>
                <a:cs typeface="Roboto"/>
                <a:sym typeface="Roboto"/>
              </a:rPr>
              <a:t> </a:t>
            </a:r>
            <a:r>
              <a:rPr lang="en" dirty="0">
                <a:solidFill>
                  <a:schemeClr val="dk1"/>
                </a:solidFill>
                <a:latin typeface="Roboto"/>
                <a:ea typeface="Roboto"/>
                <a:cs typeface="Roboto"/>
                <a:sym typeface="Roboto"/>
              </a:rPr>
              <a:t>towards Metro. The </a:t>
            </a:r>
            <a:r>
              <a:rPr lang="en-US" dirty="0">
                <a:solidFill>
                  <a:schemeClr val="dk1"/>
                </a:solidFill>
                <a:latin typeface="Roboto"/>
                <a:ea typeface="Roboto"/>
                <a:cs typeface="Roboto"/>
                <a:sym typeface="Roboto"/>
              </a:rPr>
              <a:t>Court said that in this case, the employer’s</a:t>
            </a:r>
            <a:r>
              <a:rPr lang="en" dirty="0">
                <a:solidFill>
                  <a:schemeClr val="dk1"/>
                </a:solidFill>
                <a:latin typeface="Roboto"/>
                <a:ea typeface="Roboto"/>
                <a:cs typeface="Roboto"/>
                <a:sym typeface="Roboto"/>
              </a:rPr>
              <a:t> interest in maintaining an effective workplace with employee harmony that serves the public efficiently outweighs Bennett's interest in incidentally using racially offensive language in a Facebook comment.</a:t>
            </a:r>
            <a:endParaRPr lang="en" sz="1100" b="0" i="0" u="none" strike="noStrike" cap="none" dirty="0">
              <a:solidFill>
                <a:schemeClr val="dk1"/>
              </a:solidFill>
              <a:effectLst/>
              <a:latin typeface="Roboto"/>
              <a:ea typeface="Roboto"/>
              <a:cs typeface="Roboto"/>
              <a:sym typeface="Roboto"/>
            </a:endParaRPr>
          </a:p>
          <a:p>
            <a:pPr marL="0" lvl="0" indent="0" algn="l" rtl="0">
              <a:lnSpc>
                <a:spcPct val="115000"/>
              </a:lnSpc>
              <a:spcBef>
                <a:spcPts val="0"/>
              </a:spcBef>
              <a:spcAft>
                <a:spcPts val="0"/>
              </a:spcAft>
              <a:buNone/>
            </a:pPr>
            <a:endParaRPr lang="en" sz="1100" b="0" i="0" u="none" strike="noStrike" cap="none" dirty="0">
              <a:solidFill>
                <a:schemeClr val="dk1"/>
              </a:solidFill>
              <a:effectLst/>
              <a:latin typeface="Roboto"/>
              <a:ea typeface="Roboto"/>
              <a:cs typeface="Arial"/>
              <a:sym typeface="Roboto"/>
            </a:endParaRPr>
          </a:p>
        </p:txBody>
      </p:sp>
      <p:sp>
        <p:nvSpPr>
          <p:cNvPr id="480" name="Google Shape;480;g2cfa9bfa0e5_0_130: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4"/>
        <p:cNvGrpSpPr/>
        <p:nvPr/>
      </p:nvGrpSpPr>
      <p:grpSpPr>
        <a:xfrm>
          <a:off x="0" y="0"/>
          <a:ext cx="0" cy="0"/>
          <a:chOff x="0" y="0"/>
          <a:chExt cx="0" cy="0"/>
        </a:xfrm>
      </p:grpSpPr>
      <p:sp>
        <p:nvSpPr>
          <p:cNvPr id="495" name="Google Shape;495;g2cfa9bfa0e5_0_107:notes"/>
          <p:cNvSpPr txBox="1">
            <a:spLocks noGrp="1"/>
          </p:cNvSpPr>
          <p:nvPr>
            <p:ph type="body" idx="1"/>
          </p:nvPr>
        </p:nvSpPr>
        <p:spPr>
          <a:xfrm>
            <a:off x="685800" y="4415790"/>
            <a:ext cx="5486400" cy="418338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1200"/>
              </a:spcAft>
              <a:buNone/>
            </a:pPr>
            <a:r>
              <a:rPr lang="en-US" dirty="0">
                <a:solidFill>
                  <a:srgbClr val="737373"/>
                </a:solidFill>
                <a:latin typeface="Roboto"/>
                <a:ea typeface="Roboto"/>
                <a:cs typeface="Roboto"/>
                <a:sym typeface="Roboto"/>
              </a:rPr>
              <a:t>The National Law Review published this concise list of examples of speech that likely crosses the line and would not be afforded First Amendment protections. </a:t>
            </a:r>
            <a:endParaRPr dirty="0">
              <a:solidFill>
                <a:srgbClr val="737373"/>
              </a:solidFill>
              <a:latin typeface="Roboto"/>
              <a:ea typeface="Roboto"/>
              <a:cs typeface="Roboto"/>
              <a:sym typeface="Roboto"/>
            </a:endParaRPr>
          </a:p>
        </p:txBody>
      </p:sp>
      <p:sp>
        <p:nvSpPr>
          <p:cNvPr id="496" name="Google Shape;496;g2cfa9bfa0e5_0_107: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2cea83e1aa1_0_224:notes"/>
          <p:cNvSpPr txBox="1">
            <a:spLocks noGrp="1"/>
          </p:cNvSpPr>
          <p:nvPr>
            <p:ph type="body" idx="1"/>
          </p:nvPr>
        </p:nvSpPr>
        <p:spPr>
          <a:xfrm>
            <a:off x="685800" y="4415790"/>
            <a:ext cx="5486400" cy="418338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dirty="0">
                <a:solidFill>
                  <a:schemeClr val="hlink"/>
                </a:solidFill>
                <a:hlinkClick r:id="rId3"/>
              </a:rPr>
              <a:t>Brooklyn Court Officer Suspended After Posting Racist Photo of Obama – NBC New York</a:t>
            </a:r>
            <a:endParaRPr dirty="0"/>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Calibri"/>
                <a:ea typeface="Calibri"/>
                <a:cs typeface="Calibri"/>
                <a:sym typeface="Calibri"/>
              </a:rPr>
              <a:t>In June 2020, a New York City Courts sergeant posted photos on Facebook, captioned “The True American Dream,” appearing to depict former President Barack Obama and Hillary Clinton being hanged. Although the post was made on a weekend and while off-duty, its maker was quickly identified as a court employee, appearing on her Facebook page in her court uniform. In a matter of days, the post caused a major uproar at the New York City Courts, and its closeness in time to the death of George Floyd did not help matters. Among other consequences, the sergeant’s post forced the court to endure extensive media scrutiny, conduct an internal investigation, and issue a court-wide memorandum condemning the sergeant’s statements. For the general public, the post sparked intense discussions of racial bias and prejudice in the criminal justice system. Though the post was of a political nature—and thus would be entitled to First Amendment protection by constitutional standards—it resulted in the sergeant’s firing after a lengthy disciplinary hearing. This result is typical in First Amendment cases involving controversial speech by government employees.</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
        <p:nvSpPr>
          <p:cNvPr id="503" name="Google Shape;503;g2cea83e1aa1_0_224: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2cdcefe83c2_0_20: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 name="Google Shape;87;g2cdcefe83c2_0_20:notes"/>
          <p:cNvSpPr txBox="1">
            <a:spLocks noGrp="1"/>
          </p:cNvSpPr>
          <p:nvPr>
            <p:ph type="body" idx="1"/>
          </p:nvPr>
        </p:nvSpPr>
        <p:spPr>
          <a:xfrm>
            <a:off x="685800" y="4415790"/>
            <a:ext cx="5486400" cy="41833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sz="1200">
                <a:solidFill>
                  <a:schemeClr val="dk1"/>
                </a:solidFill>
                <a:latin typeface="Roboto"/>
                <a:ea typeface="Roboto"/>
                <a:cs typeface="Roboto"/>
                <a:sym typeface="Roboto"/>
              </a:rPr>
              <a:t>“All people are created equal and endowed with the right to life, liberty, and the pursuit of happiness!”</a:t>
            </a:r>
            <a:endParaRPr sz="1200">
              <a:solidFill>
                <a:schemeClr val="dk1"/>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1200"/>
              <a:buFont typeface="Calibri"/>
              <a:buNone/>
            </a:pPr>
            <a:endParaRPr sz="1200">
              <a:solidFill>
                <a:schemeClr val="dk1"/>
              </a:solidFill>
              <a:latin typeface="Roboto"/>
              <a:ea typeface="Roboto"/>
              <a:cs typeface="Roboto"/>
              <a:sym typeface="Roboto"/>
            </a:endParaRPr>
          </a:p>
          <a:p>
            <a:pPr marL="0" marR="0" lvl="0" indent="0" algn="l" rtl="0">
              <a:lnSpc>
                <a:spcPct val="100000"/>
              </a:lnSpc>
              <a:spcBef>
                <a:spcPts val="0"/>
              </a:spcBef>
              <a:spcAft>
                <a:spcPts val="0"/>
              </a:spcAft>
              <a:buClr>
                <a:schemeClr val="dk1"/>
              </a:buClr>
              <a:buSzPts val="1200"/>
              <a:buFont typeface="Calibri"/>
              <a:buNone/>
            </a:pPr>
            <a:r>
              <a:rPr lang="en" sz="1200">
                <a:solidFill>
                  <a:schemeClr val="dk1"/>
                </a:solidFill>
                <a:latin typeface="Roboto"/>
                <a:ea typeface="Roboto"/>
                <a:cs typeface="Roboto"/>
                <a:sym typeface="Roboto"/>
              </a:rPr>
              <a:t>The public has grown in many ways to </a:t>
            </a:r>
            <a:r>
              <a:rPr lang="en" sz="1200" i="1">
                <a:solidFill>
                  <a:schemeClr val="dk1"/>
                </a:solidFill>
                <a:latin typeface="Roboto"/>
                <a:ea typeface="Roboto"/>
                <a:cs typeface="Roboto"/>
                <a:sym typeface="Roboto"/>
              </a:rPr>
              <a:t>expect </a:t>
            </a:r>
            <a:r>
              <a:rPr lang="en" sz="1200" i="0">
                <a:solidFill>
                  <a:schemeClr val="dk1"/>
                </a:solidFill>
                <a:latin typeface="Roboto"/>
                <a:ea typeface="Roboto"/>
                <a:cs typeface="Roboto"/>
                <a:sym typeface="Roboto"/>
              </a:rPr>
              <a:t>cities to have some kind of social media presence in order to disseminate information and allow a forum for comment. And it</a:t>
            </a:r>
            <a:r>
              <a:rPr lang="en" sz="1200">
                <a:solidFill>
                  <a:schemeClr val="dk1"/>
                </a:solidFill>
                <a:latin typeface="Roboto"/>
                <a:ea typeface="Roboto"/>
                <a:cs typeface="Roboto"/>
                <a:sym typeface="Roboto"/>
              </a:rPr>
              <a:t> makes sense to use the latest technology to help keep the public informed. </a:t>
            </a:r>
            <a:r>
              <a:rPr lang="en" sz="1200" i="0">
                <a:solidFill>
                  <a:schemeClr val="dk1"/>
                </a:solidFill>
                <a:latin typeface="Roboto"/>
                <a:ea typeface="Roboto"/>
                <a:cs typeface="Roboto"/>
                <a:sym typeface="Roboto"/>
              </a:rPr>
              <a:t>However, there are many issues to consider when city </a:t>
            </a:r>
            <a:r>
              <a:rPr lang="en" sz="1200">
                <a:solidFill>
                  <a:schemeClr val="dk1"/>
                </a:solidFill>
                <a:latin typeface="Roboto"/>
                <a:ea typeface="Roboto"/>
                <a:cs typeface="Roboto"/>
                <a:sym typeface="Roboto"/>
              </a:rPr>
              <a:t>employee sand officials </a:t>
            </a:r>
            <a:r>
              <a:rPr lang="en" sz="1200" i="0">
                <a:solidFill>
                  <a:schemeClr val="dk1"/>
                </a:solidFill>
                <a:latin typeface="Roboto"/>
                <a:ea typeface="Roboto"/>
                <a:cs typeface="Roboto"/>
                <a:sym typeface="Roboto"/>
              </a:rPr>
              <a:t>maintain and use individual social media pages and when the city itself maintains a social media account.</a:t>
            </a:r>
            <a:endParaRPr sz="1200">
              <a:latin typeface="Roboto"/>
              <a:ea typeface="Roboto"/>
              <a:cs typeface="Roboto"/>
              <a:sym typeface="Roboto"/>
            </a:endParaRPr>
          </a:p>
        </p:txBody>
      </p:sp>
      <p:sp>
        <p:nvSpPr>
          <p:cNvPr id="88" name="Google Shape;88;g2cdcefe83c2_0_20:notes"/>
          <p:cNvSpPr txBox="1">
            <a:spLocks noGrp="1"/>
          </p:cNvSpPr>
          <p:nvPr>
            <p:ph type="sldNum" idx="12"/>
          </p:nvPr>
        </p:nvSpPr>
        <p:spPr>
          <a:xfrm>
            <a:off x="3884613" y="8829967"/>
            <a:ext cx="297180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3</a:t>
            </a:fld>
            <a:endParaRPr>
              <a:solidFill>
                <a:srgbClr val="000000"/>
              </a:solidFil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g2cf16a9d108_0_1:notes"/>
          <p:cNvSpPr txBox="1">
            <a:spLocks noGrp="1"/>
          </p:cNvSpPr>
          <p:nvPr>
            <p:ph type="body" idx="1"/>
          </p:nvPr>
        </p:nvSpPr>
        <p:spPr>
          <a:xfrm>
            <a:off x="685800" y="4415790"/>
            <a:ext cx="5486400" cy="418338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dirty="0">
                <a:solidFill>
                  <a:schemeClr val="hlink"/>
                </a:solidFill>
                <a:hlinkClick r:id="rId3"/>
              </a:rPr>
              <a:t>City Worker Fired After Making Racist, Violent Facebook Comments During Protests: Watchdog | Chicago News | WTTW</a:t>
            </a:r>
            <a:endParaRPr dirty="0"/>
          </a:p>
          <a:p>
            <a:pPr marL="0" lvl="0" indent="0" algn="l" rtl="0">
              <a:lnSpc>
                <a:spcPct val="115000"/>
              </a:lnSpc>
              <a:spcBef>
                <a:spcPts val="0"/>
              </a:spcBef>
              <a:spcAft>
                <a:spcPts val="0"/>
              </a:spcAft>
              <a:buClr>
                <a:schemeClr val="dk1"/>
              </a:buClr>
              <a:buSzPts val="1100"/>
              <a:buFont typeface="Arial"/>
              <a:buNone/>
            </a:pPr>
            <a:r>
              <a:rPr lang="en" sz="1350" dirty="0">
                <a:solidFill>
                  <a:srgbClr val="333333"/>
                </a:solidFill>
                <a:highlight>
                  <a:srgbClr val="FFFFFF"/>
                </a:highlight>
                <a:latin typeface="Open Sans"/>
                <a:ea typeface="Open Sans"/>
                <a:cs typeface="Open Sans"/>
                <a:sym typeface="Open Sans"/>
              </a:rPr>
              <a:t>City officials fired an employee of the Chicago Department of Transportation after he sent “unprovoked offensive, racist, harassing and violent” messages to a Chicagoan on Facebook during the protests sparked by the death of George Floyd in late May, according to a report from the city’s watchdog.</a:t>
            </a:r>
            <a:endParaRPr sz="1350" dirty="0">
              <a:solidFill>
                <a:srgbClr val="333333"/>
              </a:solidFill>
              <a:highlight>
                <a:srgbClr val="FFFFFF"/>
              </a:highlight>
              <a:latin typeface="Open Sans"/>
              <a:ea typeface="Open Sans"/>
              <a:cs typeface="Open Sans"/>
              <a:sym typeface="Open Sans"/>
            </a:endParaRPr>
          </a:p>
          <a:p>
            <a:pPr marL="0" lvl="0" indent="0" algn="l" rtl="0">
              <a:lnSpc>
                <a:spcPct val="115000"/>
              </a:lnSpc>
              <a:spcBef>
                <a:spcPts val="1700"/>
              </a:spcBef>
              <a:spcAft>
                <a:spcPts val="0"/>
              </a:spcAft>
              <a:buNone/>
            </a:pPr>
            <a:r>
              <a:rPr lang="en" sz="1350" dirty="0">
                <a:solidFill>
                  <a:srgbClr val="333333"/>
                </a:solidFill>
                <a:highlight>
                  <a:srgbClr val="FFFFFF"/>
                </a:highlight>
                <a:latin typeface="Open Sans"/>
                <a:ea typeface="Open Sans"/>
                <a:cs typeface="Open Sans"/>
                <a:sym typeface="Open Sans"/>
              </a:rPr>
              <a:t>Inspector General Joseph Ferguson began investigating the employee, a laborer with the city’s transportation department, after their co-workers discovered the messages. The laborer's co-workers found the messages “offensive” and believed they created a “hostile work environment,” according </a:t>
            </a:r>
            <a:r>
              <a:rPr lang="en" sz="1350" u="none" baseline="0" dirty="0">
                <a:solidFill>
                  <a:srgbClr val="144E96"/>
                </a:solidFill>
                <a:highlight>
                  <a:srgbClr val="FFFFFF"/>
                </a:highlight>
                <a:uFill>
                  <a:noFill/>
                </a:u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to his office’s quarterly report, released Tuesday</a:t>
            </a:r>
            <a:r>
              <a:rPr lang="en" sz="1350" u="none" baseline="0" dirty="0">
                <a:solidFill>
                  <a:srgbClr val="333333"/>
                </a:solidFill>
                <a:highlight>
                  <a:srgbClr val="FFFFFF"/>
                </a:highlight>
                <a:latin typeface="Open Sans"/>
                <a:ea typeface="Open Sans"/>
                <a:cs typeface="Open Sans"/>
                <a:sym typeface="Open Sans"/>
              </a:rPr>
              <a:t>.</a:t>
            </a:r>
            <a:endParaRPr sz="1350" u="none" baseline="0" dirty="0">
              <a:solidFill>
                <a:srgbClr val="333333"/>
              </a:solidFill>
              <a:highlight>
                <a:srgbClr val="FFFFFF"/>
              </a:highlight>
              <a:latin typeface="Open Sans"/>
              <a:ea typeface="Open Sans"/>
              <a:cs typeface="Open Sans"/>
              <a:sym typeface="Open Sans"/>
            </a:endParaRPr>
          </a:p>
          <a:p>
            <a:pPr marL="0" lvl="0" indent="0" algn="l" rtl="0">
              <a:lnSpc>
                <a:spcPct val="115000"/>
              </a:lnSpc>
              <a:spcBef>
                <a:spcPts val="1700"/>
              </a:spcBef>
              <a:spcAft>
                <a:spcPts val="0"/>
              </a:spcAft>
              <a:buClr>
                <a:schemeClr val="dk1"/>
              </a:buClr>
              <a:buSzPts val="1100"/>
              <a:buFont typeface="Arial"/>
              <a:buNone/>
            </a:pPr>
            <a:r>
              <a:rPr lang="en" sz="1350" dirty="0">
                <a:solidFill>
                  <a:srgbClr val="333333"/>
                </a:solidFill>
                <a:highlight>
                  <a:srgbClr val="FFFFFF"/>
                </a:highlight>
                <a:latin typeface="Open Sans"/>
                <a:ea typeface="Open Sans"/>
                <a:cs typeface="Open Sans"/>
                <a:sym typeface="Open Sans"/>
              </a:rPr>
              <a:t>Ferguson recommended that the laborer be fired, and they were terminated, according to the report. The employee is appealing their termination, which will be considered by the city’s Human Resources Board.</a:t>
            </a:r>
            <a:endParaRPr sz="1350" dirty="0">
              <a:solidFill>
                <a:srgbClr val="333333"/>
              </a:solidFill>
              <a:highlight>
                <a:srgbClr val="FFFFFF"/>
              </a:highlight>
              <a:latin typeface="Open Sans"/>
              <a:ea typeface="Open Sans"/>
              <a:cs typeface="Open Sans"/>
              <a:sym typeface="Open Sans"/>
            </a:endParaRPr>
          </a:p>
          <a:p>
            <a:pPr marL="0" lvl="0" indent="0" algn="l" rtl="0">
              <a:spcBef>
                <a:spcPts val="1700"/>
              </a:spcBef>
              <a:spcAft>
                <a:spcPts val="0"/>
              </a:spcAft>
              <a:buNone/>
            </a:pPr>
            <a:endParaRPr dirty="0"/>
          </a:p>
        </p:txBody>
      </p:sp>
      <p:sp>
        <p:nvSpPr>
          <p:cNvPr id="510" name="Google Shape;510;g2cf16a9d108_0_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2cfa9bfa0e5_0_223:notes"/>
          <p:cNvSpPr txBox="1">
            <a:spLocks noGrp="1"/>
          </p:cNvSpPr>
          <p:nvPr>
            <p:ph type="body" idx="1"/>
          </p:nvPr>
        </p:nvSpPr>
        <p:spPr>
          <a:xfrm>
            <a:off x="685800" y="4415790"/>
            <a:ext cx="5486400" cy="418338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dirty="0">
                <a:solidFill>
                  <a:schemeClr val="hlink"/>
                </a:solidFill>
                <a:latin typeface="Roboto"/>
                <a:ea typeface="Roboto"/>
                <a:cs typeface="Roboto"/>
                <a:sym typeface="Roboto"/>
                <a:hlinkClick r:id="rId3"/>
              </a:rPr>
              <a:t>City Worker Fired After Making Racist, Violent Facebook Comments During Protests: Watchdog | Chicago News | WTTW</a:t>
            </a:r>
            <a:endParaRPr dirty="0">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dirty="0">
                <a:solidFill>
                  <a:srgbClr val="333333"/>
                </a:solidFill>
                <a:highlight>
                  <a:srgbClr val="FFFFFF"/>
                </a:highlight>
                <a:latin typeface="Roboto"/>
                <a:ea typeface="Roboto"/>
                <a:cs typeface="Roboto"/>
                <a:sym typeface="Roboto"/>
              </a:rPr>
              <a:t>In a separate case, a motor truck driver assigned to work at O’Hare International Airport was fired after the inspector general determined they posted a threat to harm their coworkers on a Facebook page for other airport truck drivers.</a:t>
            </a:r>
            <a:endParaRPr dirty="0">
              <a:solidFill>
                <a:srgbClr val="333333"/>
              </a:solidFill>
              <a:highlight>
                <a:srgbClr val="FFFFFF"/>
              </a:highlight>
              <a:latin typeface="Roboto"/>
              <a:ea typeface="Roboto"/>
              <a:cs typeface="Roboto"/>
              <a:sym typeface="Roboto"/>
            </a:endParaRPr>
          </a:p>
          <a:p>
            <a:pPr marL="0" lvl="0" indent="0" algn="l" rtl="0">
              <a:lnSpc>
                <a:spcPct val="115000"/>
              </a:lnSpc>
              <a:spcBef>
                <a:spcPts val="1700"/>
              </a:spcBef>
              <a:spcAft>
                <a:spcPts val="0"/>
              </a:spcAft>
              <a:buClr>
                <a:schemeClr val="dk1"/>
              </a:buClr>
              <a:buSzPts val="1100"/>
              <a:buFont typeface="Arial"/>
              <a:buNone/>
            </a:pPr>
            <a:r>
              <a:rPr lang="en" dirty="0">
                <a:solidFill>
                  <a:srgbClr val="333333"/>
                </a:solidFill>
                <a:highlight>
                  <a:srgbClr val="FFFFFF"/>
                </a:highlight>
                <a:latin typeface="Roboto"/>
                <a:ea typeface="Roboto"/>
                <a:cs typeface="Roboto"/>
                <a:sym typeface="Roboto"/>
              </a:rPr>
              <a:t>The truck driver was upset by the Chicago Department of Aviation’s handling of the COVID-19 pandemic, and believed their coworkers were reporting to work while sick. The truck driver wrote that “if they were to get COVID-19, they too would come to work while sick and infect their co-workers,” according to the report.</a:t>
            </a:r>
            <a:endParaRPr dirty="0">
              <a:solidFill>
                <a:srgbClr val="333333"/>
              </a:solidFill>
              <a:highlight>
                <a:srgbClr val="FFFFFF"/>
              </a:highlight>
              <a:latin typeface="Roboto"/>
              <a:ea typeface="Roboto"/>
              <a:cs typeface="Roboto"/>
              <a:sym typeface="Roboto"/>
            </a:endParaRPr>
          </a:p>
          <a:p>
            <a:pPr marL="0" lvl="0" indent="0" algn="l" rtl="0">
              <a:lnSpc>
                <a:spcPct val="115000"/>
              </a:lnSpc>
              <a:spcBef>
                <a:spcPts val="1700"/>
              </a:spcBef>
              <a:spcAft>
                <a:spcPts val="0"/>
              </a:spcAft>
              <a:buClr>
                <a:schemeClr val="dk1"/>
              </a:buClr>
              <a:buSzPts val="1100"/>
              <a:buFont typeface="Arial"/>
              <a:buNone/>
            </a:pPr>
            <a:r>
              <a:rPr lang="en" dirty="0">
                <a:solidFill>
                  <a:srgbClr val="333333"/>
                </a:solidFill>
                <a:highlight>
                  <a:srgbClr val="FFFFFF"/>
                </a:highlight>
                <a:latin typeface="Roboto"/>
                <a:ea typeface="Roboto"/>
                <a:cs typeface="Roboto"/>
                <a:sym typeface="Roboto"/>
              </a:rPr>
              <a:t>The truck driver edited the post three times during the 12 hours to make it “less threatening to their coworkers,” according to the report.</a:t>
            </a:r>
            <a:endParaRPr dirty="0">
              <a:solidFill>
                <a:srgbClr val="333333"/>
              </a:solidFill>
              <a:highlight>
                <a:srgbClr val="FFFFFF"/>
              </a:highlight>
              <a:latin typeface="Roboto"/>
              <a:ea typeface="Roboto"/>
              <a:cs typeface="Roboto"/>
              <a:sym typeface="Roboto"/>
            </a:endParaRPr>
          </a:p>
          <a:p>
            <a:pPr marL="0" lvl="0" indent="0" algn="l" rtl="0">
              <a:lnSpc>
                <a:spcPct val="115000"/>
              </a:lnSpc>
              <a:spcBef>
                <a:spcPts val="1700"/>
              </a:spcBef>
              <a:spcAft>
                <a:spcPts val="0"/>
              </a:spcAft>
              <a:buClr>
                <a:schemeClr val="dk1"/>
              </a:buClr>
              <a:buSzPts val="1100"/>
              <a:buFont typeface="Arial"/>
              <a:buNone/>
            </a:pPr>
            <a:r>
              <a:rPr lang="en" dirty="0">
                <a:solidFill>
                  <a:srgbClr val="333333"/>
                </a:solidFill>
                <a:highlight>
                  <a:srgbClr val="FFFFFF"/>
                </a:highlight>
                <a:latin typeface="Roboto"/>
                <a:ea typeface="Roboto"/>
                <a:cs typeface="Roboto"/>
                <a:sym typeface="Roboto"/>
              </a:rPr>
              <a:t>The revised version of the post urged the truck driver’s coworkers to “pray” that COVID-19 did not “touch” the truck driver’s life because they would “take” all of their co-workers with them, according to the report.</a:t>
            </a:r>
            <a:endParaRPr dirty="0">
              <a:solidFill>
                <a:srgbClr val="333333"/>
              </a:solidFill>
              <a:highlight>
                <a:srgbClr val="FFFFFF"/>
              </a:highlight>
              <a:latin typeface="Roboto"/>
              <a:ea typeface="Roboto"/>
              <a:cs typeface="Roboto"/>
              <a:sym typeface="Roboto"/>
            </a:endParaRPr>
          </a:p>
          <a:p>
            <a:pPr marL="0" lvl="0" indent="0" algn="l" rtl="0">
              <a:lnSpc>
                <a:spcPct val="115000"/>
              </a:lnSpc>
              <a:spcBef>
                <a:spcPts val="1700"/>
              </a:spcBef>
              <a:spcAft>
                <a:spcPts val="0"/>
              </a:spcAft>
              <a:buClr>
                <a:schemeClr val="dk1"/>
              </a:buClr>
              <a:buSzPts val="1100"/>
              <a:buFont typeface="Arial"/>
              <a:buNone/>
            </a:pPr>
            <a:r>
              <a:rPr lang="en" dirty="0">
                <a:solidFill>
                  <a:srgbClr val="333333"/>
                </a:solidFill>
                <a:highlight>
                  <a:srgbClr val="FFFFFF"/>
                </a:highlight>
                <a:latin typeface="Roboto"/>
                <a:ea typeface="Roboto"/>
                <a:cs typeface="Roboto"/>
                <a:sym typeface="Roboto"/>
              </a:rPr>
              <a:t>The truck driver quickly realized the problematic nature of the Facebook post. The truck driver is appealing their termination</a:t>
            </a:r>
            <a:r>
              <a:rPr lang="en-US" dirty="0">
                <a:solidFill>
                  <a:srgbClr val="333333"/>
                </a:solidFill>
                <a:highlight>
                  <a:srgbClr val="FFFFFF"/>
                </a:highlight>
                <a:latin typeface="Roboto"/>
                <a:ea typeface="Roboto"/>
                <a:cs typeface="Roboto"/>
                <a:sym typeface="Roboto"/>
              </a:rPr>
              <a:t>.</a:t>
            </a:r>
            <a:endParaRPr dirty="0">
              <a:solidFill>
                <a:srgbClr val="333333"/>
              </a:solidFill>
              <a:highlight>
                <a:srgbClr val="FFFFFF"/>
              </a:highlight>
              <a:latin typeface="Roboto"/>
              <a:ea typeface="Roboto"/>
              <a:cs typeface="Roboto"/>
              <a:sym typeface="Roboto"/>
            </a:endParaRPr>
          </a:p>
          <a:p>
            <a:pPr marL="0" lvl="0" indent="0" algn="l" rtl="0">
              <a:spcBef>
                <a:spcPts val="1700"/>
              </a:spcBef>
              <a:spcAft>
                <a:spcPts val="0"/>
              </a:spcAft>
              <a:buNone/>
            </a:pPr>
            <a:endParaRPr sz="1350" dirty="0">
              <a:solidFill>
                <a:srgbClr val="333333"/>
              </a:solidFill>
              <a:highlight>
                <a:srgbClr val="FFFFFF"/>
              </a:highlight>
              <a:latin typeface="Open Sans"/>
              <a:ea typeface="Open Sans"/>
              <a:cs typeface="Open Sans"/>
              <a:sym typeface="Open Sans"/>
            </a:endParaRPr>
          </a:p>
        </p:txBody>
      </p:sp>
      <p:sp>
        <p:nvSpPr>
          <p:cNvPr id="518" name="Google Shape;518;g2cfa9bfa0e5_0_223: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2cea83e1aa1_0_249:notes"/>
          <p:cNvSpPr txBox="1">
            <a:spLocks noGrp="1"/>
          </p:cNvSpPr>
          <p:nvPr>
            <p:ph type="body" idx="1"/>
          </p:nvPr>
        </p:nvSpPr>
        <p:spPr>
          <a:xfrm>
            <a:off x="685800" y="4415790"/>
            <a:ext cx="5486400" cy="418338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en-US" sz="1200" dirty="0">
                <a:solidFill>
                  <a:schemeClr val="dk1"/>
                </a:solidFill>
                <a:latin typeface="Calibri"/>
                <a:ea typeface="Calibri"/>
                <a:cs typeface="Calibri"/>
                <a:sym typeface="Calibri"/>
              </a:rPr>
              <a:t>A few additional, quick examples of poor use of social media… </a:t>
            </a:r>
            <a:r>
              <a:rPr lang="en" sz="1200" dirty="0">
                <a:solidFill>
                  <a:schemeClr val="dk1"/>
                </a:solidFill>
                <a:latin typeface="Calibri"/>
                <a:ea typeface="Calibri"/>
                <a:cs typeface="Calibri"/>
                <a:sym typeface="Calibri"/>
              </a:rPr>
              <a:t>This is someone’s profile picture on a popular networking site.</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dirty="0"/>
          </a:p>
        </p:txBody>
      </p:sp>
      <p:sp>
        <p:nvSpPr>
          <p:cNvPr id="525" name="Google Shape;525;g2cea83e1aa1_0_249: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g2cea83e1aa1_0_244:notes"/>
          <p:cNvSpPr txBox="1">
            <a:spLocks noGrp="1"/>
          </p:cNvSpPr>
          <p:nvPr>
            <p:ph type="body" idx="1"/>
          </p:nvPr>
        </p:nvSpPr>
        <p:spPr>
          <a:xfrm>
            <a:off x="685800" y="4415790"/>
            <a:ext cx="5486400" cy="418338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3" name="Google Shape;533;g2cea83e1aa1_0_244: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2cea83e1aa1_0_276:notes"/>
          <p:cNvSpPr txBox="1">
            <a:spLocks noGrp="1"/>
          </p:cNvSpPr>
          <p:nvPr>
            <p:ph type="body" idx="1"/>
          </p:nvPr>
        </p:nvSpPr>
        <p:spPr>
          <a:xfrm>
            <a:off x="685800" y="4415790"/>
            <a:ext cx="5486400" cy="418338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chemeClr val="dk1"/>
                </a:solidFill>
                <a:latin typeface="Calibri"/>
                <a:ea typeface="Calibri"/>
                <a:cs typeface="Calibri"/>
                <a:sym typeface="Calibri"/>
              </a:rPr>
              <a:t>Jj O'Brien Nolan worked at Taco Bell, and after he posted this photo on his social media accounts, he was fired</a:t>
            </a:r>
            <a:endParaRPr/>
          </a:p>
        </p:txBody>
      </p:sp>
      <p:sp>
        <p:nvSpPr>
          <p:cNvPr id="540" name="Google Shape;540;g2cea83e1aa1_0_276: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2cea83e1aa1_0_284:notes"/>
          <p:cNvSpPr txBox="1">
            <a:spLocks noGrp="1"/>
          </p:cNvSpPr>
          <p:nvPr>
            <p:ph type="body" idx="1"/>
          </p:nvPr>
        </p:nvSpPr>
        <p:spPr>
          <a:xfrm>
            <a:off x="685800" y="4415790"/>
            <a:ext cx="5486400" cy="418338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dk1"/>
                </a:solidFill>
                <a:latin typeface="Calibri"/>
                <a:ea typeface="Calibri"/>
                <a:cs typeface="Calibri"/>
                <a:sym typeface="Calibri"/>
              </a:rPr>
              <a:t>Teacher fired for onlyfans account lost new job for violating social media. New job failed to google her. </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r>
              <a:rPr lang="en" u="sng" dirty="0">
                <a:solidFill>
                  <a:schemeClr val="hlink"/>
                </a:solidFill>
                <a:hlinkClick r:id="rId3"/>
              </a:rPr>
              <a:t>Former high school teacher who resigned over her $1M OnlyFans account says she's been terminated from new job at healthcare provider despite disclosing her porn past, after staff didn't bother to check references or Google her | Daily Mail Online</a:t>
            </a:r>
            <a:endParaRPr sz="1200" dirty="0">
              <a:solidFill>
                <a:schemeClr val="dk1"/>
              </a:solidFill>
              <a:latin typeface="Calibri"/>
              <a:ea typeface="Calibri"/>
              <a:cs typeface="Calibri"/>
              <a:sym typeface="Calibri"/>
            </a:endParaRPr>
          </a:p>
        </p:txBody>
      </p:sp>
      <p:sp>
        <p:nvSpPr>
          <p:cNvPr id="547" name="Google Shape;547;g2cea83e1aa1_0_284: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
        <p:cNvGrpSpPr/>
        <p:nvPr/>
      </p:nvGrpSpPr>
      <p:grpSpPr>
        <a:xfrm>
          <a:off x="0" y="0"/>
          <a:ext cx="0" cy="0"/>
          <a:chOff x="0" y="0"/>
          <a:chExt cx="0" cy="0"/>
        </a:xfrm>
      </p:grpSpPr>
      <p:sp>
        <p:nvSpPr>
          <p:cNvPr id="553" name="Google Shape;553;g2cfa9bfa0e5_0_0:notes"/>
          <p:cNvSpPr txBox="1">
            <a:spLocks noGrp="1"/>
          </p:cNvSpPr>
          <p:nvPr>
            <p:ph type="body" idx="1"/>
          </p:nvPr>
        </p:nvSpPr>
        <p:spPr>
          <a:xfrm>
            <a:off x="685800" y="4415790"/>
            <a:ext cx="5486400" cy="418338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dirty="0">
                <a:solidFill>
                  <a:schemeClr val="hlink"/>
                </a:solidFill>
                <a:latin typeface="Roboto"/>
                <a:ea typeface="Roboto"/>
                <a:cs typeface="Roboto"/>
                <a:sym typeface="Roboto"/>
                <a:hlinkClick r:id="rId3"/>
              </a:rPr>
              <a:t>Firefighters' Facebook post critical of union official is free speech, says court | Reuters</a:t>
            </a:r>
            <a:endParaRPr dirty="0">
              <a:solidFill>
                <a:schemeClr val="dk1"/>
              </a:solidFill>
              <a:latin typeface="Roboto"/>
              <a:ea typeface="Roboto"/>
              <a:cs typeface="Roboto"/>
              <a:sym typeface="Roboto"/>
            </a:endParaRPr>
          </a:p>
          <a:p>
            <a:pPr marL="0" lvl="0" indent="0" algn="l" rtl="0">
              <a:lnSpc>
                <a:spcPct val="150000"/>
              </a:lnSpc>
              <a:spcBef>
                <a:spcPts val="0"/>
              </a:spcBef>
              <a:spcAft>
                <a:spcPts val="0"/>
              </a:spcAft>
              <a:buClr>
                <a:schemeClr val="dk1"/>
              </a:buClr>
              <a:buSzPts val="1100"/>
              <a:buFont typeface="Arial"/>
              <a:buNone/>
            </a:pPr>
            <a:r>
              <a:rPr lang="en" b="1" dirty="0">
                <a:solidFill>
                  <a:srgbClr val="404040"/>
                </a:solidFill>
                <a:latin typeface="Roboto"/>
                <a:ea typeface="Roboto"/>
                <a:cs typeface="Roboto"/>
                <a:sym typeface="Roboto"/>
              </a:rPr>
              <a:t>O'Laughlin v. Palm Beach County, 11th U.S. Circuit Court of Appeals, </a:t>
            </a:r>
            <a:endParaRPr b="1" dirty="0">
              <a:solidFill>
                <a:srgbClr val="404040"/>
              </a:solidFill>
              <a:latin typeface="Roboto"/>
              <a:ea typeface="Roboto"/>
              <a:cs typeface="Roboto"/>
              <a:sym typeface="Roboto"/>
            </a:endParaRPr>
          </a:p>
          <a:p>
            <a:pPr marL="0" lvl="0" indent="0" algn="l" rtl="0">
              <a:lnSpc>
                <a:spcPct val="150000"/>
              </a:lnSpc>
              <a:spcBef>
                <a:spcPts val="900"/>
              </a:spcBef>
              <a:spcAft>
                <a:spcPts val="0"/>
              </a:spcAft>
              <a:buClr>
                <a:schemeClr val="dk1"/>
              </a:buClr>
              <a:buSzPts val="1100"/>
              <a:buFont typeface="Arial"/>
              <a:buNone/>
            </a:pPr>
            <a:r>
              <a:rPr lang="en" dirty="0">
                <a:solidFill>
                  <a:srgbClr val="404040"/>
                </a:solidFill>
                <a:latin typeface="Roboto"/>
                <a:ea typeface="Roboto"/>
                <a:cs typeface="Roboto"/>
                <a:sym typeface="Roboto"/>
              </a:rPr>
              <a:t>A U.S. appeals court on Friday said posts two Palm Beach County, Florida firefighters made in a private Facebook group criticizing a union official were protected free speech and revived their lawsuit claiming they should not have been disciplined for them.</a:t>
            </a:r>
            <a:endParaRPr dirty="0">
              <a:solidFill>
                <a:srgbClr val="404040"/>
              </a:solidFill>
              <a:latin typeface="Roboto"/>
              <a:ea typeface="Roboto"/>
              <a:cs typeface="Roboto"/>
              <a:sym typeface="Roboto"/>
            </a:endParaRPr>
          </a:p>
          <a:p>
            <a:pPr marL="0" lvl="0" indent="0" algn="l" rtl="0">
              <a:lnSpc>
                <a:spcPct val="150000"/>
              </a:lnSpc>
              <a:spcBef>
                <a:spcPts val="900"/>
              </a:spcBef>
              <a:spcAft>
                <a:spcPts val="900"/>
              </a:spcAft>
              <a:buClr>
                <a:schemeClr val="dk1"/>
              </a:buClr>
              <a:buSzPts val="1100"/>
              <a:buFont typeface="Arial"/>
              <a:buNone/>
            </a:pPr>
            <a:r>
              <a:rPr lang="en" dirty="0">
                <a:solidFill>
                  <a:srgbClr val="404040"/>
                </a:solidFill>
                <a:latin typeface="Roboto"/>
                <a:ea typeface="Roboto"/>
                <a:cs typeface="Roboto"/>
                <a:sym typeface="Roboto"/>
              </a:rPr>
              <a:t>A unanimous three-judge panel of the 11th U.S. Circuit Court of Appeals </a:t>
            </a:r>
            <a:r>
              <a:rPr lang="en" u="none" baseline="0" dirty="0">
                <a:solidFill>
                  <a:srgbClr val="1A237E"/>
                </a:solidFill>
                <a:latin typeface="Roboto"/>
                <a:ea typeface="Roboto"/>
                <a:cs typeface="Roboto"/>
                <a:sym typeface="Roboto"/>
              </a:rPr>
              <a:t>said </a:t>
            </a:r>
            <a:r>
              <a:rPr lang="en" dirty="0">
                <a:solidFill>
                  <a:srgbClr val="404040"/>
                </a:solidFill>
                <a:latin typeface="Roboto"/>
                <a:ea typeface="Roboto"/>
                <a:cs typeface="Roboto"/>
                <a:sym typeface="Roboto"/>
              </a:rPr>
              <a:t>a post by AJ O'Laughlin, who was running for president of the firefighters' union at the time, and a coworker's comment supporting him touched on matters of public concern even though they were made in an invitation-only Facebook group</a:t>
            </a:r>
            <a:endParaRPr dirty="0">
              <a:solidFill>
                <a:schemeClr val="dk1"/>
              </a:solidFill>
              <a:latin typeface="Roboto"/>
              <a:ea typeface="Roboto"/>
              <a:cs typeface="Roboto"/>
              <a:sym typeface="Roboto"/>
            </a:endParaRPr>
          </a:p>
        </p:txBody>
      </p:sp>
      <p:sp>
        <p:nvSpPr>
          <p:cNvPr id="554" name="Google Shape;554;g2cfa9bfa0e5_0_0: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2cfa9bfa0e5_0_21:notes"/>
          <p:cNvSpPr txBox="1">
            <a:spLocks noGrp="1"/>
          </p:cNvSpPr>
          <p:nvPr>
            <p:ph type="body" idx="1"/>
          </p:nvPr>
        </p:nvSpPr>
        <p:spPr>
          <a:xfrm>
            <a:off x="685800" y="4415790"/>
            <a:ext cx="5486400" cy="418338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dirty="0">
                <a:solidFill>
                  <a:schemeClr val="hlink"/>
                </a:solidFill>
                <a:latin typeface="Roboto"/>
                <a:ea typeface="Roboto"/>
                <a:cs typeface="Roboto"/>
                <a:sym typeface="Roboto"/>
                <a:hlinkClick r:id="rId3"/>
              </a:rPr>
              <a:t>A Facebook Like Is Now Covered by the First Amendment - The Atlantic</a:t>
            </a:r>
            <a:endParaRPr lang="en-US" dirty="0"/>
          </a:p>
          <a:p>
            <a:pPr marL="0" lvl="0" indent="0" algn="l" rtl="0">
              <a:spcBef>
                <a:spcPts val="0"/>
              </a:spcBef>
              <a:spcAft>
                <a:spcPts val="0"/>
              </a:spcAft>
              <a:buNone/>
            </a:pPr>
            <a:r>
              <a:rPr lang="en-US" u="sng" dirty="0">
                <a:solidFill>
                  <a:schemeClr val="hlink"/>
                </a:solidFill>
                <a:hlinkClick r:id="rId4"/>
              </a:rPr>
              <a:t>Bland v. Roberts, No. 12-1671 - South Carolina Law Review (sclawreview.org)</a:t>
            </a:r>
            <a:endParaRPr lang="en-US" u="sng" dirty="0">
              <a:solidFill>
                <a:schemeClr val="hlink"/>
              </a:solidFill>
            </a:endParaRPr>
          </a:p>
          <a:p>
            <a:pPr marL="0" lvl="0" indent="0" algn="l" rtl="0">
              <a:spcBef>
                <a:spcPts val="0"/>
              </a:spcBef>
              <a:spcAft>
                <a:spcPts val="0"/>
              </a:spcAft>
              <a:buNone/>
            </a:pPr>
            <a:endParaRPr dirty="0">
              <a:latin typeface="Roboto"/>
              <a:ea typeface="Roboto"/>
              <a:cs typeface="Roboto"/>
              <a:sym typeface="Roboto"/>
            </a:endParaRPr>
          </a:p>
          <a:p>
            <a:pPr marL="0" lvl="0" indent="0" algn="l" rtl="0">
              <a:spcBef>
                <a:spcPts val="0"/>
              </a:spcBef>
              <a:spcAft>
                <a:spcPts val="0"/>
              </a:spcAft>
              <a:buNone/>
            </a:pPr>
            <a:r>
              <a:rPr lang="en" dirty="0">
                <a:solidFill>
                  <a:schemeClr val="dk1"/>
                </a:solidFill>
                <a:latin typeface="Roboto"/>
                <a:ea typeface="Roboto"/>
                <a:cs typeface="Roboto"/>
                <a:sym typeface="Roboto"/>
              </a:rPr>
              <a:t>In November of 2009, </a:t>
            </a:r>
            <a:r>
              <a:rPr lang="en" u="sng" dirty="0">
                <a:solidFill>
                  <a:schemeClr val="dk1"/>
                </a:solidFill>
                <a:latin typeface="Roboto"/>
                <a:ea typeface="Roboto"/>
                <a:cs typeface="Roboto"/>
                <a:sym typeface="Roboto"/>
                <a:hlinkClick r:id="rId5">
                  <a:extLst>
                    <a:ext uri="{A12FA001-AC4F-418D-AE19-62706E023703}">
                      <ahyp:hlinkClr xmlns:ahyp="http://schemas.microsoft.com/office/drawing/2018/hyperlinkcolor" val="tx"/>
                    </a:ext>
                  </a:extLst>
                </a:hlinkClick>
              </a:rPr>
              <a:t>B.J. Roberts</a:t>
            </a:r>
            <a:r>
              <a:rPr lang="en" dirty="0">
                <a:solidFill>
                  <a:schemeClr val="dk1"/>
                </a:solidFill>
                <a:latin typeface="Roboto"/>
                <a:ea typeface="Roboto"/>
                <a:cs typeface="Roboto"/>
                <a:sym typeface="Roboto"/>
              </a:rPr>
              <a:t>, the sheriff of </a:t>
            </a:r>
            <a:r>
              <a:rPr lang="en" u="none" baseline="0" dirty="0">
                <a:solidFill>
                  <a:schemeClr val="dk1"/>
                </a:solidFill>
                <a:latin typeface="Roboto"/>
                <a:ea typeface="Roboto"/>
                <a:cs typeface="Roboto"/>
                <a:sym typeface="Roboto"/>
                <a:hlinkClick r:id="rId6">
                  <a:extLst>
                    <a:ext uri="{A12FA001-AC4F-418D-AE19-62706E023703}">
                      <ahyp:hlinkClr xmlns:ahyp="http://schemas.microsoft.com/office/drawing/2018/hyperlinkcolor" val="tx"/>
                    </a:ext>
                  </a:extLst>
                </a:hlinkClick>
              </a:rPr>
              <a:t>Hampton, Virginia</a:t>
            </a:r>
            <a:r>
              <a:rPr lang="en" dirty="0">
                <a:solidFill>
                  <a:schemeClr val="dk1"/>
                </a:solidFill>
                <a:latin typeface="Roboto"/>
                <a:ea typeface="Roboto"/>
                <a:cs typeface="Roboto"/>
                <a:sym typeface="Roboto"/>
              </a:rPr>
              <a:t>, ran for re-election. A group of workers in Roberts' office, however, among them one Bobby Bland, weren't enthused about the prospects of their boss' continuation in his role. So they took to their Facebook accounts to protest the run: they Liked the campaign of Roberts' opponent, </a:t>
            </a:r>
            <a:r>
              <a:rPr lang="en" u="sng" dirty="0">
                <a:solidFill>
                  <a:schemeClr val="dk1"/>
                </a:solidFill>
                <a:latin typeface="Roboto"/>
                <a:ea typeface="Roboto"/>
                <a:cs typeface="Roboto"/>
                <a:sym typeface="Roboto"/>
                <a:hlinkClick r:id="rId7">
                  <a:extLst>
                    <a:ext uri="{A12FA001-AC4F-418D-AE19-62706E023703}">
                      <ahyp:hlinkClr xmlns:ahyp="http://schemas.microsoft.com/office/drawing/2018/hyperlinkcolor" val="tx"/>
                    </a:ext>
                  </a:extLst>
                </a:hlinkClick>
              </a:rPr>
              <a:t>Jim Adams</a:t>
            </a:r>
            <a:r>
              <a:rPr lang="en" dirty="0">
                <a:solidFill>
                  <a:schemeClr val="dk1"/>
                </a:solidFill>
                <a:latin typeface="Roboto"/>
                <a:ea typeface="Roboto"/>
                <a:cs typeface="Roboto"/>
                <a:sym typeface="Roboto"/>
              </a:rPr>
              <a:t>. Despite the minuscule mutiny, however, Roberts won the election. He then chose not to retain Bland and the others as his employees. The dismissals, Roberts said at the time, were the result not only of  budgeting concerns, but also of the workers' hindrance of "the harmony and efficiency of the office." The sheriff had not liked his workers’ </a:t>
            </a:r>
            <a:r>
              <a:rPr lang="en-US" dirty="0">
                <a:solidFill>
                  <a:schemeClr val="dk1"/>
                </a:solidFill>
                <a:latin typeface="Roboto"/>
                <a:ea typeface="Roboto"/>
                <a:cs typeface="Roboto"/>
                <a:sym typeface="Roboto"/>
              </a:rPr>
              <a:t>L</a:t>
            </a:r>
            <a:r>
              <a:rPr lang="en" dirty="0">
                <a:solidFill>
                  <a:schemeClr val="dk1"/>
                </a:solidFill>
                <a:latin typeface="Roboto"/>
                <a:ea typeface="Roboto"/>
                <a:cs typeface="Roboto"/>
                <a:sym typeface="Roboto"/>
              </a:rPr>
              <a:t>ikes. Bland and his colleagues took Roberts to court, arguing that, in the dismissals, Roberts had violated their First Amendment rights. In April of 2012, however, the U.S. District Court of Eastern Virginia </a:t>
            </a:r>
            <a:r>
              <a:rPr lang="en" u="sng" dirty="0">
                <a:solidFill>
                  <a:schemeClr val="dk1"/>
                </a:solidFill>
                <a:latin typeface="Roboto"/>
                <a:ea typeface="Roboto"/>
                <a:cs typeface="Roboto"/>
                <a:sym typeface="Roboto"/>
                <a:hlinkClick r:id="rId8">
                  <a:extLst>
                    <a:ext uri="{A12FA001-AC4F-418D-AE19-62706E023703}">
                      <ahyp:hlinkClr xmlns:ahyp="http://schemas.microsoft.com/office/drawing/2018/hyperlinkcolor" val="tx"/>
                    </a:ext>
                  </a:extLst>
                </a:hlinkClick>
              </a:rPr>
              <a:t>dismissed the case</a:t>
            </a:r>
            <a:r>
              <a:rPr lang="en" dirty="0">
                <a:solidFill>
                  <a:schemeClr val="dk1"/>
                </a:solidFill>
                <a:latin typeface="Roboto"/>
                <a:ea typeface="Roboto"/>
                <a:cs typeface="Roboto"/>
                <a:sym typeface="Roboto"/>
              </a:rPr>
              <a:t> on the grounds that a Like didn't involve an "actual statement," and therefore was “insufficient speech to merit constitutional protection.”</a:t>
            </a:r>
            <a:endParaRPr dirty="0">
              <a:latin typeface="Roboto"/>
              <a:ea typeface="Roboto"/>
              <a:cs typeface="Roboto"/>
              <a:sym typeface="Roboto"/>
            </a:endParaRPr>
          </a:p>
          <a:p>
            <a:pPr marL="0" lvl="0" indent="0" algn="l" rtl="0">
              <a:spcBef>
                <a:spcPts val="0"/>
              </a:spcBef>
              <a:spcAft>
                <a:spcPts val="0"/>
              </a:spcAft>
              <a:buNone/>
            </a:pPr>
            <a:endParaRPr lang="en" sz="1200" u="sng" dirty="0">
              <a:solidFill>
                <a:schemeClr val="hlink"/>
              </a:solidFill>
              <a:latin typeface="Calibri"/>
              <a:ea typeface="Calibri"/>
              <a:cs typeface="Calibri"/>
              <a:sym typeface="Calibri"/>
            </a:endParaRPr>
          </a:p>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The appeals court reversed the decision. U.S. Circuit Judge William Traxler compared liking something on Facebook to displaying a political sign on your front yard, which the Supreme Court has found to be "substantive speech."</a:t>
            </a:r>
            <a:endParaRPr sz="1200" dirty="0">
              <a:solidFill>
                <a:schemeClr val="dk1"/>
              </a:solidFill>
              <a:latin typeface="Calibri"/>
              <a:ea typeface="Calibri"/>
              <a:cs typeface="Calibri"/>
              <a:sym typeface="Calibri"/>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562" name="Google Shape;562;g2cfa9bfa0e5_0_2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6"/>
        <p:cNvGrpSpPr/>
        <p:nvPr/>
      </p:nvGrpSpPr>
      <p:grpSpPr>
        <a:xfrm>
          <a:off x="0" y="0"/>
          <a:ext cx="0" cy="0"/>
          <a:chOff x="0" y="0"/>
          <a:chExt cx="0" cy="0"/>
        </a:xfrm>
      </p:grpSpPr>
      <p:sp>
        <p:nvSpPr>
          <p:cNvPr id="577" name="Google Shape;577;g2cfa9bfa0e5_0_215: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8" name="Google Shape;578;g2cfa9bfa0e5_0_215:notes"/>
          <p:cNvSpPr txBox="1">
            <a:spLocks noGrp="1"/>
          </p:cNvSpPr>
          <p:nvPr>
            <p:ph type="body" idx="1"/>
          </p:nvPr>
        </p:nvSpPr>
        <p:spPr>
          <a:xfrm>
            <a:off x="685800" y="4415790"/>
            <a:ext cx="5486400" cy="418338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1050" u="sng" dirty="0">
                <a:solidFill>
                  <a:schemeClr val="hlink"/>
                </a:solidFill>
                <a:highlight>
                  <a:srgbClr val="FFFFFF"/>
                </a:highlight>
                <a:latin typeface="Roboto"/>
                <a:ea typeface="Roboto"/>
                <a:cs typeface="Roboto"/>
                <a:sym typeface="Roboto"/>
                <a:hlinkClick r:id="rId3"/>
              </a:rPr>
              <a:t>City’s Termination of Police Officer Over Facebook Posts Did Not (natlawreview.com)</a:t>
            </a:r>
            <a:endParaRPr lang="en-US" sz="1050" dirty="0">
              <a:solidFill>
                <a:schemeClr val="dk1"/>
              </a:solidFill>
              <a:highlight>
                <a:srgbClr val="FFFFFF"/>
              </a:highlight>
              <a:latin typeface="Roboto"/>
              <a:ea typeface="Roboto"/>
              <a:cs typeface="Roboto"/>
              <a:sym typeface="Roboto"/>
            </a:endParaRPr>
          </a:p>
          <a:p>
            <a:pPr marL="0" lvl="0" indent="0" algn="just" rtl="0">
              <a:lnSpc>
                <a:spcPct val="115000"/>
              </a:lnSpc>
              <a:spcBef>
                <a:spcPts val="0"/>
              </a:spcBef>
              <a:spcAft>
                <a:spcPts val="0"/>
              </a:spcAft>
              <a:buNone/>
            </a:pPr>
            <a:r>
              <a:rPr lang="en-US" sz="1050" dirty="0">
                <a:solidFill>
                  <a:srgbClr val="343A40"/>
                </a:solidFill>
                <a:highlight>
                  <a:srgbClr val="FFFFFF"/>
                </a:highlight>
                <a:latin typeface="Roboto"/>
                <a:ea typeface="Roboto"/>
                <a:cs typeface="Roboto"/>
                <a:sym typeface="Roboto"/>
              </a:rPr>
              <a:t>Susan </a:t>
            </a:r>
            <a:r>
              <a:rPr lang="en-US" sz="1050" dirty="0" err="1">
                <a:solidFill>
                  <a:srgbClr val="343A40"/>
                </a:solidFill>
                <a:highlight>
                  <a:srgbClr val="FFFFFF"/>
                </a:highlight>
                <a:latin typeface="Roboto"/>
                <a:ea typeface="Roboto"/>
                <a:cs typeface="Roboto"/>
                <a:sym typeface="Roboto"/>
              </a:rPr>
              <a:t>Graziosi</a:t>
            </a:r>
            <a:r>
              <a:rPr lang="en-US" sz="1050" dirty="0">
                <a:solidFill>
                  <a:srgbClr val="343A40"/>
                </a:solidFill>
                <a:highlight>
                  <a:srgbClr val="FFFFFF"/>
                </a:highlight>
                <a:latin typeface="Roboto"/>
                <a:ea typeface="Roboto"/>
                <a:cs typeface="Roboto"/>
                <a:sym typeface="Roboto"/>
              </a:rPr>
              <a:t> made posts to Facebook when she was off-duty that were critical of her boss the police chief. After chief fired Susan </a:t>
            </a:r>
            <a:r>
              <a:rPr lang="en-US" sz="1050" dirty="0" err="1">
                <a:solidFill>
                  <a:srgbClr val="343A40"/>
                </a:solidFill>
                <a:highlight>
                  <a:srgbClr val="FFFFFF"/>
                </a:highlight>
                <a:latin typeface="Roboto"/>
                <a:ea typeface="Roboto"/>
                <a:cs typeface="Roboto"/>
                <a:sym typeface="Roboto"/>
              </a:rPr>
              <a:t>Graziosi</a:t>
            </a:r>
            <a:r>
              <a:rPr lang="en-US" sz="1050" dirty="0">
                <a:solidFill>
                  <a:srgbClr val="343A40"/>
                </a:solidFill>
                <a:highlight>
                  <a:srgbClr val="FFFFFF"/>
                </a:highlight>
                <a:latin typeface="Roboto"/>
                <a:ea typeface="Roboto"/>
                <a:cs typeface="Roboto"/>
                <a:sym typeface="Roboto"/>
              </a:rPr>
              <a:t>, she filed a lawsuit alleging she was engaging in protected free speech. The case made its way to the 5th circuit which said - not about public concern but rather about intra-departmental decisions plus department had greater interest in preventing insubordination.</a:t>
            </a:r>
            <a:endParaRPr lang="en-US" sz="100" dirty="0">
              <a:solidFill>
                <a:schemeClr val="dk1"/>
              </a:solidFill>
              <a:highlight>
                <a:srgbClr val="FFFFFF"/>
              </a:highlight>
              <a:latin typeface="Roboto"/>
              <a:ea typeface="Roboto"/>
              <a:cs typeface="Roboto"/>
              <a:sym typeface="Roboto"/>
            </a:endParaRPr>
          </a:p>
          <a:p>
            <a:pPr marL="0" lvl="0" indent="0" algn="l" rtl="0">
              <a:spcBef>
                <a:spcPts val="0"/>
              </a:spcBef>
              <a:spcAft>
                <a:spcPts val="0"/>
              </a:spcAft>
              <a:buNone/>
            </a:pPr>
            <a:endParaRPr lang="en" sz="1050" dirty="0">
              <a:solidFill>
                <a:schemeClr val="dk1"/>
              </a:solidFill>
              <a:highlight>
                <a:srgbClr val="FFFFFF"/>
              </a:highlight>
              <a:latin typeface="Roboto"/>
              <a:ea typeface="Roboto"/>
              <a:cs typeface="Roboto"/>
              <a:sym typeface="Roboto"/>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8"/>
        <p:cNvGrpSpPr/>
        <p:nvPr/>
      </p:nvGrpSpPr>
      <p:grpSpPr>
        <a:xfrm>
          <a:off x="0" y="0"/>
          <a:ext cx="0" cy="0"/>
          <a:chOff x="0" y="0"/>
          <a:chExt cx="0" cy="0"/>
        </a:xfrm>
      </p:grpSpPr>
      <p:sp>
        <p:nvSpPr>
          <p:cNvPr id="569" name="Google Shape;569;g2cfa9bfa0e5_0_16:notes"/>
          <p:cNvSpPr txBox="1">
            <a:spLocks noGrp="1"/>
          </p:cNvSpPr>
          <p:nvPr>
            <p:ph type="body" idx="1"/>
          </p:nvPr>
        </p:nvSpPr>
        <p:spPr>
          <a:xfrm>
            <a:off x="685800" y="4415790"/>
            <a:ext cx="5486400" cy="418338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200" dirty="0">
                <a:solidFill>
                  <a:schemeClr val="dk1"/>
                </a:solidFill>
                <a:highlight>
                  <a:srgbClr val="FFFFFF"/>
                </a:highlight>
                <a:latin typeface="Roboto"/>
                <a:ea typeface="Roboto"/>
                <a:cs typeface="Roboto"/>
                <a:sym typeface="Roboto"/>
              </a:rPr>
              <a:t>The Court noted that the City’s interest in preventing insubordination in the police department was adequate because the content of the posts indicated that </a:t>
            </a:r>
            <a:r>
              <a:rPr lang="en-US" sz="1200" dirty="0" err="1">
                <a:solidFill>
                  <a:schemeClr val="dk1"/>
                </a:solidFill>
                <a:highlight>
                  <a:srgbClr val="FFFFFF"/>
                </a:highlight>
                <a:latin typeface="Roboto"/>
                <a:ea typeface="Roboto"/>
                <a:cs typeface="Roboto"/>
                <a:sym typeface="Roboto"/>
              </a:rPr>
              <a:t>Graziosi</a:t>
            </a:r>
            <a:r>
              <a:rPr lang="en-US" sz="1200" dirty="0">
                <a:solidFill>
                  <a:schemeClr val="dk1"/>
                </a:solidFill>
                <a:highlight>
                  <a:srgbClr val="FFFFFF"/>
                </a:highlight>
                <a:latin typeface="Roboto"/>
                <a:ea typeface="Roboto"/>
                <a:cs typeface="Roboto"/>
                <a:sym typeface="Roboto"/>
              </a:rPr>
              <a:t> was likely to cause and engage in future disruption in the police department.</a:t>
            </a:r>
            <a:endParaRPr lang="en-US" sz="1200" dirty="0">
              <a:highlight>
                <a:srgbClr val="FFFFFF"/>
              </a:highlight>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570" name="Google Shape;570;g2cfa9bfa0e5_0_16: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Google Shape;95;g2cdcefe83c2_0_34: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 name="Google Shape;96;g2cdcefe83c2_0_34:notes"/>
          <p:cNvSpPr txBox="1">
            <a:spLocks noGrp="1"/>
          </p:cNvSpPr>
          <p:nvPr>
            <p:ph type="body" idx="1"/>
          </p:nvPr>
        </p:nvSpPr>
        <p:spPr>
          <a:xfrm>
            <a:off x="685800" y="4415790"/>
            <a:ext cx="5486400" cy="41833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 sz="1200" dirty="0"/>
              <a:t>There are many issues that could be discussed under the umbrella of Social Media Issues. These are three key areas that are likely the most relevant and useful to you in your role in Human Resources. </a:t>
            </a:r>
            <a:endParaRPr sz="1200" dirty="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sz="1200" dirty="0"/>
          </a:p>
          <a:p>
            <a:pPr marL="0" marR="0" lvl="0" indent="0" algn="l" rtl="0">
              <a:lnSpc>
                <a:spcPct val="100000"/>
              </a:lnSpc>
              <a:spcBef>
                <a:spcPts val="0"/>
              </a:spcBef>
              <a:spcAft>
                <a:spcPts val="0"/>
              </a:spcAft>
              <a:buClr>
                <a:schemeClr val="dk1"/>
              </a:buClr>
              <a:buSzPts val="1200"/>
              <a:buFont typeface="Arial"/>
              <a:buNone/>
            </a:pPr>
            <a:r>
              <a:rPr lang="en" sz="1200" dirty="0">
                <a:latin typeface="Arial"/>
                <a:ea typeface="Arial"/>
                <a:cs typeface="Arial"/>
                <a:sym typeface="Arial"/>
              </a:rPr>
              <a:t> </a:t>
            </a:r>
            <a:endParaRPr dirty="0"/>
          </a:p>
        </p:txBody>
      </p:sp>
      <p:sp>
        <p:nvSpPr>
          <p:cNvPr id="97" name="Google Shape;97;g2cdcefe83c2_0_34:notes"/>
          <p:cNvSpPr txBox="1">
            <a:spLocks noGrp="1"/>
          </p:cNvSpPr>
          <p:nvPr>
            <p:ph type="sldNum" idx="12"/>
          </p:nvPr>
        </p:nvSpPr>
        <p:spPr>
          <a:xfrm>
            <a:off x="3884613" y="8829967"/>
            <a:ext cx="297180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4</a:t>
            </a:fld>
            <a:endParaRPr>
              <a:solidFill>
                <a:srgbClr val="000000"/>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2cfa9bfa0e5_0_6:notes"/>
          <p:cNvSpPr txBox="1">
            <a:spLocks noGrp="1"/>
          </p:cNvSpPr>
          <p:nvPr>
            <p:ph type="body" idx="1"/>
          </p:nvPr>
        </p:nvSpPr>
        <p:spPr>
          <a:xfrm>
            <a:off x="685800" y="4415790"/>
            <a:ext cx="5486400" cy="418338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i="1" dirty="0">
                <a:solidFill>
                  <a:schemeClr val="dk1"/>
                </a:solidFill>
                <a:latin typeface="Calibri"/>
                <a:ea typeface="Calibri"/>
                <a:cs typeface="Calibri"/>
                <a:sym typeface="Calibri"/>
              </a:rPr>
              <a:t>McCullars v. Maloy.</a:t>
            </a:r>
            <a:r>
              <a:rPr lang="en" sz="1050" dirty="0">
                <a:solidFill>
                  <a:srgbClr val="212121"/>
                </a:solidFill>
              </a:rPr>
              <a:t> The Court finds that in applying the </a:t>
            </a:r>
            <a:r>
              <a:rPr lang="en" sz="1050" i="1" dirty="0">
                <a:solidFill>
                  <a:srgbClr val="212121"/>
                </a:solidFill>
              </a:rPr>
              <a:t>Pickering</a:t>
            </a:r>
            <a:r>
              <a:rPr lang="en" sz="1050" dirty="0">
                <a:solidFill>
                  <a:srgbClr val="212121"/>
                </a:solidFill>
              </a:rPr>
              <a:t> balancing test to the specific facts of this case, Plaintiff's speech is </a:t>
            </a:r>
            <a:r>
              <a:rPr lang="en" sz="1050" b="1" u="sng" dirty="0">
                <a:solidFill>
                  <a:srgbClr val="212121"/>
                </a:solidFill>
              </a:rPr>
              <a:t>not</a:t>
            </a:r>
            <a:r>
              <a:rPr lang="en" sz="1050" dirty="0">
                <a:solidFill>
                  <a:srgbClr val="212121"/>
                </a:solidFill>
              </a:rPr>
              <a:t> entitled to protection under the First Amendment to the United States Constitution.</a:t>
            </a:r>
            <a:endParaRPr sz="1050" dirty="0">
              <a:solidFill>
                <a:srgbClr val="212121"/>
              </a:solidFill>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None/>
            </a:pPr>
            <a:r>
              <a:rPr lang="en" sz="1050" u="sng" dirty="0">
                <a:solidFill>
                  <a:srgbClr val="006EBB"/>
                </a:solidFill>
                <a:hlinkClick r:id="rId3">
                  <a:extLst>
                    <a:ext uri="{A12FA001-AC4F-418D-AE19-62706E023703}">
                      <ahyp:hlinkClr xmlns:ahyp="http://schemas.microsoft.com/office/drawing/2018/hyperlinkcolor" val="tx"/>
                    </a:ext>
                  </a:extLst>
                </a:hlinkClick>
              </a:rPr>
              <a:t>McCullars v. Maloy, 369 F. Supp. 3d 1230, 1241</a:t>
            </a:r>
            <a:endParaRPr lang="en" sz="1050" b="0" i="0" u="sng" strike="noStrike" cap="none" dirty="0">
              <a:solidFill>
                <a:srgbClr val="006EBB"/>
              </a:solidFill>
              <a:effectLst/>
              <a:latin typeface="Arial"/>
              <a:cs typeface="Arial"/>
              <a:sym typeface="Arial"/>
            </a:endParaRPr>
          </a:p>
          <a:p>
            <a:pPr marL="0" lvl="0" indent="0" algn="l" rtl="0">
              <a:spcBef>
                <a:spcPts val="0"/>
              </a:spcBef>
              <a:spcAft>
                <a:spcPts val="0"/>
              </a:spcAft>
              <a:buNone/>
            </a:pPr>
            <a:r>
              <a:rPr lang="en-US" sz="1100" b="0" i="0" u="none" strike="noStrike" cap="none" dirty="0">
                <a:solidFill>
                  <a:srgbClr val="000000"/>
                </a:solidFill>
                <a:effectLst/>
                <a:latin typeface="Arial"/>
                <a:ea typeface="Arial"/>
                <a:cs typeface="Arial"/>
                <a:sym typeface="Arial"/>
              </a:rPr>
              <a:t>Like many people, assistant financial director Stan </a:t>
            </a:r>
            <a:r>
              <a:rPr lang="en-US" sz="1100" b="0" i="0" u="none" strike="noStrike" cap="none" dirty="0" err="1">
                <a:solidFill>
                  <a:srgbClr val="000000"/>
                </a:solidFill>
                <a:effectLst/>
                <a:latin typeface="Arial"/>
                <a:ea typeface="Arial"/>
                <a:cs typeface="Arial"/>
                <a:sym typeface="Arial"/>
              </a:rPr>
              <a:t>McCullars</a:t>
            </a:r>
            <a:r>
              <a:rPr lang="en-US" sz="1100" b="0" i="0" u="none" strike="noStrike" cap="none" dirty="0">
                <a:solidFill>
                  <a:srgbClr val="000000"/>
                </a:solidFill>
                <a:effectLst/>
                <a:latin typeface="Arial"/>
                <a:ea typeface="Arial"/>
                <a:cs typeface="Arial"/>
                <a:sym typeface="Arial"/>
              </a:rPr>
              <a:t> was angry about Orange-Osceola State Attorney Aramis Ayala’s decision not to seek the death penalty for accused cop killer Markeith </a:t>
            </a:r>
            <a:r>
              <a:rPr lang="en-US" sz="1100" b="0" i="0" u="none" strike="noStrike" cap="none" dirty="0" err="1">
                <a:solidFill>
                  <a:srgbClr val="000000"/>
                </a:solidFill>
                <a:effectLst/>
                <a:latin typeface="Arial"/>
                <a:ea typeface="Arial"/>
                <a:cs typeface="Arial"/>
                <a:sym typeface="Arial"/>
              </a:rPr>
              <a:t>Loyd</a:t>
            </a:r>
            <a:r>
              <a:rPr lang="en-US" sz="1100" b="0" i="0" u="none" strike="noStrike" cap="none" dirty="0">
                <a:solidFill>
                  <a:srgbClr val="000000"/>
                </a:solidFill>
                <a:effectLst/>
                <a:latin typeface="Arial"/>
                <a:ea typeface="Arial"/>
                <a:cs typeface="Arial"/>
                <a:sym typeface="Arial"/>
              </a:rPr>
              <a:t>. Unlike most people, though, he took to Facebook to declare: “Maybe SHE should get the death penalty.” And: “She should be tarred and feathered, if not hung from a tree.” The comments cost </a:t>
            </a:r>
            <a:r>
              <a:rPr lang="en-US" sz="1100" b="0" i="0" u="none" strike="noStrike" cap="none" dirty="0" err="1">
                <a:solidFill>
                  <a:srgbClr val="000000"/>
                </a:solidFill>
                <a:effectLst/>
                <a:latin typeface="Arial"/>
                <a:ea typeface="Arial"/>
                <a:cs typeface="Arial"/>
                <a:sym typeface="Arial"/>
              </a:rPr>
              <a:t>McCullars</a:t>
            </a:r>
            <a:r>
              <a:rPr lang="en-US" sz="1100" b="0" i="0" u="none" strike="noStrike" cap="none" dirty="0">
                <a:solidFill>
                  <a:srgbClr val="000000"/>
                </a:solidFill>
                <a:effectLst/>
                <a:latin typeface="Arial"/>
                <a:ea typeface="Arial"/>
                <a:cs typeface="Arial"/>
                <a:sym typeface="Arial"/>
              </a:rPr>
              <a:t> his job and he sued arguing his speech was protected by the first amendment. </a:t>
            </a:r>
          </a:p>
          <a:p>
            <a:pPr marL="0" lvl="0" indent="0" algn="l" rtl="0">
              <a:spcBef>
                <a:spcPts val="0"/>
              </a:spcBef>
              <a:spcAft>
                <a:spcPts val="0"/>
              </a:spcAft>
              <a:buNone/>
            </a:pPr>
            <a:endParaRPr i="1" dirty="0">
              <a:solidFill>
                <a:schemeClr val="dk1"/>
              </a:solidFill>
              <a:latin typeface="Calibri"/>
              <a:ea typeface="Calibri"/>
              <a:cs typeface="Calibri"/>
              <a:sym typeface="Calibri"/>
            </a:endParaRPr>
          </a:p>
        </p:txBody>
      </p:sp>
      <p:sp>
        <p:nvSpPr>
          <p:cNvPr id="584" name="Google Shape;584;g2cfa9bfa0e5_0_6: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g2cfa9bfa0e5_0_46:notes"/>
          <p:cNvSpPr txBox="1">
            <a:spLocks noGrp="1"/>
          </p:cNvSpPr>
          <p:nvPr>
            <p:ph type="body" idx="1"/>
          </p:nvPr>
        </p:nvSpPr>
        <p:spPr>
          <a:xfrm>
            <a:off x="685800" y="4415790"/>
            <a:ext cx="5486400" cy="418338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Roboto"/>
                <a:ea typeface="Roboto"/>
                <a:cs typeface="Roboto"/>
                <a:sym typeface="Roboto"/>
              </a:rPr>
              <a:t>Confirm existence of post itself and that it was actually written by the employee in question.</a:t>
            </a:r>
            <a:endParaRPr sz="1200" dirty="0">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Roboto"/>
                <a:ea typeface="Roboto"/>
                <a:cs typeface="Roboto"/>
                <a:sym typeface="Roboto"/>
              </a:rPr>
              <a:t>Consider how the post came to employer’s attention.</a:t>
            </a:r>
            <a:endParaRPr sz="1200" dirty="0">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Roboto"/>
                <a:ea typeface="Roboto"/>
                <a:cs typeface="Roboto"/>
                <a:sym typeface="Roboto"/>
              </a:rPr>
              <a:t>Confirm that the contents are objectively inappropriate or offensive.</a:t>
            </a:r>
            <a:endParaRPr sz="1200" dirty="0">
              <a:solidFill>
                <a:schemeClr val="dk1"/>
              </a:solidFill>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sz="1200" dirty="0">
                <a:solidFill>
                  <a:schemeClr val="dk1"/>
                </a:solidFill>
                <a:latin typeface="Roboto"/>
                <a:ea typeface="Roboto"/>
                <a:cs typeface="Roboto"/>
                <a:sym typeface="Roboto"/>
              </a:rPr>
              <a:t>Interview the employee in question in order to try to understand the context.</a:t>
            </a:r>
            <a:endParaRPr sz="1200" dirty="0">
              <a:solidFill>
                <a:schemeClr val="dk1"/>
              </a:solidFill>
              <a:latin typeface="Roboto"/>
              <a:ea typeface="Roboto"/>
              <a:cs typeface="Roboto"/>
              <a:sym typeface="Roboto"/>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591" name="Google Shape;591;g2cfa9bfa0e5_0_46: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2cea83e1aa1_0_194: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 name="Google Shape;612;g2cea83e1aa1_0_194:notes"/>
          <p:cNvSpPr txBox="1">
            <a:spLocks noGrp="1"/>
          </p:cNvSpPr>
          <p:nvPr>
            <p:ph type="body" idx="1"/>
          </p:nvPr>
        </p:nvSpPr>
        <p:spPr>
          <a:xfrm>
            <a:off x="685800" y="4415790"/>
            <a:ext cx="5486400" cy="418338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dirty="0"/>
              <a:t>Most cities have some sort of social media account these days where, at the very least, notices and information are posted. Many cities are very active on social media with accounts on several different platforms. Careful management of these accounts is critical. The social media manager really needs to pay attention to detail and keep current regarding the legal implications of how a governmental entity can use social media. </a:t>
            </a:r>
          </a:p>
          <a:p>
            <a:pPr marL="0" lvl="0" indent="0" algn="l" rtl="0">
              <a:spcBef>
                <a:spcPts val="0"/>
              </a:spcBef>
              <a:spcAft>
                <a:spcPts val="0"/>
              </a:spcAft>
              <a:buNone/>
            </a:pPr>
            <a:endParaRP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2"/>
        <p:cNvGrpSpPr/>
        <p:nvPr/>
      </p:nvGrpSpPr>
      <p:grpSpPr>
        <a:xfrm>
          <a:off x="0" y="0"/>
          <a:ext cx="0" cy="0"/>
          <a:chOff x="0" y="0"/>
          <a:chExt cx="0" cy="0"/>
        </a:xfrm>
      </p:grpSpPr>
      <p:sp>
        <p:nvSpPr>
          <p:cNvPr id="583" name="Google Shape;583;g2cfa9bfa0e5_0_6:notes"/>
          <p:cNvSpPr txBox="1">
            <a:spLocks noGrp="1"/>
          </p:cNvSpPr>
          <p:nvPr>
            <p:ph type="body" idx="1"/>
          </p:nvPr>
        </p:nvSpPr>
        <p:spPr>
          <a:xfrm>
            <a:off x="685800" y="4415790"/>
            <a:ext cx="5486400" cy="418338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sz="1100" dirty="0"/>
          </a:p>
          <a:p>
            <a:pPr marL="0" lvl="0" indent="0" algn="l" rtl="0">
              <a:spcBef>
                <a:spcPts val="0"/>
              </a:spcBef>
              <a:spcAft>
                <a:spcPts val="0"/>
              </a:spcAft>
              <a:buNone/>
            </a:pPr>
            <a:endParaRPr i="1" dirty="0">
              <a:solidFill>
                <a:schemeClr val="dk1"/>
              </a:solidFill>
              <a:latin typeface="Calibri"/>
              <a:ea typeface="Calibri"/>
              <a:cs typeface="Calibri"/>
              <a:sym typeface="Calibri"/>
            </a:endParaRPr>
          </a:p>
        </p:txBody>
      </p:sp>
      <p:sp>
        <p:nvSpPr>
          <p:cNvPr id="584" name="Google Shape;584;g2cfa9bfa0e5_0_6: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001912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7"/>
        <p:cNvGrpSpPr/>
        <p:nvPr/>
      </p:nvGrpSpPr>
      <p:grpSpPr>
        <a:xfrm>
          <a:off x="0" y="0"/>
          <a:ext cx="0" cy="0"/>
          <a:chOff x="0" y="0"/>
          <a:chExt cx="0" cy="0"/>
        </a:xfrm>
      </p:grpSpPr>
      <p:sp>
        <p:nvSpPr>
          <p:cNvPr id="618" name="Google Shape;618;g2cea83e1aa1_0_302:notes"/>
          <p:cNvSpPr txBox="1">
            <a:spLocks noGrp="1"/>
          </p:cNvSpPr>
          <p:nvPr>
            <p:ph type="body" idx="1"/>
          </p:nvPr>
        </p:nvSpPr>
        <p:spPr>
          <a:xfrm>
            <a:off x="685800" y="4415790"/>
            <a:ext cx="5486400" cy="418338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US" sz="1200" b="1" dirty="0">
                <a:solidFill>
                  <a:schemeClr val="dk1"/>
                </a:solidFill>
                <a:latin typeface="Roboto"/>
                <a:ea typeface="Roboto"/>
                <a:cs typeface="Roboto"/>
                <a:sym typeface="Roboto"/>
              </a:rPr>
              <a:t>Let’s start with some examples of social media managers not paying close enough attention to detail. </a:t>
            </a:r>
            <a:endParaRPr sz="1200" b="1" dirty="0">
              <a:solidFill>
                <a:schemeClr val="dk1"/>
              </a:solidFill>
              <a:latin typeface="Roboto"/>
              <a:ea typeface="Roboto"/>
              <a:cs typeface="Roboto"/>
              <a:sym typeface="Roboto"/>
            </a:endParaRPr>
          </a:p>
          <a:p>
            <a:pPr marL="0" lvl="0" indent="0" algn="l" rtl="0">
              <a:lnSpc>
                <a:spcPct val="115000"/>
              </a:lnSpc>
              <a:spcBef>
                <a:spcPts val="0"/>
              </a:spcBef>
              <a:spcAft>
                <a:spcPts val="0"/>
              </a:spcAft>
              <a:buNone/>
            </a:pPr>
            <a:r>
              <a:rPr lang="en" sz="1200" dirty="0">
                <a:solidFill>
                  <a:schemeClr val="dk1"/>
                </a:solidFill>
                <a:latin typeface="Roboto"/>
                <a:ea typeface="Roboto"/>
                <a:cs typeface="Roboto"/>
                <a:sym typeface="Roboto"/>
              </a:rPr>
              <a:t>Mistakenly thinking he was on his own personal account, social media strategist Scott Bartosiewicz</a:t>
            </a:r>
            <a:r>
              <a:rPr lang="en" sz="1200" dirty="0">
                <a:solidFill>
                  <a:schemeClr val="dk1"/>
                </a:solidFill>
                <a:uFill>
                  <a:noFill/>
                </a:uFill>
                <a:latin typeface="Roboto"/>
                <a:ea typeface="Roboto"/>
                <a:cs typeface="Roboto"/>
                <a:sym typeface="Roboto"/>
                <a:hlinkClick r:id="rId3">
                  <a:extLst>
                    <a:ext uri="{A12FA001-AC4F-418D-AE19-62706E023703}">
                      <ahyp:hlinkClr xmlns:ahyp="http://schemas.microsoft.com/office/drawing/2018/hyperlinkcolor" val="tx"/>
                    </a:ext>
                  </a:extLst>
                </a:hlinkClick>
              </a:rPr>
              <a:t> </a:t>
            </a:r>
            <a:r>
              <a:rPr lang="en" sz="1200" u="sng" dirty="0">
                <a:solidFill>
                  <a:schemeClr val="hlink"/>
                </a:solidFill>
                <a:latin typeface="Roboto"/>
                <a:ea typeface="Roboto"/>
                <a:cs typeface="Roboto"/>
                <a:sym typeface="Roboto"/>
                <a:hlinkClick r:id="rId3"/>
              </a:rPr>
              <a:t>posted this tweet using the corporate account for Chrysler</a:t>
            </a:r>
            <a:r>
              <a:rPr lang="en" sz="1200" dirty="0">
                <a:solidFill>
                  <a:schemeClr val="dk1"/>
                </a:solidFill>
                <a:latin typeface="Roboto"/>
                <a:ea typeface="Roboto"/>
                <a:cs typeface="Roboto"/>
                <a:sym typeface="Roboto"/>
              </a:rPr>
              <a:t>. Too bad he doesn't practice what he preaches when it comes to social media.</a:t>
            </a:r>
            <a:endParaRPr sz="1200" dirty="0">
              <a:solidFill>
                <a:schemeClr val="dk1"/>
              </a:solidFill>
              <a:latin typeface="Roboto"/>
              <a:ea typeface="Roboto"/>
              <a:cs typeface="Roboto"/>
              <a:sym typeface="Roboto"/>
            </a:endParaRPr>
          </a:p>
          <a:p>
            <a:pPr marL="0" lvl="0" indent="0" algn="l" rtl="0">
              <a:spcBef>
                <a:spcPts val="0"/>
              </a:spcBef>
              <a:spcAft>
                <a:spcPts val="0"/>
              </a:spcAft>
              <a:buNone/>
            </a:pPr>
            <a:endParaRPr sz="1200" dirty="0">
              <a:solidFill>
                <a:schemeClr val="dk1"/>
              </a:solidFill>
              <a:latin typeface="Calibri"/>
              <a:ea typeface="Calibri"/>
              <a:cs typeface="Calibri"/>
              <a:sym typeface="Calibri"/>
            </a:endParaRPr>
          </a:p>
        </p:txBody>
      </p:sp>
      <p:sp>
        <p:nvSpPr>
          <p:cNvPr id="619" name="Google Shape;619;g2cea83e1aa1_0_302: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g2cea83e1aa1_0_260:notes"/>
          <p:cNvSpPr txBox="1">
            <a:spLocks noGrp="1"/>
          </p:cNvSpPr>
          <p:nvPr>
            <p:ph type="body" idx="1"/>
          </p:nvPr>
        </p:nvSpPr>
        <p:spPr>
          <a:xfrm>
            <a:off x="685800" y="4415790"/>
            <a:ext cx="5486400" cy="418338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dirty="0">
                <a:solidFill>
                  <a:schemeClr val="dk1"/>
                </a:solidFill>
                <a:latin typeface="Roboto"/>
                <a:ea typeface="Roboto"/>
                <a:cs typeface="Roboto"/>
                <a:sym typeface="Roboto"/>
              </a:rPr>
              <a:t>Check hashtags to make sure you are not inappropriately using them and can be found to be not using them appropriately</a:t>
            </a:r>
            <a:endParaRPr dirty="0">
              <a:solidFill>
                <a:schemeClr val="dk1"/>
              </a:solidFill>
              <a:latin typeface="Roboto"/>
              <a:ea typeface="Roboto"/>
              <a:cs typeface="Roboto"/>
              <a:sym typeface="Roboto"/>
            </a:endParaRPr>
          </a:p>
          <a:p>
            <a:pPr marL="0" lvl="0" indent="0" algn="l" rtl="0">
              <a:spcBef>
                <a:spcPts val="0"/>
              </a:spcBef>
              <a:spcAft>
                <a:spcPts val="0"/>
              </a:spcAft>
              <a:buNone/>
            </a:pPr>
            <a:r>
              <a:rPr lang="en" dirty="0">
                <a:latin typeface="Roboto"/>
                <a:ea typeface="Roboto"/>
                <a:cs typeface="Roboto"/>
                <a:sym typeface="Roboto"/>
              </a:rPr>
              <a:t>This one was used during the </a:t>
            </a:r>
            <a:r>
              <a:rPr lang="en" b="1" dirty="0">
                <a:latin typeface="Roboto"/>
                <a:ea typeface="Roboto"/>
                <a:cs typeface="Roboto"/>
                <a:sym typeface="Roboto"/>
              </a:rPr>
              <a:t>Casey Anthony trial. </a:t>
            </a:r>
            <a:endParaRPr b="1" dirty="0">
              <a:latin typeface="Roboto"/>
              <a:ea typeface="Roboto"/>
              <a:cs typeface="Roboto"/>
              <a:sym typeface="Roboto"/>
            </a:endParaRPr>
          </a:p>
        </p:txBody>
      </p:sp>
      <p:sp>
        <p:nvSpPr>
          <p:cNvPr id="626" name="Google Shape;626;g2cea83e1aa1_0_260: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2cea83e1aa1_0_268: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g2cea83e1aa1_0_268:notes"/>
          <p:cNvSpPr txBox="1">
            <a:spLocks noGrp="1"/>
          </p:cNvSpPr>
          <p:nvPr>
            <p:ph type="body" idx="1"/>
          </p:nvPr>
        </p:nvSpPr>
        <p:spPr>
          <a:xfrm>
            <a:off x="685800" y="4415790"/>
            <a:ext cx="5486400" cy="41833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dirty="0">
                <a:latin typeface="Roboto"/>
                <a:ea typeface="Roboto"/>
                <a:cs typeface="Roboto"/>
                <a:sym typeface="Roboto"/>
              </a:rPr>
              <a:t>In Hunt County, Texas, a </a:t>
            </a:r>
            <a:r>
              <a:rPr lang="en" i="0" u="none" strike="noStrike" dirty="0">
                <a:solidFill>
                  <a:srgbClr val="000000"/>
                </a:solidFill>
                <a:latin typeface="Roboto"/>
                <a:ea typeface="Roboto"/>
                <a:cs typeface="Roboto"/>
                <a:sym typeface="Roboto"/>
              </a:rPr>
              <a:t>social media user named Deanna Robinson alleged that county sheriff's office engaged in viewpoint discrimination in violation of First Amendment after the office allegedly deleted her comment on its social media page and banned her from making future comments because she criticized the sheriff’s office.</a:t>
            </a:r>
            <a:endParaRPr dirty="0">
              <a:latin typeface="Roboto"/>
              <a:ea typeface="Roboto"/>
              <a:cs typeface="Roboto"/>
              <a:sym typeface="Roboto"/>
            </a:endParaRPr>
          </a:p>
          <a:p>
            <a:pPr marL="0" marR="0" lvl="0" indent="0" algn="l" rtl="0">
              <a:lnSpc>
                <a:spcPct val="100000"/>
              </a:lnSpc>
              <a:spcBef>
                <a:spcPts val="0"/>
              </a:spcBef>
              <a:spcAft>
                <a:spcPts val="0"/>
              </a:spcAft>
              <a:buClr>
                <a:schemeClr val="dk1"/>
              </a:buClr>
              <a:buSzPts val="1200"/>
              <a:buFont typeface="Calibri"/>
              <a:buNone/>
            </a:pPr>
            <a:endParaRPr i="0" u="none" strike="noStrike" dirty="0">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200"/>
              <a:buFont typeface="Arial"/>
              <a:buNone/>
            </a:pPr>
            <a:r>
              <a:rPr lang="en" i="0" u="none" strike="noStrike" dirty="0">
                <a:solidFill>
                  <a:srgbClr val="000000"/>
                </a:solidFill>
                <a:latin typeface="Roboto"/>
                <a:ea typeface="Roboto"/>
                <a:cs typeface="Roboto"/>
                <a:sym typeface="Roboto"/>
              </a:rPr>
              <a:t>And the 5</a:t>
            </a:r>
            <a:r>
              <a:rPr lang="en" i="0" u="none" strike="noStrike" baseline="30000" dirty="0">
                <a:solidFill>
                  <a:srgbClr val="000000"/>
                </a:solidFill>
                <a:latin typeface="Roboto"/>
                <a:ea typeface="Roboto"/>
                <a:cs typeface="Roboto"/>
                <a:sym typeface="Roboto"/>
              </a:rPr>
              <a:t>th</a:t>
            </a:r>
            <a:r>
              <a:rPr lang="en" i="0" u="none" strike="noStrike" dirty="0">
                <a:solidFill>
                  <a:srgbClr val="000000"/>
                </a:solidFill>
                <a:latin typeface="Roboto"/>
                <a:ea typeface="Roboto"/>
                <a:cs typeface="Roboto"/>
                <a:sym typeface="Roboto"/>
              </a:rPr>
              <a:t> circuit said…that the sheriff’s office had configured the social media page to be open to public and allow page visitors to interact openly with the page, such that the page was a public forum or limited public forum, and that the defendant’s actions constituted viewpoint discrimination in violation of the First Amendment. </a:t>
            </a:r>
            <a:endParaRPr dirty="0">
              <a:latin typeface="Roboto"/>
              <a:ea typeface="Roboto"/>
              <a:cs typeface="Roboto"/>
              <a:sym typeface="Roboto"/>
            </a:endParaRPr>
          </a:p>
          <a:p>
            <a:pPr marL="0" marR="0" lvl="0" indent="0" algn="l" rtl="0">
              <a:lnSpc>
                <a:spcPct val="100000"/>
              </a:lnSpc>
              <a:spcBef>
                <a:spcPts val="0"/>
              </a:spcBef>
              <a:spcAft>
                <a:spcPts val="0"/>
              </a:spcAft>
              <a:buClr>
                <a:schemeClr val="dk1"/>
              </a:buClr>
              <a:buSzPts val="1200"/>
              <a:buFont typeface="Calibri"/>
              <a:buNone/>
            </a:pPr>
            <a:endParaRPr i="0" u="none" strike="noStrike" dirty="0">
              <a:solidFill>
                <a:srgbClr val="000000"/>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200"/>
              <a:buFont typeface="Arial"/>
              <a:buNone/>
            </a:pPr>
            <a:r>
              <a:rPr lang="en" i="0" u="none" strike="noStrike" dirty="0">
                <a:solidFill>
                  <a:srgbClr val="000000"/>
                </a:solidFill>
                <a:latin typeface="Roboto"/>
                <a:ea typeface="Roboto"/>
                <a:cs typeface="Roboto"/>
                <a:sym typeface="Roboto"/>
              </a:rPr>
              <a:t>Importantly, </a:t>
            </a:r>
            <a:r>
              <a:rPr lang="en" i="0" u="none" strike="noStrike" dirty="0">
                <a:solidFill>
                  <a:srgbClr val="222222"/>
                </a:solidFill>
                <a:latin typeface="Roboto"/>
                <a:ea typeface="Roboto"/>
                <a:cs typeface="Roboto"/>
                <a:sym typeface="Roboto"/>
              </a:rPr>
              <a:t>the court said that the Facebook page was a public forum, and it didn't matter which kind (designated or limited), because either way viewpoint-based discrimination was impermissible. </a:t>
            </a:r>
            <a:br>
              <a:rPr lang="en" i="0" u="none" strike="noStrike" dirty="0">
                <a:solidFill>
                  <a:srgbClr val="000000"/>
                </a:solidFill>
                <a:latin typeface="Roboto"/>
                <a:ea typeface="Roboto"/>
                <a:cs typeface="Roboto"/>
                <a:sym typeface="Roboto"/>
              </a:rPr>
            </a:br>
            <a:br>
              <a:rPr lang="en" i="0" u="none" strike="noStrike" dirty="0">
                <a:solidFill>
                  <a:srgbClr val="000000"/>
                </a:solidFill>
                <a:latin typeface="Roboto"/>
                <a:ea typeface="Roboto"/>
                <a:cs typeface="Roboto"/>
                <a:sym typeface="Roboto"/>
              </a:rPr>
            </a:br>
            <a:r>
              <a:rPr lang="en" i="0" u="sng" strike="noStrike" dirty="0">
                <a:solidFill>
                  <a:srgbClr val="000000"/>
                </a:solidFill>
                <a:latin typeface="Roboto"/>
                <a:ea typeface="Roboto"/>
                <a:cs typeface="Roboto"/>
                <a:sym typeface="Roboto"/>
              </a:rPr>
              <a:t>Robinson v. Hunt Cty., Texas</a:t>
            </a:r>
            <a:r>
              <a:rPr lang="en" i="0" u="none" strike="noStrike" dirty="0">
                <a:solidFill>
                  <a:srgbClr val="000000"/>
                </a:solidFill>
                <a:latin typeface="Roboto"/>
                <a:ea typeface="Roboto"/>
                <a:cs typeface="Roboto"/>
                <a:sym typeface="Roboto"/>
              </a:rPr>
              <a:t>, 921 F.3d 440 (5th Cir. 2019), </a:t>
            </a:r>
            <a:r>
              <a:rPr lang="en" i="0" u="sng" strike="noStrike" dirty="0">
                <a:solidFill>
                  <a:srgbClr val="000000"/>
                </a:solidFill>
                <a:latin typeface="Roboto"/>
                <a:ea typeface="Roboto"/>
                <a:cs typeface="Roboto"/>
                <a:sym typeface="Roboto"/>
              </a:rPr>
              <a:t>reh'g denied</a:t>
            </a:r>
            <a:r>
              <a:rPr lang="en" i="0" u="none" strike="noStrike" dirty="0">
                <a:solidFill>
                  <a:srgbClr val="000000"/>
                </a:solidFill>
                <a:latin typeface="Roboto"/>
                <a:ea typeface="Roboto"/>
                <a:cs typeface="Roboto"/>
                <a:sym typeface="Roboto"/>
              </a:rPr>
              <a:t> (May 16, 2019)</a:t>
            </a:r>
            <a:endParaRPr dirty="0">
              <a:latin typeface="Roboto"/>
              <a:ea typeface="Roboto"/>
              <a:cs typeface="Roboto"/>
              <a:sym typeface="Roboto"/>
            </a:endParaRPr>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
        <p:nvSpPr>
          <p:cNvPr id="635" name="Google Shape;635;g2cea83e1aa1_0_268:notes"/>
          <p:cNvSpPr txBox="1">
            <a:spLocks noGrp="1"/>
          </p:cNvSpPr>
          <p:nvPr>
            <p:ph type="sldNum" idx="12"/>
          </p:nvPr>
        </p:nvSpPr>
        <p:spPr>
          <a:xfrm>
            <a:off x="3884613" y="8829967"/>
            <a:ext cx="297180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47</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1"/>
        <p:cNvGrpSpPr/>
        <p:nvPr/>
      </p:nvGrpSpPr>
      <p:grpSpPr>
        <a:xfrm>
          <a:off x="0" y="0"/>
          <a:ext cx="0" cy="0"/>
          <a:chOff x="0" y="0"/>
          <a:chExt cx="0" cy="0"/>
        </a:xfrm>
      </p:grpSpPr>
      <p:sp>
        <p:nvSpPr>
          <p:cNvPr id="642" name="Google Shape;642;g2cea83e1aa1_0_308: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3" name="Google Shape;643;g2cea83e1aa1_0_308:notes"/>
          <p:cNvSpPr txBox="1">
            <a:spLocks noGrp="1"/>
          </p:cNvSpPr>
          <p:nvPr>
            <p:ph type="body" idx="1"/>
          </p:nvPr>
        </p:nvSpPr>
        <p:spPr>
          <a:xfrm>
            <a:off x="685800" y="4415790"/>
            <a:ext cx="548640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 dirty="0"/>
              <a:t>Today it is not practical for us to advise our client cities to just not have social media presence. It’s expected now by many citizens. So at a minimum I would advise…</a:t>
            </a:r>
            <a:endParaRPr dirty="0"/>
          </a:p>
        </p:txBody>
      </p:sp>
      <p:sp>
        <p:nvSpPr>
          <p:cNvPr id="644" name="Google Shape;644;g2cea83e1aa1_0_308:notes"/>
          <p:cNvSpPr txBox="1">
            <a:spLocks noGrp="1"/>
          </p:cNvSpPr>
          <p:nvPr>
            <p:ph type="sldNum" idx="12"/>
          </p:nvPr>
        </p:nvSpPr>
        <p:spPr>
          <a:xfrm>
            <a:off x="3884613" y="8829967"/>
            <a:ext cx="297180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48</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dirty="0"/>
              <a:t>Now for the part of the presentation that is written in your language – let’s talk policies. I’ll share some suggestions and some sample language, but you will want to ensure that your policy fits for your entity. </a:t>
            </a:r>
          </a:p>
        </p:txBody>
      </p:sp>
    </p:spTree>
    <p:extLst>
      <p:ext uri="{BB962C8B-B14F-4D97-AF65-F5344CB8AC3E}">
        <p14:creationId xmlns:p14="http://schemas.microsoft.com/office/powerpoint/2010/main" val="1416150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g2cfa9bfa0e5_0_203: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8" name="Google Shape;598;g2cfa9bfa0e5_0_203:notes"/>
          <p:cNvSpPr txBox="1">
            <a:spLocks noGrp="1"/>
          </p:cNvSpPr>
          <p:nvPr>
            <p:ph type="body" idx="1"/>
          </p:nvPr>
        </p:nvSpPr>
        <p:spPr>
          <a:xfrm>
            <a:off x="685800" y="4415790"/>
            <a:ext cx="5486400" cy="418338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solidFill>
                <a:schemeClr val="dk1"/>
              </a:solidFill>
              <a:latin typeface="Roboto"/>
              <a:ea typeface="Roboto"/>
              <a:cs typeface="Roboto"/>
              <a:sym typeface="Roboto"/>
            </a:endParaRPr>
          </a:p>
        </p:txBody>
      </p:sp>
    </p:spTree>
    <p:extLst>
      <p:ext uri="{BB962C8B-B14F-4D97-AF65-F5344CB8AC3E}">
        <p14:creationId xmlns:p14="http://schemas.microsoft.com/office/powerpoint/2010/main" val="1845039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g2ce37dbeca9_0_130: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g2ce37dbeca9_0_130:notes"/>
          <p:cNvSpPr txBox="1">
            <a:spLocks noGrp="1"/>
          </p:cNvSpPr>
          <p:nvPr>
            <p:ph type="body" idx="1"/>
          </p:nvPr>
        </p:nvSpPr>
        <p:spPr>
          <a:xfrm>
            <a:off x="685800" y="4415790"/>
            <a:ext cx="5486400" cy="418338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 sz="1200" dirty="0"/>
              <a:t>Within those three key areas, I’ll be discussing the legal issues that may arise in an employment context - most commonly concerning the first amendment and illegal discrimination; but I’ll also briefly mention how your legal analysis is different for evaluating social media under Texas’ open government laws.</a:t>
            </a:r>
            <a:endParaRPr dirty="0"/>
          </a:p>
        </p:txBody>
      </p:sp>
      <p:sp>
        <p:nvSpPr>
          <p:cNvPr id="106" name="Google Shape;106;g2ce37dbeca9_0_130:notes"/>
          <p:cNvSpPr txBox="1">
            <a:spLocks noGrp="1"/>
          </p:cNvSpPr>
          <p:nvPr>
            <p:ph type="sldNum" idx="12"/>
          </p:nvPr>
        </p:nvSpPr>
        <p:spPr>
          <a:xfrm>
            <a:off x="3884613" y="8829967"/>
            <a:ext cx="297180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5</a:t>
            </a:fld>
            <a:endParaRPr>
              <a:solidFill>
                <a:srgbClr val="000000"/>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g2cf16a9d108_0_13: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5" name="Google Shape;605;g2cf16a9d108_0_13:notes"/>
          <p:cNvSpPr txBox="1">
            <a:spLocks noGrp="1"/>
          </p:cNvSpPr>
          <p:nvPr>
            <p:ph type="body" idx="1"/>
          </p:nvPr>
        </p:nvSpPr>
        <p:spPr>
          <a:xfrm>
            <a:off x="685800" y="4415790"/>
            <a:ext cx="5486400" cy="418338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solidFill>
                <a:schemeClr val="dk1"/>
              </a:solidFill>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a:solidFill>
                <a:schemeClr val="dk1"/>
              </a:solidFill>
              <a:latin typeface="Roboto"/>
              <a:ea typeface="Roboto"/>
              <a:cs typeface="Roboto"/>
              <a:sym typeface="Roboto"/>
            </a:endParaRPr>
          </a:p>
        </p:txBody>
      </p:sp>
    </p:spTree>
    <p:extLst>
      <p:ext uri="{BB962C8B-B14F-4D97-AF65-F5344CB8AC3E}">
        <p14:creationId xmlns:p14="http://schemas.microsoft.com/office/powerpoint/2010/main" val="13265927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
        <p:cNvGrpSpPr/>
        <p:nvPr/>
      </p:nvGrpSpPr>
      <p:grpSpPr>
        <a:xfrm>
          <a:off x="0" y="0"/>
          <a:ext cx="0" cy="0"/>
          <a:chOff x="0" y="0"/>
          <a:chExt cx="0" cy="0"/>
        </a:xfrm>
      </p:grpSpPr>
      <p:sp>
        <p:nvSpPr>
          <p:cNvPr id="656" name="Google Shape;656;g2cfa9bfa0e5_0_186: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7" name="Google Shape;657;g2cfa9bfa0e5_0_186:notes"/>
          <p:cNvSpPr txBox="1">
            <a:spLocks noGrp="1"/>
          </p:cNvSpPr>
          <p:nvPr>
            <p:ph type="body" idx="1"/>
          </p:nvPr>
        </p:nvSpPr>
        <p:spPr>
          <a:xfrm>
            <a:off x="685800" y="4415790"/>
            <a:ext cx="5486400" cy="418338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1"/>
        <p:cNvGrpSpPr/>
        <p:nvPr/>
      </p:nvGrpSpPr>
      <p:grpSpPr>
        <a:xfrm>
          <a:off x="0" y="0"/>
          <a:ext cx="0" cy="0"/>
          <a:chOff x="0" y="0"/>
          <a:chExt cx="0" cy="0"/>
        </a:xfrm>
      </p:grpSpPr>
      <p:sp>
        <p:nvSpPr>
          <p:cNvPr id="662" name="Google Shape;662;g2cfa9bfa0e5_0_192: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3" name="Google Shape;663;g2cfa9bfa0e5_0_192:notes"/>
          <p:cNvSpPr txBox="1">
            <a:spLocks noGrp="1"/>
          </p:cNvSpPr>
          <p:nvPr>
            <p:ph type="body" idx="1"/>
          </p:nvPr>
        </p:nvSpPr>
        <p:spPr>
          <a:xfrm>
            <a:off x="685800" y="4415790"/>
            <a:ext cx="5486400" cy="418338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7"/>
        <p:cNvGrpSpPr/>
        <p:nvPr/>
      </p:nvGrpSpPr>
      <p:grpSpPr>
        <a:xfrm>
          <a:off x="0" y="0"/>
          <a:ext cx="0" cy="0"/>
          <a:chOff x="0" y="0"/>
          <a:chExt cx="0" cy="0"/>
        </a:xfrm>
      </p:grpSpPr>
      <p:sp>
        <p:nvSpPr>
          <p:cNvPr id="668" name="Google Shape;668;g2cea83e1aa1_0_237: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9" name="Google Shape;669;g2cea83e1aa1_0_237:notes"/>
          <p:cNvSpPr txBox="1">
            <a:spLocks noGrp="1"/>
          </p:cNvSpPr>
          <p:nvPr>
            <p:ph type="body" idx="1"/>
          </p:nvPr>
        </p:nvSpPr>
        <p:spPr>
          <a:xfrm>
            <a:off x="685800" y="4415790"/>
            <a:ext cx="5486400" cy="418338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g2cdcefe83c2_0_100: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5" name="Google Shape;675;g2cdcefe83c2_0_100:notes"/>
          <p:cNvSpPr txBox="1">
            <a:spLocks noGrp="1"/>
          </p:cNvSpPr>
          <p:nvPr>
            <p:ph type="body" idx="1"/>
          </p:nvPr>
        </p:nvSpPr>
        <p:spPr>
          <a:xfrm>
            <a:off x="685800" y="4415790"/>
            <a:ext cx="5486400" cy="4183380"/>
          </a:xfrm>
          <a:prstGeom prst="rect">
            <a:avLst/>
          </a:prstGeom>
          <a:noFill/>
          <a:ln>
            <a:noFill/>
          </a:ln>
        </p:spPr>
        <p:txBody>
          <a:bodyPr spcFirstLastPara="1" wrap="square" lIns="91425" tIns="45700" rIns="91425" bIns="45700" anchor="t" anchorCtr="0">
            <a:noAutofit/>
          </a:bodyPr>
          <a:lstStyle/>
          <a:p>
            <a:pPr marL="0" lvl="1" indent="0" algn="just" rtl="0">
              <a:spcBef>
                <a:spcPts val="400"/>
              </a:spcBef>
              <a:spcAft>
                <a:spcPts val="1200"/>
              </a:spcAft>
              <a:buClr>
                <a:schemeClr val="lt1"/>
              </a:buClr>
              <a:buSzPts val="2100"/>
              <a:buNone/>
            </a:pPr>
            <a:r>
              <a:rPr lang="en-US" sz="1700" dirty="0"/>
              <a:t>You may be aware that the application </a:t>
            </a:r>
            <a:r>
              <a:rPr lang="en-US" sz="1700" dirty="0" err="1"/>
              <a:t>TikTok</a:t>
            </a:r>
            <a:r>
              <a:rPr lang="en-US" sz="1700" dirty="0"/>
              <a:t> was banned at the state level, and later SB 1893 was passed requiring cities to ban </a:t>
            </a:r>
            <a:r>
              <a:rPr lang="en-US" sz="1700" dirty="0" err="1"/>
              <a:t>TikTok</a:t>
            </a:r>
            <a:r>
              <a:rPr lang="en-US" sz="1700" dirty="0"/>
              <a:t> from city-owned devices and networks. The bill also requires the Department of Information Resources to issue a model policy for cities to use to implement this requirement. </a:t>
            </a:r>
            <a:r>
              <a:rPr lang="en-US" sz="1100" b="0" i="0" u="none" strike="noStrike" cap="none" dirty="0">
                <a:solidFill>
                  <a:srgbClr val="000000"/>
                </a:solidFill>
                <a:effectLst/>
                <a:latin typeface="Arial"/>
                <a:ea typeface="Arial"/>
                <a:cs typeface="Arial"/>
                <a:sym typeface="Arial"/>
              </a:rPr>
              <a:t>The bill says that cities must adopt a policy prohibiting </a:t>
            </a:r>
            <a:r>
              <a:rPr lang="en-US" sz="1100" b="0" i="0" u="none" strike="noStrike" cap="none" dirty="0" err="1">
                <a:solidFill>
                  <a:srgbClr val="000000"/>
                </a:solidFill>
                <a:effectLst/>
                <a:latin typeface="Arial"/>
                <a:ea typeface="Arial"/>
                <a:cs typeface="Arial"/>
                <a:sym typeface="Arial"/>
              </a:rPr>
              <a:t>TikTok</a:t>
            </a:r>
            <a:r>
              <a:rPr lang="en-US" sz="1100" b="0" i="0" u="none" strike="noStrike" cap="none" dirty="0">
                <a:solidFill>
                  <a:srgbClr val="000000"/>
                </a:solidFill>
                <a:effectLst/>
                <a:latin typeface="Arial"/>
                <a:ea typeface="Arial"/>
                <a:cs typeface="Arial"/>
                <a:sym typeface="Arial"/>
              </a:rPr>
              <a:t> </a:t>
            </a:r>
            <a:r>
              <a:rPr lang="en-US" sz="1100" b="0" i="1" u="none" strike="noStrike" cap="none" dirty="0">
                <a:solidFill>
                  <a:srgbClr val="000000"/>
                </a:solidFill>
                <a:effectLst/>
                <a:latin typeface="Arial"/>
                <a:ea typeface="Arial"/>
                <a:cs typeface="Arial"/>
                <a:sym typeface="Arial"/>
              </a:rPr>
              <a:t>not later than the 60</a:t>
            </a:r>
            <a:r>
              <a:rPr lang="en-US" sz="1100" b="0" i="1" u="none" strike="noStrike" cap="none" baseline="30000" dirty="0">
                <a:solidFill>
                  <a:srgbClr val="000000"/>
                </a:solidFill>
                <a:effectLst/>
                <a:latin typeface="Arial"/>
                <a:ea typeface="Arial"/>
                <a:cs typeface="Arial"/>
                <a:sym typeface="Arial"/>
              </a:rPr>
              <a:t>th</a:t>
            </a:r>
            <a:r>
              <a:rPr lang="en-US" sz="1100" b="0" i="1" u="none" strike="noStrike" cap="none" dirty="0">
                <a:solidFill>
                  <a:srgbClr val="000000"/>
                </a:solidFill>
                <a:effectLst/>
                <a:latin typeface="Arial"/>
                <a:ea typeface="Arial"/>
                <a:cs typeface="Arial"/>
                <a:sym typeface="Arial"/>
              </a:rPr>
              <a:t> day </a:t>
            </a:r>
            <a:r>
              <a:rPr lang="en-US" sz="1100" b="1" i="1" u="sng" strike="noStrike" cap="none" dirty="0">
                <a:solidFill>
                  <a:srgbClr val="000000"/>
                </a:solidFill>
                <a:effectLst/>
                <a:latin typeface="Arial"/>
                <a:ea typeface="Arial"/>
                <a:cs typeface="Arial"/>
                <a:sym typeface="Arial"/>
              </a:rPr>
              <a:t>after</a:t>
            </a:r>
            <a:r>
              <a:rPr lang="en-US" sz="1100" b="0" i="0" u="none" strike="noStrike" cap="none" dirty="0">
                <a:solidFill>
                  <a:srgbClr val="000000"/>
                </a:solidFill>
                <a:effectLst/>
                <a:latin typeface="Arial"/>
                <a:ea typeface="Arial"/>
                <a:cs typeface="Arial"/>
                <a:sym typeface="Arial"/>
              </a:rPr>
              <a:t> the model policy is made available.</a:t>
            </a:r>
          </a:p>
          <a:p>
            <a:pPr marL="0" lvl="1" indent="0" algn="just" rtl="0">
              <a:spcBef>
                <a:spcPts val="400"/>
              </a:spcBef>
              <a:spcAft>
                <a:spcPts val="1200"/>
              </a:spcAft>
              <a:buClr>
                <a:schemeClr val="lt1"/>
              </a:buClr>
              <a:buSzPts val="2100"/>
              <a:buNone/>
            </a:pPr>
            <a:endParaRPr lang="en-US" sz="1100" b="0" i="0" u="none" strike="noStrike" cap="none" dirty="0">
              <a:solidFill>
                <a:srgbClr val="000000"/>
              </a:solidFill>
              <a:effectLst/>
              <a:latin typeface="Arial"/>
              <a:ea typeface="Arial"/>
              <a:cs typeface="Arial"/>
              <a:sym typeface="Arial"/>
            </a:endParaRPr>
          </a:p>
          <a:p>
            <a:pPr marL="0" lvl="1" indent="0" algn="just" rtl="0">
              <a:spcBef>
                <a:spcPts val="400"/>
              </a:spcBef>
              <a:spcAft>
                <a:spcPts val="1200"/>
              </a:spcAft>
              <a:buClr>
                <a:schemeClr val="lt1"/>
              </a:buClr>
              <a:buSzPts val="2100"/>
              <a:buNone/>
            </a:pPr>
            <a:r>
              <a:rPr lang="en-US" sz="1100" b="0" i="0" u="none" strike="noStrike" cap="none" dirty="0">
                <a:solidFill>
                  <a:srgbClr val="000000"/>
                </a:solidFill>
                <a:effectLst/>
                <a:latin typeface="Arial"/>
                <a:ea typeface="Arial"/>
                <a:cs typeface="Arial"/>
                <a:sym typeface="Arial"/>
              </a:rPr>
              <a:t>The model policy is Texas Government Code Chapter 620, Section 620.003. It states a governmental entity shall adopt a policy prohibiting the installation or use of a covered application on any device owned or leased by the governmental entity and requiring the removal of covered applications from those devices.</a:t>
            </a:r>
          </a:p>
          <a:p>
            <a:pPr marL="0" lvl="1" indent="0" algn="just" rtl="0">
              <a:spcBef>
                <a:spcPts val="400"/>
              </a:spcBef>
              <a:spcAft>
                <a:spcPts val="1200"/>
              </a:spcAft>
              <a:buClr>
                <a:schemeClr val="lt1"/>
              </a:buClr>
              <a:buSzPts val="2100"/>
              <a:buNone/>
            </a:pPr>
            <a:endParaRPr lang="en-US" sz="1100" b="0" i="0" u="none" strike="noStrike" cap="none" dirty="0">
              <a:solidFill>
                <a:srgbClr val="000000"/>
              </a:solidFill>
              <a:effectLst/>
              <a:latin typeface="Arial"/>
              <a:ea typeface="Arial"/>
              <a:cs typeface="Arial"/>
              <a:sym typeface="Arial"/>
            </a:endParaRPr>
          </a:p>
          <a:p>
            <a:pPr marL="0" lvl="1" indent="0" algn="just" rtl="0">
              <a:spcBef>
                <a:spcPts val="400"/>
              </a:spcBef>
              <a:spcAft>
                <a:spcPts val="1200"/>
              </a:spcAft>
              <a:buClr>
                <a:schemeClr val="lt1"/>
              </a:buClr>
              <a:buSzPts val="2100"/>
              <a:buNone/>
            </a:pPr>
            <a:r>
              <a:rPr lang="en-US" sz="1100" b="0" i="0" u="none" strike="noStrike" cap="none" dirty="0">
                <a:solidFill>
                  <a:srgbClr val="000000"/>
                </a:solidFill>
                <a:effectLst/>
                <a:latin typeface="Arial"/>
                <a:ea typeface="Arial"/>
                <a:cs typeface="Arial"/>
                <a:sym typeface="Arial"/>
              </a:rPr>
              <a:t>The Department of Information Resources and the Department of Public Safety shall jointly develop a model policy for governmental entities to use in developing the policy.</a:t>
            </a:r>
          </a:p>
          <a:p>
            <a:pPr marL="0" lvl="1" indent="0" algn="just" rtl="0">
              <a:spcBef>
                <a:spcPts val="400"/>
              </a:spcBef>
              <a:spcAft>
                <a:spcPts val="1200"/>
              </a:spcAft>
              <a:buClr>
                <a:schemeClr val="lt1"/>
              </a:buClr>
              <a:buSzPts val="2100"/>
              <a:buNone/>
            </a:pPr>
            <a:endParaRPr lang="en-US" sz="1100" b="0" i="0" u="none" strike="noStrike" cap="none" dirty="0">
              <a:solidFill>
                <a:srgbClr val="000000"/>
              </a:solidFill>
              <a:effectLst/>
              <a:latin typeface="Arial"/>
              <a:ea typeface="Arial"/>
              <a:cs typeface="Arial"/>
              <a:sym typeface="Arial"/>
            </a:endParaRPr>
          </a:p>
          <a:p>
            <a:pPr marL="0" lvl="1" indent="0" algn="just" rtl="0">
              <a:spcBef>
                <a:spcPts val="400"/>
              </a:spcBef>
              <a:spcAft>
                <a:spcPts val="1200"/>
              </a:spcAft>
              <a:buClr>
                <a:schemeClr val="lt1"/>
              </a:buClr>
              <a:buSzPts val="2100"/>
              <a:buNone/>
            </a:pPr>
            <a:r>
              <a:rPr lang="en-US" sz="1100" b="0" i="0" u="none" strike="noStrike" cap="none" dirty="0">
                <a:solidFill>
                  <a:srgbClr val="000000"/>
                </a:solidFill>
                <a:effectLst/>
                <a:latin typeface="Arial"/>
                <a:ea typeface="Arial"/>
                <a:cs typeface="Arial"/>
                <a:sym typeface="Arial"/>
              </a:rPr>
              <a:t>Exceptions are found in Section 620.004, which provides for the installation and use of a covered application to the extent necessary for providing law enforcement or developing or implementing information security measures. However, any policy allowing the installation and use of a covered application must require the use of measures to mitigate risks posed to this state during the use of the covered application and the documentation of those measures.</a:t>
            </a:r>
          </a:p>
          <a:p>
            <a:pPr marL="0" lvl="1" indent="0" algn="just" rtl="0">
              <a:spcBef>
                <a:spcPts val="400"/>
              </a:spcBef>
              <a:spcAft>
                <a:spcPts val="1200"/>
              </a:spcAft>
              <a:buClr>
                <a:schemeClr val="lt1"/>
              </a:buClr>
              <a:buSzPts val="2100"/>
              <a:buNone/>
            </a:pPr>
            <a:endParaRPr lang="en-US" sz="1100" b="0" i="0" u="none" strike="noStrike" cap="none" dirty="0">
              <a:solidFill>
                <a:srgbClr val="000000"/>
              </a:solidFill>
              <a:effectLst/>
              <a:latin typeface="Arial"/>
              <a:ea typeface="Arial"/>
              <a:cs typeface="Arial"/>
              <a:sym typeface="Arial"/>
            </a:endParaRPr>
          </a:p>
          <a:p>
            <a:pPr marL="0" lvl="1" indent="0" algn="just" rtl="0">
              <a:spcBef>
                <a:spcPts val="400"/>
              </a:spcBef>
              <a:spcAft>
                <a:spcPts val="1200"/>
              </a:spcAft>
              <a:buClr>
                <a:schemeClr val="lt1"/>
              </a:buClr>
              <a:buSzPts val="2100"/>
              <a:buNone/>
            </a:pPr>
            <a:endParaRPr lang="en-US"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Clr>
                <a:schemeClr val="dk1"/>
              </a:buClr>
              <a:buSzPts val="1200"/>
              <a:buFont typeface="Arial"/>
              <a:buNone/>
            </a:pPr>
            <a:endParaRPr dirty="0"/>
          </a:p>
        </p:txBody>
      </p:sp>
      <p:sp>
        <p:nvSpPr>
          <p:cNvPr id="676" name="Google Shape;676;g2cdcefe83c2_0_100:notes"/>
          <p:cNvSpPr txBox="1">
            <a:spLocks noGrp="1"/>
          </p:cNvSpPr>
          <p:nvPr>
            <p:ph type="sldNum" idx="12"/>
          </p:nvPr>
        </p:nvSpPr>
        <p:spPr>
          <a:xfrm>
            <a:off x="3884613" y="8829967"/>
            <a:ext cx="297180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55</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2"/>
        <p:cNvGrpSpPr/>
        <p:nvPr/>
      </p:nvGrpSpPr>
      <p:grpSpPr>
        <a:xfrm>
          <a:off x="0" y="0"/>
          <a:ext cx="0" cy="0"/>
          <a:chOff x="0" y="0"/>
          <a:chExt cx="0" cy="0"/>
        </a:xfrm>
      </p:grpSpPr>
      <p:sp>
        <p:nvSpPr>
          <p:cNvPr id="683" name="Google Shape;683;g2cdcefe83c2_0_131: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4" name="Google Shape;684;g2cdcefe83c2_0_131:notes"/>
          <p:cNvSpPr txBox="1">
            <a:spLocks noGrp="1"/>
          </p:cNvSpPr>
          <p:nvPr>
            <p:ph type="body" idx="1"/>
          </p:nvPr>
        </p:nvSpPr>
        <p:spPr>
          <a:xfrm>
            <a:off x="685800" y="4415790"/>
            <a:ext cx="5486400" cy="4183380"/>
          </a:xfrm>
          <a:prstGeom prst="rect">
            <a:avLst/>
          </a:prstGeom>
          <a:noFill/>
          <a:ln>
            <a:noFill/>
          </a:ln>
        </p:spPr>
        <p:txBody>
          <a:bodyPr spcFirstLastPara="1" wrap="square" lIns="91425" tIns="45700" rIns="91425" bIns="45700" anchor="t" anchorCtr="0">
            <a:noAutofit/>
          </a:bodyPr>
          <a:lstStyle/>
          <a:p>
            <a:pPr marL="0" lvl="0" indent="0" algn="just" rtl="0">
              <a:lnSpc>
                <a:spcPct val="115000"/>
              </a:lnSpc>
              <a:spcBef>
                <a:spcPts val="300"/>
              </a:spcBef>
              <a:spcAft>
                <a:spcPts val="0"/>
              </a:spcAft>
              <a:buClr>
                <a:schemeClr val="dk1"/>
              </a:buClr>
              <a:buSzPts val="1100"/>
              <a:buFont typeface="Arial"/>
              <a:buNone/>
            </a:pPr>
            <a:r>
              <a:rPr lang="en" sz="1074" dirty="0">
                <a:solidFill>
                  <a:srgbClr val="737373"/>
                </a:solidFill>
                <a:latin typeface="Roboto"/>
                <a:ea typeface="Roboto"/>
                <a:cs typeface="Roboto"/>
                <a:sym typeface="Roboto"/>
              </a:rPr>
              <a:t>“In connection with the transaction of official business” means it pertains to official business of the City, and it is created by, transmitted to, received by, or maintained by an officer or employee of a city in the officer’s or employee’s official capacity or as a person performing official business on behalf of the City. </a:t>
            </a:r>
            <a:endParaRPr sz="374" dirty="0">
              <a:solidFill>
                <a:srgbClr val="737373"/>
              </a:solidFill>
              <a:latin typeface="Roboto"/>
              <a:ea typeface="Roboto"/>
              <a:cs typeface="Roboto"/>
              <a:sym typeface="Roboto"/>
            </a:endParaRPr>
          </a:p>
          <a:p>
            <a:pPr marL="254000" lvl="0" indent="-220609" algn="just" rtl="0">
              <a:lnSpc>
                <a:spcPct val="115000"/>
              </a:lnSpc>
              <a:spcBef>
                <a:spcPts val="300"/>
              </a:spcBef>
              <a:spcAft>
                <a:spcPts val="0"/>
              </a:spcAft>
              <a:buClr>
                <a:schemeClr val="lt1"/>
              </a:buClr>
              <a:buSzPts val="1074"/>
              <a:buFont typeface="Noto Sans Symbols"/>
              <a:buChar char="⮚"/>
            </a:pPr>
            <a:endParaRPr sz="1074" dirty="0">
              <a:solidFill>
                <a:srgbClr val="737373"/>
              </a:solidFill>
              <a:latin typeface="Roboto"/>
              <a:ea typeface="Roboto"/>
              <a:cs typeface="Roboto"/>
              <a:sym typeface="Roboto"/>
            </a:endParaRPr>
          </a:p>
          <a:p>
            <a:pPr marL="0" lvl="0" indent="0" algn="just" rtl="0">
              <a:lnSpc>
                <a:spcPct val="115000"/>
              </a:lnSpc>
              <a:spcBef>
                <a:spcPts val="300"/>
              </a:spcBef>
              <a:spcAft>
                <a:spcPts val="0"/>
              </a:spcAft>
              <a:buClr>
                <a:schemeClr val="dk1"/>
              </a:buClr>
              <a:buSzPts val="1100"/>
              <a:buFont typeface="Arial"/>
              <a:buNone/>
            </a:pPr>
            <a:r>
              <a:rPr lang="en" sz="1074" dirty="0">
                <a:solidFill>
                  <a:srgbClr val="737373"/>
                </a:solidFill>
                <a:latin typeface="Roboto"/>
                <a:ea typeface="Roboto"/>
                <a:cs typeface="Roboto"/>
                <a:sym typeface="Roboto"/>
              </a:rPr>
              <a:t>“Official business” means any matter over which a governmental body has any authority, administrative duties, or advisory duties</a:t>
            </a:r>
            <a:endParaRPr sz="200" dirty="0"/>
          </a:p>
        </p:txBody>
      </p:sp>
      <p:sp>
        <p:nvSpPr>
          <p:cNvPr id="685" name="Google Shape;685;g2cdcefe83c2_0_131:notes"/>
          <p:cNvSpPr txBox="1">
            <a:spLocks noGrp="1"/>
          </p:cNvSpPr>
          <p:nvPr>
            <p:ph type="sldNum" idx="12"/>
          </p:nvPr>
        </p:nvSpPr>
        <p:spPr>
          <a:xfrm>
            <a:off x="3884613" y="8829967"/>
            <a:ext cx="297180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56</a:t>
            </a:fld>
            <a:endParaRPr>
              <a:solidFill>
                <a:srgbClr val="000000"/>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2cdcefe83c2_0_137: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2" name="Google Shape;692;g2cdcefe83c2_0_137:notes"/>
          <p:cNvSpPr txBox="1">
            <a:spLocks noGrp="1"/>
          </p:cNvSpPr>
          <p:nvPr>
            <p:ph type="body" idx="1"/>
          </p:nvPr>
        </p:nvSpPr>
        <p:spPr>
          <a:xfrm>
            <a:off x="685800" y="4415790"/>
            <a:ext cx="5486400" cy="4183380"/>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chemeClr val="dk1"/>
              </a:buClr>
              <a:buSzPts val="1020"/>
              <a:buFont typeface="Calibri"/>
              <a:buNone/>
            </a:pPr>
            <a:r>
              <a:rPr lang="en" dirty="0">
                <a:latin typeface="Roboto"/>
                <a:ea typeface="Roboto"/>
                <a:cs typeface="Roboto"/>
                <a:sym typeface="Roboto"/>
              </a:rPr>
              <a:t>It bears repeating that the characterization of information as “public information” is not dependent on whether the requested records are in possession of an individual, rather than a governmental body.  And, the Act does not distinguish between personal or employer-issued devices, but rather focuses on the nature of the communication or document. The bottom line is – it’s the content that matters, not the account from which the message was sent, or even the RECIPIENT. </a:t>
            </a:r>
            <a:endParaRPr dirty="0">
              <a:latin typeface="Roboto"/>
              <a:ea typeface="Roboto"/>
              <a:cs typeface="Roboto"/>
              <a:sym typeface="Roboto"/>
            </a:endParaRPr>
          </a:p>
          <a:p>
            <a:pPr marL="0" marR="0" lvl="0" indent="0" algn="l" rtl="0">
              <a:lnSpc>
                <a:spcPct val="80000"/>
              </a:lnSpc>
              <a:spcBef>
                <a:spcPts val="0"/>
              </a:spcBef>
              <a:spcAft>
                <a:spcPts val="0"/>
              </a:spcAft>
              <a:buClr>
                <a:schemeClr val="dk1"/>
              </a:buClr>
              <a:buSzPts val="1020"/>
              <a:buFont typeface="Calibri"/>
              <a:buNone/>
            </a:pPr>
            <a:endParaRPr dirty="0">
              <a:latin typeface="Roboto"/>
              <a:ea typeface="Roboto"/>
              <a:cs typeface="Roboto"/>
              <a:sym typeface="Roboto"/>
            </a:endParaRPr>
          </a:p>
          <a:p>
            <a:pPr marL="0" lvl="0" indent="0" algn="l" rtl="0">
              <a:lnSpc>
                <a:spcPct val="80000"/>
              </a:lnSpc>
              <a:spcBef>
                <a:spcPts val="0"/>
              </a:spcBef>
              <a:spcAft>
                <a:spcPts val="0"/>
              </a:spcAft>
              <a:buNone/>
            </a:pPr>
            <a:r>
              <a:rPr lang="en" dirty="0">
                <a:solidFill>
                  <a:schemeClr val="dk1"/>
                </a:solidFill>
                <a:latin typeface="Roboto"/>
                <a:ea typeface="Roboto"/>
                <a:cs typeface="Roboto"/>
                <a:sym typeface="Roboto"/>
              </a:rPr>
              <a:t>The one saving grace for elected officials is that your private correspondence relating to matters the disclosure of which would constitute an invasion of privacy are exempt from the PIA.  The test is the same as the common law tort of invasion of privacy.  The two requirements for common law privacy are (1) the information must contain highly intimate or embarrassing facts the publication of which would be highly objectionable to a reasonable person, and (2) the information is not of legitimate concern to the public.  However, this determination is made by the AG, and does not allow the City to automatically withhold these communications. </a:t>
            </a:r>
            <a:endParaRPr dirty="0">
              <a:solidFill>
                <a:schemeClr val="dk1"/>
              </a:solidFill>
              <a:latin typeface="Roboto"/>
              <a:ea typeface="Roboto"/>
              <a:cs typeface="Roboto"/>
              <a:sym typeface="Roboto"/>
            </a:endParaRPr>
          </a:p>
          <a:p>
            <a:pPr marL="0" lvl="0" indent="0" algn="l" rtl="0">
              <a:lnSpc>
                <a:spcPct val="80000"/>
              </a:lnSpc>
              <a:spcBef>
                <a:spcPts val="0"/>
              </a:spcBef>
              <a:spcAft>
                <a:spcPts val="0"/>
              </a:spcAft>
              <a:buNone/>
            </a:pPr>
            <a:endParaRPr sz="1530" dirty="0"/>
          </a:p>
          <a:p>
            <a:pPr marL="0" marR="0" lvl="0" indent="0" algn="l" rtl="0">
              <a:lnSpc>
                <a:spcPct val="80000"/>
              </a:lnSpc>
              <a:spcBef>
                <a:spcPts val="0"/>
              </a:spcBef>
              <a:spcAft>
                <a:spcPts val="0"/>
              </a:spcAft>
              <a:buClr>
                <a:schemeClr val="dk1"/>
              </a:buClr>
              <a:buSzPts val="1530"/>
              <a:buFont typeface="Calibri"/>
              <a:buNone/>
            </a:pPr>
            <a:endParaRPr sz="1530" dirty="0"/>
          </a:p>
          <a:p>
            <a:pPr marL="0" lvl="0" indent="0" algn="l" rtl="0">
              <a:lnSpc>
                <a:spcPct val="80000"/>
              </a:lnSpc>
              <a:spcBef>
                <a:spcPts val="0"/>
              </a:spcBef>
              <a:spcAft>
                <a:spcPts val="0"/>
              </a:spcAft>
              <a:buNone/>
            </a:pPr>
            <a:endParaRPr sz="1020" dirty="0"/>
          </a:p>
        </p:txBody>
      </p:sp>
      <p:sp>
        <p:nvSpPr>
          <p:cNvPr id="693" name="Google Shape;693;g2cdcefe83c2_0_137:notes"/>
          <p:cNvSpPr txBox="1">
            <a:spLocks noGrp="1"/>
          </p:cNvSpPr>
          <p:nvPr>
            <p:ph type="sldNum" idx="12"/>
          </p:nvPr>
        </p:nvSpPr>
        <p:spPr>
          <a:xfrm>
            <a:off x="3884613" y="8829967"/>
            <a:ext cx="297180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57</a:t>
            </a:fld>
            <a:endParaRPr>
              <a:solidFill>
                <a:srgbClr val="000000"/>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g2cdcefe83c2_0_143: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0" name="Google Shape;700;g2cdcefe83c2_0_143:notes"/>
          <p:cNvSpPr txBox="1">
            <a:spLocks noGrp="1"/>
          </p:cNvSpPr>
          <p:nvPr>
            <p:ph type="body" idx="1"/>
          </p:nvPr>
        </p:nvSpPr>
        <p:spPr>
          <a:xfrm>
            <a:off x="685800" y="4415790"/>
            <a:ext cx="5486400" cy="4183380"/>
          </a:xfrm>
          <a:prstGeom prst="rect">
            <a:avLst/>
          </a:prstGeom>
          <a:noFill/>
          <a:ln>
            <a:noFill/>
          </a:ln>
        </p:spPr>
        <p:txBody>
          <a:bodyPr spcFirstLastPara="1" wrap="square" lIns="91425" tIns="45700" rIns="91425" bIns="45700" anchor="t" anchorCtr="0">
            <a:noAutofit/>
          </a:bodyPr>
          <a:lstStyle/>
          <a:p>
            <a:pPr marL="0" lvl="0" indent="0" algn="l" rtl="0">
              <a:spcBef>
                <a:spcPts val="500"/>
              </a:spcBef>
              <a:spcAft>
                <a:spcPts val="0"/>
              </a:spcAft>
              <a:buNone/>
            </a:pPr>
            <a:r>
              <a:rPr lang="en-US" sz="1100" dirty="0"/>
              <a:t>Cooperation of officials required. Tip: Add requirement in personnel policy for employees to provide copies of information subject to the PIA. </a:t>
            </a:r>
          </a:p>
          <a:p>
            <a:pPr marL="0" lvl="0" indent="0" algn="l" rtl="0">
              <a:spcBef>
                <a:spcPts val="0"/>
              </a:spcBef>
              <a:spcAft>
                <a:spcPts val="0"/>
              </a:spcAft>
              <a:buClr>
                <a:schemeClr val="dk1"/>
              </a:buClr>
              <a:buSzPts val="1200"/>
              <a:buFont typeface="Arial"/>
              <a:buNone/>
            </a:pPr>
            <a:endParaRPr dirty="0"/>
          </a:p>
        </p:txBody>
      </p:sp>
      <p:sp>
        <p:nvSpPr>
          <p:cNvPr id="701" name="Google Shape;701;g2cdcefe83c2_0_143:notes"/>
          <p:cNvSpPr txBox="1">
            <a:spLocks noGrp="1"/>
          </p:cNvSpPr>
          <p:nvPr>
            <p:ph type="sldNum" idx="12"/>
          </p:nvPr>
        </p:nvSpPr>
        <p:spPr>
          <a:xfrm>
            <a:off x="3884613" y="8829967"/>
            <a:ext cx="297180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58</a:t>
            </a:fld>
            <a:endParaRPr>
              <a:solidFill>
                <a:srgbClr val="000000"/>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g2cdcefe83c2_0_180: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8" name="Google Shape;708;g2cdcefe83c2_0_180:notes"/>
          <p:cNvSpPr txBox="1">
            <a:spLocks noGrp="1"/>
          </p:cNvSpPr>
          <p:nvPr>
            <p:ph type="body" idx="1"/>
          </p:nvPr>
        </p:nvSpPr>
        <p:spPr>
          <a:xfrm>
            <a:off x="685800" y="4415790"/>
            <a:ext cx="5486400" cy="418338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709" name="Google Shape;709;g2cdcefe83c2_0_180:notes"/>
          <p:cNvSpPr txBox="1">
            <a:spLocks noGrp="1"/>
          </p:cNvSpPr>
          <p:nvPr>
            <p:ph type="sldNum" idx="12"/>
          </p:nvPr>
        </p:nvSpPr>
        <p:spPr>
          <a:xfrm>
            <a:off x="3884613" y="8829967"/>
            <a:ext cx="2971800" cy="46482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solidFill>
                  <a:srgbClr val="000000"/>
                </a:solidFill>
              </a:rPr>
              <a:t>59</a:t>
            </a:fld>
            <a:endParaRPr>
              <a:solidFill>
                <a:srgbClr val="000000"/>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72570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2ce37dbeca9_0_123: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2ce37dbeca9_0_123:notes"/>
          <p:cNvSpPr txBox="1">
            <a:spLocks noGrp="1"/>
          </p:cNvSpPr>
          <p:nvPr>
            <p:ph type="body" idx="1"/>
          </p:nvPr>
        </p:nvSpPr>
        <p:spPr>
          <a:xfrm>
            <a:off x="685800" y="4415790"/>
            <a:ext cx="5486400" cy="418338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r>
              <a:rPr lang="en" dirty="0">
                <a:solidFill>
                  <a:schemeClr val="dk1"/>
                </a:solidFill>
              </a:rPr>
              <a:t>We’ll begin by looking at the topic of </a:t>
            </a:r>
            <a:r>
              <a:rPr lang="en" u="sng" dirty="0">
                <a:solidFill>
                  <a:schemeClr val="dk1"/>
                </a:solidFill>
              </a:rPr>
              <a:t>personal social media accounts</a:t>
            </a:r>
            <a:r>
              <a:rPr lang="en" dirty="0">
                <a:solidFill>
                  <a:schemeClr val="dk1"/>
                </a:solidFill>
              </a:rPr>
              <a:t> of public employees or officials - these may even pre-date their election or city employment. Some of the questions that come up are: (1) Can city employees and officials have their own personal social media accounts? (2) If someone is employed by the city, can they post about work? (3) Can they engage with people on city-related topics and delete comments or block users if they don’t like their opinions? These are the things we’ll look a little more closely at in this section.  </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2ce37dbeca9_0_137: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2ce37dbeca9_0_137:notes"/>
          <p:cNvSpPr txBox="1">
            <a:spLocks noGrp="1"/>
          </p:cNvSpPr>
          <p:nvPr>
            <p:ph type="body" idx="1"/>
          </p:nvPr>
        </p:nvSpPr>
        <p:spPr>
          <a:xfrm>
            <a:off x="685800" y="4415790"/>
            <a:ext cx="5486400" cy="418338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dirty="0">
                <a:solidFill>
                  <a:srgbClr val="737373"/>
                </a:solidFill>
                <a:latin typeface="Roboto"/>
                <a:ea typeface="Roboto"/>
                <a:cs typeface="Roboto"/>
                <a:sym typeface="Roboto"/>
              </a:rPr>
              <a:t>We know city employees/officials don’t check their first amendment rights at the door when they begin city employment or are elected to public office. Therefore, city employees/officials have the right to use social media to express themselves and to communicate with the public and their constituents. However, for government employees/officials, posts to personal social media accounts could be seen as representative of the views of the city. </a:t>
            </a:r>
            <a:r>
              <a:rPr lang="en" dirty="0">
                <a:solidFill>
                  <a:schemeClr val="dk1"/>
                </a:solidFill>
                <a:latin typeface="Roboto"/>
                <a:ea typeface="Roboto"/>
                <a:cs typeface="Roboto"/>
                <a:sym typeface="Roboto"/>
              </a:rPr>
              <a:t>So, why does it matter?  How does the characterization of the account as purely personal or as an official governmental account change how the employee or official can use the account? </a:t>
            </a:r>
            <a:endParaRPr dirty="0">
              <a:solidFill>
                <a:schemeClr val="dk1"/>
              </a:solidFill>
              <a:latin typeface="Roboto"/>
              <a:ea typeface="Roboto"/>
              <a:cs typeface="Roboto"/>
              <a:sym typeface="Roboto"/>
            </a:endParaRPr>
          </a:p>
          <a:p>
            <a:pPr marL="0" lvl="0" indent="0" algn="l" rtl="0">
              <a:spcBef>
                <a:spcPts val="1200"/>
              </a:spcBef>
              <a:spcAft>
                <a:spcPts val="0"/>
              </a:spcAft>
              <a:buClr>
                <a:schemeClr val="dk1"/>
              </a:buClr>
              <a:buSzPts val="1200"/>
              <a:buFont typeface="Arial"/>
              <a:buNone/>
            </a:pPr>
            <a:endParaRPr dirty="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cea83e1aa1_0_209: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2cea83e1aa1_0_209:notes"/>
          <p:cNvSpPr txBox="1">
            <a:spLocks noGrp="1"/>
          </p:cNvSpPr>
          <p:nvPr>
            <p:ph type="body" idx="1"/>
          </p:nvPr>
        </p:nvSpPr>
        <p:spPr>
          <a:xfrm>
            <a:off x="685800" y="4415790"/>
            <a:ext cx="5486400" cy="418338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chemeClr val="dk1"/>
                </a:solidFill>
              </a:rPr>
              <a:t>We’ll discuss more specific examples shortly, but broadly speaking, implications of appearing to speak for the city when you are not authorized includes legal exposure for the city, discipline for the employee, and confusion for the public. How can we manage that risk and help employees protect themselves from the accusation that they are speaking on behalf of the city? Luckily, there is new case law to help us with this a bit…</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2ce37dbeca9_0_142:notes"/>
          <p:cNvSpPr>
            <a:spLocks noGrp="1" noRot="1" noChangeAspect="1"/>
          </p:cNvSpPr>
          <p:nvPr>
            <p:ph type="sldImg" idx="2"/>
          </p:nvPr>
        </p:nvSpPr>
        <p:spPr>
          <a:xfrm>
            <a:off x="3302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2ce37dbeca9_0_142:notes"/>
          <p:cNvSpPr txBox="1">
            <a:spLocks noGrp="1"/>
          </p:cNvSpPr>
          <p:nvPr>
            <p:ph type="body" idx="1"/>
          </p:nvPr>
        </p:nvSpPr>
        <p:spPr>
          <a:xfrm>
            <a:off x="685800" y="4415790"/>
            <a:ext cx="5486400" cy="418338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i="1" dirty="0">
                <a:solidFill>
                  <a:srgbClr val="737373"/>
                </a:solidFill>
                <a:latin typeface="Roboto"/>
                <a:ea typeface="Roboto"/>
                <a:cs typeface="Roboto"/>
                <a:sym typeface="Roboto"/>
              </a:rPr>
              <a:t>Lindke v. Freed</a:t>
            </a:r>
            <a:r>
              <a:rPr lang="en" dirty="0">
                <a:solidFill>
                  <a:srgbClr val="737373"/>
                </a:solidFill>
                <a:latin typeface="Roboto"/>
                <a:ea typeface="Roboto"/>
                <a:cs typeface="Roboto"/>
                <a:sym typeface="Roboto"/>
              </a:rPr>
              <a:t> - (Intro basic facts of the case) James Freed was the city manager for Port Huron, MI. Kevin Lindke was a citizen there. Mr. Lindke made comments on Freed’s facebook page expressing his disagreement with Freed’s handling of covid-era restrictions. Freed deleted the comments and blocked Lindke. Lindke could then see Freed’s posts but could not comment. Lindke sued under 1983 arguing that Freed violated his First Amendment right. Lindke believed he had the right to comment on Freed’s page which he characterized as a public forum. </a:t>
            </a:r>
            <a:endParaRPr dirty="0">
              <a:solidFill>
                <a:srgbClr val="737373"/>
              </a:solidFill>
              <a:latin typeface="Roboto"/>
              <a:ea typeface="Roboto"/>
              <a:cs typeface="Roboto"/>
              <a:sym typeface="Roboto"/>
            </a:endParaRPr>
          </a:p>
          <a:p>
            <a:pPr marL="0" lvl="0" indent="0" algn="l" rtl="0">
              <a:spcBef>
                <a:spcPts val="120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flipH="1">
            <a:off x="8246400" y="4245925"/>
            <a:ext cx="897600" cy="8976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8246400" y="4245875"/>
            <a:ext cx="897600" cy="897600"/>
          </a:xfrm>
          <a:prstGeom prst="round1Rect">
            <a:avLst>
              <a:gd name="adj" fmla="val 16667"/>
            </a:avLst>
          </a:prstGeom>
          <a:solidFill>
            <a:schemeClr val="lt1">
              <a:alpha val="680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90525" y="1819275"/>
            <a:ext cx="8222100" cy="933600"/>
          </a:xfrm>
          <a:prstGeom prst="rect">
            <a:avLst/>
          </a:prstGeom>
        </p:spPr>
        <p:txBody>
          <a:bodyPr spcFirstLastPara="1" wrap="square" lIns="91425" tIns="91425" rIns="91425" bIns="91425" anchor="b" anchorCtr="0">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3" name="Google Shape;13;p2"/>
          <p:cNvSpPr txBox="1">
            <a:spLocks noGrp="1"/>
          </p:cNvSpPr>
          <p:nvPr>
            <p:ph type="subTitle" idx="1"/>
          </p:nvPr>
        </p:nvSpPr>
        <p:spPr>
          <a:xfrm>
            <a:off x="390525" y="2789130"/>
            <a:ext cx="8222100" cy="4329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4" name="Google Shape;14;p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4"/>
        </a:solidFill>
        <a:effectLst/>
      </p:bgPr>
    </p:bg>
    <p:spTree>
      <p:nvGrpSpPr>
        <p:cNvPr id="1" name="Shape 57"/>
        <p:cNvGrpSpPr/>
        <p:nvPr/>
      </p:nvGrpSpPr>
      <p:grpSpPr>
        <a:xfrm>
          <a:off x="0" y="0"/>
          <a:ext cx="0" cy="0"/>
          <a:chOff x="0" y="0"/>
          <a:chExt cx="0" cy="0"/>
        </a:xfrm>
      </p:grpSpPr>
      <p:sp>
        <p:nvSpPr>
          <p:cNvPr id="58" name="Google Shape;58;p11"/>
          <p:cNvSpPr txBox="1">
            <a:spLocks noGrp="1"/>
          </p:cNvSpPr>
          <p:nvPr>
            <p:ph type="title" hasCustomPrompt="1"/>
          </p:nvPr>
        </p:nvSpPr>
        <p:spPr>
          <a:xfrm>
            <a:off x="475500" y="1258525"/>
            <a:ext cx="82221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dk2"/>
              </a:buClr>
              <a:buSzPts val="12000"/>
              <a:buNone/>
              <a:defRPr sz="12000">
                <a:solidFill>
                  <a:schemeClr val="dk2"/>
                </a:solidFill>
              </a:defRPr>
            </a:lvl1pPr>
            <a:lvl2pPr lvl="1" algn="ctr" rtl="0">
              <a:spcBef>
                <a:spcPts val="0"/>
              </a:spcBef>
              <a:spcAft>
                <a:spcPts val="0"/>
              </a:spcAft>
              <a:buClr>
                <a:schemeClr val="dk2"/>
              </a:buClr>
              <a:buSzPts val="12000"/>
              <a:buNone/>
              <a:defRPr sz="12000">
                <a:solidFill>
                  <a:schemeClr val="dk2"/>
                </a:solidFill>
              </a:defRPr>
            </a:lvl2pPr>
            <a:lvl3pPr lvl="2" algn="ctr" rtl="0">
              <a:spcBef>
                <a:spcPts val="0"/>
              </a:spcBef>
              <a:spcAft>
                <a:spcPts val="0"/>
              </a:spcAft>
              <a:buClr>
                <a:schemeClr val="dk2"/>
              </a:buClr>
              <a:buSzPts val="12000"/>
              <a:buNone/>
              <a:defRPr sz="12000">
                <a:solidFill>
                  <a:schemeClr val="dk2"/>
                </a:solidFill>
              </a:defRPr>
            </a:lvl3pPr>
            <a:lvl4pPr lvl="3" algn="ctr" rtl="0">
              <a:spcBef>
                <a:spcPts val="0"/>
              </a:spcBef>
              <a:spcAft>
                <a:spcPts val="0"/>
              </a:spcAft>
              <a:buClr>
                <a:schemeClr val="dk2"/>
              </a:buClr>
              <a:buSzPts val="12000"/>
              <a:buNone/>
              <a:defRPr sz="12000">
                <a:solidFill>
                  <a:schemeClr val="dk2"/>
                </a:solidFill>
              </a:defRPr>
            </a:lvl4pPr>
            <a:lvl5pPr lvl="4" algn="ctr" rtl="0">
              <a:spcBef>
                <a:spcPts val="0"/>
              </a:spcBef>
              <a:spcAft>
                <a:spcPts val="0"/>
              </a:spcAft>
              <a:buClr>
                <a:schemeClr val="dk2"/>
              </a:buClr>
              <a:buSzPts val="12000"/>
              <a:buNone/>
              <a:defRPr sz="12000">
                <a:solidFill>
                  <a:schemeClr val="dk2"/>
                </a:solidFill>
              </a:defRPr>
            </a:lvl5pPr>
            <a:lvl6pPr lvl="5" algn="ctr" rtl="0">
              <a:spcBef>
                <a:spcPts val="0"/>
              </a:spcBef>
              <a:spcAft>
                <a:spcPts val="0"/>
              </a:spcAft>
              <a:buClr>
                <a:schemeClr val="dk2"/>
              </a:buClr>
              <a:buSzPts val="12000"/>
              <a:buNone/>
              <a:defRPr sz="12000">
                <a:solidFill>
                  <a:schemeClr val="dk2"/>
                </a:solidFill>
              </a:defRPr>
            </a:lvl6pPr>
            <a:lvl7pPr lvl="6" algn="ctr" rtl="0">
              <a:spcBef>
                <a:spcPts val="0"/>
              </a:spcBef>
              <a:spcAft>
                <a:spcPts val="0"/>
              </a:spcAft>
              <a:buClr>
                <a:schemeClr val="dk2"/>
              </a:buClr>
              <a:buSzPts val="12000"/>
              <a:buNone/>
              <a:defRPr sz="12000">
                <a:solidFill>
                  <a:schemeClr val="dk2"/>
                </a:solidFill>
              </a:defRPr>
            </a:lvl7pPr>
            <a:lvl8pPr lvl="7" algn="ctr" rtl="0">
              <a:spcBef>
                <a:spcPts val="0"/>
              </a:spcBef>
              <a:spcAft>
                <a:spcPts val="0"/>
              </a:spcAft>
              <a:buClr>
                <a:schemeClr val="dk2"/>
              </a:buClr>
              <a:buSzPts val="12000"/>
              <a:buNone/>
              <a:defRPr sz="12000">
                <a:solidFill>
                  <a:schemeClr val="dk2"/>
                </a:solidFill>
              </a:defRPr>
            </a:lvl8pPr>
            <a:lvl9pPr lvl="8" algn="ctr" rtl="0">
              <a:spcBef>
                <a:spcPts val="0"/>
              </a:spcBef>
              <a:spcAft>
                <a:spcPts val="0"/>
              </a:spcAft>
              <a:buClr>
                <a:schemeClr val="dk2"/>
              </a:buClr>
              <a:buSzPts val="12000"/>
              <a:buNone/>
              <a:defRPr sz="12000">
                <a:solidFill>
                  <a:schemeClr val="dk2"/>
                </a:solidFill>
              </a:defRPr>
            </a:lvl9pPr>
          </a:lstStyle>
          <a:p>
            <a:r>
              <a:t>xx%</a:t>
            </a:r>
          </a:p>
        </p:txBody>
      </p:sp>
      <p:sp>
        <p:nvSpPr>
          <p:cNvPr id="59" name="Google Shape;59;p11"/>
          <p:cNvSpPr txBox="1">
            <a:spLocks noGrp="1"/>
          </p:cNvSpPr>
          <p:nvPr>
            <p:ph type="body" idx="1"/>
          </p:nvPr>
        </p:nvSpPr>
        <p:spPr>
          <a:xfrm>
            <a:off x="475500" y="3304625"/>
            <a:ext cx="82221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SzPts val="1800"/>
              <a:buChar char="●"/>
              <a:defRPr/>
            </a:lvl1pPr>
            <a:lvl2pPr marL="914400" lvl="1" indent="-317500" algn="ctr" rtl="0">
              <a:spcBef>
                <a:spcPts val="0"/>
              </a:spcBef>
              <a:spcAft>
                <a:spcPts val="0"/>
              </a:spcAft>
              <a:buSzPts val="1400"/>
              <a:buChar char="○"/>
              <a:defRPr/>
            </a:lvl2pPr>
            <a:lvl3pPr marL="1371600" lvl="2" indent="-317500" algn="ctr" rtl="0">
              <a:spcBef>
                <a:spcPts val="0"/>
              </a:spcBef>
              <a:spcAft>
                <a:spcPts val="0"/>
              </a:spcAft>
              <a:buSzPts val="1400"/>
              <a:buChar char="■"/>
              <a:defRPr/>
            </a:lvl3pPr>
            <a:lvl4pPr marL="1828800" lvl="3" indent="-317500" algn="ctr" rtl="0">
              <a:spcBef>
                <a:spcPts val="0"/>
              </a:spcBef>
              <a:spcAft>
                <a:spcPts val="0"/>
              </a:spcAft>
              <a:buSzPts val="1400"/>
              <a:buChar char="●"/>
              <a:defRPr/>
            </a:lvl4pPr>
            <a:lvl5pPr marL="2286000" lvl="4" indent="-317500" algn="ctr" rtl="0">
              <a:spcBef>
                <a:spcPts val="0"/>
              </a:spcBef>
              <a:spcAft>
                <a:spcPts val="0"/>
              </a:spcAft>
              <a:buSzPts val="1400"/>
              <a:buChar char="○"/>
              <a:defRPr/>
            </a:lvl5pPr>
            <a:lvl6pPr marL="2743200" lvl="5" indent="-317500" algn="ctr" rtl="0">
              <a:spcBef>
                <a:spcPts val="0"/>
              </a:spcBef>
              <a:spcAft>
                <a:spcPts val="0"/>
              </a:spcAft>
              <a:buSzPts val="1400"/>
              <a:buChar char="■"/>
              <a:defRPr/>
            </a:lvl6pPr>
            <a:lvl7pPr marL="3200400" lvl="6" indent="-317500" algn="ctr" rtl="0">
              <a:spcBef>
                <a:spcPts val="0"/>
              </a:spcBef>
              <a:spcAft>
                <a:spcPts val="0"/>
              </a:spcAft>
              <a:buSzPts val="1400"/>
              <a:buChar char="●"/>
              <a:defRPr/>
            </a:lvl7pPr>
            <a:lvl8pPr marL="3657600" lvl="7" indent="-317500" algn="ctr" rtl="0">
              <a:spcBef>
                <a:spcPts val="0"/>
              </a:spcBef>
              <a:spcAft>
                <a:spcPts val="0"/>
              </a:spcAft>
              <a:buSzPts val="1400"/>
              <a:buChar char="○"/>
              <a:defRPr/>
            </a:lvl8pPr>
            <a:lvl9pPr marL="4114800" lvl="8" indent="-317500" algn="ctr" rtl="0">
              <a:spcBef>
                <a:spcPts val="0"/>
              </a:spcBef>
              <a:spcAft>
                <a:spcPts val="0"/>
              </a:spcAft>
              <a:buSzPts val="1400"/>
              <a:buChar char="■"/>
              <a:defRPr/>
            </a:lvl9pPr>
          </a:lstStyle>
          <a:p>
            <a:endParaRPr/>
          </a:p>
        </p:txBody>
      </p:sp>
      <p:sp>
        <p:nvSpPr>
          <p:cNvPr id="60" name="Google Shape;60;p11"/>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4"/>
        </a:solidFill>
        <a:effectLst/>
      </p:bgPr>
    </p:bg>
    <p:spTree>
      <p:nvGrpSpPr>
        <p:cNvPr id="1" name="Shape 61"/>
        <p:cNvGrpSpPr/>
        <p:nvPr/>
      </p:nvGrpSpPr>
      <p:grpSpPr>
        <a:xfrm>
          <a:off x="0" y="0"/>
          <a:ext cx="0" cy="0"/>
          <a:chOff x="0" y="0"/>
          <a:chExt cx="0" cy="0"/>
        </a:xfrm>
      </p:grpSpPr>
      <p:sp>
        <p:nvSpPr>
          <p:cNvPr id="62" name="Google Shape;62;p12"/>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a:endParaRPr/>
          </a:p>
        </p:txBody>
      </p:sp>
      <p:sp>
        <p:nvSpPr>
          <p:cNvPr id="17" name="Google Shape;17;p3"/>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4"/>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rm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2" name="Google Shape;22;p4"/>
          <p:cNvSpPr txBox="1">
            <a:spLocks noGrp="1"/>
          </p:cNvSpPr>
          <p:nvPr>
            <p:ph type="body" idx="1"/>
          </p:nvPr>
        </p:nvSpPr>
        <p:spPr>
          <a:xfrm>
            <a:off x="471900" y="1919075"/>
            <a:ext cx="8222100" cy="2710200"/>
          </a:xfrm>
          <a:prstGeom prst="rect">
            <a:avLst/>
          </a:prstGeom>
        </p:spPr>
        <p:txBody>
          <a:bodyPr spcFirstLastPara="1" wrap="square" lIns="91425" tIns="91425" rIns="91425" bIns="91425" anchor="t" anchorCtr="0">
            <a:normAutofit/>
          </a:bodyPr>
          <a:lstStyle>
            <a:lvl1pPr marL="457200" lvl="0" indent="-342900" rtl="0">
              <a:spcBef>
                <a:spcPts val="0"/>
              </a:spcBef>
              <a:spcAft>
                <a:spcPts val="0"/>
              </a:spcAft>
              <a:buSzPts val="1800"/>
              <a:buChar char="●"/>
              <a:defRPr/>
            </a:lvl1pPr>
            <a:lvl2pPr marL="914400" lvl="1" indent="-317500" rtl="0">
              <a:spcBef>
                <a:spcPts val="0"/>
              </a:spcBef>
              <a:spcAft>
                <a:spcPts val="0"/>
              </a:spcAft>
              <a:buSzPts val="1400"/>
              <a:buChar char="○"/>
              <a:defRPr/>
            </a:lvl2pPr>
            <a:lvl3pPr marL="1371600" lvl="2" indent="-317500" rtl="0">
              <a:spcBef>
                <a:spcPts val="0"/>
              </a:spcBef>
              <a:spcAft>
                <a:spcPts val="0"/>
              </a:spcAft>
              <a:buSzPts val="1400"/>
              <a:buChar char="■"/>
              <a:defRPr/>
            </a:lvl3pPr>
            <a:lvl4pPr marL="1828800" lvl="3" indent="-317500" rtl="0">
              <a:spcBef>
                <a:spcPts val="0"/>
              </a:spcBef>
              <a:spcAft>
                <a:spcPts val="0"/>
              </a:spcAft>
              <a:buSzPts val="1400"/>
              <a:buChar char="●"/>
              <a:defRPr/>
            </a:lvl4pPr>
            <a:lvl5pPr marL="2286000" lvl="4" indent="-317500" rtl="0">
              <a:spcBef>
                <a:spcPts val="0"/>
              </a:spcBef>
              <a:spcAft>
                <a:spcPts val="0"/>
              </a:spcAft>
              <a:buSzPts val="1400"/>
              <a:buChar char="○"/>
              <a:defRPr/>
            </a:lvl5pPr>
            <a:lvl6pPr marL="2743200" lvl="5" indent="-317500" rtl="0">
              <a:spcBef>
                <a:spcPts val="0"/>
              </a:spcBef>
              <a:spcAft>
                <a:spcPts val="0"/>
              </a:spcAft>
              <a:buSzPts val="1400"/>
              <a:buChar char="■"/>
              <a:defRPr/>
            </a:lvl6pPr>
            <a:lvl7pPr marL="3200400" lvl="6" indent="-317500" rtl="0">
              <a:spcBef>
                <a:spcPts val="0"/>
              </a:spcBef>
              <a:spcAft>
                <a:spcPts val="0"/>
              </a:spcAft>
              <a:buSzPts val="1400"/>
              <a:buChar char="●"/>
              <a:defRPr/>
            </a:lvl7pPr>
            <a:lvl8pPr marL="3657600" lvl="7" indent="-317500" rtl="0">
              <a:spcBef>
                <a:spcPts val="0"/>
              </a:spcBef>
              <a:spcAft>
                <a:spcPts val="0"/>
              </a:spcAft>
              <a:buSzPts val="1400"/>
              <a:buChar char="○"/>
              <a:defRPr/>
            </a:lvl8pPr>
            <a:lvl9pPr marL="4114800" lvl="8" indent="-317500" rtl="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sp>
        <p:nvSpPr>
          <p:cNvPr id="25" name="Google Shape;25;p5"/>
          <p:cNvSpPr/>
          <p:nvPr/>
        </p:nvSpPr>
        <p:spPr>
          <a:xfrm rot="10800000" flipH="1">
            <a:off x="0" y="1686000"/>
            <a:ext cx="9144000" cy="3457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5"/>
          <p:cNvSpPr/>
          <p:nvPr/>
        </p:nvSpPr>
        <p:spPr>
          <a:xfrm>
            <a:off x="0" y="168600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5"/>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rm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28" name="Google Shape;28;p5"/>
          <p:cNvSpPr txBox="1">
            <a:spLocks noGrp="1"/>
          </p:cNvSpPr>
          <p:nvPr>
            <p:ph type="body" idx="1"/>
          </p:nvPr>
        </p:nvSpPr>
        <p:spPr>
          <a:xfrm>
            <a:off x="471900" y="1919075"/>
            <a:ext cx="3999900" cy="27102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29" name="Google Shape;29;p5"/>
          <p:cNvSpPr txBox="1">
            <a:spLocks noGrp="1"/>
          </p:cNvSpPr>
          <p:nvPr>
            <p:ph type="body" idx="2"/>
          </p:nvPr>
        </p:nvSpPr>
        <p:spPr>
          <a:xfrm>
            <a:off x="4694250" y="1919075"/>
            <a:ext cx="3999900" cy="2710200"/>
          </a:xfrm>
          <a:prstGeom prst="rect">
            <a:avLst/>
          </a:prstGeom>
        </p:spPr>
        <p:txBody>
          <a:bodyPr spcFirstLastPara="1" wrap="square" lIns="91425" tIns="91425" rIns="91425" bIns="91425" anchor="t" anchorCtr="0">
            <a:norm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0" name="Google Shape;30;p5"/>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1"/>
        <p:cNvGrpSpPr/>
        <p:nvPr/>
      </p:nvGrpSpPr>
      <p:grpSpPr>
        <a:xfrm>
          <a:off x="0" y="0"/>
          <a:ext cx="0" cy="0"/>
          <a:chOff x="0" y="0"/>
          <a:chExt cx="0" cy="0"/>
        </a:xfrm>
      </p:grpSpPr>
      <p:sp>
        <p:nvSpPr>
          <p:cNvPr id="32" name="Google Shape;32;p6"/>
          <p:cNvSpPr/>
          <p:nvPr/>
        </p:nvSpPr>
        <p:spPr>
          <a:xfrm rot="10800000" flipH="1">
            <a:off x="0" y="656400"/>
            <a:ext cx="9144000" cy="44871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6"/>
          <p:cNvSpPr/>
          <p:nvPr/>
        </p:nvSpPr>
        <p:spPr>
          <a:xfrm>
            <a:off x="0" y="656350"/>
            <a:ext cx="91440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6"/>
          <p:cNvSpPr txBox="1">
            <a:spLocks noGrp="1"/>
          </p:cNvSpPr>
          <p:nvPr>
            <p:ph type="title"/>
          </p:nvPr>
        </p:nvSpPr>
        <p:spPr>
          <a:xfrm>
            <a:off x="98250" y="16350"/>
            <a:ext cx="8826600" cy="602700"/>
          </a:xfrm>
          <a:prstGeom prst="rect">
            <a:avLst/>
          </a:prstGeom>
        </p:spPr>
        <p:txBody>
          <a:bodyPr spcFirstLastPara="1" wrap="square" lIns="91425" tIns="91425" rIns="91425" bIns="91425" anchor="ctr" anchorCtr="0">
            <a:normAutofit/>
          </a:bodyPr>
          <a:lstStyle>
            <a:lvl1pPr lvl="0" rtl="0">
              <a:spcBef>
                <a:spcPts val="0"/>
              </a:spcBef>
              <a:spcAft>
                <a:spcPts val="0"/>
              </a:spcAft>
              <a:buSzPts val="1800"/>
              <a:buNone/>
              <a:defRPr sz="1800"/>
            </a:lvl1pPr>
            <a:lvl2pPr lvl="1" rtl="0">
              <a:spcBef>
                <a:spcPts val="0"/>
              </a:spcBef>
              <a:spcAft>
                <a:spcPts val="0"/>
              </a:spcAft>
              <a:buSzPts val="1800"/>
              <a:buNone/>
              <a:defRPr sz="1800"/>
            </a:lvl2pPr>
            <a:lvl3pPr lvl="2" rtl="0">
              <a:spcBef>
                <a:spcPts val="0"/>
              </a:spcBef>
              <a:spcAft>
                <a:spcPts val="0"/>
              </a:spcAft>
              <a:buSzPts val="1800"/>
              <a:buNone/>
              <a:defRPr sz="1800"/>
            </a:lvl3pPr>
            <a:lvl4pPr lvl="3" rtl="0">
              <a:spcBef>
                <a:spcPts val="0"/>
              </a:spcBef>
              <a:spcAft>
                <a:spcPts val="0"/>
              </a:spcAft>
              <a:buSzPts val="1800"/>
              <a:buNone/>
              <a:defRPr sz="1800"/>
            </a:lvl4pPr>
            <a:lvl5pPr lvl="4" rtl="0">
              <a:spcBef>
                <a:spcPts val="0"/>
              </a:spcBef>
              <a:spcAft>
                <a:spcPts val="0"/>
              </a:spcAft>
              <a:buSzPts val="1800"/>
              <a:buNone/>
              <a:defRPr sz="1800"/>
            </a:lvl5pPr>
            <a:lvl6pPr lvl="5" rtl="0">
              <a:spcBef>
                <a:spcPts val="0"/>
              </a:spcBef>
              <a:spcAft>
                <a:spcPts val="0"/>
              </a:spcAft>
              <a:buSzPts val="1800"/>
              <a:buNone/>
              <a:defRPr sz="1800"/>
            </a:lvl6pPr>
            <a:lvl7pPr lvl="6" rtl="0">
              <a:spcBef>
                <a:spcPts val="0"/>
              </a:spcBef>
              <a:spcAft>
                <a:spcPts val="0"/>
              </a:spcAft>
              <a:buSzPts val="1800"/>
              <a:buNone/>
              <a:defRPr sz="1800"/>
            </a:lvl7pPr>
            <a:lvl8pPr lvl="7" rtl="0">
              <a:spcBef>
                <a:spcPts val="0"/>
              </a:spcBef>
              <a:spcAft>
                <a:spcPts val="0"/>
              </a:spcAft>
              <a:buSzPts val="1800"/>
              <a:buNone/>
              <a:defRPr sz="1800"/>
            </a:lvl8pPr>
            <a:lvl9pPr lvl="8" rtl="0">
              <a:spcBef>
                <a:spcPts val="0"/>
              </a:spcBef>
              <a:spcAft>
                <a:spcPts val="0"/>
              </a:spcAft>
              <a:buSzPts val="1800"/>
              <a:buNone/>
              <a:defRPr sz="1800"/>
            </a:lvl9pPr>
          </a:lstStyle>
          <a:p>
            <a:endParaRPr/>
          </a:p>
        </p:txBody>
      </p:sp>
      <p:sp>
        <p:nvSpPr>
          <p:cNvPr id="35" name="Google Shape;35;p6"/>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
        <p:cNvGrpSpPr/>
        <p:nvPr/>
      </p:nvGrpSpPr>
      <p:grpSpPr>
        <a:xfrm>
          <a:off x="0" y="0"/>
          <a:ext cx="0" cy="0"/>
          <a:chOff x="0" y="0"/>
          <a:chExt cx="0" cy="0"/>
        </a:xfrm>
      </p:grpSpPr>
      <p:sp>
        <p:nvSpPr>
          <p:cNvPr id="37" name="Google Shape;37;p7"/>
          <p:cNvSpPr txBox="1"/>
          <p:nvPr/>
        </p:nvSpPr>
        <p:spPr>
          <a:xfrm rot="10800000" flipH="1">
            <a:off x="3276600" y="25"/>
            <a:ext cx="58674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7"/>
          <p:cNvSpPr/>
          <p:nvPr/>
        </p:nvSpPr>
        <p:spPr>
          <a:xfrm rot="-5400000">
            <a:off x="759150" y="2517450"/>
            <a:ext cx="51435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7"/>
          <p:cNvSpPr txBox="1">
            <a:spLocks noGrp="1"/>
          </p:cNvSpPr>
          <p:nvPr>
            <p:ph type="title"/>
          </p:nvPr>
        </p:nvSpPr>
        <p:spPr>
          <a:xfrm>
            <a:off x="226078" y="357800"/>
            <a:ext cx="2808000" cy="953400"/>
          </a:xfrm>
          <a:prstGeom prst="rect">
            <a:avLst/>
          </a:prstGeom>
        </p:spPr>
        <p:txBody>
          <a:bodyPr spcFirstLastPara="1" wrap="square" lIns="91425" tIns="91425" rIns="91425" bIns="91425" anchor="b" anchorCtr="0">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0" name="Google Shape;40;p7"/>
          <p:cNvSpPr txBox="1">
            <a:spLocks noGrp="1"/>
          </p:cNvSpPr>
          <p:nvPr>
            <p:ph type="body" idx="1"/>
          </p:nvPr>
        </p:nvSpPr>
        <p:spPr>
          <a:xfrm>
            <a:off x="226075" y="1465800"/>
            <a:ext cx="2808000" cy="3163500"/>
          </a:xfrm>
          <a:prstGeom prst="rect">
            <a:avLst/>
          </a:prstGeom>
        </p:spPr>
        <p:txBody>
          <a:bodyPr spcFirstLastPara="1" wrap="square" lIns="91425" tIns="91425" rIns="91425" bIns="91425" anchor="t" anchorCtr="0">
            <a:normAutofit/>
          </a:bodyPr>
          <a:lstStyle>
            <a:lvl1pPr marL="457200" lvl="0" indent="-304800" rtl="0">
              <a:spcBef>
                <a:spcPts val="0"/>
              </a:spcBef>
              <a:spcAft>
                <a:spcPts val="0"/>
              </a:spcAft>
              <a:buClr>
                <a:schemeClr val="lt1"/>
              </a:buClr>
              <a:buSzPts val="1200"/>
              <a:buChar char="●"/>
              <a:defRPr sz="1200">
                <a:solidFill>
                  <a:schemeClr val="lt1"/>
                </a:solidFill>
              </a:defRPr>
            </a:lvl1pPr>
            <a:lvl2pPr marL="914400" lvl="1" indent="-304800" rtl="0">
              <a:spcBef>
                <a:spcPts val="0"/>
              </a:spcBef>
              <a:spcAft>
                <a:spcPts val="0"/>
              </a:spcAft>
              <a:buClr>
                <a:schemeClr val="lt1"/>
              </a:buClr>
              <a:buSzPts val="1200"/>
              <a:buChar char="○"/>
              <a:defRPr sz="1200">
                <a:solidFill>
                  <a:schemeClr val="lt1"/>
                </a:solidFill>
              </a:defRPr>
            </a:lvl2pPr>
            <a:lvl3pPr marL="1371600" lvl="2" indent="-304800" rtl="0">
              <a:spcBef>
                <a:spcPts val="0"/>
              </a:spcBef>
              <a:spcAft>
                <a:spcPts val="0"/>
              </a:spcAft>
              <a:buClr>
                <a:schemeClr val="lt1"/>
              </a:buClr>
              <a:buSzPts val="1200"/>
              <a:buChar char="■"/>
              <a:defRPr sz="1200">
                <a:solidFill>
                  <a:schemeClr val="lt1"/>
                </a:solidFill>
              </a:defRPr>
            </a:lvl3pPr>
            <a:lvl4pPr marL="1828800" lvl="3" indent="-304800" rtl="0">
              <a:spcBef>
                <a:spcPts val="0"/>
              </a:spcBef>
              <a:spcAft>
                <a:spcPts val="0"/>
              </a:spcAft>
              <a:buClr>
                <a:schemeClr val="lt1"/>
              </a:buClr>
              <a:buSzPts val="1200"/>
              <a:buChar char="●"/>
              <a:defRPr sz="1200">
                <a:solidFill>
                  <a:schemeClr val="lt1"/>
                </a:solidFill>
              </a:defRPr>
            </a:lvl4pPr>
            <a:lvl5pPr marL="2286000" lvl="4" indent="-304800" rtl="0">
              <a:spcBef>
                <a:spcPts val="0"/>
              </a:spcBef>
              <a:spcAft>
                <a:spcPts val="0"/>
              </a:spcAft>
              <a:buClr>
                <a:schemeClr val="lt1"/>
              </a:buClr>
              <a:buSzPts val="1200"/>
              <a:buChar char="○"/>
              <a:defRPr sz="1200">
                <a:solidFill>
                  <a:schemeClr val="lt1"/>
                </a:solidFill>
              </a:defRPr>
            </a:lvl5pPr>
            <a:lvl6pPr marL="2743200" lvl="5" indent="-304800" rtl="0">
              <a:spcBef>
                <a:spcPts val="0"/>
              </a:spcBef>
              <a:spcAft>
                <a:spcPts val="0"/>
              </a:spcAft>
              <a:buClr>
                <a:schemeClr val="lt1"/>
              </a:buClr>
              <a:buSzPts val="1200"/>
              <a:buChar char="■"/>
              <a:defRPr sz="1200">
                <a:solidFill>
                  <a:schemeClr val="lt1"/>
                </a:solidFill>
              </a:defRPr>
            </a:lvl6pPr>
            <a:lvl7pPr marL="3200400" lvl="6" indent="-304800" rtl="0">
              <a:spcBef>
                <a:spcPts val="0"/>
              </a:spcBef>
              <a:spcAft>
                <a:spcPts val="0"/>
              </a:spcAft>
              <a:buClr>
                <a:schemeClr val="lt1"/>
              </a:buClr>
              <a:buSzPts val="1200"/>
              <a:buChar char="●"/>
              <a:defRPr sz="1200">
                <a:solidFill>
                  <a:schemeClr val="lt1"/>
                </a:solidFill>
              </a:defRPr>
            </a:lvl7pPr>
            <a:lvl8pPr marL="3657600" lvl="7" indent="-304800" rtl="0">
              <a:spcBef>
                <a:spcPts val="0"/>
              </a:spcBef>
              <a:spcAft>
                <a:spcPts val="0"/>
              </a:spcAft>
              <a:buClr>
                <a:schemeClr val="lt1"/>
              </a:buClr>
              <a:buSzPts val="1200"/>
              <a:buChar char="○"/>
              <a:defRPr sz="1200">
                <a:solidFill>
                  <a:schemeClr val="lt1"/>
                </a:solidFill>
              </a:defRPr>
            </a:lvl8pPr>
            <a:lvl9pPr marL="4114800" lvl="8" indent="-304800" rtl="0">
              <a:spcBef>
                <a:spcPts val="0"/>
              </a:spcBef>
              <a:spcAft>
                <a:spcPts val="0"/>
              </a:spcAft>
              <a:buClr>
                <a:schemeClr val="lt1"/>
              </a:buClr>
              <a:buSzPts val="1200"/>
              <a:buChar char="■"/>
              <a:defRPr sz="1200">
                <a:solidFill>
                  <a:schemeClr val="lt1"/>
                </a:solidFill>
              </a:defRPr>
            </a:lvl9pPr>
          </a:lstStyle>
          <a:p>
            <a:endParaRPr/>
          </a:p>
        </p:txBody>
      </p:sp>
      <p:sp>
        <p:nvSpPr>
          <p:cNvPr id="41" name="Google Shape;41;p7"/>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490250" y="488250"/>
            <a:ext cx="6227100" cy="4090800"/>
          </a:xfrm>
          <a:prstGeom prst="rect">
            <a:avLst/>
          </a:prstGeom>
        </p:spPr>
        <p:txBody>
          <a:bodyPr spcFirstLastPara="1" wrap="square" lIns="91425" tIns="91425" rIns="91425" bIns="91425" anchor="ctr" anchorCtr="0">
            <a:normAutofit/>
          </a:bodyPr>
          <a:lstStyle>
            <a:lvl1pPr lvl="0" rtl="0">
              <a:spcBef>
                <a:spcPts val="0"/>
              </a:spcBef>
              <a:spcAft>
                <a:spcPts val="0"/>
              </a:spcAft>
              <a:buSzPts val="6000"/>
              <a:buNone/>
              <a:defRPr sz="6000"/>
            </a:lvl1pPr>
            <a:lvl2pPr lvl="1" rtl="0">
              <a:spcBef>
                <a:spcPts val="0"/>
              </a:spcBef>
              <a:spcAft>
                <a:spcPts val="0"/>
              </a:spcAft>
              <a:buSzPts val="6000"/>
              <a:buNone/>
              <a:defRPr sz="6000"/>
            </a:lvl2pPr>
            <a:lvl3pPr lvl="2" rtl="0">
              <a:spcBef>
                <a:spcPts val="0"/>
              </a:spcBef>
              <a:spcAft>
                <a:spcPts val="0"/>
              </a:spcAft>
              <a:buSzPts val="6000"/>
              <a:buNone/>
              <a:defRPr sz="6000"/>
            </a:lvl3pPr>
            <a:lvl4pPr lvl="3" rtl="0">
              <a:spcBef>
                <a:spcPts val="0"/>
              </a:spcBef>
              <a:spcAft>
                <a:spcPts val="0"/>
              </a:spcAft>
              <a:buSzPts val="6000"/>
              <a:buNone/>
              <a:defRPr sz="6000"/>
            </a:lvl4pPr>
            <a:lvl5pPr lvl="4" rtl="0">
              <a:spcBef>
                <a:spcPts val="0"/>
              </a:spcBef>
              <a:spcAft>
                <a:spcPts val="0"/>
              </a:spcAft>
              <a:buSzPts val="6000"/>
              <a:buNone/>
              <a:defRPr sz="6000"/>
            </a:lvl5pPr>
            <a:lvl6pPr lvl="5" rtl="0">
              <a:spcBef>
                <a:spcPts val="0"/>
              </a:spcBef>
              <a:spcAft>
                <a:spcPts val="0"/>
              </a:spcAft>
              <a:buSzPts val="6000"/>
              <a:buNone/>
              <a:defRPr sz="6000"/>
            </a:lvl6pPr>
            <a:lvl7pPr lvl="6" rtl="0">
              <a:spcBef>
                <a:spcPts val="0"/>
              </a:spcBef>
              <a:spcAft>
                <a:spcPts val="0"/>
              </a:spcAft>
              <a:buSzPts val="6000"/>
              <a:buNone/>
              <a:defRPr sz="6000"/>
            </a:lvl7pPr>
            <a:lvl8pPr lvl="7" rtl="0">
              <a:spcBef>
                <a:spcPts val="0"/>
              </a:spcBef>
              <a:spcAft>
                <a:spcPts val="0"/>
              </a:spcAft>
              <a:buSzPts val="6000"/>
              <a:buNone/>
              <a:defRPr sz="6000"/>
            </a:lvl8pPr>
            <a:lvl9pPr lvl="8" rtl="0">
              <a:spcBef>
                <a:spcPts val="0"/>
              </a:spcBef>
              <a:spcAft>
                <a:spcPts val="0"/>
              </a:spcAft>
              <a:buSzPts val="6000"/>
              <a:buNone/>
              <a:defRPr sz="6000"/>
            </a:lvl9pPr>
          </a:lstStyle>
          <a:p>
            <a:endParaRPr/>
          </a:p>
        </p:txBody>
      </p:sp>
      <p:sp>
        <p:nvSpPr>
          <p:cNvPr id="44" name="Google Shape;44;p8"/>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5"/>
        <p:cNvGrpSpPr/>
        <p:nvPr/>
      </p:nvGrpSpPr>
      <p:grpSpPr>
        <a:xfrm>
          <a:off x="0" y="0"/>
          <a:ext cx="0" cy="0"/>
          <a:chOff x="0" y="0"/>
          <a:chExt cx="0" cy="0"/>
        </a:xfrm>
      </p:grpSpPr>
      <p:sp>
        <p:nvSpPr>
          <p:cNvPr id="46" name="Google Shape;46;p9"/>
          <p:cNvSpPr/>
          <p:nvPr/>
        </p:nvSpPr>
        <p:spPr>
          <a:xfrm flipH="1">
            <a:off x="0" y="0"/>
            <a:ext cx="4572000" cy="51435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9"/>
          <p:cNvSpPr/>
          <p:nvPr/>
        </p:nvSpPr>
        <p:spPr>
          <a:xfrm rot="5400000">
            <a:off x="1946425" y="2517750"/>
            <a:ext cx="5142900" cy="1086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dk2"/>
              </a:buClr>
              <a:buSzPts val="4200"/>
              <a:buNone/>
              <a:defRPr sz="4200">
                <a:solidFill>
                  <a:schemeClr val="dk2"/>
                </a:solidFill>
              </a:defRPr>
            </a:lvl1pPr>
            <a:lvl2pPr lvl="1" algn="ctr" rtl="0">
              <a:spcBef>
                <a:spcPts val="0"/>
              </a:spcBef>
              <a:spcAft>
                <a:spcPts val="0"/>
              </a:spcAft>
              <a:buClr>
                <a:schemeClr val="dk2"/>
              </a:buClr>
              <a:buSzPts val="4200"/>
              <a:buNone/>
              <a:defRPr sz="4200">
                <a:solidFill>
                  <a:schemeClr val="dk2"/>
                </a:solidFill>
              </a:defRPr>
            </a:lvl2pPr>
            <a:lvl3pPr lvl="2" algn="ctr" rtl="0">
              <a:spcBef>
                <a:spcPts val="0"/>
              </a:spcBef>
              <a:spcAft>
                <a:spcPts val="0"/>
              </a:spcAft>
              <a:buClr>
                <a:schemeClr val="dk2"/>
              </a:buClr>
              <a:buSzPts val="4200"/>
              <a:buNone/>
              <a:defRPr sz="4200">
                <a:solidFill>
                  <a:schemeClr val="dk2"/>
                </a:solidFill>
              </a:defRPr>
            </a:lvl3pPr>
            <a:lvl4pPr lvl="3" algn="ctr" rtl="0">
              <a:spcBef>
                <a:spcPts val="0"/>
              </a:spcBef>
              <a:spcAft>
                <a:spcPts val="0"/>
              </a:spcAft>
              <a:buClr>
                <a:schemeClr val="dk2"/>
              </a:buClr>
              <a:buSzPts val="4200"/>
              <a:buNone/>
              <a:defRPr sz="4200">
                <a:solidFill>
                  <a:schemeClr val="dk2"/>
                </a:solidFill>
              </a:defRPr>
            </a:lvl4pPr>
            <a:lvl5pPr lvl="4" algn="ctr" rtl="0">
              <a:spcBef>
                <a:spcPts val="0"/>
              </a:spcBef>
              <a:spcAft>
                <a:spcPts val="0"/>
              </a:spcAft>
              <a:buClr>
                <a:schemeClr val="dk2"/>
              </a:buClr>
              <a:buSzPts val="4200"/>
              <a:buNone/>
              <a:defRPr sz="4200">
                <a:solidFill>
                  <a:schemeClr val="dk2"/>
                </a:solidFill>
              </a:defRPr>
            </a:lvl5pPr>
            <a:lvl6pPr lvl="5" algn="ctr" rtl="0">
              <a:spcBef>
                <a:spcPts val="0"/>
              </a:spcBef>
              <a:spcAft>
                <a:spcPts val="0"/>
              </a:spcAft>
              <a:buClr>
                <a:schemeClr val="dk2"/>
              </a:buClr>
              <a:buSzPts val="4200"/>
              <a:buNone/>
              <a:defRPr sz="4200">
                <a:solidFill>
                  <a:schemeClr val="dk2"/>
                </a:solidFill>
              </a:defRPr>
            </a:lvl6pPr>
            <a:lvl7pPr lvl="6" algn="ctr" rtl="0">
              <a:spcBef>
                <a:spcPts val="0"/>
              </a:spcBef>
              <a:spcAft>
                <a:spcPts val="0"/>
              </a:spcAft>
              <a:buClr>
                <a:schemeClr val="dk2"/>
              </a:buClr>
              <a:buSzPts val="4200"/>
              <a:buNone/>
              <a:defRPr sz="4200">
                <a:solidFill>
                  <a:schemeClr val="dk2"/>
                </a:solidFill>
              </a:defRPr>
            </a:lvl7pPr>
            <a:lvl8pPr lvl="7" algn="ctr" rtl="0">
              <a:spcBef>
                <a:spcPts val="0"/>
              </a:spcBef>
              <a:spcAft>
                <a:spcPts val="0"/>
              </a:spcAft>
              <a:buClr>
                <a:schemeClr val="dk2"/>
              </a:buClr>
              <a:buSzPts val="4200"/>
              <a:buNone/>
              <a:defRPr sz="4200">
                <a:solidFill>
                  <a:schemeClr val="dk2"/>
                </a:solidFill>
              </a:defRPr>
            </a:lvl8pPr>
            <a:lvl9pPr lvl="8" algn="ctr" rtl="0">
              <a:spcBef>
                <a:spcPts val="0"/>
              </a:spcBef>
              <a:spcAft>
                <a:spcPts val="0"/>
              </a:spcAft>
              <a:buClr>
                <a:schemeClr val="dk2"/>
              </a:buClr>
              <a:buSzPts val="4200"/>
              <a:buNone/>
              <a:defRPr sz="4200">
                <a:solidFill>
                  <a:schemeClr val="dk2"/>
                </a:solidFill>
              </a:defRPr>
            </a:lvl9pPr>
          </a:lstStyle>
          <a:p>
            <a:endParaRPr/>
          </a:p>
        </p:txBody>
      </p:sp>
      <p:sp>
        <p:nvSpPr>
          <p:cNvPr id="49" name="Google Shape;49;p9"/>
          <p:cNvSpPr txBox="1">
            <a:spLocks noGrp="1"/>
          </p:cNvSpPr>
          <p:nvPr>
            <p:ph type="subTitle" idx="1"/>
          </p:nvPr>
        </p:nvSpPr>
        <p:spPr>
          <a:xfrm>
            <a:off x="265500" y="2779467"/>
            <a:ext cx="4045200" cy="1235100"/>
          </a:xfrm>
          <a:prstGeom prst="rect">
            <a:avLst/>
          </a:prstGeom>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0" name="Google Shape;50;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rtl="0">
              <a:spcBef>
                <a:spcPts val="0"/>
              </a:spcBef>
              <a:spcAft>
                <a:spcPts val="0"/>
              </a:spcAft>
              <a:buClr>
                <a:schemeClr val="lt1"/>
              </a:buClr>
              <a:buSzPts val="1800"/>
              <a:buChar char="●"/>
              <a:defRPr>
                <a:solidFill>
                  <a:schemeClr val="lt1"/>
                </a:solidFill>
              </a:defRPr>
            </a:lvl1pPr>
            <a:lvl2pPr marL="914400" lvl="1" indent="-317500" rtl="0">
              <a:spcBef>
                <a:spcPts val="0"/>
              </a:spcBef>
              <a:spcAft>
                <a:spcPts val="0"/>
              </a:spcAft>
              <a:buClr>
                <a:schemeClr val="lt1"/>
              </a:buClr>
              <a:buSzPts val="1400"/>
              <a:buChar char="○"/>
              <a:defRPr>
                <a:solidFill>
                  <a:schemeClr val="lt1"/>
                </a:solidFill>
              </a:defRPr>
            </a:lvl2pPr>
            <a:lvl3pPr marL="1371600" lvl="2" indent="-317500" rtl="0">
              <a:spcBef>
                <a:spcPts val="0"/>
              </a:spcBef>
              <a:spcAft>
                <a:spcPts val="0"/>
              </a:spcAft>
              <a:buClr>
                <a:schemeClr val="lt1"/>
              </a:buClr>
              <a:buSzPts val="1400"/>
              <a:buChar char="■"/>
              <a:defRPr>
                <a:solidFill>
                  <a:schemeClr val="lt1"/>
                </a:solidFill>
              </a:defRPr>
            </a:lvl3pPr>
            <a:lvl4pPr marL="1828800" lvl="3" indent="-317500" rtl="0">
              <a:spcBef>
                <a:spcPts val="0"/>
              </a:spcBef>
              <a:spcAft>
                <a:spcPts val="0"/>
              </a:spcAft>
              <a:buClr>
                <a:schemeClr val="lt1"/>
              </a:buClr>
              <a:buSzPts val="1400"/>
              <a:buChar char="●"/>
              <a:defRPr>
                <a:solidFill>
                  <a:schemeClr val="lt1"/>
                </a:solidFill>
              </a:defRPr>
            </a:lvl4pPr>
            <a:lvl5pPr marL="2286000" lvl="4" indent="-317500" rtl="0">
              <a:spcBef>
                <a:spcPts val="0"/>
              </a:spcBef>
              <a:spcAft>
                <a:spcPts val="0"/>
              </a:spcAft>
              <a:buClr>
                <a:schemeClr val="lt1"/>
              </a:buClr>
              <a:buSzPts val="1400"/>
              <a:buChar char="○"/>
              <a:defRPr>
                <a:solidFill>
                  <a:schemeClr val="lt1"/>
                </a:solidFill>
              </a:defRPr>
            </a:lvl5pPr>
            <a:lvl6pPr marL="2743200" lvl="5" indent="-317500" rtl="0">
              <a:spcBef>
                <a:spcPts val="0"/>
              </a:spcBef>
              <a:spcAft>
                <a:spcPts val="0"/>
              </a:spcAft>
              <a:buClr>
                <a:schemeClr val="lt1"/>
              </a:buClr>
              <a:buSzPts val="1400"/>
              <a:buChar char="■"/>
              <a:defRPr>
                <a:solidFill>
                  <a:schemeClr val="lt1"/>
                </a:solidFill>
              </a:defRPr>
            </a:lvl6pPr>
            <a:lvl7pPr marL="3200400" lvl="6" indent="-317500" rtl="0">
              <a:spcBef>
                <a:spcPts val="0"/>
              </a:spcBef>
              <a:spcAft>
                <a:spcPts val="0"/>
              </a:spcAft>
              <a:buClr>
                <a:schemeClr val="lt1"/>
              </a:buClr>
              <a:buSzPts val="1400"/>
              <a:buChar char="●"/>
              <a:defRPr>
                <a:solidFill>
                  <a:schemeClr val="lt1"/>
                </a:solidFill>
              </a:defRPr>
            </a:lvl7pPr>
            <a:lvl8pPr marL="3657600" lvl="7" indent="-317500" rtl="0">
              <a:spcBef>
                <a:spcPts val="0"/>
              </a:spcBef>
              <a:spcAft>
                <a:spcPts val="0"/>
              </a:spcAft>
              <a:buClr>
                <a:schemeClr val="lt1"/>
              </a:buClr>
              <a:buSzPts val="1400"/>
              <a:buChar char="○"/>
              <a:defRPr>
                <a:solidFill>
                  <a:schemeClr val="lt1"/>
                </a:solidFill>
              </a:defRPr>
            </a:lvl8pPr>
            <a:lvl9pPr marL="4114800" lvl="8" indent="-317500" rtl="0">
              <a:spcBef>
                <a:spcPts val="0"/>
              </a:spcBef>
              <a:spcAft>
                <a:spcPts val="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2"/>
        <p:cNvGrpSpPr/>
        <p:nvPr/>
      </p:nvGrpSpPr>
      <p:grpSpPr>
        <a:xfrm>
          <a:off x="0" y="0"/>
          <a:ext cx="0" cy="0"/>
          <a:chOff x="0" y="0"/>
          <a:chExt cx="0" cy="0"/>
        </a:xfrm>
      </p:grpSpPr>
      <p:sp>
        <p:nvSpPr>
          <p:cNvPr id="53" name="Google Shape;53;p10"/>
          <p:cNvSpPr txBox="1"/>
          <p:nvPr/>
        </p:nvSpPr>
        <p:spPr>
          <a:xfrm rot="10800000" flipH="1">
            <a:off x="0" y="0"/>
            <a:ext cx="9144000" cy="4695900"/>
          </a:xfrm>
          <a:prstGeom prst="rect">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0"/>
          <p:cNvSpPr/>
          <p:nvPr/>
        </p:nvSpPr>
        <p:spPr>
          <a:xfrm rot="10800000" flipH="1">
            <a:off x="0" y="4622725"/>
            <a:ext cx="9144000" cy="74100"/>
          </a:xfrm>
          <a:prstGeom prst="rect">
            <a:avLst/>
          </a:prstGeom>
          <a:gradFill>
            <a:gsLst>
              <a:gs pos="0">
                <a:srgbClr val="F9F9F9"/>
              </a:gs>
              <a:gs pos="36000">
                <a:srgbClr val="F9F9F9"/>
              </a:gs>
              <a:gs pos="80000">
                <a:srgbClr val="DEDEDE"/>
              </a:gs>
              <a:gs pos="100000">
                <a:srgbClr val="999999"/>
              </a:gs>
            </a:gsLst>
            <a:lin ang="16200038"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0"/>
          <p:cNvSpPr txBox="1">
            <a:spLocks noGrp="1"/>
          </p:cNvSpPr>
          <p:nvPr>
            <p:ph type="body" idx="1"/>
          </p:nvPr>
        </p:nvSpPr>
        <p:spPr>
          <a:xfrm>
            <a:off x="57150" y="4696825"/>
            <a:ext cx="8382000" cy="446700"/>
          </a:xfrm>
          <a:prstGeom prst="rect">
            <a:avLst/>
          </a:prstGeom>
        </p:spPr>
        <p:txBody>
          <a:bodyPr spcFirstLastPara="1" wrap="square" lIns="91425" tIns="91425" rIns="91425" bIns="91425" anchor="ctr" anchorCtr="0">
            <a:normAutofit/>
          </a:bodyPr>
          <a:lstStyle>
            <a:lvl1pPr marL="457200" lvl="0" indent="-228600" rtl="0">
              <a:lnSpc>
                <a:spcPct val="100000"/>
              </a:lnSpc>
              <a:spcBef>
                <a:spcPts val="0"/>
              </a:spcBef>
              <a:spcAft>
                <a:spcPts val="0"/>
              </a:spcAft>
              <a:buClr>
                <a:schemeClr val="lt1"/>
              </a:buClr>
              <a:buSzPts val="1200"/>
              <a:buNone/>
              <a:defRPr sz="1200">
                <a:solidFill>
                  <a:schemeClr val="lt1"/>
                </a:solidFill>
              </a:defRPr>
            </a:lvl1pPr>
          </a:lstStyle>
          <a:p>
            <a:endParaRPr/>
          </a:p>
        </p:txBody>
      </p:sp>
      <p:sp>
        <p:nvSpPr>
          <p:cNvPr id="56" name="Google Shape;56;p10"/>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aterial">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71900" y="738725"/>
            <a:ext cx="8222100" cy="767700"/>
          </a:xfrm>
          <a:prstGeom prst="rect">
            <a:avLst/>
          </a:prstGeom>
          <a:noFill/>
          <a:ln>
            <a:noFill/>
          </a:ln>
        </p:spPr>
        <p:txBody>
          <a:bodyPr spcFirstLastPara="1" wrap="square" lIns="91425" tIns="91425" rIns="91425" bIns="91425" anchor="b" anchorCtr="0">
            <a:normAutofit/>
          </a:bodyPr>
          <a:lstStyle>
            <a:lvl1pPr lvl="0"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1pPr>
            <a:lvl2pPr lvl="1"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2pPr>
            <a:lvl3pPr lvl="2"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3pPr>
            <a:lvl4pPr lvl="3"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4pPr>
            <a:lvl5pPr lvl="4"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5pPr>
            <a:lvl6pPr lvl="5"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6pPr>
            <a:lvl7pPr lvl="6"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7pPr>
            <a:lvl8pPr lvl="7"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8pPr>
            <a:lvl9pPr lvl="8" rtl="0">
              <a:spcBef>
                <a:spcPts val="0"/>
              </a:spcBef>
              <a:spcAft>
                <a:spcPts val="0"/>
              </a:spcAft>
              <a:buClr>
                <a:schemeClr val="lt1"/>
              </a:buClr>
              <a:buSzPts val="3200"/>
              <a:buFont typeface="Roboto"/>
              <a:buNone/>
              <a:defRPr sz="3200">
                <a:solidFill>
                  <a:schemeClr val="lt1"/>
                </a:solidFill>
                <a:latin typeface="Roboto"/>
                <a:ea typeface="Roboto"/>
                <a:cs typeface="Roboto"/>
                <a:sym typeface="Roboto"/>
              </a:defRPr>
            </a:lvl9pPr>
          </a:lstStyle>
          <a:p>
            <a:endParaRPr/>
          </a:p>
        </p:txBody>
      </p:sp>
      <p:sp>
        <p:nvSpPr>
          <p:cNvPr id="7" name="Google Shape;7;p1"/>
          <p:cNvSpPr txBox="1">
            <a:spLocks noGrp="1"/>
          </p:cNvSpPr>
          <p:nvPr>
            <p:ph type="body" idx="1"/>
          </p:nvPr>
        </p:nvSpPr>
        <p:spPr>
          <a:xfrm>
            <a:off x="471900" y="1919075"/>
            <a:ext cx="8222100" cy="2710200"/>
          </a:xfrm>
          <a:prstGeom prst="rect">
            <a:avLst/>
          </a:prstGeom>
          <a:noFill/>
          <a:ln>
            <a:noFill/>
          </a:ln>
        </p:spPr>
        <p:txBody>
          <a:bodyPr spcFirstLastPara="1" wrap="square" lIns="91425" tIns="91425" rIns="91425" bIns="91425" anchor="t" anchorCtr="0">
            <a:normAutofit/>
          </a:bodyPr>
          <a:lstStyle>
            <a:lvl1pPr marL="457200" lvl="0" indent="-342900" rtl="0">
              <a:lnSpc>
                <a:spcPct val="115000"/>
              </a:lnSpc>
              <a:spcBef>
                <a:spcPts val="0"/>
              </a:spcBef>
              <a:spcAft>
                <a:spcPts val="0"/>
              </a:spcAft>
              <a:buClr>
                <a:schemeClr val="lt2"/>
              </a:buClr>
              <a:buSzPts val="1800"/>
              <a:buFont typeface="Roboto"/>
              <a:buChar char="●"/>
              <a:defRPr sz="1800">
                <a:solidFill>
                  <a:schemeClr val="lt2"/>
                </a:solidFill>
                <a:latin typeface="Roboto"/>
                <a:ea typeface="Roboto"/>
                <a:cs typeface="Roboto"/>
                <a:sym typeface="Roboto"/>
              </a:defRPr>
            </a:lvl1pPr>
            <a:lvl2pPr marL="914400" lvl="1" indent="-3175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2pPr>
            <a:lvl3pPr marL="1371600" lvl="2" indent="-3175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3pPr>
            <a:lvl4pPr marL="1828800" lvl="3" indent="-3175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4pPr>
            <a:lvl5pPr marL="2286000" lvl="4" indent="-3175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5pPr>
            <a:lvl6pPr marL="2743200" lvl="5" indent="-3175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6pPr>
            <a:lvl7pPr marL="3200400" lvl="6" indent="-3175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7pPr>
            <a:lvl8pPr marL="3657600" lvl="7" indent="-3175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8pPr>
            <a:lvl9pPr marL="4114800" lvl="8" indent="-317500" rtl="0">
              <a:lnSpc>
                <a:spcPct val="115000"/>
              </a:lnSpc>
              <a:spcBef>
                <a:spcPts val="0"/>
              </a:spcBef>
              <a:spcAft>
                <a:spcPts val="0"/>
              </a:spcAft>
              <a:buClr>
                <a:schemeClr val="lt2"/>
              </a:buClr>
              <a:buSzPts val="1400"/>
              <a:buFont typeface="Roboto"/>
              <a:buChar char="■"/>
              <a:defRPr>
                <a:solidFill>
                  <a:schemeClr val="lt2"/>
                </a:solidFill>
                <a:latin typeface="Roboto"/>
                <a:ea typeface="Roboto"/>
                <a:cs typeface="Roboto"/>
                <a:sym typeface="Roboto"/>
              </a:defRPr>
            </a:lvl9pPr>
          </a:lstStyle>
          <a:p>
            <a:endParaRPr/>
          </a:p>
        </p:txBody>
      </p:sp>
      <p:sp>
        <p:nvSpPr>
          <p:cNvPr id="8" name="Google Shape;8;p1"/>
          <p:cNvSpPr txBox="1">
            <a:spLocks noGrp="1"/>
          </p:cNvSpPr>
          <p:nvPr>
            <p:ph type="sldNum" idx="12"/>
          </p:nvPr>
        </p:nvSpPr>
        <p:spPr>
          <a:xfrm>
            <a:off x="8523541" y="4695623"/>
            <a:ext cx="548700" cy="393600"/>
          </a:xfrm>
          <a:prstGeom prst="rect">
            <a:avLst/>
          </a:prstGeom>
          <a:noFill/>
          <a:ln>
            <a:noFill/>
          </a:ln>
        </p:spPr>
        <p:txBody>
          <a:bodyPr spcFirstLastPara="1" wrap="square" lIns="91425" tIns="91425" rIns="91425" bIns="91425" anchor="ctr" anchorCtr="0">
            <a:normAutofit/>
          </a:bodyPr>
          <a:lstStyle>
            <a:lvl1pPr lvl="0" algn="r" rtl="0">
              <a:buNone/>
              <a:defRPr sz="1000">
                <a:solidFill>
                  <a:schemeClr val="lt2"/>
                </a:solidFill>
                <a:latin typeface="Roboto"/>
                <a:ea typeface="Roboto"/>
                <a:cs typeface="Roboto"/>
                <a:sym typeface="Roboto"/>
              </a:defRPr>
            </a:lvl1pPr>
            <a:lvl2pPr lvl="1" algn="r" rtl="0">
              <a:buNone/>
              <a:defRPr sz="1000">
                <a:solidFill>
                  <a:schemeClr val="lt2"/>
                </a:solidFill>
                <a:latin typeface="Roboto"/>
                <a:ea typeface="Roboto"/>
                <a:cs typeface="Roboto"/>
                <a:sym typeface="Roboto"/>
              </a:defRPr>
            </a:lvl2pPr>
            <a:lvl3pPr lvl="2" algn="r" rtl="0">
              <a:buNone/>
              <a:defRPr sz="1000">
                <a:solidFill>
                  <a:schemeClr val="lt2"/>
                </a:solidFill>
                <a:latin typeface="Roboto"/>
                <a:ea typeface="Roboto"/>
                <a:cs typeface="Roboto"/>
                <a:sym typeface="Roboto"/>
              </a:defRPr>
            </a:lvl3pPr>
            <a:lvl4pPr lvl="3" algn="r" rtl="0">
              <a:buNone/>
              <a:defRPr sz="1000">
                <a:solidFill>
                  <a:schemeClr val="lt2"/>
                </a:solidFill>
                <a:latin typeface="Roboto"/>
                <a:ea typeface="Roboto"/>
                <a:cs typeface="Roboto"/>
                <a:sym typeface="Roboto"/>
              </a:defRPr>
            </a:lvl4pPr>
            <a:lvl5pPr lvl="4" algn="r" rtl="0">
              <a:buNone/>
              <a:defRPr sz="1000">
                <a:solidFill>
                  <a:schemeClr val="lt2"/>
                </a:solidFill>
                <a:latin typeface="Roboto"/>
                <a:ea typeface="Roboto"/>
                <a:cs typeface="Roboto"/>
                <a:sym typeface="Roboto"/>
              </a:defRPr>
            </a:lvl5pPr>
            <a:lvl6pPr lvl="5" algn="r" rtl="0">
              <a:buNone/>
              <a:defRPr sz="1000">
                <a:solidFill>
                  <a:schemeClr val="lt2"/>
                </a:solidFill>
                <a:latin typeface="Roboto"/>
                <a:ea typeface="Roboto"/>
                <a:cs typeface="Roboto"/>
                <a:sym typeface="Roboto"/>
              </a:defRPr>
            </a:lvl6pPr>
            <a:lvl7pPr lvl="6" algn="r" rtl="0">
              <a:buNone/>
              <a:defRPr sz="1000">
                <a:solidFill>
                  <a:schemeClr val="lt2"/>
                </a:solidFill>
                <a:latin typeface="Roboto"/>
                <a:ea typeface="Roboto"/>
                <a:cs typeface="Roboto"/>
                <a:sym typeface="Roboto"/>
              </a:defRPr>
            </a:lvl7pPr>
            <a:lvl8pPr lvl="7" algn="r" rtl="0">
              <a:buNone/>
              <a:defRPr sz="1000">
                <a:solidFill>
                  <a:schemeClr val="lt2"/>
                </a:solidFill>
                <a:latin typeface="Roboto"/>
                <a:ea typeface="Roboto"/>
                <a:cs typeface="Roboto"/>
                <a:sym typeface="Roboto"/>
              </a:defRPr>
            </a:lvl8pPr>
            <a:lvl9pPr lvl="8" algn="r" rtl="0">
              <a:buNone/>
              <a:defRPr sz="1000">
                <a:solidFill>
                  <a:schemeClr val="lt2"/>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3.png"/><Relationship Id="rId18" Type="http://schemas.openxmlformats.org/officeDocument/2006/relationships/image" Target="../media/image37.png"/><Relationship Id="rId26" Type="http://schemas.openxmlformats.org/officeDocument/2006/relationships/image" Target="../media/image45.png"/><Relationship Id="rId3" Type="http://schemas.openxmlformats.org/officeDocument/2006/relationships/image" Target="../media/image24.png"/><Relationship Id="rId21" Type="http://schemas.openxmlformats.org/officeDocument/2006/relationships/image" Target="../media/image40.png"/><Relationship Id="rId7" Type="http://schemas.openxmlformats.org/officeDocument/2006/relationships/image" Target="../media/image28.png"/><Relationship Id="rId12" Type="http://schemas.openxmlformats.org/officeDocument/2006/relationships/slide" Target="slide14.xml"/><Relationship Id="rId17" Type="http://schemas.openxmlformats.org/officeDocument/2006/relationships/image" Target="../media/image36.png"/><Relationship Id="rId25" Type="http://schemas.openxmlformats.org/officeDocument/2006/relationships/image" Target="../media/image44.png"/><Relationship Id="rId2" Type="http://schemas.openxmlformats.org/officeDocument/2006/relationships/notesSlide" Target="../notesSlides/notesSlide14.xml"/><Relationship Id="rId16" Type="http://schemas.openxmlformats.org/officeDocument/2006/relationships/image" Target="../media/image35.png"/><Relationship Id="rId20" Type="http://schemas.openxmlformats.org/officeDocument/2006/relationships/image" Target="../media/image39.png"/><Relationship Id="rId29" Type="http://schemas.openxmlformats.org/officeDocument/2006/relationships/image" Target="../media/image48.png"/><Relationship Id="rId1" Type="http://schemas.openxmlformats.org/officeDocument/2006/relationships/slideLayout" Target="../slideLayouts/slideLayout11.xml"/><Relationship Id="rId6" Type="http://schemas.openxmlformats.org/officeDocument/2006/relationships/image" Target="../media/image27.png"/><Relationship Id="rId11" Type="http://schemas.openxmlformats.org/officeDocument/2006/relationships/image" Target="../media/image32.png"/><Relationship Id="rId24" Type="http://schemas.openxmlformats.org/officeDocument/2006/relationships/image" Target="../media/image43.png"/><Relationship Id="rId5" Type="http://schemas.openxmlformats.org/officeDocument/2006/relationships/image" Target="../media/image26.png"/><Relationship Id="rId15" Type="http://schemas.openxmlformats.org/officeDocument/2006/relationships/image" Target="../media/image34.png"/><Relationship Id="rId23" Type="http://schemas.openxmlformats.org/officeDocument/2006/relationships/image" Target="../media/image42.png"/><Relationship Id="rId28" Type="http://schemas.openxmlformats.org/officeDocument/2006/relationships/image" Target="../media/image47.png"/><Relationship Id="rId10" Type="http://schemas.openxmlformats.org/officeDocument/2006/relationships/image" Target="../media/image31.png"/><Relationship Id="rId19" Type="http://schemas.openxmlformats.org/officeDocument/2006/relationships/image" Target="../media/image38.png"/><Relationship Id="rId31" Type="http://schemas.openxmlformats.org/officeDocument/2006/relationships/image" Target="../media/image50.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slide" Target="slide15.xml"/><Relationship Id="rId22" Type="http://schemas.openxmlformats.org/officeDocument/2006/relationships/image" Target="../media/image41.png"/><Relationship Id="rId27" Type="http://schemas.openxmlformats.org/officeDocument/2006/relationships/image" Target="../media/image46.png"/><Relationship Id="rId30" Type="http://schemas.openxmlformats.org/officeDocument/2006/relationships/image" Target="../media/image49.png"/></Relationships>
</file>

<file path=ppt/slides/_rels/slide15.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53.png"/><Relationship Id="rId18" Type="http://schemas.openxmlformats.org/officeDocument/2006/relationships/slide" Target="slide14.xml"/><Relationship Id="rId3" Type="http://schemas.openxmlformats.org/officeDocument/2006/relationships/image" Target="../media/image51.png"/><Relationship Id="rId21" Type="http://schemas.openxmlformats.org/officeDocument/2006/relationships/image" Target="../media/image55.png"/><Relationship Id="rId7" Type="http://schemas.openxmlformats.org/officeDocument/2006/relationships/image" Target="../media/image27.png"/><Relationship Id="rId12" Type="http://schemas.openxmlformats.org/officeDocument/2006/relationships/image" Target="../media/image52.png"/><Relationship Id="rId17" Type="http://schemas.openxmlformats.org/officeDocument/2006/relationships/image" Target="../media/image54.png"/><Relationship Id="rId2" Type="http://schemas.openxmlformats.org/officeDocument/2006/relationships/notesSlide" Target="../notesSlides/notesSlide15.xml"/><Relationship Id="rId16" Type="http://schemas.openxmlformats.org/officeDocument/2006/relationships/image" Target="../media/image37.png"/><Relationship Id="rId20" Type="http://schemas.openxmlformats.org/officeDocument/2006/relationships/image" Target="../media/image38.png"/><Relationship Id="rId1" Type="http://schemas.openxmlformats.org/officeDocument/2006/relationships/slideLayout" Target="../slideLayouts/slideLayout11.xml"/><Relationship Id="rId6" Type="http://schemas.openxmlformats.org/officeDocument/2006/relationships/image" Target="../media/image26.pn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5.png"/><Relationship Id="rId23" Type="http://schemas.openxmlformats.org/officeDocument/2006/relationships/image" Target="../media/image57.png"/><Relationship Id="rId10" Type="http://schemas.openxmlformats.org/officeDocument/2006/relationships/image" Target="../media/image30.png"/><Relationship Id="rId19" Type="http://schemas.openxmlformats.org/officeDocument/2006/relationships/slide" Target="slide15.xml"/><Relationship Id="rId4" Type="http://schemas.openxmlformats.org/officeDocument/2006/relationships/image" Target="../media/image24.png"/><Relationship Id="rId9" Type="http://schemas.openxmlformats.org/officeDocument/2006/relationships/image" Target="../media/image29.png"/><Relationship Id="rId14" Type="http://schemas.openxmlformats.org/officeDocument/2006/relationships/image" Target="../media/image33.png"/><Relationship Id="rId22" Type="http://schemas.openxmlformats.org/officeDocument/2006/relationships/image" Target="../media/image56.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3.png"/><Relationship Id="rId18" Type="http://schemas.openxmlformats.org/officeDocument/2006/relationships/image" Target="../media/image37.png"/><Relationship Id="rId26" Type="http://schemas.openxmlformats.org/officeDocument/2006/relationships/image" Target="../media/image45.png"/><Relationship Id="rId3" Type="http://schemas.openxmlformats.org/officeDocument/2006/relationships/image" Target="../media/image24.png"/><Relationship Id="rId21" Type="http://schemas.openxmlformats.org/officeDocument/2006/relationships/image" Target="../media/image40.png"/><Relationship Id="rId7" Type="http://schemas.openxmlformats.org/officeDocument/2006/relationships/image" Target="../media/image28.png"/><Relationship Id="rId12" Type="http://schemas.openxmlformats.org/officeDocument/2006/relationships/slide" Target="slide16.xml"/><Relationship Id="rId17" Type="http://schemas.openxmlformats.org/officeDocument/2006/relationships/image" Target="../media/image36.png"/><Relationship Id="rId25" Type="http://schemas.openxmlformats.org/officeDocument/2006/relationships/image" Target="../media/image44.png"/><Relationship Id="rId2" Type="http://schemas.openxmlformats.org/officeDocument/2006/relationships/notesSlide" Target="../notesSlides/notesSlide16.xml"/><Relationship Id="rId16" Type="http://schemas.openxmlformats.org/officeDocument/2006/relationships/image" Target="../media/image35.png"/><Relationship Id="rId20" Type="http://schemas.openxmlformats.org/officeDocument/2006/relationships/image" Target="../media/image39.png"/><Relationship Id="rId29" Type="http://schemas.openxmlformats.org/officeDocument/2006/relationships/image" Target="../media/image48.png"/><Relationship Id="rId1" Type="http://schemas.openxmlformats.org/officeDocument/2006/relationships/slideLayout" Target="../slideLayouts/slideLayout11.xml"/><Relationship Id="rId6" Type="http://schemas.openxmlformats.org/officeDocument/2006/relationships/image" Target="../media/image27.png"/><Relationship Id="rId11" Type="http://schemas.openxmlformats.org/officeDocument/2006/relationships/image" Target="../media/image32.png"/><Relationship Id="rId24" Type="http://schemas.openxmlformats.org/officeDocument/2006/relationships/image" Target="../media/image43.png"/><Relationship Id="rId5" Type="http://schemas.openxmlformats.org/officeDocument/2006/relationships/image" Target="../media/image26.png"/><Relationship Id="rId15" Type="http://schemas.openxmlformats.org/officeDocument/2006/relationships/image" Target="../media/image34.png"/><Relationship Id="rId23" Type="http://schemas.openxmlformats.org/officeDocument/2006/relationships/image" Target="../media/image42.png"/><Relationship Id="rId28" Type="http://schemas.openxmlformats.org/officeDocument/2006/relationships/image" Target="../media/image47.png"/><Relationship Id="rId10" Type="http://schemas.openxmlformats.org/officeDocument/2006/relationships/image" Target="../media/image31.png"/><Relationship Id="rId19" Type="http://schemas.openxmlformats.org/officeDocument/2006/relationships/image" Target="../media/image38.png"/><Relationship Id="rId31" Type="http://schemas.openxmlformats.org/officeDocument/2006/relationships/image" Target="../media/image50.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slide" Target="slide15.xml"/><Relationship Id="rId22" Type="http://schemas.openxmlformats.org/officeDocument/2006/relationships/image" Target="../media/image41.png"/><Relationship Id="rId27" Type="http://schemas.openxmlformats.org/officeDocument/2006/relationships/image" Target="../media/image46.png"/><Relationship Id="rId30"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61.png"/><Relationship Id="rId4" Type="http://schemas.openxmlformats.org/officeDocument/2006/relationships/image" Target="../media/image60.png"/></Relationships>
</file>

<file path=ppt/slides/_rels/slide1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hyperlink" Target="https://www.natlawreview.com/article/social-media-posts-during-turbulent-times-faqs-employee-rights-and-employer"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hyperlink" Target="https://www.freedomforum.org/authors/gene-policinski/"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81.gif"/></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hyperlink" Target="http://www.thefederalist.com" TargetMode="Externa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90.gif"/><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4.xml"/><Relationship Id="rId1" Type="http://schemas.openxmlformats.org/officeDocument/2006/relationships/slideLayout" Target="../slideLayouts/slideLayout3.xml"/><Relationship Id="rId4" Type="http://schemas.openxmlformats.org/officeDocument/2006/relationships/image" Target="../media/image93.png"/></Relationships>
</file>

<file path=ppt/slides/_rels/slide5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17.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3"/>
          <p:cNvSpPr txBox="1">
            <a:spLocks noGrp="1"/>
          </p:cNvSpPr>
          <p:nvPr>
            <p:ph type="ctrTitle"/>
          </p:nvPr>
        </p:nvSpPr>
        <p:spPr>
          <a:xfrm>
            <a:off x="390525" y="1819275"/>
            <a:ext cx="8222100" cy="9336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5100" dirty="0"/>
              <a:t>Social Media Issues:</a:t>
            </a:r>
            <a:endParaRPr sz="5100" dirty="0"/>
          </a:p>
          <a:p>
            <a:pPr marL="0" lvl="0" indent="0" algn="l" rtl="0">
              <a:spcBef>
                <a:spcPts val="0"/>
              </a:spcBef>
              <a:spcAft>
                <a:spcPts val="0"/>
              </a:spcAft>
              <a:buNone/>
            </a:pPr>
            <a:r>
              <a:rPr lang="en" sz="3300" i="1" dirty="0"/>
              <a:t>What if the Founding Fathers had Facebook?</a:t>
            </a:r>
            <a:endParaRPr sz="3300" i="1" dirty="0"/>
          </a:p>
        </p:txBody>
      </p:sp>
      <p:sp>
        <p:nvSpPr>
          <p:cNvPr id="68" name="Google Shape;68;p13"/>
          <p:cNvSpPr txBox="1">
            <a:spLocks noGrp="1"/>
          </p:cNvSpPr>
          <p:nvPr>
            <p:ph type="subTitle" idx="1"/>
          </p:nvPr>
        </p:nvSpPr>
        <p:spPr>
          <a:xfrm>
            <a:off x="390525" y="2789130"/>
            <a:ext cx="8222100" cy="432900"/>
          </a:xfrm>
          <a:prstGeom prst="rect">
            <a:avLst/>
          </a:prstGeom>
        </p:spPr>
        <p:txBody>
          <a:bodyPr spcFirstLastPara="1" wrap="square" lIns="91425" tIns="91425" rIns="91425" bIns="91425" anchor="t" anchorCtr="0">
            <a:noAutofit/>
          </a:bodyPr>
          <a:lstStyle/>
          <a:p>
            <a:pPr marL="0" lvl="0" indent="0" algn="l" rtl="0">
              <a:lnSpc>
                <a:spcPct val="80000"/>
              </a:lnSpc>
              <a:spcBef>
                <a:spcPts val="0"/>
              </a:spcBef>
              <a:spcAft>
                <a:spcPts val="0"/>
              </a:spcAft>
              <a:buSzPts val="605"/>
              <a:buNone/>
            </a:pPr>
            <a:endParaRPr sz="3190" dirty="0"/>
          </a:p>
          <a:p>
            <a:pPr marL="0" lvl="0" indent="0" algn="l" rtl="0">
              <a:lnSpc>
                <a:spcPct val="80000"/>
              </a:lnSpc>
              <a:spcBef>
                <a:spcPts val="0"/>
              </a:spcBef>
              <a:spcAft>
                <a:spcPts val="0"/>
              </a:spcAft>
              <a:buSzPts val="605"/>
              <a:buNone/>
            </a:pPr>
            <a:r>
              <a:rPr lang="en" sz="3190" dirty="0"/>
              <a:t>Cara Leahy White</a:t>
            </a:r>
            <a:endParaRPr sz="3190" dirty="0"/>
          </a:p>
          <a:p>
            <a:pPr marL="0" lvl="0" indent="0" algn="l" rtl="0">
              <a:lnSpc>
                <a:spcPct val="80000"/>
              </a:lnSpc>
              <a:spcBef>
                <a:spcPts val="0"/>
              </a:spcBef>
              <a:spcAft>
                <a:spcPts val="0"/>
              </a:spcAft>
              <a:buSzPts val="605"/>
              <a:buNone/>
            </a:pPr>
            <a:r>
              <a:rPr lang="en" sz="1590" dirty="0"/>
              <a:t>Taylor, Olson, Adkins, Sralla &amp; Elam L.L.P.</a:t>
            </a:r>
            <a:endParaRPr sz="1590" dirty="0"/>
          </a:p>
          <a:p>
            <a:pPr marL="0" lvl="0" indent="0" algn="l" rtl="0">
              <a:lnSpc>
                <a:spcPct val="80000"/>
              </a:lnSpc>
              <a:spcBef>
                <a:spcPts val="0"/>
              </a:spcBef>
              <a:spcAft>
                <a:spcPts val="0"/>
              </a:spcAft>
              <a:buSzPts val="605"/>
              <a:buNone/>
            </a:pPr>
            <a:endParaRPr sz="1590" b="1" dirty="0"/>
          </a:p>
          <a:p>
            <a:pPr marL="0" lvl="0" indent="0" algn="l" rtl="0">
              <a:lnSpc>
                <a:spcPct val="80000"/>
              </a:lnSpc>
              <a:spcBef>
                <a:spcPts val="0"/>
              </a:spcBef>
              <a:spcAft>
                <a:spcPts val="0"/>
              </a:spcAft>
              <a:buSzPts val="605"/>
              <a:buNone/>
            </a:pPr>
            <a:r>
              <a:rPr lang="en" sz="1590" dirty="0"/>
              <a:t>TMHRA </a:t>
            </a:r>
            <a:r>
              <a:rPr lang="en-US" sz="1590" dirty="0"/>
              <a:t>Civil Service and Labor Relations Workshop</a:t>
            </a:r>
            <a:endParaRPr sz="1590" dirty="0"/>
          </a:p>
          <a:p>
            <a:pPr marL="0" lvl="0" indent="0" algn="l" rtl="0">
              <a:lnSpc>
                <a:spcPct val="80000"/>
              </a:lnSpc>
              <a:spcBef>
                <a:spcPts val="0"/>
              </a:spcBef>
              <a:spcAft>
                <a:spcPts val="0"/>
              </a:spcAft>
              <a:buSzPts val="605"/>
              <a:buNone/>
            </a:pPr>
            <a:r>
              <a:rPr lang="en" sz="1590" dirty="0"/>
              <a:t>January 30, 2025</a:t>
            </a:r>
            <a:endParaRPr sz="1590" dirty="0"/>
          </a:p>
        </p:txBody>
      </p:sp>
      <p:pic>
        <p:nvPicPr>
          <p:cNvPr id="69" name="Google Shape;69;p13"/>
          <p:cNvPicPr preferRelativeResize="0"/>
          <p:nvPr/>
        </p:nvPicPr>
        <p:blipFill>
          <a:blip r:embed="rId3">
            <a:alphaModFix/>
          </a:blip>
          <a:stretch>
            <a:fillRect/>
          </a:stretch>
        </p:blipFill>
        <p:spPr>
          <a:xfrm>
            <a:off x="5191200" y="2282400"/>
            <a:ext cx="2656800" cy="26568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22"/>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Personal Social Media Posts</a:t>
            </a:r>
            <a:endParaRPr/>
          </a:p>
        </p:txBody>
      </p:sp>
      <p:pic>
        <p:nvPicPr>
          <p:cNvPr id="160" name="Google Shape;160;p22"/>
          <p:cNvPicPr preferRelativeResize="0"/>
          <p:nvPr/>
        </p:nvPicPr>
        <p:blipFill>
          <a:blip r:embed="rId3">
            <a:alphaModFix/>
          </a:blip>
          <a:stretch>
            <a:fillRect/>
          </a:stretch>
        </p:blipFill>
        <p:spPr>
          <a:xfrm>
            <a:off x="3894075" y="1688462"/>
            <a:ext cx="5184000" cy="2916000"/>
          </a:xfrm>
          <a:prstGeom prst="rect">
            <a:avLst/>
          </a:prstGeom>
          <a:noFill/>
          <a:ln>
            <a:noFill/>
          </a:ln>
        </p:spPr>
      </p:pic>
      <p:sp>
        <p:nvSpPr>
          <p:cNvPr id="161" name="Google Shape;161;p22"/>
          <p:cNvSpPr txBox="1"/>
          <p:nvPr/>
        </p:nvSpPr>
        <p:spPr>
          <a:xfrm>
            <a:off x="90845" y="4650285"/>
            <a:ext cx="8800800" cy="2763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r>
              <a:rPr lang="en" sz="1800" dirty="0">
                <a:solidFill>
                  <a:schemeClr val="lt2"/>
                </a:solidFill>
                <a:latin typeface="Roboto"/>
                <a:ea typeface="Roboto"/>
                <a:cs typeface="Roboto"/>
                <a:sym typeface="Roboto"/>
              </a:rPr>
              <a:t>           Freed’s Facebook page			Also Freed’s Facebook page</a:t>
            </a:r>
            <a:endParaRPr sz="1800" dirty="0">
              <a:solidFill>
                <a:schemeClr val="lt2"/>
              </a:solidFill>
              <a:latin typeface="Roboto"/>
              <a:ea typeface="Roboto"/>
              <a:cs typeface="Roboto"/>
              <a:sym typeface="Roboto"/>
            </a:endParaRPr>
          </a:p>
        </p:txBody>
      </p:sp>
      <p:pic>
        <p:nvPicPr>
          <p:cNvPr id="162" name="Google Shape;162;p22"/>
          <p:cNvPicPr preferRelativeResize="0"/>
          <p:nvPr/>
        </p:nvPicPr>
        <p:blipFill rotWithShape="1">
          <a:blip r:embed="rId4">
            <a:alphaModFix/>
          </a:blip>
          <a:srcRect t="37248"/>
          <a:stretch/>
        </p:blipFill>
        <p:spPr>
          <a:xfrm>
            <a:off x="0" y="1688462"/>
            <a:ext cx="4763027" cy="2916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8"/>
          <p:cNvSpPr txBox="1">
            <a:spLocks noGrp="1"/>
          </p:cNvSpPr>
          <p:nvPr>
            <p:ph type="title"/>
          </p:nvPr>
        </p:nvSpPr>
        <p:spPr>
          <a:xfrm>
            <a:off x="169528" y="1396854"/>
            <a:ext cx="2916300" cy="3490146"/>
          </a:xfrm>
          <a:prstGeom prst="rect">
            <a:avLst/>
          </a:prstGeom>
        </p:spPr>
        <p:txBody>
          <a:bodyPr spcFirstLastPara="1" wrap="square" lIns="91425" tIns="91425" rIns="91425" bIns="91425" anchor="b" anchorCtr="0">
            <a:noAutofit/>
          </a:bodyPr>
          <a:lstStyle/>
          <a:p>
            <a:pPr lvl="0"/>
            <a:r>
              <a:rPr lang="en-US" sz="1700" b="1" u="sng" dirty="0"/>
              <a:t>The difficulty with a “mixed use” account:</a:t>
            </a:r>
            <a:br>
              <a:rPr lang="en-US" sz="1700" b="1" u="sng" dirty="0"/>
            </a:br>
            <a:br>
              <a:rPr lang="en-US" sz="1700" dirty="0"/>
            </a:br>
            <a:r>
              <a:rPr lang="en-US" sz="1700" dirty="0"/>
              <a:t>Importantly, the Supreme Court warned:</a:t>
            </a:r>
            <a:br>
              <a:rPr lang="en-US" sz="1700" dirty="0"/>
            </a:br>
            <a:br>
              <a:rPr lang="en-US" sz="1700" dirty="0"/>
            </a:br>
            <a:r>
              <a:rPr lang="en-US" sz="1700" dirty="0"/>
              <a:t> “A public official who fails to keep personal posts in a clearly designated personal account therefore exposes himself to greater potential liability.” </a:t>
            </a:r>
            <a:r>
              <a:rPr lang="en-US" sz="1700" i="1" u="sng" dirty="0" err="1"/>
              <a:t>Lindke</a:t>
            </a:r>
            <a:r>
              <a:rPr lang="en-US" sz="1700" i="1" u="sng" dirty="0"/>
              <a:t> v. Freed</a:t>
            </a:r>
            <a:br>
              <a:rPr lang="en-US" sz="1400" dirty="0"/>
            </a:br>
            <a:endParaRPr sz="1400" dirty="0"/>
          </a:p>
        </p:txBody>
      </p:sp>
      <p:sp>
        <p:nvSpPr>
          <p:cNvPr id="117" name="Google Shape;117;p18"/>
          <p:cNvSpPr txBox="1"/>
          <p:nvPr/>
        </p:nvSpPr>
        <p:spPr>
          <a:xfrm>
            <a:off x="3495125" y="4887000"/>
            <a:ext cx="24165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lt2"/>
              </a:solidFill>
              <a:latin typeface="Roboto"/>
              <a:ea typeface="Roboto"/>
              <a:cs typeface="Roboto"/>
              <a:sym typeface="Roboto"/>
            </a:endParaRPr>
          </a:p>
        </p:txBody>
      </p:sp>
      <p:pic>
        <p:nvPicPr>
          <p:cNvPr id="124" name="Google Shape;124;p18"/>
          <p:cNvPicPr preferRelativeResize="0"/>
          <p:nvPr/>
        </p:nvPicPr>
        <p:blipFill>
          <a:blip r:embed="rId3">
            <a:alphaModFix/>
          </a:blip>
          <a:stretch>
            <a:fillRect/>
          </a:stretch>
        </p:blipFill>
        <p:spPr>
          <a:xfrm>
            <a:off x="4648100" y="2473188"/>
            <a:ext cx="316937" cy="316937"/>
          </a:xfrm>
          <a:prstGeom prst="rect">
            <a:avLst/>
          </a:prstGeom>
          <a:noFill/>
          <a:ln>
            <a:noFill/>
          </a:ln>
        </p:spPr>
      </p:pic>
      <p:sp>
        <p:nvSpPr>
          <p:cNvPr id="13" name="Google Shape;175;p24">
            <a:extLst>
              <a:ext uri="{FF2B5EF4-FFF2-40B4-BE49-F238E27FC236}">
                <a16:creationId xmlns:a16="http://schemas.microsoft.com/office/drawing/2014/main" id="{780BB397-AA39-48FB-8805-D7EA93FE8E00}"/>
              </a:ext>
            </a:extLst>
          </p:cNvPr>
          <p:cNvSpPr txBox="1">
            <a:spLocks/>
          </p:cNvSpPr>
          <p:nvPr/>
        </p:nvSpPr>
        <p:spPr>
          <a:xfrm>
            <a:off x="223678" y="346950"/>
            <a:ext cx="2808000" cy="953400"/>
          </a:xfrm>
          <a:prstGeom prst="rect">
            <a:avLst/>
          </a:prstGeom>
          <a:noFill/>
          <a:ln>
            <a:noFill/>
          </a:ln>
        </p:spPr>
        <p:txBody>
          <a:bodyPr spcFirstLastPara="1" wrap="square" lIns="91425" tIns="91425" rIns="91425" bIns="91425" anchor="b"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1pPr>
            <a:lvl2pPr marR="0" lvl="1"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2pPr>
            <a:lvl3pPr marR="0" lvl="2"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3pPr>
            <a:lvl4pPr marR="0" lvl="3"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4pPr>
            <a:lvl5pPr marR="0" lvl="4"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5pPr>
            <a:lvl6pPr marR="0" lvl="5"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6pPr>
            <a:lvl7pPr marR="0" lvl="6"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7pPr>
            <a:lvl8pPr marR="0" lvl="7"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8pPr>
            <a:lvl9pPr marR="0" lvl="8" algn="l" rtl="0">
              <a:lnSpc>
                <a:spcPct val="100000"/>
              </a:lnSpc>
              <a:spcBef>
                <a:spcPts val="0"/>
              </a:spcBef>
              <a:spcAft>
                <a:spcPts val="0"/>
              </a:spcAft>
              <a:buClr>
                <a:schemeClr val="lt1"/>
              </a:buClr>
              <a:buSzPts val="2400"/>
              <a:buFont typeface="Roboto"/>
              <a:buNone/>
              <a:defRPr sz="2400" b="0" i="0" u="none" strike="noStrike" cap="none">
                <a:solidFill>
                  <a:schemeClr val="lt1"/>
                </a:solidFill>
                <a:latin typeface="Roboto"/>
                <a:ea typeface="Roboto"/>
                <a:cs typeface="Roboto"/>
                <a:sym typeface="Roboto"/>
              </a:defRPr>
            </a:lvl9pPr>
          </a:lstStyle>
          <a:p>
            <a:r>
              <a:rPr lang="en-US" dirty="0"/>
              <a:t>Personal Social Media Posts</a:t>
            </a:r>
          </a:p>
        </p:txBody>
      </p:sp>
      <p:pic>
        <p:nvPicPr>
          <p:cNvPr id="1026" name="Picture 2" descr="Meme Generator - Imgflip">
            <a:extLst>
              <a:ext uri="{FF2B5EF4-FFF2-40B4-BE49-F238E27FC236}">
                <a16:creationId xmlns:a16="http://schemas.microsoft.com/office/drawing/2014/main" id="{C992635B-C5E2-4DC3-9312-853729AC5E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8848" y="490379"/>
            <a:ext cx="3375970" cy="4162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5185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4"/>
          <p:cNvSpPr txBox="1">
            <a:spLocks noGrp="1"/>
          </p:cNvSpPr>
          <p:nvPr>
            <p:ph type="body" idx="1"/>
          </p:nvPr>
        </p:nvSpPr>
        <p:spPr>
          <a:xfrm>
            <a:off x="223678" y="1268850"/>
            <a:ext cx="2808000" cy="36192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1400" dirty="0"/>
              <a:t>Freed </a:t>
            </a:r>
            <a:r>
              <a:rPr lang="en-US" sz="1400" dirty="0"/>
              <a:t>could</a:t>
            </a:r>
            <a:r>
              <a:rPr lang="en" sz="1400" dirty="0"/>
              <a:t> have added a clear label or disclaimer </a:t>
            </a:r>
            <a:r>
              <a:rPr lang="en-US" sz="1400" dirty="0"/>
              <a:t>to his page </a:t>
            </a:r>
            <a:r>
              <a:rPr lang="en" sz="1400" dirty="0"/>
              <a:t>indicating that his account was personal.</a:t>
            </a:r>
            <a:endParaRPr sz="1400" dirty="0"/>
          </a:p>
          <a:p>
            <a:pPr marL="0" lvl="0" indent="0" algn="just" rtl="0">
              <a:spcBef>
                <a:spcPts val="1200"/>
              </a:spcBef>
              <a:spcAft>
                <a:spcPts val="0"/>
              </a:spcAft>
              <a:buNone/>
            </a:pPr>
            <a:r>
              <a:rPr lang="en" sz="1400" u="sng" dirty="0"/>
              <a:t>The Court said: </a:t>
            </a:r>
            <a:endParaRPr sz="1400" u="sng" dirty="0"/>
          </a:p>
          <a:p>
            <a:pPr marL="0" lvl="0" indent="0" algn="just" rtl="0">
              <a:spcBef>
                <a:spcPts val="1200"/>
              </a:spcBef>
              <a:spcAft>
                <a:spcPts val="0"/>
              </a:spcAft>
              <a:buNone/>
            </a:pPr>
            <a:r>
              <a:rPr lang="en" sz="1400" dirty="0"/>
              <a:t>“Markers like these give speech the benefit of clear context: Just as we can safely presume that speech at a backyard barbeque is personal, we can safely presume that speech on a ‘personal’ page is personal…”</a:t>
            </a:r>
            <a:endParaRPr sz="1400" dirty="0"/>
          </a:p>
          <a:p>
            <a:pPr marL="0" lvl="0" indent="0" algn="just" rtl="0">
              <a:spcBef>
                <a:spcPts val="1200"/>
              </a:spcBef>
              <a:spcAft>
                <a:spcPts val="0"/>
              </a:spcAft>
              <a:buNone/>
            </a:pPr>
            <a:endParaRPr sz="1000" dirty="0">
              <a:latin typeface="Arial"/>
              <a:ea typeface="Arial"/>
              <a:cs typeface="Arial"/>
              <a:sym typeface="Arial"/>
            </a:endParaRPr>
          </a:p>
          <a:p>
            <a:pPr marL="0" lvl="0" indent="0" algn="just" rtl="0">
              <a:spcBef>
                <a:spcPts val="1200"/>
              </a:spcBef>
              <a:spcAft>
                <a:spcPts val="0"/>
              </a:spcAft>
              <a:buNone/>
            </a:pPr>
            <a:endParaRPr sz="1000" u="sng" dirty="0"/>
          </a:p>
          <a:p>
            <a:pPr marL="0" lvl="0" indent="0" algn="l" rtl="0">
              <a:spcBef>
                <a:spcPts val="1200"/>
              </a:spcBef>
              <a:spcAft>
                <a:spcPts val="1200"/>
              </a:spcAft>
              <a:buNone/>
            </a:pPr>
            <a:endParaRPr dirty="0">
              <a:latin typeface="Arial"/>
              <a:ea typeface="Arial"/>
              <a:cs typeface="Arial"/>
              <a:sym typeface="Arial"/>
            </a:endParaRPr>
          </a:p>
        </p:txBody>
      </p:sp>
      <p:pic>
        <p:nvPicPr>
          <p:cNvPr id="174" name="Google Shape;174;p24"/>
          <p:cNvPicPr preferRelativeResize="0"/>
          <p:nvPr/>
        </p:nvPicPr>
        <p:blipFill>
          <a:blip r:embed="rId3">
            <a:alphaModFix/>
          </a:blip>
          <a:stretch>
            <a:fillRect/>
          </a:stretch>
        </p:blipFill>
        <p:spPr>
          <a:xfrm>
            <a:off x="3462137" y="400525"/>
            <a:ext cx="5450775" cy="4342450"/>
          </a:xfrm>
          <a:prstGeom prst="rect">
            <a:avLst/>
          </a:prstGeom>
          <a:noFill/>
          <a:ln>
            <a:noFill/>
          </a:ln>
        </p:spPr>
      </p:pic>
      <p:sp>
        <p:nvSpPr>
          <p:cNvPr id="175" name="Google Shape;175;p24"/>
          <p:cNvSpPr txBox="1">
            <a:spLocks noGrp="1"/>
          </p:cNvSpPr>
          <p:nvPr>
            <p:ph type="title"/>
          </p:nvPr>
        </p:nvSpPr>
        <p:spPr>
          <a:xfrm>
            <a:off x="223678" y="346950"/>
            <a:ext cx="2808000" cy="9534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dirty="0"/>
              <a:t>Personal Social Media Posts</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25"/>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Personal Social Media Posts</a:t>
            </a:r>
            <a:endParaRPr/>
          </a:p>
        </p:txBody>
      </p:sp>
      <p:sp>
        <p:nvSpPr>
          <p:cNvPr id="181" name="Google Shape;181;p25"/>
          <p:cNvSpPr txBox="1">
            <a:spLocks noGrp="1"/>
          </p:cNvSpPr>
          <p:nvPr>
            <p:ph type="body" idx="1"/>
          </p:nvPr>
        </p:nvSpPr>
        <p:spPr>
          <a:xfrm>
            <a:off x="239794" y="1856706"/>
            <a:ext cx="4909254" cy="2985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2400" b="1" dirty="0"/>
              <a:t>Final Notes on</a:t>
            </a:r>
            <a:r>
              <a:rPr lang="en" sz="2400" b="1" i="1" dirty="0"/>
              <a:t> Lindke v. Freed</a:t>
            </a:r>
            <a:endParaRPr sz="2400" dirty="0"/>
          </a:p>
          <a:p>
            <a:pPr marL="0" lvl="0" indent="0" algn="just" rtl="0">
              <a:spcBef>
                <a:spcPts val="1200"/>
              </a:spcBef>
              <a:spcAft>
                <a:spcPts val="0"/>
              </a:spcAft>
              <a:buNone/>
            </a:pPr>
            <a:r>
              <a:rPr lang="en-US" sz="2000" dirty="0"/>
              <a:t>Deleting comments from purely personal posts is likely OK.</a:t>
            </a:r>
          </a:p>
          <a:p>
            <a:pPr marL="0" lvl="0" indent="0" algn="l" rtl="0">
              <a:spcBef>
                <a:spcPts val="1200"/>
              </a:spcBef>
              <a:spcAft>
                <a:spcPts val="1200"/>
              </a:spcAft>
              <a:buNone/>
            </a:pPr>
            <a:r>
              <a:rPr lang="en" sz="2000" dirty="0"/>
              <a:t>Blocking users from entire page is more risky when context of page is unclear (like Freed’s) </a:t>
            </a:r>
            <a:endParaRPr sz="2000" dirty="0"/>
          </a:p>
        </p:txBody>
      </p:sp>
      <p:pic>
        <p:nvPicPr>
          <p:cNvPr id="182" name="Google Shape;182;p25"/>
          <p:cNvPicPr preferRelativeResize="0"/>
          <p:nvPr/>
        </p:nvPicPr>
        <p:blipFill>
          <a:blip r:embed="rId3">
            <a:alphaModFix/>
          </a:blip>
          <a:stretch>
            <a:fillRect/>
          </a:stretch>
        </p:blipFill>
        <p:spPr>
          <a:xfrm>
            <a:off x="5476850" y="1722056"/>
            <a:ext cx="3254875" cy="32549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6"/>
        <p:cNvGrpSpPr/>
        <p:nvPr/>
      </p:nvGrpSpPr>
      <p:grpSpPr>
        <a:xfrm>
          <a:off x="0" y="0"/>
          <a:ext cx="0" cy="0"/>
          <a:chOff x="0" y="0"/>
          <a:chExt cx="0" cy="0"/>
        </a:xfrm>
      </p:grpSpPr>
      <p:pic>
        <p:nvPicPr>
          <p:cNvPr id="187" name="Google Shape;187;p26"/>
          <p:cNvPicPr preferRelativeResize="0"/>
          <p:nvPr/>
        </p:nvPicPr>
        <p:blipFill>
          <a:blip r:embed="rId3">
            <a:alphaModFix/>
          </a:blip>
          <a:stretch>
            <a:fillRect/>
          </a:stretch>
        </p:blipFill>
        <p:spPr>
          <a:xfrm>
            <a:off x="0" y="285750"/>
            <a:ext cx="9144000" cy="742925"/>
          </a:xfrm>
          <a:prstGeom prst="rect">
            <a:avLst/>
          </a:prstGeom>
          <a:noFill/>
          <a:ln>
            <a:noFill/>
          </a:ln>
        </p:spPr>
      </p:pic>
      <p:pic>
        <p:nvPicPr>
          <p:cNvPr id="188" name="Google Shape;188;p26"/>
          <p:cNvPicPr preferRelativeResize="0"/>
          <p:nvPr/>
        </p:nvPicPr>
        <p:blipFill>
          <a:blip r:embed="rId4">
            <a:alphaModFix/>
          </a:blip>
          <a:stretch>
            <a:fillRect/>
          </a:stretch>
        </p:blipFill>
        <p:spPr>
          <a:xfrm>
            <a:off x="0" y="0"/>
            <a:ext cx="971544" cy="285744"/>
          </a:xfrm>
          <a:prstGeom prst="rect">
            <a:avLst/>
          </a:prstGeom>
          <a:noFill/>
          <a:ln>
            <a:noFill/>
          </a:ln>
        </p:spPr>
      </p:pic>
      <p:sp>
        <p:nvSpPr>
          <p:cNvPr id="189" name="Google Shape;189;p26"/>
          <p:cNvSpPr txBox="1">
            <a:spLocks noGrp="1"/>
          </p:cNvSpPr>
          <p:nvPr>
            <p:ph type="ctrTitle" idx="4294967295"/>
          </p:nvPr>
        </p:nvSpPr>
        <p:spPr>
          <a:xfrm>
            <a:off x="0" y="-22475"/>
            <a:ext cx="1155600" cy="325200"/>
          </a:xfrm>
          <a:prstGeom prst="rect">
            <a:avLst/>
          </a:prstGeom>
          <a:solidFill>
            <a:schemeClr val="dk1"/>
          </a:solidFill>
        </p:spPr>
        <p:txBody>
          <a:bodyPr spcFirstLastPara="1" wrap="square" lIns="31425" tIns="31425" rIns="31425" bIns="31425" anchor="ctr" anchorCtr="0">
            <a:normAutofit fontScale="90000"/>
          </a:bodyPr>
          <a:lstStyle/>
          <a:p>
            <a:pPr marL="0" marR="0" lvl="0" indent="0" algn="l" rtl="0">
              <a:lnSpc>
                <a:spcPct val="119642"/>
              </a:lnSpc>
              <a:spcBef>
                <a:spcPts val="0"/>
              </a:spcBef>
              <a:spcAft>
                <a:spcPts val="0"/>
              </a:spcAft>
              <a:buNone/>
            </a:pPr>
            <a:r>
              <a:rPr lang="en" sz="1700" b="1" dirty="0">
                <a:solidFill>
                  <a:srgbClr val="FFFFFF"/>
                </a:solidFill>
                <a:latin typeface="Arial"/>
                <a:ea typeface="Arial"/>
                <a:cs typeface="Arial"/>
                <a:sym typeface="Arial"/>
              </a:rPr>
              <a:t>Facebook</a:t>
            </a:r>
            <a:endParaRPr sz="1700" b="1" dirty="0">
              <a:solidFill>
                <a:srgbClr val="FFFFFF"/>
              </a:solidFill>
              <a:latin typeface="Arial"/>
              <a:ea typeface="Arial"/>
              <a:cs typeface="Arial"/>
              <a:sym typeface="Arial"/>
            </a:endParaRPr>
          </a:p>
        </p:txBody>
      </p:sp>
      <p:sp>
        <p:nvSpPr>
          <p:cNvPr id="190" name="Google Shape;190;p26"/>
          <p:cNvSpPr txBox="1">
            <a:spLocks noGrp="1"/>
          </p:cNvSpPr>
          <p:nvPr>
            <p:ph type="subTitle" idx="4294967295"/>
          </p:nvPr>
        </p:nvSpPr>
        <p:spPr>
          <a:xfrm>
            <a:off x="1920876" y="548875"/>
            <a:ext cx="7028100" cy="325200"/>
          </a:xfrm>
          <a:prstGeom prst="rect">
            <a:avLst/>
          </a:prstGeom>
        </p:spPr>
        <p:txBody>
          <a:bodyPr spcFirstLastPara="1" wrap="square" lIns="31425" tIns="31425" rIns="31425" bIns="31425" anchor="t" anchorCtr="0">
            <a:normAutofit/>
          </a:bodyPr>
          <a:lstStyle/>
          <a:p>
            <a:pPr marL="0" marR="0" lvl="0" indent="0" algn="l" rtl="0">
              <a:lnSpc>
                <a:spcPct val="108035"/>
              </a:lnSpc>
              <a:spcBef>
                <a:spcPts val="0"/>
              </a:spcBef>
              <a:spcAft>
                <a:spcPts val="0"/>
              </a:spcAft>
              <a:buNone/>
            </a:pPr>
            <a:r>
              <a:rPr lang="en" sz="1500">
                <a:solidFill>
                  <a:schemeClr val="dk2"/>
                </a:solidFill>
              </a:rPr>
              <a:t>Abraham Lincoln</a:t>
            </a:r>
            <a:r>
              <a:rPr lang="en" sz="900">
                <a:solidFill>
                  <a:srgbClr val="000000"/>
                </a:solidFill>
                <a:latin typeface="Arial"/>
                <a:ea typeface="Arial"/>
                <a:cs typeface="Arial"/>
                <a:sym typeface="Arial"/>
              </a:rPr>
              <a:t> </a:t>
            </a:r>
            <a:r>
              <a:rPr lang="en" sz="1100">
                <a:solidFill>
                  <a:srgbClr val="222222"/>
                </a:solidFill>
                <a:latin typeface="Arial"/>
                <a:ea typeface="Arial"/>
                <a:cs typeface="Arial"/>
                <a:sym typeface="Arial"/>
              </a:rPr>
              <a:t>is </a:t>
            </a:r>
            <a:r>
              <a:rPr lang="en" sz="1100">
                <a:solidFill>
                  <a:srgbClr val="222222"/>
                </a:solidFill>
              </a:rPr>
              <a:t>wondering what his cabinet members will think of the proclamation he’s drafting... </a:t>
            </a:r>
            <a:endParaRPr sz="1100">
              <a:solidFill>
                <a:srgbClr val="222222"/>
              </a:solidFill>
              <a:latin typeface="Arial"/>
              <a:ea typeface="Arial"/>
              <a:cs typeface="Arial"/>
              <a:sym typeface="Arial"/>
            </a:endParaRPr>
          </a:p>
        </p:txBody>
      </p:sp>
      <p:pic>
        <p:nvPicPr>
          <p:cNvPr id="191" name="Google Shape;191;p26"/>
          <p:cNvPicPr preferRelativeResize="0"/>
          <p:nvPr/>
        </p:nvPicPr>
        <p:blipFill>
          <a:blip r:embed="rId5">
            <a:alphaModFix/>
          </a:blip>
          <a:stretch>
            <a:fillRect/>
          </a:stretch>
        </p:blipFill>
        <p:spPr>
          <a:xfrm>
            <a:off x="1295393" y="0"/>
            <a:ext cx="571489" cy="285744"/>
          </a:xfrm>
          <a:prstGeom prst="rect">
            <a:avLst/>
          </a:prstGeom>
          <a:noFill/>
          <a:ln>
            <a:noFill/>
          </a:ln>
        </p:spPr>
      </p:pic>
      <p:pic>
        <p:nvPicPr>
          <p:cNvPr id="192" name="Google Shape;192;p26"/>
          <p:cNvPicPr preferRelativeResize="0"/>
          <p:nvPr/>
        </p:nvPicPr>
        <p:blipFill>
          <a:blip r:embed="rId6">
            <a:alphaModFix/>
          </a:blip>
          <a:stretch>
            <a:fillRect/>
          </a:stretch>
        </p:blipFill>
        <p:spPr>
          <a:xfrm>
            <a:off x="2057400" y="0"/>
            <a:ext cx="628644" cy="285744"/>
          </a:xfrm>
          <a:prstGeom prst="rect">
            <a:avLst/>
          </a:prstGeom>
          <a:noFill/>
          <a:ln>
            <a:noFill/>
          </a:ln>
        </p:spPr>
      </p:pic>
      <p:pic>
        <p:nvPicPr>
          <p:cNvPr id="193" name="Google Shape;193;p26"/>
          <p:cNvPicPr preferRelativeResize="0"/>
          <p:nvPr/>
        </p:nvPicPr>
        <p:blipFill>
          <a:blip r:embed="rId5">
            <a:alphaModFix/>
          </a:blip>
          <a:stretch>
            <a:fillRect/>
          </a:stretch>
        </p:blipFill>
        <p:spPr>
          <a:xfrm>
            <a:off x="2895592" y="0"/>
            <a:ext cx="571489" cy="285744"/>
          </a:xfrm>
          <a:prstGeom prst="rect">
            <a:avLst/>
          </a:prstGeom>
          <a:noFill/>
          <a:ln>
            <a:noFill/>
          </a:ln>
        </p:spPr>
      </p:pic>
      <p:pic>
        <p:nvPicPr>
          <p:cNvPr id="194" name="Google Shape;194;p26"/>
          <p:cNvPicPr preferRelativeResize="0"/>
          <p:nvPr/>
        </p:nvPicPr>
        <p:blipFill>
          <a:blip r:embed="rId6">
            <a:alphaModFix/>
          </a:blip>
          <a:stretch>
            <a:fillRect/>
          </a:stretch>
        </p:blipFill>
        <p:spPr>
          <a:xfrm>
            <a:off x="3657600" y="0"/>
            <a:ext cx="628644" cy="285744"/>
          </a:xfrm>
          <a:prstGeom prst="rect">
            <a:avLst/>
          </a:prstGeom>
          <a:noFill/>
          <a:ln>
            <a:noFill/>
          </a:ln>
        </p:spPr>
      </p:pic>
      <p:pic>
        <p:nvPicPr>
          <p:cNvPr id="195" name="Google Shape;195;p26"/>
          <p:cNvPicPr preferRelativeResize="0"/>
          <p:nvPr/>
        </p:nvPicPr>
        <p:blipFill>
          <a:blip r:embed="rId7">
            <a:alphaModFix/>
          </a:blip>
          <a:stretch>
            <a:fillRect/>
          </a:stretch>
        </p:blipFill>
        <p:spPr>
          <a:xfrm>
            <a:off x="4495793" y="0"/>
            <a:ext cx="1428739" cy="285744"/>
          </a:xfrm>
          <a:prstGeom prst="rect">
            <a:avLst/>
          </a:prstGeom>
          <a:noFill/>
          <a:ln>
            <a:noFill/>
          </a:ln>
        </p:spPr>
      </p:pic>
      <p:pic>
        <p:nvPicPr>
          <p:cNvPr id="196" name="Google Shape;196;p26"/>
          <p:cNvPicPr preferRelativeResize="0"/>
          <p:nvPr/>
        </p:nvPicPr>
        <p:blipFill>
          <a:blip r:embed="rId8">
            <a:alphaModFix/>
          </a:blip>
          <a:stretch>
            <a:fillRect/>
          </a:stretch>
        </p:blipFill>
        <p:spPr>
          <a:xfrm>
            <a:off x="6400800" y="0"/>
            <a:ext cx="1314444" cy="285744"/>
          </a:xfrm>
          <a:prstGeom prst="rect">
            <a:avLst/>
          </a:prstGeom>
          <a:noFill/>
          <a:ln>
            <a:noFill/>
          </a:ln>
        </p:spPr>
      </p:pic>
      <p:sp>
        <p:nvSpPr>
          <p:cNvPr id="197" name="Google Shape;197;p26"/>
          <p:cNvSpPr txBox="1"/>
          <p:nvPr/>
        </p:nvSpPr>
        <p:spPr>
          <a:xfrm>
            <a:off x="6361114" y="-22475"/>
            <a:ext cx="1729200" cy="325200"/>
          </a:xfrm>
          <a:prstGeom prst="rect">
            <a:avLst/>
          </a:prstGeom>
          <a:solidFill>
            <a:schemeClr val="dk1"/>
          </a:solidFill>
          <a:ln>
            <a:noFill/>
          </a:ln>
        </p:spPr>
        <p:txBody>
          <a:bodyPr spcFirstLastPara="1" wrap="square" lIns="31425" tIns="31425" rIns="31425" bIns="31425" anchor="ctr" anchorCtr="0">
            <a:noAutofit/>
          </a:bodyPr>
          <a:lstStyle/>
          <a:p>
            <a:pPr marL="0" marR="0" lvl="0" indent="0" algn="l" rtl="0">
              <a:lnSpc>
                <a:spcPct val="119791"/>
              </a:lnSpc>
              <a:spcBef>
                <a:spcPts val="0"/>
              </a:spcBef>
              <a:spcAft>
                <a:spcPts val="0"/>
              </a:spcAft>
              <a:buNone/>
            </a:pPr>
            <a:r>
              <a:rPr lang="en" sz="1200" b="1" dirty="0">
                <a:solidFill>
                  <a:srgbClr val="FFFFFF"/>
                </a:solidFill>
              </a:rPr>
              <a:t>  Abraham Lincoln</a:t>
            </a:r>
            <a:endParaRPr sz="1200" b="1" dirty="0">
              <a:solidFill>
                <a:srgbClr val="FFFFFF"/>
              </a:solidFill>
            </a:endParaRPr>
          </a:p>
        </p:txBody>
      </p:sp>
      <p:pic>
        <p:nvPicPr>
          <p:cNvPr id="198" name="Google Shape;198;p26"/>
          <p:cNvPicPr preferRelativeResize="0"/>
          <p:nvPr/>
        </p:nvPicPr>
        <p:blipFill>
          <a:blip r:embed="rId9">
            <a:alphaModFix/>
          </a:blip>
          <a:stretch>
            <a:fillRect/>
          </a:stretch>
        </p:blipFill>
        <p:spPr>
          <a:xfrm>
            <a:off x="8153393" y="0"/>
            <a:ext cx="742939" cy="285744"/>
          </a:xfrm>
          <a:prstGeom prst="rect">
            <a:avLst/>
          </a:prstGeom>
          <a:noFill/>
          <a:ln>
            <a:noFill/>
          </a:ln>
        </p:spPr>
      </p:pic>
      <p:sp>
        <p:nvSpPr>
          <p:cNvPr id="199" name="Google Shape;199;p26"/>
          <p:cNvSpPr txBox="1"/>
          <p:nvPr/>
        </p:nvSpPr>
        <p:spPr>
          <a:xfrm>
            <a:off x="8065203" y="-22475"/>
            <a:ext cx="1078800" cy="325200"/>
          </a:xfrm>
          <a:prstGeom prst="rect">
            <a:avLst/>
          </a:prstGeom>
          <a:solidFill>
            <a:schemeClr val="dk1"/>
          </a:solidFill>
          <a:ln>
            <a:noFill/>
          </a:ln>
        </p:spPr>
        <p:txBody>
          <a:bodyPr spcFirstLastPara="1" wrap="square" lIns="31425" tIns="31425" rIns="31425" bIns="31425" anchor="ctr" anchorCtr="0">
            <a:noAutofit/>
          </a:bodyPr>
          <a:lstStyle/>
          <a:p>
            <a:pPr marL="0" marR="0" lvl="0" indent="0" algn="l" rtl="0">
              <a:lnSpc>
                <a:spcPct val="119791"/>
              </a:lnSpc>
              <a:spcBef>
                <a:spcPts val="0"/>
              </a:spcBef>
              <a:spcAft>
                <a:spcPts val="0"/>
              </a:spcAft>
              <a:buNone/>
            </a:pPr>
            <a:r>
              <a:rPr lang="en" sz="1100" dirty="0">
                <a:solidFill>
                  <a:srgbClr val="FFFFFF"/>
                </a:solidFill>
              </a:rPr>
              <a:t>         </a:t>
            </a:r>
            <a:r>
              <a:rPr lang="en" sz="1200" dirty="0">
                <a:solidFill>
                  <a:srgbClr val="FFFFFF"/>
                </a:solidFill>
                <a:latin typeface="Arial"/>
                <a:ea typeface="Arial"/>
                <a:cs typeface="Arial"/>
                <a:sym typeface="Arial"/>
              </a:rPr>
              <a:t>Logout</a:t>
            </a:r>
            <a:endParaRPr sz="1200" dirty="0">
              <a:solidFill>
                <a:srgbClr val="FFFFFF"/>
              </a:solidFill>
              <a:latin typeface="Arial"/>
              <a:ea typeface="Arial"/>
              <a:cs typeface="Arial"/>
              <a:sym typeface="Arial"/>
            </a:endParaRPr>
          </a:p>
        </p:txBody>
      </p:sp>
      <p:sp>
        <p:nvSpPr>
          <p:cNvPr id="200" name="Google Shape;200;p26"/>
          <p:cNvSpPr txBox="1"/>
          <p:nvPr/>
        </p:nvSpPr>
        <p:spPr>
          <a:xfrm>
            <a:off x="244463" y="1863321"/>
            <a:ext cx="1484617" cy="131203"/>
          </a:xfrm>
          <a:prstGeom prst="rect">
            <a:avLst/>
          </a:prstGeom>
          <a:noFill/>
          <a:ln>
            <a:noFill/>
          </a:ln>
        </p:spPr>
        <p:txBody>
          <a:bodyPr spcFirstLastPara="1" wrap="square" lIns="31425" tIns="31425" rIns="31425" bIns="31425" anchor="t" anchorCtr="0">
            <a:noAutofit/>
          </a:bodyPr>
          <a:lstStyle/>
          <a:p>
            <a:pPr marL="0" marR="0" lvl="0" indent="0" algn="l" rtl="0">
              <a:lnSpc>
                <a:spcPct val="119642"/>
              </a:lnSpc>
              <a:spcBef>
                <a:spcPts val="0"/>
              </a:spcBef>
              <a:spcAft>
                <a:spcPts val="0"/>
              </a:spcAft>
              <a:buNone/>
            </a:pPr>
            <a:r>
              <a:rPr lang="en" sz="700" u="sng">
                <a:solidFill>
                  <a:srgbClr val="009999"/>
                </a:solidFill>
                <a:latin typeface="Arial"/>
                <a:ea typeface="Arial"/>
                <a:cs typeface="Arial"/>
                <a:sym typeface="Arial"/>
              </a:rPr>
              <a:t>View photos of </a:t>
            </a:r>
            <a:r>
              <a:rPr lang="en" sz="700" u="sng">
                <a:solidFill>
                  <a:srgbClr val="009999"/>
                </a:solidFill>
              </a:rPr>
              <a:t>Abraham</a:t>
            </a:r>
            <a:r>
              <a:rPr lang="en" sz="700" u="sng">
                <a:solidFill>
                  <a:srgbClr val="009999"/>
                </a:solidFill>
                <a:latin typeface="Arial"/>
                <a:ea typeface="Arial"/>
                <a:cs typeface="Arial"/>
                <a:sym typeface="Arial"/>
              </a:rPr>
              <a:t> (5)</a:t>
            </a:r>
            <a:endParaRPr sz="700" u="sng">
              <a:solidFill>
                <a:srgbClr val="009999"/>
              </a:solidFill>
              <a:latin typeface="Arial"/>
              <a:ea typeface="Arial"/>
              <a:cs typeface="Arial"/>
              <a:sym typeface="Arial"/>
            </a:endParaRPr>
          </a:p>
        </p:txBody>
      </p:sp>
      <p:pic>
        <p:nvPicPr>
          <p:cNvPr id="201" name="Google Shape;201;p26"/>
          <p:cNvPicPr preferRelativeResize="0"/>
          <p:nvPr/>
        </p:nvPicPr>
        <p:blipFill>
          <a:blip r:embed="rId10">
            <a:alphaModFix/>
          </a:blip>
          <a:stretch>
            <a:fillRect/>
          </a:stretch>
        </p:blipFill>
        <p:spPr>
          <a:xfrm>
            <a:off x="152393" y="1993106"/>
            <a:ext cx="1200150" cy="14276"/>
          </a:xfrm>
          <a:prstGeom prst="rect">
            <a:avLst/>
          </a:prstGeom>
          <a:noFill/>
          <a:ln>
            <a:noFill/>
          </a:ln>
        </p:spPr>
      </p:pic>
      <p:sp>
        <p:nvSpPr>
          <p:cNvPr id="202" name="Google Shape;202;p26"/>
          <p:cNvSpPr txBox="1"/>
          <p:nvPr/>
        </p:nvSpPr>
        <p:spPr>
          <a:xfrm>
            <a:off x="244463" y="2034771"/>
            <a:ext cx="1484617" cy="131203"/>
          </a:xfrm>
          <a:prstGeom prst="rect">
            <a:avLst/>
          </a:prstGeom>
          <a:noFill/>
          <a:ln>
            <a:noFill/>
          </a:ln>
        </p:spPr>
        <p:txBody>
          <a:bodyPr spcFirstLastPara="1" wrap="square" lIns="31425" tIns="31425" rIns="31425" bIns="31425" anchor="t" anchorCtr="0">
            <a:noAutofit/>
          </a:bodyPr>
          <a:lstStyle/>
          <a:p>
            <a:pPr marL="0" marR="0" lvl="0" indent="0" algn="l" rtl="0">
              <a:lnSpc>
                <a:spcPct val="119642"/>
              </a:lnSpc>
              <a:spcBef>
                <a:spcPts val="0"/>
              </a:spcBef>
              <a:spcAft>
                <a:spcPts val="0"/>
              </a:spcAft>
              <a:buNone/>
            </a:pPr>
            <a:r>
              <a:rPr lang="en" sz="700" dirty="0">
                <a:solidFill>
                  <a:srgbClr val="000000"/>
                </a:solidFill>
                <a:latin typeface="Arial"/>
                <a:ea typeface="Arial"/>
                <a:cs typeface="Arial"/>
                <a:sym typeface="Arial"/>
              </a:rPr>
              <a:t>Send </a:t>
            </a:r>
            <a:r>
              <a:rPr lang="en" sz="700" dirty="0"/>
              <a:t>Abraham</a:t>
            </a:r>
            <a:r>
              <a:rPr lang="en" sz="700" dirty="0">
                <a:solidFill>
                  <a:srgbClr val="000000"/>
                </a:solidFill>
                <a:latin typeface="Arial"/>
                <a:ea typeface="Arial"/>
                <a:cs typeface="Arial"/>
                <a:sym typeface="Arial"/>
              </a:rPr>
              <a:t> a message</a:t>
            </a:r>
            <a:endParaRPr sz="700" dirty="0">
              <a:solidFill>
                <a:srgbClr val="000000"/>
              </a:solidFill>
              <a:latin typeface="Arial"/>
              <a:ea typeface="Arial"/>
              <a:cs typeface="Arial"/>
              <a:sym typeface="Arial"/>
            </a:endParaRPr>
          </a:p>
        </p:txBody>
      </p:sp>
      <p:sp>
        <p:nvSpPr>
          <p:cNvPr id="203" name="Google Shape;203;p26"/>
          <p:cNvSpPr txBox="1"/>
          <p:nvPr/>
        </p:nvSpPr>
        <p:spPr>
          <a:xfrm>
            <a:off x="244463" y="2206221"/>
            <a:ext cx="1484617" cy="131203"/>
          </a:xfrm>
          <a:prstGeom prst="rect">
            <a:avLst/>
          </a:prstGeom>
          <a:noFill/>
          <a:ln>
            <a:noFill/>
          </a:ln>
        </p:spPr>
        <p:txBody>
          <a:bodyPr spcFirstLastPara="1" wrap="square" lIns="31425" tIns="31425" rIns="31425" bIns="31425" anchor="t" anchorCtr="0">
            <a:noAutofit/>
          </a:bodyPr>
          <a:lstStyle/>
          <a:p>
            <a:pPr marL="0" marR="0" lvl="0" indent="0" algn="l" rtl="0">
              <a:lnSpc>
                <a:spcPct val="119642"/>
              </a:lnSpc>
              <a:spcBef>
                <a:spcPts val="0"/>
              </a:spcBef>
              <a:spcAft>
                <a:spcPts val="0"/>
              </a:spcAft>
              <a:buNone/>
            </a:pPr>
            <a:r>
              <a:rPr lang="en" sz="700">
                <a:solidFill>
                  <a:srgbClr val="000000"/>
                </a:solidFill>
                <a:latin typeface="Arial"/>
                <a:ea typeface="Arial"/>
                <a:cs typeface="Arial"/>
                <a:sym typeface="Arial"/>
              </a:rPr>
              <a:t>Poke </a:t>
            </a:r>
            <a:endParaRPr sz="700">
              <a:solidFill>
                <a:srgbClr val="000000"/>
              </a:solidFill>
              <a:latin typeface="Arial"/>
              <a:ea typeface="Arial"/>
              <a:cs typeface="Arial"/>
              <a:sym typeface="Arial"/>
            </a:endParaRPr>
          </a:p>
          <a:p>
            <a:pPr marL="0" marR="0" lvl="0" indent="0" algn="l" rtl="0">
              <a:lnSpc>
                <a:spcPct val="119642"/>
              </a:lnSpc>
              <a:spcBef>
                <a:spcPts val="0"/>
              </a:spcBef>
              <a:spcAft>
                <a:spcPts val="0"/>
              </a:spcAft>
              <a:buNone/>
            </a:pPr>
            <a:endParaRPr sz="600">
              <a:solidFill>
                <a:srgbClr val="000000"/>
              </a:solidFill>
              <a:latin typeface="Arial"/>
              <a:ea typeface="Arial"/>
              <a:cs typeface="Arial"/>
              <a:sym typeface="Arial"/>
            </a:endParaRPr>
          </a:p>
        </p:txBody>
      </p:sp>
      <p:pic>
        <p:nvPicPr>
          <p:cNvPr id="204" name="Google Shape;204;p26"/>
          <p:cNvPicPr preferRelativeResize="0"/>
          <p:nvPr/>
        </p:nvPicPr>
        <p:blipFill>
          <a:blip r:embed="rId10">
            <a:alphaModFix/>
          </a:blip>
          <a:stretch>
            <a:fillRect/>
          </a:stretch>
        </p:blipFill>
        <p:spPr>
          <a:xfrm>
            <a:off x="152393" y="2164539"/>
            <a:ext cx="1200150" cy="14276"/>
          </a:xfrm>
          <a:prstGeom prst="rect">
            <a:avLst/>
          </a:prstGeom>
          <a:noFill/>
          <a:ln>
            <a:noFill/>
          </a:ln>
        </p:spPr>
      </p:pic>
      <p:pic>
        <p:nvPicPr>
          <p:cNvPr id="205" name="Google Shape;205;p26"/>
          <p:cNvPicPr preferRelativeResize="0"/>
          <p:nvPr/>
        </p:nvPicPr>
        <p:blipFill>
          <a:blip r:embed="rId10">
            <a:alphaModFix/>
          </a:blip>
          <a:stretch>
            <a:fillRect/>
          </a:stretch>
        </p:blipFill>
        <p:spPr>
          <a:xfrm>
            <a:off x="152393" y="2336006"/>
            <a:ext cx="1200150" cy="14276"/>
          </a:xfrm>
          <a:prstGeom prst="rect">
            <a:avLst/>
          </a:prstGeom>
          <a:noFill/>
          <a:ln>
            <a:noFill/>
          </a:ln>
        </p:spPr>
      </p:pic>
      <p:pic>
        <p:nvPicPr>
          <p:cNvPr id="206" name="Google Shape;206;p26"/>
          <p:cNvPicPr preferRelativeResize="0"/>
          <p:nvPr/>
        </p:nvPicPr>
        <p:blipFill>
          <a:blip r:embed="rId11">
            <a:alphaModFix/>
          </a:blip>
          <a:stretch>
            <a:fillRect/>
          </a:stretch>
        </p:blipFill>
        <p:spPr>
          <a:xfrm>
            <a:off x="2057400" y="857233"/>
            <a:ext cx="628644" cy="185726"/>
          </a:xfrm>
          <a:prstGeom prst="rect">
            <a:avLst/>
          </a:prstGeom>
          <a:noFill/>
          <a:ln>
            <a:noFill/>
          </a:ln>
        </p:spPr>
      </p:pic>
      <p:sp>
        <p:nvSpPr>
          <p:cNvPr id="207" name="Google Shape;207;p26"/>
          <p:cNvSpPr txBox="1"/>
          <p:nvPr/>
        </p:nvSpPr>
        <p:spPr>
          <a:xfrm>
            <a:off x="2078320" y="870814"/>
            <a:ext cx="722700" cy="165600"/>
          </a:xfrm>
          <a:prstGeom prst="rect">
            <a:avLst/>
          </a:prstGeom>
          <a:noFill/>
          <a:ln>
            <a:noFill/>
          </a:ln>
        </p:spPr>
        <p:txBody>
          <a:bodyPr spcFirstLastPara="1" wrap="square" lIns="31425" tIns="31425" rIns="31425" bIns="31425" anchor="t" anchorCtr="0">
            <a:noAutofit/>
          </a:bodyPr>
          <a:lstStyle/>
          <a:p>
            <a:pPr marL="0" marR="0" lvl="0" indent="0" algn="ctr" rtl="0">
              <a:lnSpc>
                <a:spcPct val="120000"/>
              </a:lnSpc>
              <a:spcBef>
                <a:spcPts val="0"/>
              </a:spcBef>
              <a:spcAft>
                <a:spcPts val="0"/>
              </a:spcAft>
              <a:buNone/>
            </a:pPr>
            <a:r>
              <a:rPr lang="en" sz="900" u="sng">
                <a:solidFill>
                  <a:schemeClr val="hlink"/>
                </a:solidFill>
                <a:latin typeface="Arial"/>
                <a:ea typeface="Arial"/>
                <a:cs typeface="Arial"/>
                <a:sym typeface="Arial"/>
                <a:hlinkClick r:id="rId12" action="ppaction://hlinksldjump"/>
              </a:rPr>
              <a:t>Wall</a:t>
            </a:r>
            <a:endParaRPr sz="900" u="sng">
              <a:solidFill>
                <a:srgbClr val="009999"/>
              </a:solidFill>
              <a:latin typeface="Arial"/>
              <a:ea typeface="Arial"/>
              <a:cs typeface="Arial"/>
              <a:sym typeface="Arial"/>
            </a:endParaRPr>
          </a:p>
        </p:txBody>
      </p:sp>
      <p:pic>
        <p:nvPicPr>
          <p:cNvPr id="208" name="Google Shape;208;p26"/>
          <p:cNvPicPr preferRelativeResize="0"/>
          <p:nvPr/>
        </p:nvPicPr>
        <p:blipFill>
          <a:blip r:embed="rId13">
            <a:alphaModFix/>
          </a:blip>
          <a:stretch>
            <a:fillRect/>
          </a:stretch>
        </p:blipFill>
        <p:spPr>
          <a:xfrm>
            <a:off x="2886075" y="850095"/>
            <a:ext cx="585782" cy="207157"/>
          </a:xfrm>
          <a:prstGeom prst="rect">
            <a:avLst/>
          </a:prstGeom>
          <a:noFill/>
          <a:ln>
            <a:noFill/>
          </a:ln>
        </p:spPr>
      </p:pic>
      <p:sp>
        <p:nvSpPr>
          <p:cNvPr id="209" name="Google Shape;209;p26"/>
          <p:cNvSpPr txBox="1"/>
          <p:nvPr/>
        </p:nvSpPr>
        <p:spPr>
          <a:xfrm>
            <a:off x="3030520" y="870812"/>
            <a:ext cx="636900" cy="165600"/>
          </a:xfrm>
          <a:prstGeom prst="rect">
            <a:avLst/>
          </a:prstGeom>
          <a:noFill/>
          <a:ln>
            <a:noFill/>
          </a:ln>
        </p:spPr>
        <p:txBody>
          <a:bodyPr spcFirstLastPara="1" wrap="square" lIns="31425" tIns="31425" rIns="31425" bIns="31425" anchor="t" anchorCtr="0">
            <a:noAutofit/>
          </a:bodyPr>
          <a:lstStyle/>
          <a:p>
            <a:pPr marL="0" marR="0" lvl="0" indent="0" algn="l" rtl="0">
              <a:lnSpc>
                <a:spcPct val="120000"/>
              </a:lnSpc>
              <a:spcBef>
                <a:spcPts val="0"/>
              </a:spcBef>
              <a:spcAft>
                <a:spcPts val="0"/>
              </a:spcAft>
              <a:buNone/>
            </a:pPr>
            <a:r>
              <a:rPr lang="en" sz="900" u="sng">
                <a:solidFill>
                  <a:schemeClr val="hlink"/>
                </a:solidFill>
                <a:hlinkClick r:id="rId14" action="ppaction://hlinksldjump"/>
              </a:rPr>
              <a:t>Info</a:t>
            </a:r>
            <a:endParaRPr sz="900">
              <a:solidFill>
                <a:srgbClr val="000000"/>
              </a:solidFill>
              <a:latin typeface="Arial"/>
              <a:ea typeface="Arial"/>
              <a:cs typeface="Arial"/>
              <a:sym typeface="Arial"/>
            </a:endParaRPr>
          </a:p>
        </p:txBody>
      </p:sp>
      <p:pic>
        <p:nvPicPr>
          <p:cNvPr id="210" name="Google Shape;210;p26"/>
          <p:cNvPicPr preferRelativeResize="0"/>
          <p:nvPr/>
        </p:nvPicPr>
        <p:blipFill>
          <a:blip r:embed="rId13">
            <a:alphaModFix/>
          </a:blip>
          <a:stretch>
            <a:fillRect/>
          </a:stretch>
        </p:blipFill>
        <p:spPr>
          <a:xfrm>
            <a:off x="3648060" y="850095"/>
            <a:ext cx="585782" cy="207157"/>
          </a:xfrm>
          <a:prstGeom prst="rect">
            <a:avLst/>
          </a:prstGeom>
          <a:noFill/>
          <a:ln>
            <a:noFill/>
          </a:ln>
        </p:spPr>
      </p:pic>
      <p:sp>
        <p:nvSpPr>
          <p:cNvPr id="211" name="Google Shape;211;p26"/>
          <p:cNvSpPr txBox="1"/>
          <p:nvPr/>
        </p:nvSpPr>
        <p:spPr>
          <a:xfrm>
            <a:off x="3622505" y="870887"/>
            <a:ext cx="636900" cy="165600"/>
          </a:xfrm>
          <a:prstGeom prst="rect">
            <a:avLst/>
          </a:prstGeom>
          <a:noFill/>
          <a:ln>
            <a:noFill/>
          </a:ln>
        </p:spPr>
        <p:txBody>
          <a:bodyPr spcFirstLastPara="1" wrap="square" lIns="31425" tIns="31425" rIns="31425" bIns="31425" anchor="t" anchorCtr="0">
            <a:noAutofit/>
          </a:bodyPr>
          <a:lstStyle/>
          <a:p>
            <a:pPr marL="0" marR="0" lvl="0" indent="0" algn="ctr" rtl="0">
              <a:lnSpc>
                <a:spcPct val="120000"/>
              </a:lnSpc>
              <a:spcBef>
                <a:spcPts val="0"/>
              </a:spcBef>
              <a:spcAft>
                <a:spcPts val="0"/>
              </a:spcAft>
              <a:buNone/>
            </a:pPr>
            <a:r>
              <a:rPr lang="en" sz="900" u="sng">
                <a:solidFill>
                  <a:schemeClr val="hlink"/>
                </a:solidFill>
                <a:latin typeface="Arial"/>
                <a:ea typeface="Arial"/>
                <a:cs typeface="Arial"/>
                <a:sym typeface="Arial"/>
                <a:hlinkClick r:id="" action="ppaction://noaction"/>
              </a:rPr>
              <a:t>Photos</a:t>
            </a:r>
            <a:endParaRPr sz="900">
              <a:solidFill>
                <a:srgbClr val="000000"/>
              </a:solidFill>
              <a:latin typeface="Arial"/>
              <a:ea typeface="Arial"/>
              <a:cs typeface="Arial"/>
              <a:sym typeface="Arial"/>
            </a:endParaRPr>
          </a:p>
        </p:txBody>
      </p:sp>
      <p:pic>
        <p:nvPicPr>
          <p:cNvPr id="212" name="Google Shape;212;p26"/>
          <p:cNvPicPr preferRelativeResize="0"/>
          <p:nvPr/>
        </p:nvPicPr>
        <p:blipFill>
          <a:blip r:embed="rId13">
            <a:alphaModFix/>
          </a:blip>
          <a:stretch>
            <a:fillRect/>
          </a:stretch>
        </p:blipFill>
        <p:spPr>
          <a:xfrm>
            <a:off x="4410068" y="850095"/>
            <a:ext cx="585782" cy="207157"/>
          </a:xfrm>
          <a:prstGeom prst="rect">
            <a:avLst/>
          </a:prstGeom>
          <a:noFill/>
          <a:ln>
            <a:noFill/>
          </a:ln>
        </p:spPr>
      </p:pic>
      <p:sp>
        <p:nvSpPr>
          <p:cNvPr id="213" name="Google Shape;213;p26"/>
          <p:cNvSpPr txBox="1"/>
          <p:nvPr/>
        </p:nvSpPr>
        <p:spPr>
          <a:xfrm>
            <a:off x="4410050" y="867299"/>
            <a:ext cx="636900" cy="165600"/>
          </a:xfrm>
          <a:prstGeom prst="rect">
            <a:avLst/>
          </a:prstGeom>
          <a:noFill/>
          <a:ln>
            <a:noFill/>
          </a:ln>
        </p:spPr>
        <p:txBody>
          <a:bodyPr spcFirstLastPara="1" wrap="square" lIns="31425" tIns="31425" rIns="31425" bIns="31425" anchor="t" anchorCtr="0">
            <a:noAutofit/>
          </a:bodyPr>
          <a:lstStyle/>
          <a:p>
            <a:pPr marL="0" marR="0" lvl="0" indent="0" algn="ctr" rtl="0">
              <a:lnSpc>
                <a:spcPct val="120000"/>
              </a:lnSpc>
              <a:spcBef>
                <a:spcPts val="0"/>
              </a:spcBef>
              <a:spcAft>
                <a:spcPts val="0"/>
              </a:spcAft>
              <a:buNone/>
            </a:pPr>
            <a:r>
              <a:rPr lang="en" sz="900" u="sng">
                <a:solidFill>
                  <a:schemeClr val="hlink"/>
                </a:solidFill>
                <a:latin typeface="Arial"/>
                <a:ea typeface="Arial"/>
                <a:cs typeface="Arial"/>
                <a:sym typeface="Arial"/>
                <a:hlinkClick r:id="" action="ppaction://noaction"/>
              </a:rPr>
              <a:t>Videos</a:t>
            </a:r>
            <a:endParaRPr sz="900" u="sng">
              <a:solidFill>
                <a:srgbClr val="009999"/>
              </a:solidFill>
              <a:latin typeface="Arial"/>
              <a:ea typeface="Arial"/>
              <a:cs typeface="Arial"/>
              <a:sym typeface="Arial"/>
            </a:endParaRPr>
          </a:p>
        </p:txBody>
      </p:sp>
      <p:pic>
        <p:nvPicPr>
          <p:cNvPr id="214" name="Google Shape;214;p26"/>
          <p:cNvPicPr preferRelativeResize="0"/>
          <p:nvPr/>
        </p:nvPicPr>
        <p:blipFill>
          <a:blip r:embed="rId15">
            <a:alphaModFix/>
          </a:blip>
          <a:stretch>
            <a:fillRect/>
          </a:stretch>
        </p:blipFill>
        <p:spPr>
          <a:xfrm>
            <a:off x="2047860" y="1135856"/>
            <a:ext cx="4529132" cy="642938"/>
          </a:xfrm>
          <a:prstGeom prst="rect">
            <a:avLst/>
          </a:prstGeom>
          <a:noFill/>
          <a:ln>
            <a:noFill/>
          </a:ln>
        </p:spPr>
      </p:pic>
      <p:pic>
        <p:nvPicPr>
          <p:cNvPr id="215" name="Google Shape;215;p26"/>
          <p:cNvPicPr preferRelativeResize="0"/>
          <p:nvPr/>
        </p:nvPicPr>
        <p:blipFill>
          <a:blip r:embed="rId16">
            <a:alphaModFix/>
          </a:blip>
          <a:stretch>
            <a:fillRect/>
          </a:stretch>
        </p:blipFill>
        <p:spPr>
          <a:xfrm>
            <a:off x="2133585" y="1428739"/>
            <a:ext cx="3714744" cy="207157"/>
          </a:xfrm>
          <a:prstGeom prst="rect">
            <a:avLst/>
          </a:prstGeom>
          <a:noFill/>
          <a:ln>
            <a:noFill/>
          </a:ln>
        </p:spPr>
      </p:pic>
      <p:sp>
        <p:nvSpPr>
          <p:cNvPr id="216" name="Google Shape;216;p26"/>
          <p:cNvSpPr txBox="1"/>
          <p:nvPr/>
        </p:nvSpPr>
        <p:spPr>
          <a:xfrm>
            <a:off x="2225655" y="1234676"/>
            <a:ext cx="2246625" cy="165729"/>
          </a:xfrm>
          <a:prstGeom prst="rect">
            <a:avLst/>
          </a:prstGeom>
          <a:noFill/>
          <a:ln>
            <a:noFill/>
          </a:ln>
        </p:spPr>
        <p:txBody>
          <a:bodyPr spcFirstLastPara="1" wrap="square" lIns="31425" tIns="31425" rIns="31425" bIns="31425" anchor="t" anchorCtr="0">
            <a:noAutofit/>
          </a:bodyPr>
          <a:lstStyle/>
          <a:p>
            <a:pPr marL="0" marR="0" lvl="0" indent="0" algn="l" rtl="0">
              <a:lnSpc>
                <a:spcPct val="120000"/>
              </a:lnSpc>
              <a:spcBef>
                <a:spcPts val="0"/>
              </a:spcBef>
              <a:spcAft>
                <a:spcPts val="0"/>
              </a:spcAft>
              <a:buNone/>
            </a:pPr>
            <a:r>
              <a:rPr lang="en" sz="900">
                <a:solidFill>
                  <a:srgbClr val="343434"/>
                </a:solidFill>
                <a:latin typeface="Arial"/>
                <a:ea typeface="Arial"/>
                <a:cs typeface="Arial"/>
                <a:sym typeface="Arial"/>
              </a:rPr>
              <a:t>Write something…</a:t>
            </a:r>
            <a:endParaRPr sz="900">
              <a:solidFill>
                <a:srgbClr val="343434"/>
              </a:solidFill>
              <a:latin typeface="Arial"/>
              <a:ea typeface="Arial"/>
              <a:cs typeface="Arial"/>
              <a:sym typeface="Arial"/>
            </a:endParaRPr>
          </a:p>
        </p:txBody>
      </p:sp>
      <p:pic>
        <p:nvPicPr>
          <p:cNvPr id="217" name="Google Shape;217;p26"/>
          <p:cNvPicPr preferRelativeResize="0"/>
          <p:nvPr/>
        </p:nvPicPr>
        <p:blipFill>
          <a:blip r:embed="rId17">
            <a:alphaModFix/>
          </a:blip>
          <a:stretch>
            <a:fillRect/>
          </a:stretch>
        </p:blipFill>
        <p:spPr>
          <a:xfrm>
            <a:off x="7162785" y="1428739"/>
            <a:ext cx="514350" cy="185726"/>
          </a:xfrm>
          <a:prstGeom prst="rect">
            <a:avLst/>
          </a:prstGeom>
          <a:noFill/>
          <a:ln>
            <a:noFill/>
          </a:ln>
        </p:spPr>
      </p:pic>
      <p:sp>
        <p:nvSpPr>
          <p:cNvPr id="218" name="Google Shape;218;p26"/>
          <p:cNvSpPr txBox="1"/>
          <p:nvPr/>
        </p:nvSpPr>
        <p:spPr>
          <a:xfrm>
            <a:off x="7230480" y="1438740"/>
            <a:ext cx="570300" cy="165600"/>
          </a:xfrm>
          <a:prstGeom prst="rect">
            <a:avLst/>
          </a:prstGeom>
          <a:noFill/>
          <a:ln>
            <a:noFill/>
          </a:ln>
        </p:spPr>
        <p:txBody>
          <a:bodyPr spcFirstLastPara="1" wrap="square" lIns="31425" tIns="31425" rIns="31425" bIns="31425" anchor="t" anchorCtr="0">
            <a:noAutofit/>
          </a:bodyPr>
          <a:lstStyle/>
          <a:p>
            <a:pPr marL="0" marR="0" lvl="0" indent="0" algn="l" rtl="0">
              <a:lnSpc>
                <a:spcPct val="120000"/>
              </a:lnSpc>
              <a:spcBef>
                <a:spcPts val="0"/>
              </a:spcBef>
              <a:spcAft>
                <a:spcPts val="0"/>
              </a:spcAft>
              <a:buNone/>
            </a:pPr>
            <a:r>
              <a:rPr lang="en" sz="900">
                <a:solidFill>
                  <a:schemeClr val="lt1"/>
                </a:solidFill>
                <a:latin typeface="Arial"/>
                <a:ea typeface="Arial"/>
                <a:cs typeface="Arial"/>
                <a:sym typeface="Arial"/>
              </a:rPr>
              <a:t>Share</a:t>
            </a:r>
            <a:endParaRPr sz="900">
              <a:solidFill>
                <a:schemeClr val="lt1"/>
              </a:solidFill>
              <a:latin typeface="Arial"/>
              <a:ea typeface="Arial"/>
              <a:cs typeface="Arial"/>
              <a:sym typeface="Arial"/>
            </a:endParaRPr>
          </a:p>
        </p:txBody>
      </p:sp>
      <p:pic>
        <p:nvPicPr>
          <p:cNvPr id="219" name="Google Shape;219;p26"/>
          <p:cNvPicPr preferRelativeResize="0"/>
          <p:nvPr/>
        </p:nvPicPr>
        <p:blipFill>
          <a:blip r:embed="rId18">
            <a:alphaModFix/>
          </a:blip>
          <a:stretch>
            <a:fillRect/>
          </a:stretch>
        </p:blipFill>
        <p:spPr>
          <a:xfrm>
            <a:off x="152400" y="2345438"/>
            <a:ext cx="1200150" cy="171425"/>
          </a:xfrm>
          <a:prstGeom prst="rect">
            <a:avLst/>
          </a:prstGeom>
          <a:noFill/>
          <a:ln>
            <a:noFill/>
          </a:ln>
        </p:spPr>
      </p:pic>
      <p:sp>
        <p:nvSpPr>
          <p:cNvPr id="220" name="Google Shape;220;p26"/>
          <p:cNvSpPr txBox="1"/>
          <p:nvPr/>
        </p:nvSpPr>
        <p:spPr>
          <a:xfrm>
            <a:off x="152400" y="2354200"/>
            <a:ext cx="1538700" cy="153900"/>
          </a:xfrm>
          <a:prstGeom prst="rect">
            <a:avLst/>
          </a:prstGeom>
          <a:noFill/>
          <a:ln>
            <a:noFill/>
          </a:ln>
        </p:spPr>
        <p:txBody>
          <a:bodyPr spcFirstLastPara="1" wrap="square" lIns="31425" tIns="31425" rIns="31425" bIns="31425" anchor="t" anchorCtr="0">
            <a:noAutofit/>
          </a:bodyPr>
          <a:lstStyle/>
          <a:p>
            <a:pPr marL="0" marR="0" lvl="0" indent="0" algn="l" rtl="0">
              <a:lnSpc>
                <a:spcPct val="119444"/>
              </a:lnSpc>
              <a:spcBef>
                <a:spcPts val="0"/>
              </a:spcBef>
              <a:spcAft>
                <a:spcPts val="0"/>
              </a:spcAft>
              <a:buNone/>
            </a:pPr>
            <a:r>
              <a:rPr lang="en" sz="800"/>
              <a:t>  </a:t>
            </a:r>
            <a:r>
              <a:rPr lang="en" sz="800" b="1">
                <a:solidFill>
                  <a:srgbClr val="000000"/>
                </a:solidFill>
              </a:rPr>
              <a:t>Information</a:t>
            </a:r>
            <a:endParaRPr sz="800" b="1">
              <a:solidFill>
                <a:srgbClr val="000000"/>
              </a:solidFill>
            </a:endParaRPr>
          </a:p>
        </p:txBody>
      </p:sp>
      <p:pic>
        <p:nvPicPr>
          <p:cNvPr id="221" name="Google Shape;221;p26"/>
          <p:cNvPicPr preferRelativeResize="0"/>
          <p:nvPr/>
        </p:nvPicPr>
        <p:blipFill>
          <a:blip r:embed="rId10">
            <a:alphaModFix/>
          </a:blip>
          <a:stretch>
            <a:fillRect/>
          </a:stretch>
        </p:blipFill>
        <p:spPr>
          <a:xfrm>
            <a:off x="152393" y="2507456"/>
            <a:ext cx="1200150" cy="14276"/>
          </a:xfrm>
          <a:prstGeom prst="rect">
            <a:avLst/>
          </a:prstGeom>
          <a:noFill/>
          <a:ln>
            <a:noFill/>
          </a:ln>
        </p:spPr>
      </p:pic>
      <p:sp>
        <p:nvSpPr>
          <p:cNvPr id="222" name="Google Shape;222;p26"/>
          <p:cNvSpPr txBox="1"/>
          <p:nvPr/>
        </p:nvSpPr>
        <p:spPr>
          <a:xfrm>
            <a:off x="91713" y="2494762"/>
            <a:ext cx="1484700" cy="961200"/>
          </a:xfrm>
          <a:prstGeom prst="rect">
            <a:avLst/>
          </a:prstGeom>
          <a:noFill/>
          <a:ln>
            <a:noFill/>
          </a:ln>
        </p:spPr>
        <p:txBody>
          <a:bodyPr spcFirstLastPara="1" wrap="square" lIns="31425" tIns="31425" rIns="31425" bIns="31425" anchor="t" anchorCtr="0">
            <a:noAutofit/>
          </a:bodyPr>
          <a:lstStyle/>
          <a:p>
            <a:pPr marL="0" marR="0" lvl="0" indent="0" algn="l" rtl="0">
              <a:lnSpc>
                <a:spcPct val="100000"/>
              </a:lnSpc>
              <a:spcBef>
                <a:spcPts val="0"/>
              </a:spcBef>
              <a:spcAft>
                <a:spcPts val="0"/>
              </a:spcAft>
              <a:buNone/>
            </a:pPr>
            <a:r>
              <a:rPr lang="en" sz="800">
                <a:solidFill>
                  <a:srgbClr val="959EBD"/>
                </a:solidFill>
                <a:latin typeface="Arial"/>
                <a:ea typeface="Arial"/>
                <a:cs typeface="Arial"/>
                <a:sym typeface="Arial"/>
              </a:rPr>
              <a:t>Networks</a:t>
            </a:r>
            <a:r>
              <a:rPr lang="en" sz="800">
                <a:solidFill>
                  <a:srgbClr val="D9DCE7"/>
                </a:solidFill>
                <a:latin typeface="Arial"/>
                <a:ea typeface="Arial"/>
                <a:cs typeface="Arial"/>
                <a:sym typeface="Arial"/>
              </a:rPr>
              <a:t>:</a:t>
            </a:r>
            <a:endParaRPr sz="800">
              <a:solidFill>
                <a:srgbClr val="D9DCE7"/>
              </a:solidFill>
              <a:latin typeface="Arial"/>
              <a:ea typeface="Arial"/>
              <a:cs typeface="Arial"/>
              <a:sym typeface="Arial"/>
            </a:endParaRPr>
          </a:p>
          <a:p>
            <a:pPr marL="0" marR="0" lvl="0" indent="0" algn="l" rtl="0">
              <a:lnSpc>
                <a:spcPct val="100000"/>
              </a:lnSpc>
              <a:spcBef>
                <a:spcPts val="300"/>
              </a:spcBef>
              <a:spcAft>
                <a:spcPts val="0"/>
              </a:spcAft>
              <a:buNone/>
            </a:pPr>
            <a:r>
              <a:rPr lang="en" sz="800">
                <a:solidFill>
                  <a:srgbClr val="000000"/>
                </a:solidFill>
                <a:latin typeface="Arial"/>
                <a:ea typeface="Arial"/>
                <a:cs typeface="Arial"/>
                <a:sym typeface="Arial"/>
              </a:rPr>
              <a:t>Washington D.C.</a:t>
            </a:r>
            <a:endParaRPr sz="800">
              <a:solidFill>
                <a:srgbClr val="000000"/>
              </a:solidFill>
              <a:latin typeface="Arial"/>
              <a:ea typeface="Arial"/>
              <a:cs typeface="Arial"/>
              <a:sym typeface="Arial"/>
            </a:endParaRPr>
          </a:p>
          <a:p>
            <a:pPr marL="0" marR="0" lvl="0" indent="0" algn="l" rtl="0">
              <a:lnSpc>
                <a:spcPct val="100000"/>
              </a:lnSpc>
              <a:spcBef>
                <a:spcPts val="300"/>
              </a:spcBef>
              <a:spcAft>
                <a:spcPts val="0"/>
              </a:spcAft>
              <a:buNone/>
            </a:pPr>
            <a:r>
              <a:rPr lang="en" sz="800">
                <a:solidFill>
                  <a:srgbClr val="959EBD"/>
                </a:solidFill>
                <a:latin typeface="Arial"/>
                <a:ea typeface="Arial"/>
                <a:cs typeface="Arial"/>
                <a:sym typeface="Arial"/>
              </a:rPr>
              <a:t>Birthday:</a:t>
            </a:r>
            <a:endParaRPr sz="800">
              <a:solidFill>
                <a:srgbClr val="959EBD"/>
              </a:solidFill>
              <a:latin typeface="Arial"/>
              <a:ea typeface="Arial"/>
              <a:cs typeface="Arial"/>
              <a:sym typeface="Arial"/>
            </a:endParaRPr>
          </a:p>
          <a:p>
            <a:pPr marL="0" marR="0" lvl="0" indent="0" algn="l" rtl="0">
              <a:lnSpc>
                <a:spcPct val="100000"/>
              </a:lnSpc>
              <a:spcBef>
                <a:spcPts val="300"/>
              </a:spcBef>
              <a:spcAft>
                <a:spcPts val="0"/>
              </a:spcAft>
              <a:buNone/>
            </a:pPr>
            <a:r>
              <a:rPr lang="en" sz="800"/>
              <a:t>Feb</a:t>
            </a:r>
            <a:r>
              <a:rPr lang="en" sz="800">
                <a:solidFill>
                  <a:srgbClr val="000000"/>
                </a:solidFill>
                <a:latin typeface="Arial"/>
                <a:ea typeface="Arial"/>
                <a:cs typeface="Arial"/>
                <a:sym typeface="Arial"/>
              </a:rPr>
              <a:t> </a:t>
            </a:r>
            <a:r>
              <a:rPr lang="en" sz="800"/>
              <a:t>12</a:t>
            </a:r>
            <a:r>
              <a:rPr lang="en" sz="800">
                <a:solidFill>
                  <a:srgbClr val="000000"/>
                </a:solidFill>
                <a:latin typeface="Arial"/>
                <a:ea typeface="Arial"/>
                <a:cs typeface="Arial"/>
                <a:sym typeface="Arial"/>
              </a:rPr>
              <a:t>, 1809</a:t>
            </a:r>
            <a:endParaRPr sz="800">
              <a:solidFill>
                <a:srgbClr val="000000"/>
              </a:solidFill>
              <a:latin typeface="Arial"/>
              <a:ea typeface="Arial"/>
              <a:cs typeface="Arial"/>
              <a:sym typeface="Arial"/>
            </a:endParaRPr>
          </a:p>
          <a:p>
            <a:pPr marL="0" marR="0" lvl="0" indent="0" algn="l" rtl="0">
              <a:lnSpc>
                <a:spcPct val="100000"/>
              </a:lnSpc>
              <a:spcBef>
                <a:spcPts val="300"/>
              </a:spcBef>
              <a:spcAft>
                <a:spcPts val="0"/>
              </a:spcAft>
              <a:buNone/>
            </a:pPr>
            <a:r>
              <a:rPr lang="en" sz="800">
                <a:solidFill>
                  <a:srgbClr val="959EBD"/>
                </a:solidFill>
                <a:latin typeface="Arial"/>
                <a:ea typeface="Arial"/>
                <a:cs typeface="Arial"/>
                <a:sym typeface="Arial"/>
              </a:rPr>
              <a:t>Political:</a:t>
            </a:r>
            <a:endParaRPr sz="800">
              <a:solidFill>
                <a:srgbClr val="959EBD"/>
              </a:solidFill>
              <a:latin typeface="Arial"/>
              <a:ea typeface="Arial"/>
              <a:cs typeface="Arial"/>
              <a:sym typeface="Arial"/>
            </a:endParaRPr>
          </a:p>
          <a:p>
            <a:pPr marL="0" marR="0" lvl="0" indent="0" algn="l" rtl="0">
              <a:lnSpc>
                <a:spcPct val="100000"/>
              </a:lnSpc>
              <a:spcBef>
                <a:spcPts val="300"/>
              </a:spcBef>
              <a:spcAft>
                <a:spcPts val="0"/>
              </a:spcAft>
              <a:buNone/>
            </a:pPr>
            <a:r>
              <a:rPr lang="en" sz="800"/>
              <a:t>Republican</a:t>
            </a:r>
            <a:endParaRPr sz="800"/>
          </a:p>
          <a:p>
            <a:pPr marL="0" marR="0" lvl="0" indent="0" algn="l" rtl="0">
              <a:lnSpc>
                <a:spcPct val="100000"/>
              </a:lnSpc>
              <a:spcBef>
                <a:spcPts val="300"/>
              </a:spcBef>
              <a:spcAft>
                <a:spcPts val="0"/>
              </a:spcAft>
              <a:buNone/>
            </a:pPr>
            <a:r>
              <a:rPr lang="en" sz="800"/>
              <a:t>I</a:t>
            </a:r>
            <a:r>
              <a:rPr lang="en" sz="800">
                <a:solidFill>
                  <a:srgbClr val="959EBD"/>
                </a:solidFill>
              </a:rPr>
              <a:t>n a Relationship with:</a:t>
            </a:r>
            <a:endParaRPr sz="800">
              <a:solidFill>
                <a:srgbClr val="959EBD"/>
              </a:solidFill>
              <a:latin typeface="Arial"/>
              <a:ea typeface="Arial"/>
              <a:cs typeface="Arial"/>
              <a:sym typeface="Arial"/>
            </a:endParaRPr>
          </a:p>
          <a:p>
            <a:pPr marL="0" marR="0" lvl="0" indent="0" algn="l" rtl="0">
              <a:lnSpc>
                <a:spcPct val="100000"/>
              </a:lnSpc>
              <a:spcBef>
                <a:spcPts val="300"/>
              </a:spcBef>
              <a:spcAft>
                <a:spcPts val="0"/>
              </a:spcAft>
              <a:buNone/>
            </a:pPr>
            <a:r>
              <a:rPr lang="en" sz="800">
                <a:solidFill>
                  <a:srgbClr val="0000FF"/>
                </a:solidFill>
              </a:rPr>
              <a:t>Mary Todd Lincoln</a:t>
            </a:r>
            <a:endParaRPr sz="800">
              <a:solidFill>
                <a:srgbClr val="0000FF"/>
              </a:solidFill>
              <a:latin typeface="Arial"/>
              <a:ea typeface="Arial"/>
              <a:cs typeface="Arial"/>
              <a:sym typeface="Arial"/>
            </a:endParaRPr>
          </a:p>
          <a:p>
            <a:pPr marL="0" marR="0" lvl="0" indent="0" algn="l" rtl="0">
              <a:lnSpc>
                <a:spcPct val="100000"/>
              </a:lnSpc>
              <a:spcBef>
                <a:spcPts val="300"/>
              </a:spcBef>
              <a:spcAft>
                <a:spcPts val="0"/>
              </a:spcAft>
              <a:buNone/>
            </a:pPr>
            <a:r>
              <a:rPr lang="en" sz="700">
                <a:solidFill>
                  <a:srgbClr val="959EBD"/>
                </a:solidFill>
                <a:latin typeface="Arial"/>
                <a:ea typeface="Arial"/>
                <a:cs typeface="Arial"/>
                <a:sym typeface="Arial"/>
              </a:rPr>
              <a:t>Hometown:</a:t>
            </a:r>
            <a:r>
              <a:rPr lang="en" sz="700">
                <a:solidFill>
                  <a:srgbClr val="000000"/>
                </a:solidFill>
                <a:latin typeface="Arial"/>
                <a:ea typeface="Arial"/>
                <a:cs typeface="Arial"/>
                <a:sym typeface="Arial"/>
              </a:rPr>
              <a:t>.</a:t>
            </a:r>
            <a:endParaRPr sz="700">
              <a:solidFill>
                <a:srgbClr val="000000"/>
              </a:solidFill>
              <a:latin typeface="Arial"/>
              <a:ea typeface="Arial"/>
              <a:cs typeface="Arial"/>
              <a:sym typeface="Arial"/>
            </a:endParaRPr>
          </a:p>
        </p:txBody>
      </p:sp>
      <p:pic>
        <p:nvPicPr>
          <p:cNvPr id="223" name="Google Shape;223;p26"/>
          <p:cNvPicPr preferRelativeResize="0"/>
          <p:nvPr/>
        </p:nvPicPr>
        <p:blipFill>
          <a:blip r:embed="rId10">
            <a:alphaModFix/>
          </a:blip>
          <a:stretch>
            <a:fillRect/>
          </a:stretch>
        </p:blipFill>
        <p:spPr>
          <a:xfrm>
            <a:off x="152393" y="3879039"/>
            <a:ext cx="1200150" cy="14276"/>
          </a:xfrm>
          <a:prstGeom prst="rect">
            <a:avLst/>
          </a:prstGeom>
          <a:noFill/>
          <a:ln>
            <a:noFill/>
          </a:ln>
        </p:spPr>
      </p:pic>
      <p:pic>
        <p:nvPicPr>
          <p:cNvPr id="224" name="Google Shape;224;p26"/>
          <p:cNvPicPr preferRelativeResize="0"/>
          <p:nvPr/>
        </p:nvPicPr>
        <p:blipFill>
          <a:blip r:embed="rId18">
            <a:alphaModFix/>
          </a:blip>
          <a:stretch>
            <a:fillRect/>
          </a:stretch>
        </p:blipFill>
        <p:spPr>
          <a:xfrm>
            <a:off x="81893" y="3771875"/>
            <a:ext cx="1200150" cy="171433"/>
          </a:xfrm>
          <a:prstGeom prst="rect">
            <a:avLst/>
          </a:prstGeom>
          <a:noFill/>
          <a:ln>
            <a:noFill/>
          </a:ln>
        </p:spPr>
      </p:pic>
      <p:sp>
        <p:nvSpPr>
          <p:cNvPr id="225" name="Google Shape;225;p26"/>
          <p:cNvSpPr txBox="1"/>
          <p:nvPr/>
        </p:nvSpPr>
        <p:spPr>
          <a:xfrm>
            <a:off x="179400" y="3771876"/>
            <a:ext cx="1484700" cy="185700"/>
          </a:xfrm>
          <a:prstGeom prst="rect">
            <a:avLst/>
          </a:prstGeom>
          <a:noFill/>
          <a:ln>
            <a:noFill/>
          </a:ln>
        </p:spPr>
        <p:txBody>
          <a:bodyPr spcFirstLastPara="1" wrap="square" lIns="31425" tIns="31425" rIns="31425" bIns="31425" anchor="t" anchorCtr="0">
            <a:noAutofit/>
          </a:bodyPr>
          <a:lstStyle/>
          <a:p>
            <a:pPr marL="0" marR="0" lvl="0" indent="0" algn="l" rtl="0">
              <a:lnSpc>
                <a:spcPct val="119444"/>
              </a:lnSpc>
              <a:spcBef>
                <a:spcPts val="0"/>
              </a:spcBef>
              <a:spcAft>
                <a:spcPts val="0"/>
              </a:spcAft>
              <a:buNone/>
            </a:pPr>
            <a:r>
              <a:rPr lang="en" sz="900" b="1">
                <a:solidFill>
                  <a:srgbClr val="000000"/>
                </a:solidFill>
              </a:rPr>
              <a:t>Friends</a:t>
            </a:r>
            <a:endParaRPr sz="900" b="1">
              <a:solidFill>
                <a:srgbClr val="000000"/>
              </a:solidFill>
            </a:endParaRPr>
          </a:p>
        </p:txBody>
      </p:sp>
      <p:sp>
        <p:nvSpPr>
          <p:cNvPr id="226" name="Google Shape;226;p26"/>
          <p:cNvSpPr txBox="1"/>
          <p:nvPr/>
        </p:nvSpPr>
        <p:spPr>
          <a:xfrm>
            <a:off x="130132" y="4392563"/>
            <a:ext cx="417900" cy="143100"/>
          </a:xfrm>
          <a:prstGeom prst="rect">
            <a:avLst/>
          </a:prstGeom>
          <a:noFill/>
          <a:ln>
            <a:noFill/>
          </a:ln>
        </p:spPr>
        <p:txBody>
          <a:bodyPr spcFirstLastPara="1" wrap="square" lIns="31425" tIns="31425" rIns="31425" bIns="31425" anchor="t" anchorCtr="0">
            <a:noAutofit/>
          </a:bodyPr>
          <a:lstStyle/>
          <a:p>
            <a:pPr marL="0" marR="0" lvl="0" indent="0" algn="l" rtl="0">
              <a:lnSpc>
                <a:spcPct val="120312"/>
              </a:lnSpc>
              <a:spcBef>
                <a:spcPts val="0"/>
              </a:spcBef>
              <a:spcAft>
                <a:spcPts val="0"/>
              </a:spcAft>
              <a:buNone/>
            </a:pPr>
            <a:r>
              <a:rPr lang="en" sz="700"/>
              <a:t>Ulysses</a:t>
            </a:r>
            <a:endParaRPr sz="700">
              <a:solidFill>
                <a:srgbClr val="000000"/>
              </a:solidFill>
              <a:latin typeface="Arial"/>
              <a:ea typeface="Arial"/>
              <a:cs typeface="Arial"/>
              <a:sym typeface="Arial"/>
            </a:endParaRPr>
          </a:p>
        </p:txBody>
      </p:sp>
      <p:sp>
        <p:nvSpPr>
          <p:cNvPr id="227" name="Google Shape;227;p26"/>
          <p:cNvSpPr txBox="1"/>
          <p:nvPr/>
        </p:nvSpPr>
        <p:spPr>
          <a:xfrm>
            <a:off x="552525" y="4404625"/>
            <a:ext cx="399900" cy="143100"/>
          </a:xfrm>
          <a:prstGeom prst="rect">
            <a:avLst/>
          </a:prstGeom>
          <a:noFill/>
          <a:ln>
            <a:noFill/>
          </a:ln>
        </p:spPr>
        <p:txBody>
          <a:bodyPr spcFirstLastPara="1" wrap="square" lIns="31425" tIns="31425" rIns="31425" bIns="31425" anchor="t" anchorCtr="0">
            <a:noAutofit/>
          </a:bodyPr>
          <a:lstStyle/>
          <a:p>
            <a:pPr marL="0" marR="0" lvl="0" indent="0" algn="l" rtl="0">
              <a:lnSpc>
                <a:spcPct val="120312"/>
              </a:lnSpc>
              <a:spcBef>
                <a:spcPts val="0"/>
              </a:spcBef>
              <a:spcAft>
                <a:spcPts val="0"/>
              </a:spcAft>
              <a:buNone/>
            </a:pPr>
            <a:r>
              <a:rPr lang="en" sz="700"/>
              <a:t>Andrew</a:t>
            </a:r>
            <a:endParaRPr sz="700">
              <a:solidFill>
                <a:srgbClr val="000000"/>
              </a:solidFill>
              <a:latin typeface="Arial"/>
              <a:ea typeface="Arial"/>
              <a:cs typeface="Arial"/>
              <a:sym typeface="Arial"/>
            </a:endParaRPr>
          </a:p>
        </p:txBody>
      </p:sp>
      <p:sp>
        <p:nvSpPr>
          <p:cNvPr id="228" name="Google Shape;228;p26"/>
          <p:cNvSpPr txBox="1"/>
          <p:nvPr/>
        </p:nvSpPr>
        <p:spPr>
          <a:xfrm>
            <a:off x="981674" y="4409188"/>
            <a:ext cx="494100" cy="143100"/>
          </a:xfrm>
          <a:prstGeom prst="rect">
            <a:avLst/>
          </a:prstGeom>
          <a:noFill/>
          <a:ln>
            <a:noFill/>
          </a:ln>
        </p:spPr>
        <p:txBody>
          <a:bodyPr spcFirstLastPara="1" wrap="square" lIns="31425" tIns="31425" rIns="31425" bIns="31425" anchor="t" anchorCtr="0">
            <a:noAutofit/>
          </a:bodyPr>
          <a:lstStyle/>
          <a:p>
            <a:pPr marL="0" marR="0" lvl="0" indent="0" algn="l" rtl="0">
              <a:lnSpc>
                <a:spcPct val="120312"/>
              </a:lnSpc>
              <a:spcBef>
                <a:spcPts val="0"/>
              </a:spcBef>
              <a:spcAft>
                <a:spcPts val="0"/>
              </a:spcAft>
              <a:buNone/>
            </a:pPr>
            <a:r>
              <a:rPr lang="en" sz="700"/>
              <a:t>Frederick</a:t>
            </a:r>
            <a:endParaRPr sz="700">
              <a:solidFill>
                <a:srgbClr val="000000"/>
              </a:solidFill>
              <a:latin typeface="Arial"/>
              <a:ea typeface="Arial"/>
              <a:cs typeface="Arial"/>
              <a:sym typeface="Arial"/>
            </a:endParaRPr>
          </a:p>
        </p:txBody>
      </p:sp>
      <p:sp>
        <p:nvSpPr>
          <p:cNvPr id="229" name="Google Shape;229;p26"/>
          <p:cNvSpPr txBox="1"/>
          <p:nvPr/>
        </p:nvSpPr>
        <p:spPr>
          <a:xfrm>
            <a:off x="55995" y="4979167"/>
            <a:ext cx="494100" cy="143100"/>
          </a:xfrm>
          <a:prstGeom prst="rect">
            <a:avLst/>
          </a:prstGeom>
          <a:noFill/>
          <a:ln>
            <a:noFill/>
          </a:ln>
        </p:spPr>
        <p:txBody>
          <a:bodyPr spcFirstLastPara="1" wrap="square" lIns="31425" tIns="31425" rIns="31425" bIns="31425" anchor="t" anchorCtr="0">
            <a:noAutofit/>
          </a:bodyPr>
          <a:lstStyle/>
          <a:p>
            <a:pPr marL="0" marR="0" lvl="0" indent="0" algn="ctr" rtl="0">
              <a:lnSpc>
                <a:spcPct val="120312"/>
              </a:lnSpc>
              <a:spcBef>
                <a:spcPts val="0"/>
              </a:spcBef>
              <a:spcAft>
                <a:spcPts val="0"/>
              </a:spcAft>
              <a:buNone/>
            </a:pPr>
            <a:r>
              <a:rPr lang="en" sz="700"/>
              <a:t>John</a:t>
            </a:r>
            <a:endParaRPr sz="700">
              <a:solidFill>
                <a:srgbClr val="000000"/>
              </a:solidFill>
              <a:latin typeface="Arial"/>
              <a:ea typeface="Arial"/>
              <a:cs typeface="Arial"/>
              <a:sym typeface="Arial"/>
            </a:endParaRPr>
          </a:p>
        </p:txBody>
      </p:sp>
      <p:sp>
        <p:nvSpPr>
          <p:cNvPr id="230" name="Google Shape;230;p26"/>
          <p:cNvSpPr txBox="1"/>
          <p:nvPr/>
        </p:nvSpPr>
        <p:spPr>
          <a:xfrm>
            <a:off x="543525" y="4979175"/>
            <a:ext cx="417900" cy="143100"/>
          </a:xfrm>
          <a:prstGeom prst="rect">
            <a:avLst/>
          </a:prstGeom>
          <a:noFill/>
          <a:ln>
            <a:noFill/>
          </a:ln>
        </p:spPr>
        <p:txBody>
          <a:bodyPr spcFirstLastPara="1" wrap="square" lIns="31425" tIns="31425" rIns="31425" bIns="31425" anchor="t" anchorCtr="0">
            <a:noAutofit/>
          </a:bodyPr>
          <a:lstStyle/>
          <a:p>
            <a:pPr marL="0" marR="0" lvl="0" indent="0" algn="l" rtl="0">
              <a:lnSpc>
                <a:spcPct val="120312"/>
              </a:lnSpc>
              <a:spcBef>
                <a:spcPts val="0"/>
              </a:spcBef>
              <a:spcAft>
                <a:spcPts val="0"/>
              </a:spcAft>
              <a:buNone/>
            </a:pPr>
            <a:r>
              <a:rPr lang="en" sz="700"/>
              <a:t>  David</a:t>
            </a:r>
            <a:endParaRPr sz="700">
              <a:solidFill>
                <a:srgbClr val="000000"/>
              </a:solidFill>
              <a:latin typeface="Arial"/>
              <a:ea typeface="Arial"/>
              <a:cs typeface="Arial"/>
              <a:sym typeface="Arial"/>
            </a:endParaRPr>
          </a:p>
        </p:txBody>
      </p:sp>
      <p:sp>
        <p:nvSpPr>
          <p:cNvPr id="231" name="Google Shape;231;p26"/>
          <p:cNvSpPr txBox="1"/>
          <p:nvPr/>
        </p:nvSpPr>
        <p:spPr>
          <a:xfrm>
            <a:off x="2682850" y="1977625"/>
            <a:ext cx="6030600" cy="272700"/>
          </a:xfrm>
          <a:prstGeom prst="rect">
            <a:avLst/>
          </a:prstGeom>
          <a:noFill/>
          <a:ln>
            <a:noFill/>
          </a:ln>
        </p:spPr>
        <p:txBody>
          <a:bodyPr spcFirstLastPara="1" wrap="square" lIns="31425" tIns="31425" rIns="31425" bIns="31425" anchor="t" anchorCtr="0">
            <a:noAutofit/>
          </a:bodyPr>
          <a:lstStyle/>
          <a:p>
            <a:pPr marL="0" marR="0" lvl="0" indent="0" algn="l" rtl="0">
              <a:lnSpc>
                <a:spcPct val="108333"/>
              </a:lnSpc>
              <a:spcBef>
                <a:spcPts val="0"/>
              </a:spcBef>
              <a:spcAft>
                <a:spcPts val="0"/>
              </a:spcAft>
              <a:buNone/>
            </a:pPr>
            <a:r>
              <a:rPr lang="en" sz="1200"/>
              <a:t>Abraham Lincoln</a:t>
            </a:r>
            <a:r>
              <a:rPr lang="en" sz="800">
                <a:solidFill>
                  <a:srgbClr val="000000"/>
                </a:solidFill>
                <a:latin typeface="Arial"/>
                <a:ea typeface="Arial"/>
                <a:cs typeface="Arial"/>
                <a:sym typeface="Arial"/>
              </a:rPr>
              <a:t> </a:t>
            </a:r>
            <a:r>
              <a:rPr lang="en" sz="1000">
                <a:solidFill>
                  <a:srgbClr val="000000"/>
                </a:solidFill>
                <a:latin typeface="Arial"/>
                <a:ea typeface="Arial"/>
                <a:cs typeface="Arial"/>
                <a:sym typeface="Arial"/>
              </a:rPr>
              <a:t>is </a:t>
            </a:r>
            <a:r>
              <a:rPr lang="en" sz="1000"/>
              <a:t>wondering what his cabinet members will think of the proclamation he’s drafting…</a:t>
            </a:r>
            <a:endParaRPr sz="1000">
              <a:solidFill>
                <a:srgbClr val="000000"/>
              </a:solidFill>
              <a:latin typeface="Arial"/>
              <a:ea typeface="Arial"/>
              <a:cs typeface="Arial"/>
              <a:sym typeface="Arial"/>
            </a:endParaRPr>
          </a:p>
          <a:p>
            <a:pPr marL="0" marR="0" lvl="0" indent="0" algn="l" rtl="0">
              <a:lnSpc>
                <a:spcPct val="107812"/>
              </a:lnSpc>
              <a:spcBef>
                <a:spcPts val="100"/>
              </a:spcBef>
              <a:spcAft>
                <a:spcPts val="0"/>
              </a:spcAft>
              <a:buNone/>
            </a:pPr>
            <a:r>
              <a:rPr lang="en" sz="800"/>
              <a:t>July 1</a:t>
            </a:r>
            <a:r>
              <a:rPr lang="en" sz="800">
                <a:solidFill>
                  <a:srgbClr val="000000"/>
                </a:solidFill>
                <a:latin typeface="Arial"/>
                <a:ea typeface="Arial"/>
                <a:cs typeface="Arial"/>
                <a:sym typeface="Arial"/>
              </a:rPr>
              <a:t>, 1</a:t>
            </a:r>
            <a:r>
              <a:rPr lang="en" sz="800"/>
              <a:t>8</a:t>
            </a:r>
            <a:r>
              <a:rPr lang="en" sz="800">
                <a:solidFill>
                  <a:srgbClr val="000000"/>
                </a:solidFill>
                <a:latin typeface="Arial"/>
                <a:ea typeface="Arial"/>
                <a:cs typeface="Arial"/>
                <a:sym typeface="Arial"/>
              </a:rPr>
              <a:t>6</a:t>
            </a:r>
            <a:r>
              <a:rPr lang="en" sz="800"/>
              <a:t>2</a:t>
            </a:r>
            <a:endParaRPr sz="800">
              <a:solidFill>
                <a:srgbClr val="000000"/>
              </a:solidFill>
              <a:latin typeface="Arial"/>
              <a:ea typeface="Arial"/>
              <a:cs typeface="Arial"/>
              <a:sym typeface="Arial"/>
            </a:endParaRPr>
          </a:p>
        </p:txBody>
      </p:sp>
      <p:sp>
        <p:nvSpPr>
          <p:cNvPr id="232" name="Google Shape;232;p26"/>
          <p:cNvSpPr txBox="1"/>
          <p:nvPr/>
        </p:nvSpPr>
        <p:spPr>
          <a:xfrm>
            <a:off x="971474" y="4979175"/>
            <a:ext cx="514500" cy="143100"/>
          </a:xfrm>
          <a:prstGeom prst="rect">
            <a:avLst/>
          </a:prstGeom>
          <a:noFill/>
          <a:ln>
            <a:noFill/>
          </a:ln>
        </p:spPr>
        <p:txBody>
          <a:bodyPr spcFirstLastPara="1" wrap="square" lIns="31425" tIns="31425" rIns="31425" bIns="31425" anchor="t" anchorCtr="0">
            <a:noAutofit/>
          </a:bodyPr>
          <a:lstStyle/>
          <a:p>
            <a:pPr marL="0" marR="0" lvl="0" indent="0" algn="l" rtl="0">
              <a:lnSpc>
                <a:spcPct val="120312"/>
              </a:lnSpc>
              <a:spcBef>
                <a:spcPts val="0"/>
              </a:spcBef>
              <a:spcAft>
                <a:spcPts val="0"/>
              </a:spcAft>
              <a:buNone/>
            </a:pPr>
            <a:r>
              <a:rPr lang="en" sz="700"/>
              <a:t>Elizabeth</a:t>
            </a:r>
            <a:endParaRPr sz="700">
              <a:solidFill>
                <a:srgbClr val="000000"/>
              </a:solidFill>
              <a:latin typeface="Arial"/>
              <a:ea typeface="Arial"/>
              <a:cs typeface="Arial"/>
              <a:sym typeface="Arial"/>
            </a:endParaRPr>
          </a:p>
        </p:txBody>
      </p:sp>
      <p:sp>
        <p:nvSpPr>
          <p:cNvPr id="233" name="Google Shape;233;p26"/>
          <p:cNvSpPr txBox="1"/>
          <p:nvPr/>
        </p:nvSpPr>
        <p:spPr>
          <a:xfrm>
            <a:off x="3175225" y="2434825"/>
            <a:ext cx="4954500" cy="268200"/>
          </a:xfrm>
          <a:prstGeom prst="rect">
            <a:avLst/>
          </a:prstGeom>
          <a:noFill/>
          <a:ln>
            <a:noFill/>
          </a:ln>
        </p:spPr>
        <p:txBody>
          <a:bodyPr spcFirstLastPara="1" wrap="square" lIns="31425" tIns="31425" rIns="31425" bIns="31425" anchor="t" anchorCtr="0">
            <a:noAutofit/>
          </a:bodyPr>
          <a:lstStyle/>
          <a:p>
            <a:pPr marL="0" marR="0" lvl="0" indent="0" algn="l" rtl="0">
              <a:lnSpc>
                <a:spcPct val="108333"/>
              </a:lnSpc>
              <a:spcBef>
                <a:spcPts val="0"/>
              </a:spcBef>
              <a:spcAft>
                <a:spcPts val="0"/>
              </a:spcAft>
              <a:buNone/>
            </a:pPr>
            <a:r>
              <a:rPr lang="en" sz="1200"/>
              <a:t>Mary Todd Lincoln </a:t>
            </a:r>
            <a:r>
              <a:rPr lang="en" sz="1000"/>
              <a:t>to </a:t>
            </a:r>
            <a:r>
              <a:rPr lang="en" sz="1200"/>
              <a:t>A</a:t>
            </a:r>
            <a:r>
              <a:rPr lang="en" sz="1200">
                <a:solidFill>
                  <a:srgbClr val="000000"/>
                </a:solidFill>
                <a:latin typeface="Arial"/>
                <a:ea typeface="Arial"/>
                <a:cs typeface="Arial"/>
                <a:sym typeface="Arial"/>
              </a:rPr>
              <a:t>braham Lincoln</a:t>
            </a:r>
            <a:r>
              <a:rPr lang="en" sz="800">
                <a:solidFill>
                  <a:srgbClr val="000000"/>
                </a:solidFill>
                <a:latin typeface="Arial"/>
                <a:ea typeface="Arial"/>
                <a:cs typeface="Arial"/>
                <a:sym typeface="Arial"/>
              </a:rPr>
              <a:t> </a:t>
            </a:r>
            <a:r>
              <a:rPr lang="en" sz="1000"/>
              <a:t>I’m sure everyone will love it, sweetie!</a:t>
            </a:r>
            <a:r>
              <a:rPr lang="en" sz="800"/>
              <a:t>  </a:t>
            </a:r>
            <a:endParaRPr sz="900">
              <a:solidFill>
                <a:srgbClr val="000000"/>
              </a:solidFill>
              <a:latin typeface="Arial"/>
              <a:ea typeface="Arial"/>
              <a:cs typeface="Arial"/>
              <a:sym typeface="Arial"/>
            </a:endParaRPr>
          </a:p>
          <a:p>
            <a:pPr marL="0" marR="0" lvl="0" indent="0" algn="l" rtl="0">
              <a:lnSpc>
                <a:spcPct val="107812"/>
              </a:lnSpc>
              <a:spcBef>
                <a:spcPts val="100"/>
              </a:spcBef>
              <a:spcAft>
                <a:spcPts val="0"/>
              </a:spcAft>
              <a:buNone/>
            </a:pPr>
            <a:r>
              <a:rPr lang="en" sz="800"/>
              <a:t>July 1</a:t>
            </a:r>
            <a:r>
              <a:rPr lang="en" sz="800">
                <a:solidFill>
                  <a:srgbClr val="000000"/>
                </a:solidFill>
                <a:latin typeface="Arial"/>
                <a:ea typeface="Arial"/>
                <a:cs typeface="Arial"/>
                <a:sym typeface="Arial"/>
              </a:rPr>
              <a:t>, 1</a:t>
            </a:r>
            <a:r>
              <a:rPr lang="en" sz="800"/>
              <a:t>8</a:t>
            </a:r>
            <a:r>
              <a:rPr lang="en" sz="800">
                <a:solidFill>
                  <a:srgbClr val="000000"/>
                </a:solidFill>
                <a:latin typeface="Arial"/>
                <a:ea typeface="Arial"/>
                <a:cs typeface="Arial"/>
                <a:sym typeface="Arial"/>
              </a:rPr>
              <a:t>6</a:t>
            </a:r>
            <a:r>
              <a:rPr lang="en" sz="800"/>
              <a:t>2</a:t>
            </a:r>
            <a:endParaRPr sz="800">
              <a:solidFill>
                <a:srgbClr val="000000"/>
              </a:solidFill>
              <a:latin typeface="Arial"/>
              <a:ea typeface="Arial"/>
              <a:cs typeface="Arial"/>
              <a:sym typeface="Arial"/>
            </a:endParaRPr>
          </a:p>
        </p:txBody>
      </p:sp>
      <p:sp>
        <p:nvSpPr>
          <p:cNvPr id="234" name="Google Shape;234;p26"/>
          <p:cNvSpPr txBox="1"/>
          <p:nvPr/>
        </p:nvSpPr>
        <p:spPr>
          <a:xfrm>
            <a:off x="3238700" y="3006325"/>
            <a:ext cx="5710200" cy="268200"/>
          </a:xfrm>
          <a:prstGeom prst="rect">
            <a:avLst/>
          </a:prstGeom>
          <a:noFill/>
          <a:ln>
            <a:noFill/>
          </a:ln>
        </p:spPr>
        <p:txBody>
          <a:bodyPr spcFirstLastPara="1" wrap="square" lIns="31425" tIns="31425" rIns="31425" bIns="31425" anchor="t" anchorCtr="0">
            <a:noAutofit/>
          </a:bodyPr>
          <a:lstStyle/>
          <a:p>
            <a:pPr marL="0" marR="0" lvl="0" indent="0" algn="l" rtl="0">
              <a:lnSpc>
                <a:spcPct val="108333"/>
              </a:lnSpc>
              <a:spcBef>
                <a:spcPts val="0"/>
              </a:spcBef>
              <a:spcAft>
                <a:spcPts val="0"/>
              </a:spcAft>
              <a:buNone/>
            </a:pPr>
            <a:r>
              <a:rPr lang="en" sz="1200"/>
              <a:t>Stephen Douglas </a:t>
            </a:r>
            <a:r>
              <a:rPr lang="en" sz="1000"/>
              <a:t>replying to</a:t>
            </a:r>
            <a:r>
              <a:rPr lang="en" sz="1200"/>
              <a:t> Mary Todd Lincoln</a:t>
            </a:r>
            <a:r>
              <a:rPr lang="en" sz="800"/>
              <a:t> </a:t>
            </a:r>
            <a:r>
              <a:rPr lang="en" sz="1000"/>
              <a:t>well that’s debatable! Get it? Debatable?! </a:t>
            </a:r>
            <a:endParaRPr sz="1100">
              <a:solidFill>
                <a:srgbClr val="000000"/>
              </a:solidFill>
              <a:latin typeface="Arial"/>
              <a:ea typeface="Arial"/>
              <a:cs typeface="Arial"/>
              <a:sym typeface="Arial"/>
            </a:endParaRPr>
          </a:p>
          <a:p>
            <a:pPr marL="0" marR="0" lvl="0" indent="0" algn="l" rtl="0">
              <a:lnSpc>
                <a:spcPct val="107812"/>
              </a:lnSpc>
              <a:spcBef>
                <a:spcPts val="100"/>
              </a:spcBef>
              <a:spcAft>
                <a:spcPts val="0"/>
              </a:spcAft>
              <a:buNone/>
            </a:pPr>
            <a:r>
              <a:rPr lang="en" sz="800">
                <a:solidFill>
                  <a:srgbClr val="000000"/>
                </a:solidFill>
                <a:latin typeface="Arial"/>
                <a:ea typeface="Arial"/>
                <a:cs typeface="Arial"/>
                <a:sym typeface="Arial"/>
              </a:rPr>
              <a:t>Jul</a:t>
            </a:r>
            <a:r>
              <a:rPr lang="en" sz="800"/>
              <a:t>y 2, 1862</a:t>
            </a:r>
            <a:endParaRPr sz="800">
              <a:solidFill>
                <a:srgbClr val="000000"/>
              </a:solidFill>
              <a:latin typeface="Arial"/>
              <a:ea typeface="Arial"/>
              <a:cs typeface="Arial"/>
              <a:sym typeface="Arial"/>
            </a:endParaRPr>
          </a:p>
        </p:txBody>
      </p:sp>
      <p:sp>
        <p:nvSpPr>
          <p:cNvPr id="235" name="Google Shape;235;p26"/>
          <p:cNvSpPr txBox="1"/>
          <p:nvPr/>
        </p:nvSpPr>
        <p:spPr>
          <a:xfrm>
            <a:off x="2682855" y="3463526"/>
            <a:ext cx="4380210" cy="268127"/>
          </a:xfrm>
          <a:prstGeom prst="rect">
            <a:avLst/>
          </a:prstGeom>
          <a:noFill/>
          <a:ln>
            <a:noFill/>
          </a:ln>
        </p:spPr>
        <p:txBody>
          <a:bodyPr spcFirstLastPara="1" wrap="square" lIns="31425" tIns="31425" rIns="31425" bIns="31425" anchor="t" anchorCtr="0">
            <a:noAutofit/>
          </a:bodyPr>
          <a:lstStyle/>
          <a:p>
            <a:pPr marL="0" marR="0" lvl="0" indent="0" algn="l" rtl="0">
              <a:lnSpc>
                <a:spcPct val="108333"/>
              </a:lnSpc>
              <a:spcBef>
                <a:spcPts val="0"/>
              </a:spcBef>
              <a:spcAft>
                <a:spcPts val="0"/>
              </a:spcAft>
              <a:buNone/>
            </a:pPr>
            <a:r>
              <a:rPr lang="en" sz="1200"/>
              <a:t>Abraham Lincoln</a:t>
            </a:r>
            <a:r>
              <a:rPr lang="en" sz="800">
                <a:solidFill>
                  <a:srgbClr val="000000"/>
                </a:solidFill>
                <a:latin typeface="Arial"/>
                <a:ea typeface="Arial"/>
                <a:cs typeface="Arial"/>
                <a:sym typeface="Arial"/>
              </a:rPr>
              <a:t> </a:t>
            </a:r>
            <a:r>
              <a:rPr lang="en" sz="1000"/>
              <a:t>has had it UP TO HERE with @GeneralLee!!!</a:t>
            </a:r>
            <a:r>
              <a:rPr lang="en" sz="800"/>
              <a:t> </a:t>
            </a:r>
            <a:endParaRPr sz="800">
              <a:solidFill>
                <a:srgbClr val="000000"/>
              </a:solidFill>
              <a:latin typeface="Arial"/>
              <a:ea typeface="Arial"/>
              <a:cs typeface="Arial"/>
              <a:sym typeface="Arial"/>
            </a:endParaRPr>
          </a:p>
          <a:p>
            <a:pPr marL="0" marR="0" lvl="0" indent="0" algn="l" rtl="0">
              <a:lnSpc>
                <a:spcPct val="107812"/>
              </a:lnSpc>
              <a:spcBef>
                <a:spcPts val="100"/>
              </a:spcBef>
              <a:spcAft>
                <a:spcPts val="0"/>
              </a:spcAft>
              <a:buNone/>
            </a:pPr>
            <a:r>
              <a:rPr lang="en" sz="800"/>
              <a:t>June 25</a:t>
            </a:r>
            <a:r>
              <a:rPr lang="en" sz="800">
                <a:solidFill>
                  <a:srgbClr val="000000"/>
                </a:solidFill>
                <a:latin typeface="Arial"/>
                <a:ea typeface="Arial"/>
                <a:cs typeface="Arial"/>
                <a:sym typeface="Arial"/>
              </a:rPr>
              <a:t>, 1</a:t>
            </a:r>
            <a:r>
              <a:rPr lang="en" sz="800"/>
              <a:t>8</a:t>
            </a:r>
            <a:r>
              <a:rPr lang="en" sz="800">
                <a:solidFill>
                  <a:srgbClr val="000000"/>
                </a:solidFill>
                <a:latin typeface="Arial"/>
                <a:ea typeface="Arial"/>
                <a:cs typeface="Arial"/>
                <a:sym typeface="Arial"/>
              </a:rPr>
              <a:t>62</a:t>
            </a:r>
            <a:endParaRPr sz="800">
              <a:solidFill>
                <a:srgbClr val="000000"/>
              </a:solidFill>
              <a:latin typeface="Arial"/>
              <a:ea typeface="Arial"/>
              <a:cs typeface="Arial"/>
              <a:sym typeface="Arial"/>
            </a:endParaRPr>
          </a:p>
        </p:txBody>
      </p:sp>
      <p:sp>
        <p:nvSpPr>
          <p:cNvPr id="236" name="Google Shape;236;p26"/>
          <p:cNvSpPr txBox="1"/>
          <p:nvPr/>
        </p:nvSpPr>
        <p:spPr>
          <a:xfrm>
            <a:off x="3175225" y="3879038"/>
            <a:ext cx="4735800" cy="268200"/>
          </a:xfrm>
          <a:prstGeom prst="rect">
            <a:avLst/>
          </a:prstGeom>
          <a:noFill/>
          <a:ln>
            <a:noFill/>
          </a:ln>
        </p:spPr>
        <p:txBody>
          <a:bodyPr spcFirstLastPara="1" wrap="square" lIns="31425" tIns="31425" rIns="31425" bIns="31425" anchor="t" anchorCtr="0">
            <a:noAutofit/>
          </a:bodyPr>
          <a:lstStyle/>
          <a:p>
            <a:pPr marL="0" marR="0" lvl="0" indent="0" algn="l" rtl="0">
              <a:lnSpc>
                <a:spcPct val="108333"/>
              </a:lnSpc>
              <a:spcBef>
                <a:spcPts val="0"/>
              </a:spcBef>
              <a:spcAft>
                <a:spcPts val="0"/>
              </a:spcAft>
              <a:buNone/>
            </a:pPr>
            <a:r>
              <a:rPr lang="en" sz="1200"/>
              <a:t>George McClellan </a:t>
            </a:r>
            <a:r>
              <a:rPr lang="en" sz="1000"/>
              <a:t>to </a:t>
            </a:r>
            <a:r>
              <a:rPr lang="en" sz="1200"/>
              <a:t>Abraham Lincoln</a:t>
            </a:r>
            <a:r>
              <a:rPr lang="en" sz="1100"/>
              <a:t> </a:t>
            </a:r>
            <a:r>
              <a:rPr lang="en" sz="1000">
                <a:solidFill>
                  <a:srgbClr val="000000"/>
                </a:solidFill>
                <a:latin typeface="Arial"/>
                <a:ea typeface="Arial"/>
                <a:cs typeface="Arial"/>
                <a:sym typeface="Arial"/>
              </a:rPr>
              <a:t>you and me both</a:t>
            </a:r>
            <a:r>
              <a:rPr lang="en" sz="1000"/>
              <a:t>, Boss.</a:t>
            </a:r>
            <a:endParaRPr sz="1000">
              <a:solidFill>
                <a:srgbClr val="000000"/>
              </a:solidFill>
              <a:latin typeface="Arial"/>
              <a:ea typeface="Arial"/>
              <a:cs typeface="Arial"/>
              <a:sym typeface="Arial"/>
            </a:endParaRPr>
          </a:p>
          <a:p>
            <a:pPr marL="0" marR="0" lvl="0" indent="0" algn="l" rtl="0">
              <a:lnSpc>
                <a:spcPct val="107812"/>
              </a:lnSpc>
              <a:spcBef>
                <a:spcPts val="100"/>
              </a:spcBef>
              <a:spcAft>
                <a:spcPts val="0"/>
              </a:spcAft>
              <a:buNone/>
            </a:pPr>
            <a:r>
              <a:rPr lang="en" sz="800"/>
              <a:t>June 25, 1862</a:t>
            </a:r>
            <a:endParaRPr sz="800">
              <a:solidFill>
                <a:srgbClr val="000000"/>
              </a:solidFill>
              <a:latin typeface="Arial"/>
              <a:ea typeface="Arial"/>
              <a:cs typeface="Arial"/>
              <a:sym typeface="Arial"/>
            </a:endParaRPr>
          </a:p>
        </p:txBody>
      </p:sp>
      <p:sp>
        <p:nvSpPr>
          <p:cNvPr id="237" name="Google Shape;237;p26"/>
          <p:cNvSpPr txBox="1"/>
          <p:nvPr/>
        </p:nvSpPr>
        <p:spPr>
          <a:xfrm>
            <a:off x="3175224" y="4417375"/>
            <a:ext cx="3832500" cy="268200"/>
          </a:xfrm>
          <a:prstGeom prst="rect">
            <a:avLst/>
          </a:prstGeom>
          <a:noFill/>
          <a:ln>
            <a:noFill/>
          </a:ln>
        </p:spPr>
        <p:txBody>
          <a:bodyPr spcFirstLastPara="1" wrap="square" lIns="31425" tIns="31425" rIns="31425" bIns="31425" anchor="t" anchorCtr="0">
            <a:noAutofit/>
          </a:bodyPr>
          <a:lstStyle/>
          <a:p>
            <a:pPr marL="0" marR="0" lvl="0" indent="0" algn="l" rtl="0">
              <a:lnSpc>
                <a:spcPct val="108333"/>
              </a:lnSpc>
              <a:spcBef>
                <a:spcPts val="0"/>
              </a:spcBef>
              <a:spcAft>
                <a:spcPts val="0"/>
              </a:spcAft>
              <a:buNone/>
            </a:pPr>
            <a:r>
              <a:rPr lang="en" sz="1200"/>
              <a:t>Ulysses Grant </a:t>
            </a:r>
            <a:r>
              <a:rPr lang="en" sz="1000"/>
              <a:t>to </a:t>
            </a:r>
            <a:r>
              <a:rPr lang="en" sz="1200"/>
              <a:t>Abraham Lincoln</a:t>
            </a:r>
            <a:r>
              <a:rPr lang="en" sz="1100"/>
              <a:t> </a:t>
            </a:r>
            <a:r>
              <a:rPr lang="en" sz="1000"/>
              <a:t>put me in, Coach!</a:t>
            </a:r>
            <a:endParaRPr sz="1000">
              <a:solidFill>
                <a:srgbClr val="000000"/>
              </a:solidFill>
              <a:latin typeface="Arial"/>
              <a:ea typeface="Arial"/>
              <a:cs typeface="Arial"/>
              <a:sym typeface="Arial"/>
            </a:endParaRPr>
          </a:p>
          <a:p>
            <a:pPr marL="0" marR="0" lvl="0" indent="0" algn="l" rtl="0">
              <a:lnSpc>
                <a:spcPct val="107812"/>
              </a:lnSpc>
              <a:spcBef>
                <a:spcPts val="100"/>
              </a:spcBef>
              <a:spcAft>
                <a:spcPts val="0"/>
              </a:spcAft>
              <a:buNone/>
            </a:pPr>
            <a:r>
              <a:rPr lang="en" sz="800"/>
              <a:t>June 27, 1862</a:t>
            </a:r>
            <a:endParaRPr sz="800">
              <a:solidFill>
                <a:srgbClr val="000000"/>
              </a:solidFill>
              <a:latin typeface="Arial"/>
              <a:ea typeface="Arial"/>
              <a:cs typeface="Arial"/>
              <a:sym typeface="Arial"/>
            </a:endParaRPr>
          </a:p>
        </p:txBody>
      </p:sp>
      <p:sp>
        <p:nvSpPr>
          <p:cNvPr id="238" name="Google Shape;238;p26"/>
          <p:cNvSpPr txBox="1"/>
          <p:nvPr/>
        </p:nvSpPr>
        <p:spPr>
          <a:xfrm>
            <a:off x="2194560" y="1440180"/>
            <a:ext cx="4380210" cy="272818"/>
          </a:xfrm>
          <a:prstGeom prst="rect">
            <a:avLst/>
          </a:prstGeom>
          <a:noFill/>
          <a:ln>
            <a:noFill/>
          </a:ln>
        </p:spPr>
        <p:txBody>
          <a:bodyPr spcFirstLastPara="1" wrap="square" lIns="31425" tIns="31425" rIns="31425" bIns="31425" anchor="t" anchorCtr="0">
            <a:noAutofit/>
          </a:bodyPr>
          <a:lstStyle/>
          <a:p>
            <a:pPr marL="0" marR="0" lvl="0" indent="0" algn="l" rtl="0">
              <a:lnSpc>
                <a:spcPct val="108333"/>
              </a:lnSpc>
              <a:spcBef>
                <a:spcPts val="0"/>
              </a:spcBef>
              <a:spcAft>
                <a:spcPts val="0"/>
              </a:spcAft>
              <a:buNone/>
            </a:pPr>
            <a:r>
              <a:rPr lang="en" sz="800">
                <a:solidFill>
                  <a:srgbClr val="000000"/>
                </a:solidFill>
                <a:latin typeface="Arial"/>
                <a:ea typeface="Arial"/>
                <a:cs typeface="Arial"/>
                <a:sym typeface="Arial"/>
              </a:rPr>
              <a:t>type here.</a:t>
            </a:r>
            <a:endParaRPr sz="800">
              <a:solidFill>
                <a:srgbClr val="000000"/>
              </a:solidFill>
              <a:latin typeface="Arial"/>
              <a:ea typeface="Arial"/>
              <a:cs typeface="Arial"/>
              <a:sym typeface="Arial"/>
            </a:endParaRPr>
          </a:p>
        </p:txBody>
      </p:sp>
      <p:pic>
        <p:nvPicPr>
          <p:cNvPr id="239" name="Google Shape;239;p26"/>
          <p:cNvPicPr preferRelativeResize="0"/>
          <p:nvPr/>
        </p:nvPicPr>
        <p:blipFill>
          <a:blip r:embed="rId5">
            <a:alphaModFix/>
          </a:blip>
          <a:stretch>
            <a:fillRect/>
          </a:stretch>
        </p:blipFill>
        <p:spPr>
          <a:xfrm>
            <a:off x="1647830" y="1425"/>
            <a:ext cx="571489" cy="285744"/>
          </a:xfrm>
          <a:prstGeom prst="rect">
            <a:avLst/>
          </a:prstGeom>
          <a:noFill/>
          <a:ln>
            <a:noFill/>
          </a:ln>
        </p:spPr>
      </p:pic>
      <p:pic>
        <p:nvPicPr>
          <p:cNvPr id="240" name="Google Shape;240;p26"/>
          <p:cNvPicPr preferRelativeResize="0"/>
          <p:nvPr/>
        </p:nvPicPr>
        <p:blipFill>
          <a:blip r:embed="rId5">
            <a:alphaModFix/>
          </a:blip>
          <a:stretch>
            <a:fillRect/>
          </a:stretch>
        </p:blipFill>
        <p:spPr>
          <a:xfrm>
            <a:off x="2476493" y="1425"/>
            <a:ext cx="571489" cy="285744"/>
          </a:xfrm>
          <a:prstGeom prst="rect">
            <a:avLst/>
          </a:prstGeom>
          <a:noFill/>
          <a:ln>
            <a:noFill/>
          </a:ln>
        </p:spPr>
      </p:pic>
      <p:pic>
        <p:nvPicPr>
          <p:cNvPr id="241" name="Google Shape;241;p26"/>
          <p:cNvPicPr preferRelativeResize="0"/>
          <p:nvPr/>
        </p:nvPicPr>
        <p:blipFill>
          <a:blip r:embed="rId5">
            <a:alphaModFix/>
          </a:blip>
          <a:stretch>
            <a:fillRect/>
          </a:stretch>
        </p:blipFill>
        <p:spPr>
          <a:xfrm>
            <a:off x="3230567" y="1425"/>
            <a:ext cx="571489" cy="285744"/>
          </a:xfrm>
          <a:prstGeom prst="rect">
            <a:avLst/>
          </a:prstGeom>
          <a:noFill/>
          <a:ln>
            <a:noFill/>
          </a:ln>
        </p:spPr>
      </p:pic>
      <p:pic>
        <p:nvPicPr>
          <p:cNvPr id="242" name="Google Shape;242;p26"/>
          <p:cNvPicPr preferRelativeResize="0"/>
          <p:nvPr/>
        </p:nvPicPr>
        <p:blipFill>
          <a:blip r:embed="rId5">
            <a:alphaModFix/>
          </a:blip>
          <a:stretch>
            <a:fillRect/>
          </a:stretch>
        </p:blipFill>
        <p:spPr>
          <a:xfrm>
            <a:off x="4070355" y="1425"/>
            <a:ext cx="571489" cy="285744"/>
          </a:xfrm>
          <a:prstGeom prst="rect">
            <a:avLst/>
          </a:prstGeom>
          <a:noFill/>
          <a:ln>
            <a:noFill/>
          </a:ln>
        </p:spPr>
      </p:pic>
      <p:pic>
        <p:nvPicPr>
          <p:cNvPr id="245" name="Google Shape;245;p26"/>
          <p:cNvPicPr preferRelativeResize="0"/>
          <p:nvPr/>
        </p:nvPicPr>
        <p:blipFill>
          <a:blip r:embed="rId5">
            <a:alphaModFix/>
          </a:blip>
          <a:stretch>
            <a:fillRect/>
          </a:stretch>
        </p:blipFill>
        <p:spPr>
          <a:xfrm>
            <a:off x="972750" y="-5500"/>
            <a:ext cx="570300" cy="285750"/>
          </a:xfrm>
          <a:prstGeom prst="rect">
            <a:avLst/>
          </a:prstGeom>
          <a:noFill/>
          <a:ln w="9525" cap="flat" cmpd="sng">
            <a:solidFill>
              <a:schemeClr val="dk1"/>
            </a:solidFill>
            <a:prstDash val="solid"/>
            <a:round/>
            <a:headEnd type="none" w="sm" len="sm"/>
            <a:tailEnd type="none" w="sm" len="sm"/>
          </a:ln>
        </p:spPr>
      </p:pic>
      <p:pic>
        <p:nvPicPr>
          <p:cNvPr id="246" name="Google Shape;246;p26"/>
          <p:cNvPicPr preferRelativeResize="0"/>
          <p:nvPr/>
        </p:nvPicPr>
        <p:blipFill>
          <a:blip r:embed="rId19">
            <a:alphaModFix/>
          </a:blip>
          <a:stretch>
            <a:fillRect/>
          </a:stretch>
        </p:blipFill>
        <p:spPr>
          <a:xfrm>
            <a:off x="194225" y="310189"/>
            <a:ext cx="1200150" cy="1545660"/>
          </a:xfrm>
          <a:prstGeom prst="rect">
            <a:avLst/>
          </a:prstGeom>
          <a:noFill/>
          <a:ln>
            <a:noFill/>
          </a:ln>
        </p:spPr>
      </p:pic>
      <p:pic>
        <p:nvPicPr>
          <p:cNvPr id="247" name="Google Shape;247;p26"/>
          <p:cNvPicPr preferRelativeResize="0"/>
          <p:nvPr/>
        </p:nvPicPr>
        <p:blipFill>
          <a:blip r:embed="rId20">
            <a:alphaModFix/>
          </a:blip>
          <a:stretch>
            <a:fillRect/>
          </a:stretch>
        </p:blipFill>
        <p:spPr>
          <a:xfrm>
            <a:off x="594050" y="3943325"/>
            <a:ext cx="341600" cy="458050"/>
          </a:xfrm>
          <a:prstGeom prst="rect">
            <a:avLst/>
          </a:prstGeom>
          <a:noFill/>
          <a:ln>
            <a:noFill/>
          </a:ln>
        </p:spPr>
      </p:pic>
      <p:pic>
        <p:nvPicPr>
          <p:cNvPr id="248" name="Google Shape;248;p26"/>
          <p:cNvPicPr preferRelativeResize="0"/>
          <p:nvPr/>
        </p:nvPicPr>
        <p:blipFill>
          <a:blip r:embed="rId21">
            <a:alphaModFix/>
          </a:blip>
          <a:stretch>
            <a:fillRect/>
          </a:stretch>
        </p:blipFill>
        <p:spPr>
          <a:xfrm>
            <a:off x="1031725" y="3931425"/>
            <a:ext cx="341600" cy="474050"/>
          </a:xfrm>
          <a:prstGeom prst="rect">
            <a:avLst/>
          </a:prstGeom>
          <a:noFill/>
          <a:ln>
            <a:noFill/>
          </a:ln>
        </p:spPr>
      </p:pic>
      <p:pic>
        <p:nvPicPr>
          <p:cNvPr id="249" name="Google Shape;249;p26"/>
          <p:cNvPicPr preferRelativeResize="0"/>
          <p:nvPr/>
        </p:nvPicPr>
        <p:blipFill>
          <a:blip r:embed="rId22">
            <a:alphaModFix/>
          </a:blip>
          <a:stretch>
            <a:fillRect/>
          </a:stretch>
        </p:blipFill>
        <p:spPr>
          <a:xfrm>
            <a:off x="132290" y="4559665"/>
            <a:ext cx="341600" cy="426575"/>
          </a:xfrm>
          <a:prstGeom prst="rect">
            <a:avLst/>
          </a:prstGeom>
          <a:noFill/>
          <a:ln>
            <a:noFill/>
          </a:ln>
        </p:spPr>
      </p:pic>
      <p:pic>
        <p:nvPicPr>
          <p:cNvPr id="250" name="Google Shape;250;p26"/>
          <p:cNvPicPr preferRelativeResize="0"/>
          <p:nvPr/>
        </p:nvPicPr>
        <p:blipFill>
          <a:blip r:embed="rId23">
            <a:alphaModFix/>
          </a:blip>
          <a:stretch>
            <a:fillRect/>
          </a:stretch>
        </p:blipFill>
        <p:spPr>
          <a:xfrm>
            <a:off x="581675" y="4572001"/>
            <a:ext cx="341600" cy="414325"/>
          </a:xfrm>
          <a:prstGeom prst="rect">
            <a:avLst/>
          </a:prstGeom>
          <a:noFill/>
          <a:ln>
            <a:noFill/>
          </a:ln>
        </p:spPr>
      </p:pic>
      <p:pic>
        <p:nvPicPr>
          <p:cNvPr id="251" name="Google Shape;251;p26"/>
          <p:cNvPicPr preferRelativeResize="0"/>
          <p:nvPr/>
        </p:nvPicPr>
        <p:blipFill>
          <a:blip r:embed="rId24">
            <a:alphaModFix/>
          </a:blip>
          <a:stretch>
            <a:fillRect/>
          </a:stretch>
        </p:blipFill>
        <p:spPr>
          <a:xfrm>
            <a:off x="1031050" y="4578714"/>
            <a:ext cx="314325" cy="412151"/>
          </a:xfrm>
          <a:prstGeom prst="rect">
            <a:avLst/>
          </a:prstGeom>
          <a:noFill/>
          <a:ln>
            <a:noFill/>
          </a:ln>
        </p:spPr>
      </p:pic>
      <p:pic>
        <p:nvPicPr>
          <p:cNvPr id="252" name="Google Shape;252;p26"/>
          <p:cNvPicPr preferRelativeResize="0"/>
          <p:nvPr/>
        </p:nvPicPr>
        <p:blipFill>
          <a:blip r:embed="rId19">
            <a:alphaModFix/>
          </a:blip>
          <a:stretch>
            <a:fillRect/>
          </a:stretch>
        </p:blipFill>
        <p:spPr>
          <a:xfrm>
            <a:off x="2221702" y="1922062"/>
            <a:ext cx="341600" cy="439964"/>
          </a:xfrm>
          <a:prstGeom prst="rect">
            <a:avLst/>
          </a:prstGeom>
          <a:noFill/>
          <a:ln>
            <a:noFill/>
          </a:ln>
        </p:spPr>
      </p:pic>
      <p:pic>
        <p:nvPicPr>
          <p:cNvPr id="253" name="Google Shape;253;p26"/>
          <p:cNvPicPr preferRelativeResize="0"/>
          <p:nvPr/>
        </p:nvPicPr>
        <p:blipFill>
          <a:blip r:embed="rId25">
            <a:alphaModFix/>
          </a:blip>
          <a:stretch>
            <a:fillRect/>
          </a:stretch>
        </p:blipFill>
        <p:spPr>
          <a:xfrm>
            <a:off x="8713450" y="2969623"/>
            <a:ext cx="341600" cy="341600"/>
          </a:xfrm>
          <a:prstGeom prst="rect">
            <a:avLst/>
          </a:prstGeom>
          <a:noFill/>
          <a:ln>
            <a:noFill/>
          </a:ln>
        </p:spPr>
      </p:pic>
      <p:pic>
        <p:nvPicPr>
          <p:cNvPr id="254" name="Google Shape;254;p26"/>
          <p:cNvPicPr preferRelativeResize="0"/>
          <p:nvPr/>
        </p:nvPicPr>
        <p:blipFill>
          <a:blip r:embed="rId26">
            <a:alphaModFix/>
          </a:blip>
          <a:stretch>
            <a:fillRect/>
          </a:stretch>
        </p:blipFill>
        <p:spPr>
          <a:xfrm>
            <a:off x="2740575" y="2477754"/>
            <a:ext cx="341600" cy="422772"/>
          </a:xfrm>
          <a:prstGeom prst="rect">
            <a:avLst/>
          </a:prstGeom>
          <a:noFill/>
          <a:ln>
            <a:noFill/>
          </a:ln>
        </p:spPr>
      </p:pic>
      <p:pic>
        <p:nvPicPr>
          <p:cNvPr id="255" name="Google Shape;255;p26"/>
          <p:cNvPicPr preferRelativeResize="0"/>
          <p:nvPr/>
        </p:nvPicPr>
        <p:blipFill>
          <a:blip r:embed="rId27">
            <a:alphaModFix/>
          </a:blip>
          <a:stretch>
            <a:fillRect/>
          </a:stretch>
        </p:blipFill>
        <p:spPr>
          <a:xfrm>
            <a:off x="7926250" y="2434862"/>
            <a:ext cx="454450" cy="268125"/>
          </a:xfrm>
          <a:prstGeom prst="rect">
            <a:avLst/>
          </a:prstGeom>
          <a:noFill/>
          <a:ln>
            <a:noFill/>
          </a:ln>
        </p:spPr>
      </p:pic>
      <p:pic>
        <p:nvPicPr>
          <p:cNvPr id="256" name="Google Shape;256;p26"/>
          <p:cNvPicPr preferRelativeResize="0"/>
          <p:nvPr/>
        </p:nvPicPr>
        <p:blipFill>
          <a:blip r:embed="rId22">
            <a:alphaModFix/>
          </a:blip>
          <a:stretch>
            <a:fillRect/>
          </a:stretch>
        </p:blipFill>
        <p:spPr>
          <a:xfrm>
            <a:off x="2740565" y="2968727"/>
            <a:ext cx="341600" cy="426575"/>
          </a:xfrm>
          <a:prstGeom prst="rect">
            <a:avLst/>
          </a:prstGeom>
          <a:noFill/>
          <a:ln>
            <a:noFill/>
          </a:ln>
        </p:spPr>
      </p:pic>
      <p:pic>
        <p:nvPicPr>
          <p:cNvPr id="257" name="Google Shape;257;p26"/>
          <p:cNvPicPr preferRelativeResize="0"/>
          <p:nvPr/>
        </p:nvPicPr>
        <p:blipFill>
          <a:blip r:embed="rId19">
            <a:alphaModFix/>
          </a:blip>
          <a:stretch>
            <a:fillRect/>
          </a:stretch>
        </p:blipFill>
        <p:spPr>
          <a:xfrm>
            <a:off x="2221700" y="3410014"/>
            <a:ext cx="341600" cy="439936"/>
          </a:xfrm>
          <a:prstGeom prst="rect">
            <a:avLst/>
          </a:prstGeom>
          <a:noFill/>
          <a:ln>
            <a:noFill/>
          </a:ln>
        </p:spPr>
      </p:pic>
      <p:pic>
        <p:nvPicPr>
          <p:cNvPr id="258" name="Google Shape;258;p26"/>
          <p:cNvPicPr preferRelativeResize="0"/>
          <p:nvPr/>
        </p:nvPicPr>
        <p:blipFill>
          <a:blip r:embed="rId28">
            <a:alphaModFix/>
          </a:blip>
          <a:stretch>
            <a:fillRect/>
          </a:stretch>
        </p:blipFill>
        <p:spPr>
          <a:xfrm>
            <a:off x="2740575" y="3893043"/>
            <a:ext cx="341600" cy="437869"/>
          </a:xfrm>
          <a:prstGeom prst="rect">
            <a:avLst/>
          </a:prstGeom>
          <a:noFill/>
          <a:ln>
            <a:noFill/>
          </a:ln>
        </p:spPr>
      </p:pic>
      <p:pic>
        <p:nvPicPr>
          <p:cNvPr id="259" name="Google Shape;259;p26"/>
          <p:cNvPicPr preferRelativeResize="0"/>
          <p:nvPr/>
        </p:nvPicPr>
        <p:blipFill>
          <a:blip r:embed="rId29">
            <a:alphaModFix/>
          </a:blip>
          <a:stretch>
            <a:fillRect/>
          </a:stretch>
        </p:blipFill>
        <p:spPr>
          <a:xfrm>
            <a:off x="158925" y="3943325"/>
            <a:ext cx="314300" cy="474050"/>
          </a:xfrm>
          <a:prstGeom prst="rect">
            <a:avLst/>
          </a:prstGeom>
          <a:noFill/>
          <a:ln>
            <a:noFill/>
          </a:ln>
        </p:spPr>
      </p:pic>
      <p:pic>
        <p:nvPicPr>
          <p:cNvPr id="260" name="Google Shape;260;p26"/>
          <p:cNvPicPr preferRelativeResize="0"/>
          <p:nvPr/>
        </p:nvPicPr>
        <p:blipFill>
          <a:blip r:embed="rId29">
            <a:alphaModFix/>
          </a:blip>
          <a:stretch>
            <a:fillRect/>
          </a:stretch>
        </p:blipFill>
        <p:spPr>
          <a:xfrm>
            <a:off x="2754225" y="4401200"/>
            <a:ext cx="314300" cy="474050"/>
          </a:xfrm>
          <a:prstGeom prst="rect">
            <a:avLst/>
          </a:prstGeom>
          <a:noFill/>
          <a:ln>
            <a:noFill/>
          </a:ln>
        </p:spPr>
      </p:pic>
      <p:sp>
        <p:nvSpPr>
          <p:cNvPr id="261" name="Google Shape;261;p26"/>
          <p:cNvSpPr txBox="1"/>
          <p:nvPr/>
        </p:nvSpPr>
        <p:spPr>
          <a:xfrm>
            <a:off x="921751" y="-22475"/>
            <a:ext cx="5479044" cy="3252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lt2"/>
              </a:solidFill>
              <a:latin typeface="Roboto"/>
              <a:ea typeface="Roboto"/>
              <a:cs typeface="Roboto"/>
              <a:sym typeface="Roboto"/>
            </a:endParaRPr>
          </a:p>
        </p:txBody>
      </p:sp>
      <p:pic>
        <p:nvPicPr>
          <p:cNvPr id="263" name="Google Shape;263;p26"/>
          <p:cNvPicPr preferRelativeResize="0"/>
          <p:nvPr/>
        </p:nvPicPr>
        <p:blipFill>
          <a:blip r:embed="rId30">
            <a:alphaModFix/>
          </a:blip>
          <a:stretch>
            <a:fillRect/>
          </a:stretch>
        </p:blipFill>
        <p:spPr>
          <a:xfrm>
            <a:off x="132300" y="4559600"/>
            <a:ext cx="341600" cy="409916"/>
          </a:xfrm>
          <a:prstGeom prst="rect">
            <a:avLst/>
          </a:prstGeom>
          <a:noFill/>
          <a:ln>
            <a:noFill/>
          </a:ln>
        </p:spPr>
      </p:pic>
      <p:pic>
        <p:nvPicPr>
          <p:cNvPr id="264" name="Google Shape;264;p26"/>
          <p:cNvPicPr preferRelativeResize="0"/>
          <p:nvPr/>
        </p:nvPicPr>
        <p:blipFill>
          <a:blip r:embed="rId31">
            <a:alphaModFix/>
          </a:blip>
          <a:stretch>
            <a:fillRect/>
          </a:stretch>
        </p:blipFill>
        <p:spPr>
          <a:xfrm>
            <a:off x="6577000" y="4438275"/>
            <a:ext cx="399900" cy="3999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Google Shape;269;p27"/>
          <p:cNvPicPr preferRelativeResize="0"/>
          <p:nvPr/>
        </p:nvPicPr>
        <p:blipFill rotWithShape="1">
          <a:blip r:embed="rId3">
            <a:alphaModFix/>
          </a:blip>
          <a:srcRect t="-341280" b="341279"/>
          <a:stretch/>
        </p:blipFill>
        <p:spPr>
          <a:xfrm>
            <a:off x="2695009" y="2416904"/>
            <a:ext cx="2343144" cy="14276"/>
          </a:xfrm>
          <a:prstGeom prst="rect">
            <a:avLst/>
          </a:prstGeom>
          <a:noFill/>
          <a:ln>
            <a:noFill/>
          </a:ln>
        </p:spPr>
      </p:pic>
      <p:sp>
        <p:nvSpPr>
          <p:cNvPr id="270" name="Google Shape;270;p27"/>
          <p:cNvSpPr txBox="1"/>
          <p:nvPr/>
        </p:nvSpPr>
        <p:spPr>
          <a:xfrm>
            <a:off x="2266492" y="2987375"/>
            <a:ext cx="2012400" cy="153900"/>
          </a:xfrm>
          <a:prstGeom prst="rect">
            <a:avLst/>
          </a:prstGeom>
          <a:noFill/>
          <a:ln>
            <a:noFill/>
          </a:ln>
        </p:spPr>
        <p:txBody>
          <a:bodyPr spcFirstLastPara="1" wrap="square" lIns="31425" tIns="31425" rIns="31425" bIns="31425" anchor="t" anchorCtr="0">
            <a:noAutofit/>
          </a:bodyPr>
          <a:lstStyle/>
          <a:p>
            <a:pPr marL="0" marR="0" lvl="0" indent="0" algn="l" rtl="0">
              <a:lnSpc>
                <a:spcPct val="119444"/>
              </a:lnSpc>
              <a:spcBef>
                <a:spcPts val="0"/>
              </a:spcBef>
              <a:spcAft>
                <a:spcPts val="0"/>
              </a:spcAft>
              <a:buNone/>
            </a:pPr>
            <a:r>
              <a:rPr lang="en" sz="1100" b="1" dirty="0">
                <a:solidFill>
                  <a:srgbClr val="000000"/>
                </a:solidFill>
                <a:latin typeface="Arial"/>
                <a:ea typeface="Arial"/>
                <a:cs typeface="Arial"/>
                <a:sym typeface="Arial"/>
              </a:rPr>
              <a:t>Personal Information</a:t>
            </a:r>
            <a:endParaRPr sz="1100" b="1" dirty="0">
              <a:solidFill>
                <a:srgbClr val="000000"/>
              </a:solidFill>
              <a:latin typeface="Arial"/>
              <a:ea typeface="Arial"/>
              <a:cs typeface="Arial"/>
              <a:sym typeface="Arial"/>
            </a:endParaRPr>
          </a:p>
        </p:txBody>
      </p:sp>
      <p:pic>
        <p:nvPicPr>
          <p:cNvPr id="271" name="Google Shape;271;p27"/>
          <p:cNvPicPr preferRelativeResize="0"/>
          <p:nvPr/>
        </p:nvPicPr>
        <p:blipFill>
          <a:blip r:embed="rId4">
            <a:alphaModFix/>
          </a:blip>
          <a:stretch>
            <a:fillRect/>
          </a:stretch>
        </p:blipFill>
        <p:spPr>
          <a:xfrm>
            <a:off x="0" y="285750"/>
            <a:ext cx="9144000" cy="742925"/>
          </a:xfrm>
          <a:prstGeom prst="rect">
            <a:avLst/>
          </a:prstGeom>
          <a:noFill/>
          <a:ln>
            <a:noFill/>
          </a:ln>
        </p:spPr>
      </p:pic>
      <p:pic>
        <p:nvPicPr>
          <p:cNvPr id="272" name="Google Shape;272;p27"/>
          <p:cNvPicPr preferRelativeResize="0"/>
          <p:nvPr/>
        </p:nvPicPr>
        <p:blipFill>
          <a:blip r:embed="rId5">
            <a:alphaModFix/>
          </a:blip>
          <a:stretch>
            <a:fillRect/>
          </a:stretch>
        </p:blipFill>
        <p:spPr>
          <a:xfrm>
            <a:off x="0" y="0"/>
            <a:ext cx="971544" cy="285744"/>
          </a:xfrm>
          <a:prstGeom prst="rect">
            <a:avLst/>
          </a:prstGeom>
          <a:noFill/>
          <a:ln>
            <a:noFill/>
          </a:ln>
        </p:spPr>
      </p:pic>
      <p:sp>
        <p:nvSpPr>
          <p:cNvPr id="273" name="Google Shape;273;p27"/>
          <p:cNvSpPr txBox="1">
            <a:spLocks noGrp="1"/>
          </p:cNvSpPr>
          <p:nvPr>
            <p:ph type="ctrTitle" idx="4294967295"/>
          </p:nvPr>
        </p:nvSpPr>
        <p:spPr>
          <a:xfrm>
            <a:off x="150" y="-29132"/>
            <a:ext cx="1728900" cy="327132"/>
          </a:xfrm>
          <a:prstGeom prst="rect">
            <a:avLst/>
          </a:prstGeom>
          <a:solidFill>
            <a:schemeClr val="dk1"/>
          </a:solidFill>
        </p:spPr>
        <p:txBody>
          <a:bodyPr spcFirstLastPara="1" wrap="square" lIns="31425" tIns="31425" rIns="31425" bIns="31425" anchor="ctr" anchorCtr="0">
            <a:normAutofit fontScale="90000"/>
          </a:bodyPr>
          <a:lstStyle/>
          <a:p>
            <a:pPr marL="0" marR="0" lvl="0" indent="0" algn="l" rtl="0">
              <a:lnSpc>
                <a:spcPct val="119642"/>
              </a:lnSpc>
              <a:spcBef>
                <a:spcPts val="0"/>
              </a:spcBef>
              <a:spcAft>
                <a:spcPts val="0"/>
              </a:spcAft>
              <a:buNone/>
            </a:pPr>
            <a:r>
              <a:rPr lang="en" sz="1700" b="1" dirty="0">
                <a:solidFill>
                  <a:srgbClr val="FFFFFF"/>
                </a:solidFill>
                <a:highlight>
                  <a:schemeClr val="dk1"/>
                </a:highlight>
                <a:latin typeface="Arial"/>
                <a:ea typeface="Arial"/>
                <a:cs typeface="Arial"/>
                <a:sym typeface="Arial"/>
              </a:rPr>
              <a:t>Facebook</a:t>
            </a:r>
            <a:endParaRPr sz="1700" b="1" dirty="0">
              <a:solidFill>
                <a:srgbClr val="FFFFFF"/>
              </a:solidFill>
              <a:highlight>
                <a:schemeClr val="dk1"/>
              </a:highlight>
              <a:latin typeface="Arial"/>
              <a:ea typeface="Arial"/>
              <a:cs typeface="Arial"/>
              <a:sym typeface="Arial"/>
            </a:endParaRPr>
          </a:p>
        </p:txBody>
      </p:sp>
      <p:sp>
        <p:nvSpPr>
          <p:cNvPr id="274" name="Google Shape;274;p27"/>
          <p:cNvSpPr txBox="1">
            <a:spLocks noGrp="1"/>
          </p:cNvSpPr>
          <p:nvPr>
            <p:ph type="subTitle" idx="4294967295"/>
          </p:nvPr>
        </p:nvSpPr>
        <p:spPr>
          <a:xfrm>
            <a:off x="1920875" y="548875"/>
            <a:ext cx="6858000" cy="325200"/>
          </a:xfrm>
          <a:prstGeom prst="rect">
            <a:avLst/>
          </a:prstGeom>
        </p:spPr>
        <p:txBody>
          <a:bodyPr spcFirstLastPara="1" wrap="square" lIns="31425" tIns="31425" rIns="31425" bIns="31425" anchor="t" anchorCtr="0">
            <a:normAutofit/>
          </a:bodyPr>
          <a:lstStyle/>
          <a:p>
            <a:pPr marL="0" marR="0" lvl="0" indent="0" algn="l" rtl="0">
              <a:lnSpc>
                <a:spcPct val="108035"/>
              </a:lnSpc>
              <a:spcBef>
                <a:spcPts val="0"/>
              </a:spcBef>
              <a:spcAft>
                <a:spcPts val="0"/>
              </a:spcAft>
              <a:buNone/>
            </a:pPr>
            <a:r>
              <a:rPr lang="en" sz="1500" dirty="0">
                <a:solidFill>
                  <a:srgbClr val="222222"/>
                </a:solidFill>
              </a:rPr>
              <a:t>Abraham Lincoln</a:t>
            </a:r>
            <a:r>
              <a:rPr lang="en" sz="900" dirty="0">
                <a:solidFill>
                  <a:srgbClr val="222222"/>
                </a:solidFill>
                <a:latin typeface="Arial"/>
                <a:ea typeface="Arial"/>
                <a:cs typeface="Arial"/>
                <a:sym typeface="Arial"/>
              </a:rPr>
              <a:t> </a:t>
            </a:r>
            <a:r>
              <a:rPr lang="en" sz="1100" dirty="0">
                <a:solidFill>
                  <a:srgbClr val="222222"/>
                </a:solidFill>
              </a:rPr>
              <a:t>is wondering what his cabinet members will think of the proclamation he’s drafting...</a:t>
            </a:r>
            <a:endParaRPr sz="900" dirty="0">
              <a:solidFill>
                <a:srgbClr val="222222"/>
              </a:solidFill>
              <a:latin typeface="Arial"/>
              <a:ea typeface="Arial"/>
              <a:cs typeface="Arial"/>
              <a:sym typeface="Arial"/>
            </a:endParaRPr>
          </a:p>
        </p:txBody>
      </p:sp>
      <p:pic>
        <p:nvPicPr>
          <p:cNvPr id="275" name="Google Shape;275;p27"/>
          <p:cNvPicPr preferRelativeResize="0"/>
          <p:nvPr/>
        </p:nvPicPr>
        <p:blipFill>
          <a:blip r:embed="rId6">
            <a:alphaModFix/>
          </a:blip>
          <a:stretch>
            <a:fillRect/>
          </a:stretch>
        </p:blipFill>
        <p:spPr>
          <a:xfrm>
            <a:off x="971550" y="0"/>
            <a:ext cx="5521325" cy="285750"/>
          </a:xfrm>
          <a:prstGeom prst="rect">
            <a:avLst/>
          </a:prstGeom>
          <a:noFill/>
          <a:ln>
            <a:noFill/>
          </a:ln>
        </p:spPr>
      </p:pic>
      <p:pic>
        <p:nvPicPr>
          <p:cNvPr id="276" name="Google Shape;276;p27"/>
          <p:cNvPicPr preferRelativeResize="0"/>
          <p:nvPr/>
        </p:nvPicPr>
        <p:blipFill>
          <a:blip r:embed="rId7">
            <a:alphaModFix/>
          </a:blip>
          <a:stretch>
            <a:fillRect/>
          </a:stretch>
        </p:blipFill>
        <p:spPr>
          <a:xfrm>
            <a:off x="2057400" y="0"/>
            <a:ext cx="628644" cy="285744"/>
          </a:xfrm>
          <a:prstGeom prst="rect">
            <a:avLst/>
          </a:prstGeom>
          <a:noFill/>
          <a:ln>
            <a:noFill/>
          </a:ln>
        </p:spPr>
      </p:pic>
      <p:pic>
        <p:nvPicPr>
          <p:cNvPr id="277" name="Google Shape;277;p27"/>
          <p:cNvPicPr preferRelativeResize="0"/>
          <p:nvPr/>
        </p:nvPicPr>
        <p:blipFill>
          <a:blip r:embed="rId6">
            <a:alphaModFix/>
          </a:blip>
          <a:stretch>
            <a:fillRect/>
          </a:stretch>
        </p:blipFill>
        <p:spPr>
          <a:xfrm>
            <a:off x="2895592" y="0"/>
            <a:ext cx="571489" cy="285744"/>
          </a:xfrm>
          <a:prstGeom prst="rect">
            <a:avLst/>
          </a:prstGeom>
          <a:noFill/>
          <a:ln w="9525" cap="flat" cmpd="sng">
            <a:solidFill>
              <a:schemeClr val="dk1"/>
            </a:solidFill>
            <a:prstDash val="solid"/>
            <a:round/>
            <a:headEnd type="none" w="sm" len="sm"/>
            <a:tailEnd type="none" w="sm" len="sm"/>
          </a:ln>
        </p:spPr>
      </p:pic>
      <p:pic>
        <p:nvPicPr>
          <p:cNvPr id="278" name="Google Shape;278;p27"/>
          <p:cNvPicPr preferRelativeResize="0"/>
          <p:nvPr/>
        </p:nvPicPr>
        <p:blipFill>
          <a:blip r:embed="rId7">
            <a:alphaModFix/>
          </a:blip>
          <a:stretch>
            <a:fillRect/>
          </a:stretch>
        </p:blipFill>
        <p:spPr>
          <a:xfrm>
            <a:off x="3657600" y="0"/>
            <a:ext cx="628644" cy="285744"/>
          </a:xfrm>
          <a:prstGeom prst="rect">
            <a:avLst/>
          </a:prstGeom>
          <a:noFill/>
          <a:ln>
            <a:noFill/>
          </a:ln>
        </p:spPr>
      </p:pic>
      <p:pic>
        <p:nvPicPr>
          <p:cNvPr id="279" name="Google Shape;279;p27"/>
          <p:cNvPicPr preferRelativeResize="0"/>
          <p:nvPr/>
        </p:nvPicPr>
        <p:blipFill>
          <a:blip r:embed="rId8">
            <a:alphaModFix/>
          </a:blip>
          <a:stretch>
            <a:fillRect/>
          </a:stretch>
        </p:blipFill>
        <p:spPr>
          <a:xfrm>
            <a:off x="4495801" y="0"/>
            <a:ext cx="1570425" cy="285750"/>
          </a:xfrm>
          <a:prstGeom prst="rect">
            <a:avLst/>
          </a:prstGeom>
          <a:noFill/>
          <a:ln>
            <a:noFill/>
          </a:ln>
        </p:spPr>
      </p:pic>
      <p:pic>
        <p:nvPicPr>
          <p:cNvPr id="280" name="Google Shape;280;p27"/>
          <p:cNvPicPr preferRelativeResize="0"/>
          <p:nvPr/>
        </p:nvPicPr>
        <p:blipFill>
          <a:blip r:embed="rId9">
            <a:alphaModFix/>
          </a:blip>
          <a:stretch>
            <a:fillRect/>
          </a:stretch>
        </p:blipFill>
        <p:spPr>
          <a:xfrm>
            <a:off x="6400800" y="0"/>
            <a:ext cx="1314444" cy="285744"/>
          </a:xfrm>
          <a:prstGeom prst="rect">
            <a:avLst/>
          </a:prstGeom>
          <a:noFill/>
          <a:ln>
            <a:noFill/>
          </a:ln>
        </p:spPr>
      </p:pic>
      <p:sp>
        <p:nvSpPr>
          <p:cNvPr id="281" name="Google Shape;281;p27"/>
          <p:cNvSpPr txBox="1"/>
          <p:nvPr/>
        </p:nvSpPr>
        <p:spPr>
          <a:xfrm>
            <a:off x="5343371" y="-22475"/>
            <a:ext cx="3264600" cy="325200"/>
          </a:xfrm>
          <a:prstGeom prst="rect">
            <a:avLst/>
          </a:prstGeom>
          <a:solidFill>
            <a:schemeClr val="dk1"/>
          </a:solidFill>
          <a:ln>
            <a:noFill/>
          </a:ln>
        </p:spPr>
        <p:txBody>
          <a:bodyPr spcFirstLastPara="1" wrap="square" lIns="31425" tIns="31425" rIns="31425" bIns="31425" anchor="ctr" anchorCtr="0">
            <a:noAutofit/>
          </a:bodyPr>
          <a:lstStyle/>
          <a:p>
            <a:pPr marL="0" marR="0" lvl="0" indent="0" algn="l" rtl="0">
              <a:lnSpc>
                <a:spcPct val="119791"/>
              </a:lnSpc>
              <a:spcBef>
                <a:spcPts val="0"/>
              </a:spcBef>
              <a:spcAft>
                <a:spcPts val="0"/>
              </a:spcAft>
              <a:buNone/>
            </a:pPr>
            <a:r>
              <a:rPr lang="en" sz="1200" b="1" dirty="0">
                <a:solidFill>
                  <a:srgbClr val="FFFFFF"/>
                </a:solidFill>
              </a:rPr>
              <a:t>                  Abraham Lincoln</a:t>
            </a:r>
            <a:endParaRPr sz="1200" b="1" dirty="0">
              <a:solidFill>
                <a:srgbClr val="FFFFFF"/>
              </a:solidFill>
            </a:endParaRPr>
          </a:p>
        </p:txBody>
      </p:sp>
      <p:pic>
        <p:nvPicPr>
          <p:cNvPr id="282" name="Google Shape;282;p27"/>
          <p:cNvPicPr preferRelativeResize="0"/>
          <p:nvPr/>
        </p:nvPicPr>
        <p:blipFill>
          <a:blip r:embed="rId10">
            <a:alphaModFix/>
          </a:blip>
          <a:stretch>
            <a:fillRect/>
          </a:stretch>
        </p:blipFill>
        <p:spPr>
          <a:xfrm>
            <a:off x="8153393" y="0"/>
            <a:ext cx="742939" cy="285744"/>
          </a:xfrm>
          <a:prstGeom prst="rect">
            <a:avLst/>
          </a:prstGeom>
          <a:noFill/>
          <a:ln>
            <a:noFill/>
          </a:ln>
        </p:spPr>
      </p:pic>
      <p:sp>
        <p:nvSpPr>
          <p:cNvPr id="283" name="Google Shape;283;p27"/>
          <p:cNvSpPr txBox="1"/>
          <p:nvPr/>
        </p:nvSpPr>
        <p:spPr>
          <a:xfrm>
            <a:off x="7721602" y="-29132"/>
            <a:ext cx="1428600" cy="327132"/>
          </a:xfrm>
          <a:prstGeom prst="rect">
            <a:avLst/>
          </a:prstGeom>
          <a:solidFill>
            <a:schemeClr val="dk1"/>
          </a:solidFill>
          <a:ln>
            <a:noFill/>
          </a:ln>
        </p:spPr>
        <p:txBody>
          <a:bodyPr spcFirstLastPara="1" wrap="square" lIns="31425" tIns="31425" rIns="31425" bIns="31425" anchor="ctr" anchorCtr="0">
            <a:noAutofit/>
          </a:bodyPr>
          <a:lstStyle/>
          <a:p>
            <a:pPr marL="0" marR="0" lvl="0" indent="0" algn="ctr" rtl="0">
              <a:lnSpc>
                <a:spcPct val="119791"/>
              </a:lnSpc>
              <a:spcBef>
                <a:spcPts val="0"/>
              </a:spcBef>
              <a:spcAft>
                <a:spcPts val="0"/>
              </a:spcAft>
              <a:buNone/>
            </a:pPr>
            <a:r>
              <a:rPr lang="en" sz="1100" dirty="0">
                <a:solidFill>
                  <a:srgbClr val="FFFFFF"/>
                </a:solidFill>
                <a:latin typeface="Arial"/>
                <a:ea typeface="Arial"/>
                <a:cs typeface="Arial"/>
                <a:sym typeface="Arial"/>
              </a:rPr>
              <a:t>Logout</a:t>
            </a:r>
            <a:endParaRPr sz="1100" dirty="0">
              <a:solidFill>
                <a:srgbClr val="FFFFFF"/>
              </a:solidFill>
              <a:latin typeface="Arial"/>
              <a:ea typeface="Arial"/>
              <a:cs typeface="Arial"/>
              <a:sym typeface="Arial"/>
            </a:endParaRPr>
          </a:p>
        </p:txBody>
      </p:sp>
      <p:sp>
        <p:nvSpPr>
          <p:cNvPr id="284" name="Google Shape;284;p27"/>
          <p:cNvSpPr txBox="1"/>
          <p:nvPr/>
        </p:nvSpPr>
        <p:spPr>
          <a:xfrm>
            <a:off x="244463" y="1863321"/>
            <a:ext cx="1484617" cy="131203"/>
          </a:xfrm>
          <a:prstGeom prst="rect">
            <a:avLst/>
          </a:prstGeom>
          <a:noFill/>
          <a:ln>
            <a:noFill/>
          </a:ln>
        </p:spPr>
        <p:txBody>
          <a:bodyPr spcFirstLastPara="1" wrap="square" lIns="31425" tIns="31425" rIns="31425" bIns="31425" anchor="t" anchorCtr="0">
            <a:noAutofit/>
          </a:bodyPr>
          <a:lstStyle/>
          <a:p>
            <a:pPr marL="0" marR="0" lvl="0" indent="0" algn="l" rtl="0">
              <a:lnSpc>
                <a:spcPct val="119642"/>
              </a:lnSpc>
              <a:spcBef>
                <a:spcPts val="0"/>
              </a:spcBef>
              <a:spcAft>
                <a:spcPts val="0"/>
              </a:spcAft>
              <a:buNone/>
            </a:pPr>
            <a:r>
              <a:rPr lang="en" sz="700" u="sng">
                <a:solidFill>
                  <a:srgbClr val="009999"/>
                </a:solidFill>
                <a:latin typeface="Arial"/>
                <a:ea typeface="Arial"/>
                <a:cs typeface="Arial"/>
                <a:sym typeface="Arial"/>
              </a:rPr>
              <a:t>View photos of </a:t>
            </a:r>
            <a:r>
              <a:rPr lang="en" sz="700" u="sng">
                <a:solidFill>
                  <a:srgbClr val="009999"/>
                </a:solidFill>
              </a:rPr>
              <a:t>Abraham</a:t>
            </a:r>
            <a:r>
              <a:rPr lang="en" sz="700" u="sng">
                <a:solidFill>
                  <a:srgbClr val="009999"/>
                </a:solidFill>
                <a:latin typeface="Arial"/>
                <a:ea typeface="Arial"/>
                <a:cs typeface="Arial"/>
                <a:sym typeface="Arial"/>
              </a:rPr>
              <a:t> (5)</a:t>
            </a:r>
            <a:endParaRPr sz="700" u="sng">
              <a:solidFill>
                <a:srgbClr val="009999"/>
              </a:solidFill>
              <a:latin typeface="Arial"/>
              <a:ea typeface="Arial"/>
              <a:cs typeface="Arial"/>
              <a:sym typeface="Arial"/>
            </a:endParaRPr>
          </a:p>
        </p:txBody>
      </p:sp>
      <p:pic>
        <p:nvPicPr>
          <p:cNvPr id="285" name="Google Shape;285;p27"/>
          <p:cNvPicPr preferRelativeResize="0"/>
          <p:nvPr/>
        </p:nvPicPr>
        <p:blipFill>
          <a:blip r:embed="rId11">
            <a:alphaModFix/>
          </a:blip>
          <a:stretch>
            <a:fillRect/>
          </a:stretch>
        </p:blipFill>
        <p:spPr>
          <a:xfrm>
            <a:off x="152393" y="1993106"/>
            <a:ext cx="1200150" cy="14276"/>
          </a:xfrm>
          <a:prstGeom prst="rect">
            <a:avLst/>
          </a:prstGeom>
          <a:noFill/>
          <a:ln>
            <a:noFill/>
          </a:ln>
        </p:spPr>
      </p:pic>
      <p:sp>
        <p:nvSpPr>
          <p:cNvPr id="286" name="Google Shape;286;p27"/>
          <p:cNvSpPr txBox="1"/>
          <p:nvPr/>
        </p:nvSpPr>
        <p:spPr>
          <a:xfrm>
            <a:off x="244463" y="2034771"/>
            <a:ext cx="1484617" cy="131203"/>
          </a:xfrm>
          <a:prstGeom prst="rect">
            <a:avLst/>
          </a:prstGeom>
          <a:noFill/>
          <a:ln>
            <a:noFill/>
          </a:ln>
        </p:spPr>
        <p:txBody>
          <a:bodyPr spcFirstLastPara="1" wrap="square" lIns="31425" tIns="31425" rIns="31425" bIns="31425" anchor="t" anchorCtr="0">
            <a:noAutofit/>
          </a:bodyPr>
          <a:lstStyle/>
          <a:p>
            <a:pPr marL="0" marR="0" lvl="0" indent="0" algn="l" rtl="0">
              <a:lnSpc>
                <a:spcPct val="119642"/>
              </a:lnSpc>
              <a:spcBef>
                <a:spcPts val="0"/>
              </a:spcBef>
              <a:spcAft>
                <a:spcPts val="0"/>
              </a:spcAft>
              <a:buNone/>
            </a:pPr>
            <a:r>
              <a:rPr lang="en" sz="700">
                <a:solidFill>
                  <a:srgbClr val="000000"/>
                </a:solidFill>
                <a:latin typeface="Arial"/>
                <a:ea typeface="Arial"/>
                <a:cs typeface="Arial"/>
                <a:sym typeface="Arial"/>
              </a:rPr>
              <a:t>Send </a:t>
            </a:r>
            <a:r>
              <a:rPr lang="en" sz="700"/>
              <a:t>Abraham </a:t>
            </a:r>
            <a:r>
              <a:rPr lang="en" sz="700">
                <a:solidFill>
                  <a:srgbClr val="000000"/>
                </a:solidFill>
                <a:latin typeface="Arial"/>
                <a:ea typeface="Arial"/>
                <a:cs typeface="Arial"/>
                <a:sym typeface="Arial"/>
              </a:rPr>
              <a:t>a message</a:t>
            </a:r>
            <a:endParaRPr sz="700">
              <a:solidFill>
                <a:srgbClr val="000000"/>
              </a:solidFill>
              <a:latin typeface="Arial"/>
              <a:ea typeface="Arial"/>
              <a:cs typeface="Arial"/>
              <a:sym typeface="Arial"/>
            </a:endParaRPr>
          </a:p>
        </p:txBody>
      </p:sp>
      <p:sp>
        <p:nvSpPr>
          <p:cNvPr id="287" name="Google Shape;287;p27"/>
          <p:cNvSpPr txBox="1"/>
          <p:nvPr/>
        </p:nvSpPr>
        <p:spPr>
          <a:xfrm>
            <a:off x="244463" y="2206221"/>
            <a:ext cx="1484617" cy="131203"/>
          </a:xfrm>
          <a:prstGeom prst="rect">
            <a:avLst/>
          </a:prstGeom>
          <a:noFill/>
          <a:ln>
            <a:noFill/>
          </a:ln>
        </p:spPr>
        <p:txBody>
          <a:bodyPr spcFirstLastPara="1" wrap="square" lIns="31425" tIns="31425" rIns="31425" bIns="31425" anchor="t" anchorCtr="0">
            <a:noAutofit/>
          </a:bodyPr>
          <a:lstStyle/>
          <a:p>
            <a:pPr marL="0" marR="0" lvl="0" indent="0" algn="l" rtl="0">
              <a:lnSpc>
                <a:spcPct val="119642"/>
              </a:lnSpc>
              <a:spcBef>
                <a:spcPts val="0"/>
              </a:spcBef>
              <a:spcAft>
                <a:spcPts val="0"/>
              </a:spcAft>
              <a:buNone/>
            </a:pPr>
            <a:r>
              <a:rPr lang="en" sz="700">
                <a:solidFill>
                  <a:srgbClr val="000000"/>
                </a:solidFill>
                <a:latin typeface="Arial"/>
                <a:ea typeface="Arial"/>
                <a:cs typeface="Arial"/>
                <a:sym typeface="Arial"/>
              </a:rPr>
              <a:t>Poke </a:t>
            </a:r>
            <a:endParaRPr sz="700">
              <a:solidFill>
                <a:srgbClr val="000000"/>
              </a:solidFill>
              <a:latin typeface="Arial"/>
              <a:ea typeface="Arial"/>
              <a:cs typeface="Arial"/>
              <a:sym typeface="Arial"/>
            </a:endParaRPr>
          </a:p>
        </p:txBody>
      </p:sp>
      <p:pic>
        <p:nvPicPr>
          <p:cNvPr id="288" name="Google Shape;288;p27"/>
          <p:cNvPicPr preferRelativeResize="0"/>
          <p:nvPr/>
        </p:nvPicPr>
        <p:blipFill>
          <a:blip r:embed="rId11">
            <a:alphaModFix/>
          </a:blip>
          <a:stretch>
            <a:fillRect/>
          </a:stretch>
        </p:blipFill>
        <p:spPr>
          <a:xfrm>
            <a:off x="152393" y="2164539"/>
            <a:ext cx="1200150" cy="14276"/>
          </a:xfrm>
          <a:prstGeom prst="rect">
            <a:avLst/>
          </a:prstGeom>
          <a:noFill/>
          <a:ln>
            <a:noFill/>
          </a:ln>
        </p:spPr>
      </p:pic>
      <p:pic>
        <p:nvPicPr>
          <p:cNvPr id="289" name="Google Shape;289;p27"/>
          <p:cNvPicPr preferRelativeResize="0"/>
          <p:nvPr/>
        </p:nvPicPr>
        <p:blipFill>
          <a:blip r:embed="rId11">
            <a:alphaModFix/>
          </a:blip>
          <a:stretch>
            <a:fillRect/>
          </a:stretch>
        </p:blipFill>
        <p:spPr>
          <a:xfrm>
            <a:off x="152393" y="2336006"/>
            <a:ext cx="1200150" cy="14276"/>
          </a:xfrm>
          <a:prstGeom prst="rect">
            <a:avLst/>
          </a:prstGeom>
          <a:noFill/>
          <a:ln>
            <a:noFill/>
          </a:ln>
        </p:spPr>
      </p:pic>
      <p:pic>
        <p:nvPicPr>
          <p:cNvPr id="290" name="Google Shape;290;p27"/>
          <p:cNvPicPr preferRelativeResize="0"/>
          <p:nvPr/>
        </p:nvPicPr>
        <p:blipFill>
          <a:blip r:embed="rId12">
            <a:alphaModFix/>
          </a:blip>
          <a:stretch>
            <a:fillRect/>
          </a:stretch>
        </p:blipFill>
        <p:spPr>
          <a:xfrm>
            <a:off x="2057400" y="857233"/>
            <a:ext cx="628644" cy="185726"/>
          </a:xfrm>
          <a:prstGeom prst="rect">
            <a:avLst/>
          </a:prstGeom>
          <a:noFill/>
          <a:ln>
            <a:noFill/>
          </a:ln>
        </p:spPr>
      </p:pic>
      <p:pic>
        <p:nvPicPr>
          <p:cNvPr id="291" name="Google Shape;291;p27"/>
          <p:cNvPicPr preferRelativeResize="0"/>
          <p:nvPr/>
        </p:nvPicPr>
        <p:blipFill>
          <a:blip r:embed="rId13">
            <a:alphaModFix/>
          </a:blip>
          <a:stretch>
            <a:fillRect/>
          </a:stretch>
        </p:blipFill>
        <p:spPr>
          <a:xfrm>
            <a:off x="2886075" y="850095"/>
            <a:ext cx="585782" cy="207157"/>
          </a:xfrm>
          <a:prstGeom prst="rect">
            <a:avLst/>
          </a:prstGeom>
          <a:noFill/>
          <a:ln>
            <a:noFill/>
          </a:ln>
        </p:spPr>
      </p:pic>
      <p:pic>
        <p:nvPicPr>
          <p:cNvPr id="292" name="Google Shape;292;p27"/>
          <p:cNvPicPr preferRelativeResize="0"/>
          <p:nvPr/>
        </p:nvPicPr>
        <p:blipFill>
          <a:blip r:embed="rId14">
            <a:alphaModFix/>
          </a:blip>
          <a:stretch>
            <a:fillRect/>
          </a:stretch>
        </p:blipFill>
        <p:spPr>
          <a:xfrm>
            <a:off x="3648060" y="850095"/>
            <a:ext cx="585782" cy="207157"/>
          </a:xfrm>
          <a:prstGeom prst="rect">
            <a:avLst/>
          </a:prstGeom>
          <a:noFill/>
          <a:ln>
            <a:noFill/>
          </a:ln>
        </p:spPr>
      </p:pic>
      <p:pic>
        <p:nvPicPr>
          <p:cNvPr id="293" name="Google Shape;293;p27"/>
          <p:cNvPicPr preferRelativeResize="0"/>
          <p:nvPr/>
        </p:nvPicPr>
        <p:blipFill>
          <a:blip r:embed="rId14">
            <a:alphaModFix/>
          </a:blip>
          <a:stretch>
            <a:fillRect/>
          </a:stretch>
        </p:blipFill>
        <p:spPr>
          <a:xfrm>
            <a:off x="4410068" y="850095"/>
            <a:ext cx="585782" cy="207157"/>
          </a:xfrm>
          <a:prstGeom prst="rect">
            <a:avLst/>
          </a:prstGeom>
          <a:noFill/>
          <a:ln>
            <a:noFill/>
          </a:ln>
        </p:spPr>
      </p:pic>
      <p:pic>
        <p:nvPicPr>
          <p:cNvPr id="294" name="Google Shape;294;p27"/>
          <p:cNvPicPr preferRelativeResize="0"/>
          <p:nvPr/>
        </p:nvPicPr>
        <p:blipFill>
          <a:blip r:embed="rId15">
            <a:alphaModFix/>
          </a:blip>
          <a:stretch>
            <a:fillRect/>
          </a:stretch>
        </p:blipFill>
        <p:spPr>
          <a:xfrm>
            <a:off x="2133585" y="1428739"/>
            <a:ext cx="3714744" cy="207157"/>
          </a:xfrm>
          <a:prstGeom prst="rect">
            <a:avLst/>
          </a:prstGeom>
          <a:noFill/>
          <a:ln>
            <a:noFill/>
          </a:ln>
        </p:spPr>
      </p:pic>
      <p:sp>
        <p:nvSpPr>
          <p:cNvPr id="295" name="Google Shape;295;p27"/>
          <p:cNvSpPr txBox="1"/>
          <p:nvPr/>
        </p:nvSpPr>
        <p:spPr>
          <a:xfrm>
            <a:off x="2225649" y="1234675"/>
            <a:ext cx="1428600" cy="153900"/>
          </a:xfrm>
          <a:prstGeom prst="rect">
            <a:avLst/>
          </a:prstGeom>
          <a:noFill/>
          <a:ln>
            <a:noFill/>
          </a:ln>
        </p:spPr>
        <p:txBody>
          <a:bodyPr spcFirstLastPara="1" wrap="square" lIns="31425" tIns="31425" rIns="31425" bIns="31425" anchor="t" anchorCtr="0">
            <a:noAutofit/>
          </a:bodyPr>
          <a:lstStyle/>
          <a:p>
            <a:pPr marL="0" marR="0" lvl="0" indent="0" algn="l" rtl="0">
              <a:lnSpc>
                <a:spcPct val="119444"/>
              </a:lnSpc>
              <a:spcBef>
                <a:spcPts val="0"/>
              </a:spcBef>
              <a:spcAft>
                <a:spcPts val="0"/>
              </a:spcAft>
              <a:buNone/>
            </a:pPr>
            <a:r>
              <a:rPr lang="en" sz="1100" b="1">
                <a:solidFill>
                  <a:srgbClr val="000000"/>
                </a:solidFill>
                <a:latin typeface="Arial"/>
                <a:ea typeface="Arial"/>
                <a:cs typeface="Arial"/>
                <a:sym typeface="Arial"/>
              </a:rPr>
              <a:t>Basic Information</a:t>
            </a:r>
            <a:endParaRPr sz="1100" b="1">
              <a:solidFill>
                <a:srgbClr val="000000"/>
              </a:solidFill>
              <a:latin typeface="Arial"/>
              <a:ea typeface="Arial"/>
              <a:cs typeface="Arial"/>
              <a:sym typeface="Arial"/>
            </a:endParaRPr>
          </a:p>
        </p:txBody>
      </p:sp>
      <p:pic>
        <p:nvPicPr>
          <p:cNvPr id="296" name="Google Shape;296;p27"/>
          <p:cNvPicPr preferRelativeResize="0"/>
          <p:nvPr/>
        </p:nvPicPr>
        <p:blipFill>
          <a:blip r:embed="rId16">
            <a:alphaModFix/>
          </a:blip>
          <a:stretch>
            <a:fillRect/>
          </a:stretch>
        </p:blipFill>
        <p:spPr>
          <a:xfrm>
            <a:off x="152393" y="2359989"/>
            <a:ext cx="1200150" cy="171433"/>
          </a:xfrm>
          <a:prstGeom prst="rect">
            <a:avLst/>
          </a:prstGeom>
          <a:noFill/>
          <a:ln>
            <a:noFill/>
          </a:ln>
        </p:spPr>
      </p:pic>
      <p:sp>
        <p:nvSpPr>
          <p:cNvPr id="297" name="Google Shape;297;p27"/>
          <p:cNvSpPr txBox="1"/>
          <p:nvPr/>
        </p:nvSpPr>
        <p:spPr>
          <a:xfrm>
            <a:off x="200754" y="2359090"/>
            <a:ext cx="1484700" cy="153900"/>
          </a:xfrm>
          <a:prstGeom prst="rect">
            <a:avLst/>
          </a:prstGeom>
          <a:noFill/>
          <a:ln>
            <a:noFill/>
          </a:ln>
        </p:spPr>
        <p:txBody>
          <a:bodyPr spcFirstLastPara="1" wrap="square" lIns="31425" tIns="31425" rIns="31425" bIns="31425" anchor="t" anchorCtr="0">
            <a:noAutofit/>
          </a:bodyPr>
          <a:lstStyle/>
          <a:p>
            <a:pPr marL="0" marR="0" lvl="0" indent="0" algn="l" rtl="0">
              <a:lnSpc>
                <a:spcPct val="119444"/>
              </a:lnSpc>
              <a:spcBef>
                <a:spcPts val="0"/>
              </a:spcBef>
              <a:spcAft>
                <a:spcPts val="0"/>
              </a:spcAft>
              <a:buNone/>
            </a:pPr>
            <a:r>
              <a:rPr lang="en" sz="800" b="1">
                <a:solidFill>
                  <a:srgbClr val="000000"/>
                </a:solidFill>
              </a:rPr>
              <a:t>Information</a:t>
            </a:r>
            <a:endParaRPr sz="800" b="1">
              <a:solidFill>
                <a:srgbClr val="000000"/>
              </a:solidFill>
            </a:endParaRPr>
          </a:p>
        </p:txBody>
      </p:sp>
      <p:pic>
        <p:nvPicPr>
          <p:cNvPr id="298" name="Google Shape;298;p27"/>
          <p:cNvPicPr preferRelativeResize="0"/>
          <p:nvPr/>
        </p:nvPicPr>
        <p:blipFill>
          <a:blip r:embed="rId11">
            <a:alphaModFix/>
          </a:blip>
          <a:stretch>
            <a:fillRect/>
          </a:stretch>
        </p:blipFill>
        <p:spPr>
          <a:xfrm>
            <a:off x="152393" y="2534676"/>
            <a:ext cx="1200150" cy="14276"/>
          </a:xfrm>
          <a:prstGeom prst="rect">
            <a:avLst/>
          </a:prstGeom>
          <a:noFill/>
          <a:ln>
            <a:noFill/>
          </a:ln>
        </p:spPr>
      </p:pic>
      <p:sp>
        <p:nvSpPr>
          <p:cNvPr id="299" name="Google Shape;299;p27"/>
          <p:cNvSpPr txBox="1"/>
          <p:nvPr/>
        </p:nvSpPr>
        <p:spPr>
          <a:xfrm>
            <a:off x="127025" y="2508650"/>
            <a:ext cx="1484700" cy="886200"/>
          </a:xfrm>
          <a:prstGeom prst="rect">
            <a:avLst/>
          </a:prstGeom>
          <a:noFill/>
          <a:ln>
            <a:noFill/>
          </a:ln>
        </p:spPr>
        <p:txBody>
          <a:bodyPr spcFirstLastPara="1" wrap="square" lIns="31425" tIns="31425" rIns="31425" bIns="31425" anchor="t" anchorCtr="0">
            <a:noAutofit/>
          </a:bodyPr>
          <a:lstStyle/>
          <a:p>
            <a:pPr marL="0" marR="0" lvl="0" indent="0" algn="l" rtl="0">
              <a:lnSpc>
                <a:spcPct val="100000"/>
              </a:lnSpc>
              <a:spcBef>
                <a:spcPts val="0"/>
              </a:spcBef>
              <a:spcAft>
                <a:spcPts val="0"/>
              </a:spcAft>
              <a:buNone/>
            </a:pPr>
            <a:r>
              <a:rPr lang="en" sz="800">
                <a:solidFill>
                  <a:srgbClr val="959EBD"/>
                </a:solidFill>
                <a:latin typeface="Arial"/>
                <a:ea typeface="Arial"/>
                <a:cs typeface="Arial"/>
                <a:sym typeface="Arial"/>
              </a:rPr>
              <a:t>Networks</a:t>
            </a:r>
            <a:r>
              <a:rPr lang="en" sz="800">
                <a:solidFill>
                  <a:srgbClr val="D9DCE7"/>
                </a:solidFill>
                <a:latin typeface="Arial"/>
                <a:ea typeface="Arial"/>
                <a:cs typeface="Arial"/>
                <a:sym typeface="Arial"/>
              </a:rPr>
              <a:t>:</a:t>
            </a:r>
            <a:endParaRPr sz="800">
              <a:solidFill>
                <a:srgbClr val="D9DCE7"/>
              </a:solidFill>
              <a:latin typeface="Arial"/>
              <a:ea typeface="Arial"/>
              <a:cs typeface="Arial"/>
              <a:sym typeface="Arial"/>
            </a:endParaRPr>
          </a:p>
          <a:p>
            <a:pPr marL="0" marR="0" lvl="0" indent="0" algn="l" rtl="0">
              <a:lnSpc>
                <a:spcPct val="100000"/>
              </a:lnSpc>
              <a:spcBef>
                <a:spcPts val="300"/>
              </a:spcBef>
              <a:spcAft>
                <a:spcPts val="0"/>
              </a:spcAft>
              <a:buNone/>
            </a:pPr>
            <a:r>
              <a:rPr lang="en" sz="800">
                <a:solidFill>
                  <a:srgbClr val="000000"/>
                </a:solidFill>
                <a:latin typeface="Arial"/>
                <a:ea typeface="Arial"/>
                <a:cs typeface="Arial"/>
                <a:sym typeface="Arial"/>
              </a:rPr>
              <a:t>Washington D.C.</a:t>
            </a:r>
            <a:endParaRPr sz="800">
              <a:solidFill>
                <a:srgbClr val="000000"/>
              </a:solidFill>
              <a:latin typeface="Arial"/>
              <a:ea typeface="Arial"/>
              <a:cs typeface="Arial"/>
              <a:sym typeface="Arial"/>
            </a:endParaRPr>
          </a:p>
          <a:p>
            <a:pPr marL="0" marR="0" lvl="0" indent="0" algn="l" rtl="0">
              <a:lnSpc>
                <a:spcPct val="100000"/>
              </a:lnSpc>
              <a:spcBef>
                <a:spcPts val="300"/>
              </a:spcBef>
              <a:spcAft>
                <a:spcPts val="0"/>
              </a:spcAft>
              <a:buNone/>
            </a:pPr>
            <a:r>
              <a:rPr lang="en" sz="800">
                <a:solidFill>
                  <a:srgbClr val="959EBD"/>
                </a:solidFill>
                <a:latin typeface="Arial"/>
                <a:ea typeface="Arial"/>
                <a:cs typeface="Arial"/>
                <a:sym typeface="Arial"/>
              </a:rPr>
              <a:t>Birthday:</a:t>
            </a:r>
            <a:endParaRPr sz="800">
              <a:solidFill>
                <a:srgbClr val="959EBD"/>
              </a:solidFill>
              <a:latin typeface="Arial"/>
              <a:ea typeface="Arial"/>
              <a:cs typeface="Arial"/>
              <a:sym typeface="Arial"/>
            </a:endParaRPr>
          </a:p>
          <a:p>
            <a:pPr marL="0" marR="0" lvl="0" indent="0" algn="l" rtl="0">
              <a:lnSpc>
                <a:spcPct val="100000"/>
              </a:lnSpc>
              <a:spcBef>
                <a:spcPts val="300"/>
              </a:spcBef>
              <a:spcAft>
                <a:spcPts val="0"/>
              </a:spcAft>
              <a:buNone/>
            </a:pPr>
            <a:r>
              <a:rPr lang="en" sz="800"/>
              <a:t>Feb 12</a:t>
            </a:r>
            <a:r>
              <a:rPr lang="en" sz="800">
                <a:solidFill>
                  <a:srgbClr val="000000"/>
                </a:solidFill>
                <a:latin typeface="Arial"/>
                <a:ea typeface="Arial"/>
                <a:cs typeface="Arial"/>
                <a:sym typeface="Arial"/>
              </a:rPr>
              <a:t>, 1</a:t>
            </a:r>
            <a:r>
              <a:rPr lang="en" sz="800"/>
              <a:t>809</a:t>
            </a:r>
            <a:endParaRPr sz="800">
              <a:solidFill>
                <a:srgbClr val="000000"/>
              </a:solidFill>
              <a:latin typeface="Arial"/>
              <a:ea typeface="Arial"/>
              <a:cs typeface="Arial"/>
              <a:sym typeface="Arial"/>
            </a:endParaRPr>
          </a:p>
          <a:p>
            <a:pPr marL="0" marR="0" lvl="0" indent="0" algn="l" rtl="0">
              <a:lnSpc>
                <a:spcPct val="100000"/>
              </a:lnSpc>
              <a:spcBef>
                <a:spcPts val="300"/>
              </a:spcBef>
              <a:spcAft>
                <a:spcPts val="0"/>
              </a:spcAft>
              <a:buNone/>
            </a:pPr>
            <a:r>
              <a:rPr lang="en" sz="800">
                <a:solidFill>
                  <a:srgbClr val="959EBD"/>
                </a:solidFill>
                <a:latin typeface="Arial"/>
                <a:ea typeface="Arial"/>
                <a:cs typeface="Arial"/>
                <a:sym typeface="Arial"/>
              </a:rPr>
              <a:t>Political:</a:t>
            </a:r>
            <a:endParaRPr sz="800">
              <a:solidFill>
                <a:srgbClr val="959EBD"/>
              </a:solidFill>
              <a:latin typeface="Arial"/>
              <a:ea typeface="Arial"/>
              <a:cs typeface="Arial"/>
              <a:sym typeface="Arial"/>
            </a:endParaRPr>
          </a:p>
          <a:p>
            <a:pPr marL="0" marR="0" lvl="0" indent="0" algn="l" rtl="0">
              <a:lnSpc>
                <a:spcPct val="100000"/>
              </a:lnSpc>
              <a:spcBef>
                <a:spcPts val="300"/>
              </a:spcBef>
              <a:spcAft>
                <a:spcPts val="0"/>
              </a:spcAft>
              <a:buNone/>
            </a:pPr>
            <a:r>
              <a:rPr lang="en" sz="800"/>
              <a:t>Republican</a:t>
            </a:r>
            <a:endParaRPr sz="800">
              <a:solidFill>
                <a:srgbClr val="000000"/>
              </a:solidFill>
              <a:latin typeface="Arial"/>
              <a:ea typeface="Arial"/>
              <a:cs typeface="Arial"/>
              <a:sym typeface="Arial"/>
            </a:endParaRPr>
          </a:p>
          <a:p>
            <a:pPr marL="0" marR="0" lvl="0" indent="0" algn="l" rtl="0">
              <a:lnSpc>
                <a:spcPct val="100000"/>
              </a:lnSpc>
              <a:spcBef>
                <a:spcPts val="300"/>
              </a:spcBef>
              <a:spcAft>
                <a:spcPts val="0"/>
              </a:spcAft>
              <a:buNone/>
            </a:pPr>
            <a:r>
              <a:rPr lang="en" sz="800">
                <a:solidFill>
                  <a:srgbClr val="959EBD"/>
                </a:solidFill>
              </a:rPr>
              <a:t>In a Relationship with</a:t>
            </a:r>
            <a:r>
              <a:rPr lang="en" sz="800">
                <a:solidFill>
                  <a:srgbClr val="959EBD"/>
                </a:solidFill>
                <a:latin typeface="Arial"/>
                <a:ea typeface="Arial"/>
                <a:cs typeface="Arial"/>
                <a:sym typeface="Arial"/>
              </a:rPr>
              <a:t>:</a:t>
            </a:r>
            <a:endParaRPr sz="800">
              <a:solidFill>
                <a:srgbClr val="959EBD"/>
              </a:solidFill>
              <a:latin typeface="Arial"/>
              <a:ea typeface="Arial"/>
              <a:cs typeface="Arial"/>
              <a:sym typeface="Arial"/>
            </a:endParaRPr>
          </a:p>
          <a:p>
            <a:pPr marL="0" marR="0" lvl="0" indent="0" algn="l" rtl="0">
              <a:lnSpc>
                <a:spcPct val="100000"/>
              </a:lnSpc>
              <a:spcBef>
                <a:spcPts val="300"/>
              </a:spcBef>
              <a:spcAft>
                <a:spcPts val="0"/>
              </a:spcAft>
              <a:buNone/>
            </a:pPr>
            <a:r>
              <a:rPr lang="en" sz="800">
                <a:solidFill>
                  <a:srgbClr val="0000FF"/>
                </a:solidFill>
              </a:rPr>
              <a:t>Mary Todd Lincoln</a:t>
            </a:r>
            <a:endParaRPr sz="800">
              <a:solidFill>
                <a:srgbClr val="000000"/>
              </a:solidFill>
              <a:latin typeface="Arial"/>
              <a:ea typeface="Arial"/>
              <a:cs typeface="Arial"/>
              <a:sym typeface="Arial"/>
            </a:endParaRPr>
          </a:p>
        </p:txBody>
      </p:sp>
      <p:pic>
        <p:nvPicPr>
          <p:cNvPr id="300" name="Google Shape;300;p27"/>
          <p:cNvPicPr preferRelativeResize="0"/>
          <p:nvPr/>
        </p:nvPicPr>
        <p:blipFill>
          <a:blip r:embed="rId11">
            <a:alphaModFix/>
          </a:blip>
          <a:stretch>
            <a:fillRect/>
          </a:stretch>
        </p:blipFill>
        <p:spPr>
          <a:xfrm>
            <a:off x="201117" y="3830701"/>
            <a:ext cx="1200150" cy="14276"/>
          </a:xfrm>
          <a:prstGeom prst="rect">
            <a:avLst/>
          </a:prstGeom>
          <a:noFill/>
          <a:ln>
            <a:noFill/>
          </a:ln>
        </p:spPr>
      </p:pic>
      <p:pic>
        <p:nvPicPr>
          <p:cNvPr id="301" name="Google Shape;301;p27"/>
          <p:cNvPicPr preferRelativeResize="0"/>
          <p:nvPr/>
        </p:nvPicPr>
        <p:blipFill>
          <a:blip r:embed="rId16">
            <a:alphaModFix/>
          </a:blip>
          <a:stretch>
            <a:fillRect/>
          </a:stretch>
        </p:blipFill>
        <p:spPr>
          <a:xfrm>
            <a:off x="201118" y="3788801"/>
            <a:ext cx="1200150" cy="171433"/>
          </a:xfrm>
          <a:prstGeom prst="rect">
            <a:avLst/>
          </a:prstGeom>
          <a:noFill/>
          <a:ln>
            <a:noFill/>
          </a:ln>
        </p:spPr>
      </p:pic>
      <p:sp>
        <p:nvSpPr>
          <p:cNvPr id="302" name="Google Shape;302;p27"/>
          <p:cNvSpPr txBox="1"/>
          <p:nvPr/>
        </p:nvSpPr>
        <p:spPr>
          <a:xfrm>
            <a:off x="200738" y="3792465"/>
            <a:ext cx="1484700" cy="153900"/>
          </a:xfrm>
          <a:prstGeom prst="rect">
            <a:avLst/>
          </a:prstGeom>
          <a:noFill/>
          <a:ln>
            <a:noFill/>
          </a:ln>
        </p:spPr>
        <p:txBody>
          <a:bodyPr spcFirstLastPara="1" wrap="square" lIns="31425" tIns="31425" rIns="31425" bIns="31425" anchor="t" anchorCtr="0">
            <a:noAutofit/>
          </a:bodyPr>
          <a:lstStyle/>
          <a:p>
            <a:pPr marL="0" marR="0" lvl="0" indent="0" algn="l" rtl="0">
              <a:lnSpc>
                <a:spcPct val="119444"/>
              </a:lnSpc>
              <a:spcBef>
                <a:spcPts val="0"/>
              </a:spcBef>
              <a:spcAft>
                <a:spcPts val="0"/>
              </a:spcAft>
              <a:buNone/>
            </a:pPr>
            <a:r>
              <a:rPr lang="en" sz="900" b="1">
                <a:solidFill>
                  <a:srgbClr val="000000"/>
                </a:solidFill>
              </a:rPr>
              <a:t>Photos</a:t>
            </a:r>
            <a:endParaRPr sz="900" b="1">
              <a:solidFill>
                <a:srgbClr val="000000"/>
              </a:solidFill>
            </a:endParaRPr>
          </a:p>
        </p:txBody>
      </p:sp>
      <p:pic>
        <p:nvPicPr>
          <p:cNvPr id="303" name="Google Shape;303;p27"/>
          <p:cNvPicPr preferRelativeResize="0"/>
          <p:nvPr/>
        </p:nvPicPr>
        <p:blipFill>
          <a:blip r:embed="rId17">
            <a:alphaModFix/>
          </a:blip>
          <a:stretch>
            <a:fillRect/>
          </a:stretch>
        </p:blipFill>
        <p:spPr>
          <a:xfrm>
            <a:off x="2266510" y="1423762"/>
            <a:ext cx="2400300" cy="14276"/>
          </a:xfrm>
          <a:prstGeom prst="rect">
            <a:avLst/>
          </a:prstGeom>
          <a:noFill/>
          <a:ln>
            <a:noFill/>
          </a:ln>
        </p:spPr>
      </p:pic>
      <p:sp>
        <p:nvSpPr>
          <p:cNvPr id="304" name="Google Shape;304;p27"/>
          <p:cNvSpPr txBox="1"/>
          <p:nvPr/>
        </p:nvSpPr>
        <p:spPr>
          <a:xfrm>
            <a:off x="2227855" y="1468615"/>
            <a:ext cx="3008700" cy="655200"/>
          </a:xfrm>
          <a:prstGeom prst="rect">
            <a:avLst/>
          </a:prstGeom>
          <a:noFill/>
          <a:ln>
            <a:noFill/>
          </a:ln>
        </p:spPr>
        <p:txBody>
          <a:bodyPr spcFirstLastPara="1" wrap="square" lIns="31425" tIns="31425" rIns="31425" bIns="31425" anchor="t" anchorCtr="0">
            <a:noAutofit/>
          </a:bodyPr>
          <a:lstStyle/>
          <a:p>
            <a:pPr marL="0" marR="0" lvl="0" indent="0" algn="l" rtl="0">
              <a:lnSpc>
                <a:spcPct val="100000"/>
              </a:lnSpc>
              <a:spcBef>
                <a:spcPts val="0"/>
              </a:spcBef>
              <a:spcAft>
                <a:spcPts val="0"/>
              </a:spcAft>
              <a:buNone/>
            </a:pPr>
            <a:r>
              <a:rPr lang="en" sz="1000">
                <a:solidFill>
                  <a:srgbClr val="959EBD"/>
                </a:solidFill>
                <a:latin typeface="Arial"/>
                <a:ea typeface="Arial"/>
                <a:cs typeface="Arial"/>
                <a:sym typeface="Arial"/>
              </a:rPr>
              <a:t>Networks:</a:t>
            </a:r>
            <a:r>
              <a:rPr lang="en" sz="1000">
                <a:solidFill>
                  <a:srgbClr val="000000"/>
                </a:solidFill>
                <a:latin typeface="Arial"/>
                <a:ea typeface="Arial"/>
                <a:cs typeface="Arial"/>
                <a:sym typeface="Arial"/>
              </a:rPr>
              <a:t> Washington D.C.</a:t>
            </a:r>
            <a:endParaRPr sz="1000">
              <a:solidFill>
                <a:srgbClr val="000000"/>
              </a:solidFill>
              <a:latin typeface="Arial"/>
              <a:ea typeface="Arial"/>
              <a:cs typeface="Arial"/>
              <a:sym typeface="Arial"/>
            </a:endParaRPr>
          </a:p>
          <a:p>
            <a:pPr marL="0" marR="0" lvl="0" indent="0" algn="l" rtl="0">
              <a:lnSpc>
                <a:spcPct val="100000"/>
              </a:lnSpc>
              <a:spcBef>
                <a:spcPts val="300"/>
              </a:spcBef>
              <a:spcAft>
                <a:spcPts val="0"/>
              </a:spcAft>
              <a:buNone/>
            </a:pPr>
            <a:r>
              <a:rPr lang="en" sz="1000">
                <a:solidFill>
                  <a:srgbClr val="959EBD"/>
                </a:solidFill>
                <a:latin typeface="Arial"/>
                <a:ea typeface="Arial"/>
                <a:cs typeface="Arial"/>
                <a:sym typeface="Arial"/>
              </a:rPr>
              <a:t>Sex:</a:t>
            </a:r>
            <a:r>
              <a:rPr lang="en" sz="1000">
                <a:solidFill>
                  <a:srgbClr val="000000"/>
                </a:solidFill>
                <a:latin typeface="Arial"/>
                <a:ea typeface="Arial"/>
                <a:cs typeface="Arial"/>
                <a:sym typeface="Arial"/>
              </a:rPr>
              <a:t> Male</a:t>
            </a:r>
            <a:endParaRPr sz="1000">
              <a:solidFill>
                <a:srgbClr val="000000"/>
              </a:solidFill>
              <a:latin typeface="Arial"/>
              <a:ea typeface="Arial"/>
              <a:cs typeface="Arial"/>
              <a:sym typeface="Arial"/>
            </a:endParaRPr>
          </a:p>
          <a:p>
            <a:pPr marL="0" marR="0" lvl="0" indent="0" algn="l" rtl="0">
              <a:lnSpc>
                <a:spcPct val="100000"/>
              </a:lnSpc>
              <a:spcBef>
                <a:spcPts val="300"/>
              </a:spcBef>
              <a:spcAft>
                <a:spcPts val="0"/>
              </a:spcAft>
              <a:buNone/>
            </a:pPr>
            <a:r>
              <a:rPr lang="en" sz="1000">
                <a:solidFill>
                  <a:srgbClr val="959EBD"/>
                </a:solidFill>
                <a:latin typeface="Arial"/>
                <a:ea typeface="Arial"/>
                <a:cs typeface="Arial"/>
                <a:sym typeface="Arial"/>
              </a:rPr>
              <a:t>Birthday:</a:t>
            </a:r>
            <a:r>
              <a:rPr lang="en" sz="1000">
                <a:solidFill>
                  <a:srgbClr val="000000"/>
                </a:solidFill>
                <a:latin typeface="Arial"/>
                <a:ea typeface="Arial"/>
                <a:cs typeface="Arial"/>
                <a:sym typeface="Arial"/>
              </a:rPr>
              <a:t> </a:t>
            </a:r>
            <a:r>
              <a:rPr lang="en" sz="1000"/>
              <a:t>Feb 12, 1809</a:t>
            </a:r>
            <a:endParaRPr sz="1000"/>
          </a:p>
          <a:p>
            <a:pPr marL="0" marR="0" lvl="0" indent="0" algn="l" rtl="0">
              <a:lnSpc>
                <a:spcPct val="100000"/>
              </a:lnSpc>
              <a:spcBef>
                <a:spcPts val="300"/>
              </a:spcBef>
              <a:spcAft>
                <a:spcPts val="0"/>
              </a:spcAft>
              <a:buNone/>
            </a:pPr>
            <a:r>
              <a:rPr lang="en" sz="1000">
                <a:solidFill>
                  <a:srgbClr val="959EBD"/>
                </a:solidFill>
                <a:latin typeface="Arial"/>
                <a:ea typeface="Arial"/>
                <a:cs typeface="Arial"/>
                <a:sym typeface="Arial"/>
              </a:rPr>
              <a:t>Hometown:</a:t>
            </a:r>
            <a:r>
              <a:rPr lang="en" sz="1000">
                <a:solidFill>
                  <a:srgbClr val="000000"/>
                </a:solidFill>
                <a:latin typeface="Arial"/>
                <a:ea typeface="Arial"/>
                <a:cs typeface="Arial"/>
                <a:sym typeface="Arial"/>
              </a:rPr>
              <a:t> </a:t>
            </a:r>
            <a:r>
              <a:rPr lang="en" sz="1000"/>
              <a:t>Hodgenville, Kentucky</a:t>
            </a:r>
            <a:endParaRPr sz="1000"/>
          </a:p>
          <a:p>
            <a:pPr marL="0" marR="0" lvl="0" indent="0" algn="l" rtl="0">
              <a:lnSpc>
                <a:spcPct val="100000"/>
              </a:lnSpc>
              <a:spcBef>
                <a:spcPts val="300"/>
              </a:spcBef>
              <a:spcAft>
                <a:spcPts val="0"/>
              </a:spcAft>
              <a:buNone/>
            </a:pPr>
            <a:r>
              <a:rPr lang="en" sz="1000">
                <a:solidFill>
                  <a:srgbClr val="959EBD"/>
                </a:solidFill>
                <a:latin typeface="Arial"/>
                <a:ea typeface="Arial"/>
                <a:cs typeface="Arial"/>
                <a:sym typeface="Arial"/>
              </a:rPr>
              <a:t>Relationship Status:</a:t>
            </a:r>
            <a:r>
              <a:rPr lang="en" sz="1000">
                <a:solidFill>
                  <a:srgbClr val="000000"/>
                </a:solidFill>
                <a:latin typeface="Arial"/>
                <a:ea typeface="Arial"/>
                <a:cs typeface="Arial"/>
                <a:sym typeface="Arial"/>
              </a:rPr>
              <a:t> Married to </a:t>
            </a:r>
            <a:r>
              <a:rPr lang="en" sz="1000">
                <a:solidFill>
                  <a:srgbClr val="0000FF"/>
                </a:solidFill>
              </a:rPr>
              <a:t>Mary Todd Lincoln</a:t>
            </a:r>
            <a:endParaRPr sz="1000">
              <a:solidFill>
                <a:srgbClr val="0000FF"/>
              </a:solidFill>
            </a:endParaRPr>
          </a:p>
          <a:p>
            <a:pPr marL="0" marR="0" lvl="0" indent="0" algn="l" rtl="0">
              <a:lnSpc>
                <a:spcPct val="100000"/>
              </a:lnSpc>
              <a:spcBef>
                <a:spcPts val="300"/>
              </a:spcBef>
              <a:spcAft>
                <a:spcPts val="0"/>
              </a:spcAft>
              <a:buNone/>
            </a:pPr>
            <a:r>
              <a:rPr lang="en" sz="1000">
                <a:solidFill>
                  <a:srgbClr val="959EBD"/>
                </a:solidFill>
                <a:latin typeface="Arial"/>
                <a:ea typeface="Arial"/>
                <a:cs typeface="Arial"/>
                <a:sym typeface="Arial"/>
              </a:rPr>
              <a:t>Political Views:</a:t>
            </a:r>
            <a:r>
              <a:rPr lang="en" sz="1000">
                <a:solidFill>
                  <a:srgbClr val="000000"/>
                </a:solidFill>
                <a:latin typeface="Arial"/>
                <a:ea typeface="Arial"/>
                <a:cs typeface="Arial"/>
                <a:sym typeface="Arial"/>
              </a:rPr>
              <a:t> </a:t>
            </a:r>
            <a:r>
              <a:rPr lang="en" sz="1000"/>
              <a:t>Republican</a:t>
            </a:r>
            <a:endParaRPr sz="1000">
              <a:solidFill>
                <a:srgbClr val="000000"/>
              </a:solidFill>
              <a:latin typeface="Arial"/>
              <a:ea typeface="Arial"/>
              <a:cs typeface="Arial"/>
              <a:sym typeface="Arial"/>
            </a:endParaRPr>
          </a:p>
          <a:p>
            <a:pPr marL="0" lvl="0" indent="0" algn="l" rtl="0">
              <a:spcBef>
                <a:spcPts val="300"/>
              </a:spcBef>
              <a:spcAft>
                <a:spcPts val="0"/>
              </a:spcAft>
              <a:buNone/>
            </a:pPr>
            <a:r>
              <a:rPr lang="en" sz="1000">
                <a:solidFill>
                  <a:srgbClr val="959EBD"/>
                </a:solidFill>
              </a:rPr>
              <a:t>Nicknames:</a:t>
            </a:r>
            <a:r>
              <a:rPr lang="en" sz="1000">
                <a:solidFill>
                  <a:schemeClr val="dk1"/>
                </a:solidFill>
              </a:rPr>
              <a:t> Abe, Honest Abe</a:t>
            </a:r>
            <a:endParaRPr sz="1000">
              <a:solidFill>
                <a:schemeClr val="dk1"/>
              </a:solidFill>
            </a:endParaRPr>
          </a:p>
          <a:p>
            <a:pPr marL="0" lvl="0" indent="0" algn="l" rtl="0">
              <a:spcBef>
                <a:spcPts val="300"/>
              </a:spcBef>
              <a:spcAft>
                <a:spcPts val="0"/>
              </a:spcAft>
              <a:buClr>
                <a:schemeClr val="dk1"/>
              </a:buClr>
              <a:buSzPts val="1100"/>
              <a:buFont typeface="Arial"/>
              <a:buNone/>
            </a:pPr>
            <a:r>
              <a:rPr lang="en" sz="1000">
                <a:solidFill>
                  <a:srgbClr val="959EBD"/>
                </a:solidFill>
              </a:rPr>
              <a:t>Prefers to be called:</a:t>
            </a:r>
            <a:r>
              <a:rPr lang="en" sz="1000">
                <a:solidFill>
                  <a:schemeClr val="dk1"/>
                </a:solidFill>
              </a:rPr>
              <a:t> “Lincoln”</a:t>
            </a:r>
            <a:endParaRPr sz="1000">
              <a:solidFill>
                <a:schemeClr val="dk1"/>
              </a:solidFill>
            </a:endParaRPr>
          </a:p>
        </p:txBody>
      </p:sp>
      <p:sp>
        <p:nvSpPr>
          <p:cNvPr id="305" name="Google Shape;305;p27"/>
          <p:cNvSpPr txBox="1"/>
          <p:nvPr/>
        </p:nvSpPr>
        <p:spPr>
          <a:xfrm>
            <a:off x="2249448" y="3174783"/>
            <a:ext cx="5463900" cy="1108800"/>
          </a:xfrm>
          <a:prstGeom prst="rect">
            <a:avLst/>
          </a:prstGeom>
          <a:noFill/>
          <a:ln>
            <a:noFill/>
          </a:ln>
        </p:spPr>
        <p:txBody>
          <a:bodyPr spcFirstLastPara="1" wrap="square" lIns="31425" tIns="31425" rIns="31425" bIns="31425" anchor="t" anchorCtr="0">
            <a:noAutofit/>
          </a:bodyPr>
          <a:lstStyle/>
          <a:p>
            <a:pPr marL="0" marR="0" lvl="0" indent="0" algn="l" rtl="0">
              <a:lnSpc>
                <a:spcPct val="120312"/>
              </a:lnSpc>
              <a:spcBef>
                <a:spcPts val="0"/>
              </a:spcBef>
              <a:spcAft>
                <a:spcPts val="0"/>
              </a:spcAft>
              <a:buNone/>
            </a:pPr>
            <a:r>
              <a:rPr lang="en" sz="1000" dirty="0">
                <a:solidFill>
                  <a:srgbClr val="959EBD"/>
                </a:solidFill>
                <a:latin typeface="Arial"/>
                <a:ea typeface="Arial"/>
                <a:cs typeface="Arial"/>
                <a:sym typeface="Arial"/>
              </a:rPr>
              <a:t>Activities:</a:t>
            </a:r>
            <a:r>
              <a:rPr lang="en" sz="1000" dirty="0">
                <a:solidFill>
                  <a:srgbClr val="000000"/>
                </a:solidFill>
                <a:latin typeface="Arial"/>
                <a:ea typeface="Arial"/>
                <a:cs typeface="Arial"/>
                <a:sym typeface="Arial"/>
              </a:rPr>
              <a:t> Commanding the Army, top hat shopping,</a:t>
            </a:r>
            <a:r>
              <a:rPr lang="en" sz="1000" dirty="0"/>
              <a:t> abolishing slavery</a:t>
            </a:r>
            <a:r>
              <a:rPr lang="en" sz="1000" dirty="0">
                <a:solidFill>
                  <a:srgbClr val="000000"/>
                </a:solidFill>
                <a:latin typeface="Arial"/>
                <a:ea typeface="Arial"/>
                <a:cs typeface="Arial"/>
                <a:sym typeface="Arial"/>
              </a:rPr>
              <a:t> </a:t>
            </a:r>
            <a:endParaRPr sz="1000" dirty="0">
              <a:solidFill>
                <a:srgbClr val="000000"/>
              </a:solidFill>
              <a:latin typeface="Arial"/>
              <a:ea typeface="Arial"/>
              <a:cs typeface="Arial"/>
              <a:sym typeface="Arial"/>
            </a:endParaRPr>
          </a:p>
          <a:p>
            <a:pPr marL="0" marR="0" lvl="0" indent="0" algn="l" rtl="0">
              <a:lnSpc>
                <a:spcPct val="120312"/>
              </a:lnSpc>
              <a:spcBef>
                <a:spcPts val="300"/>
              </a:spcBef>
              <a:spcAft>
                <a:spcPts val="0"/>
              </a:spcAft>
              <a:buNone/>
            </a:pPr>
            <a:r>
              <a:rPr lang="en" sz="1000" dirty="0">
                <a:solidFill>
                  <a:srgbClr val="959EBD"/>
                </a:solidFill>
                <a:latin typeface="Arial"/>
                <a:ea typeface="Arial"/>
                <a:cs typeface="Arial"/>
                <a:sym typeface="Arial"/>
              </a:rPr>
              <a:t>Interests:</a:t>
            </a:r>
            <a:r>
              <a:rPr lang="en" sz="1000" dirty="0">
                <a:solidFill>
                  <a:srgbClr val="000000"/>
                </a:solidFill>
                <a:latin typeface="Arial"/>
                <a:ea typeface="Arial"/>
                <a:cs typeface="Arial"/>
                <a:sym typeface="Arial"/>
              </a:rPr>
              <a:t> Going to the theat</a:t>
            </a:r>
            <a:r>
              <a:rPr lang="en" sz="1000" dirty="0"/>
              <a:t>re, setting trends in facial hair, reading </a:t>
            </a:r>
            <a:endParaRPr sz="1000" dirty="0">
              <a:solidFill>
                <a:srgbClr val="000000"/>
              </a:solidFill>
              <a:latin typeface="Arial"/>
              <a:ea typeface="Arial"/>
              <a:cs typeface="Arial"/>
              <a:sym typeface="Arial"/>
            </a:endParaRPr>
          </a:p>
          <a:p>
            <a:pPr marL="0" marR="0" lvl="0" indent="0" algn="l" rtl="0">
              <a:lnSpc>
                <a:spcPct val="120312"/>
              </a:lnSpc>
              <a:spcBef>
                <a:spcPts val="300"/>
              </a:spcBef>
              <a:spcAft>
                <a:spcPts val="0"/>
              </a:spcAft>
              <a:buNone/>
            </a:pPr>
            <a:r>
              <a:rPr lang="en" sz="1000" dirty="0">
                <a:solidFill>
                  <a:srgbClr val="959EBD"/>
                </a:solidFill>
                <a:latin typeface="Arial"/>
                <a:ea typeface="Arial"/>
                <a:cs typeface="Arial"/>
                <a:sym typeface="Arial"/>
              </a:rPr>
              <a:t>Favorite Music:</a:t>
            </a:r>
            <a:r>
              <a:rPr lang="en" sz="1000" dirty="0">
                <a:solidFill>
                  <a:srgbClr val="000000"/>
                </a:solidFill>
                <a:latin typeface="Arial"/>
                <a:ea typeface="Arial"/>
                <a:cs typeface="Arial"/>
                <a:sym typeface="Arial"/>
              </a:rPr>
              <a:t> </a:t>
            </a:r>
            <a:r>
              <a:rPr lang="en" sz="1000" dirty="0"/>
              <a:t>Opera</a:t>
            </a:r>
            <a:endParaRPr sz="1000" dirty="0"/>
          </a:p>
          <a:p>
            <a:pPr marL="0" lvl="0" indent="0" algn="l" rtl="0">
              <a:lnSpc>
                <a:spcPct val="120312"/>
              </a:lnSpc>
              <a:spcBef>
                <a:spcPts val="300"/>
              </a:spcBef>
              <a:spcAft>
                <a:spcPts val="0"/>
              </a:spcAft>
              <a:buClr>
                <a:schemeClr val="dk1"/>
              </a:buClr>
              <a:buSzPts val="1100"/>
              <a:buFont typeface="Arial"/>
              <a:buNone/>
            </a:pPr>
            <a:r>
              <a:rPr lang="en" sz="1000" dirty="0">
                <a:solidFill>
                  <a:srgbClr val="959EBD"/>
                </a:solidFill>
              </a:rPr>
              <a:t>Favorite Books:</a:t>
            </a:r>
            <a:r>
              <a:rPr lang="en" sz="1000" dirty="0">
                <a:solidFill>
                  <a:schemeClr val="dk1"/>
                </a:solidFill>
              </a:rPr>
              <a:t> The Life of Benjamin Franklin, Aesop’s Fables, Robinson Crusoe</a:t>
            </a:r>
            <a:endParaRPr sz="1000" dirty="0"/>
          </a:p>
          <a:p>
            <a:pPr marL="0" marR="0" lvl="0" indent="0" algn="l" rtl="0">
              <a:lnSpc>
                <a:spcPct val="120312"/>
              </a:lnSpc>
              <a:spcBef>
                <a:spcPts val="300"/>
              </a:spcBef>
              <a:spcAft>
                <a:spcPts val="0"/>
              </a:spcAft>
              <a:buNone/>
            </a:pPr>
            <a:r>
              <a:rPr lang="en" sz="1000" dirty="0">
                <a:solidFill>
                  <a:srgbClr val="959EBD"/>
                </a:solidFill>
              </a:rPr>
              <a:t>Best Known For: </a:t>
            </a:r>
            <a:r>
              <a:rPr lang="en" sz="1000" dirty="0">
                <a:solidFill>
                  <a:schemeClr val="dk1"/>
                </a:solidFill>
              </a:rPr>
              <a:t>Being honest, being tall, being the 16th President of the United States</a:t>
            </a:r>
            <a:endParaRPr sz="1000" dirty="0">
              <a:solidFill>
                <a:schemeClr val="dk1"/>
              </a:solidFill>
            </a:endParaRPr>
          </a:p>
          <a:p>
            <a:pPr marL="0" marR="0" lvl="0" indent="0" algn="l" rtl="0">
              <a:lnSpc>
                <a:spcPct val="120312"/>
              </a:lnSpc>
              <a:spcBef>
                <a:spcPts val="300"/>
              </a:spcBef>
              <a:spcAft>
                <a:spcPts val="0"/>
              </a:spcAft>
              <a:buNone/>
            </a:pPr>
            <a:endParaRPr sz="900" dirty="0">
              <a:solidFill>
                <a:srgbClr val="959EBD"/>
              </a:solidFill>
            </a:endParaRPr>
          </a:p>
          <a:p>
            <a:pPr marL="0" marR="0" lvl="0" indent="0" algn="l" rtl="0">
              <a:lnSpc>
                <a:spcPct val="120312"/>
              </a:lnSpc>
              <a:spcBef>
                <a:spcPts val="300"/>
              </a:spcBef>
              <a:spcAft>
                <a:spcPts val="0"/>
              </a:spcAft>
              <a:buNone/>
            </a:pPr>
            <a:endParaRPr sz="900" dirty="0">
              <a:solidFill>
                <a:srgbClr val="000000"/>
              </a:solidFill>
              <a:latin typeface="Arial"/>
              <a:ea typeface="Arial"/>
              <a:cs typeface="Arial"/>
              <a:sym typeface="Arial"/>
            </a:endParaRPr>
          </a:p>
        </p:txBody>
      </p:sp>
      <p:sp>
        <p:nvSpPr>
          <p:cNvPr id="306" name="Google Shape;306;p27"/>
          <p:cNvSpPr txBox="1"/>
          <p:nvPr/>
        </p:nvSpPr>
        <p:spPr>
          <a:xfrm>
            <a:off x="678563" y="4047676"/>
            <a:ext cx="722700" cy="330000"/>
          </a:xfrm>
          <a:prstGeom prst="rect">
            <a:avLst/>
          </a:prstGeom>
          <a:noFill/>
          <a:ln>
            <a:noFill/>
          </a:ln>
        </p:spPr>
        <p:txBody>
          <a:bodyPr spcFirstLastPara="1" wrap="square" lIns="31425" tIns="31425" rIns="31425" bIns="31425" anchor="t" anchorCtr="0">
            <a:noAutofit/>
          </a:bodyPr>
          <a:lstStyle/>
          <a:p>
            <a:pPr marL="0" marR="0" lvl="0" indent="0" algn="l" rtl="0">
              <a:lnSpc>
                <a:spcPct val="101562"/>
              </a:lnSpc>
              <a:spcBef>
                <a:spcPts val="0"/>
              </a:spcBef>
              <a:spcAft>
                <a:spcPts val="0"/>
              </a:spcAft>
              <a:buNone/>
            </a:pPr>
            <a:r>
              <a:rPr lang="en" sz="700">
                <a:solidFill>
                  <a:srgbClr val="333399"/>
                </a:solidFill>
                <a:latin typeface="Arial"/>
                <a:ea typeface="Arial"/>
                <a:cs typeface="Arial"/>
                <a:sym typeface="Arial"/>
              </a:rPr>
              <a:t>The Family</a:t>
            </a:r>
            <a:endParaRPr sz="700">
              <a:solidFill>
                <a:srgbClr val="333399"/>
              </a:solidFill>
              <a:latin typeface="Arial"/>
              <a:ea typeface="Arial"/>
              <a:cs typeface="Arial"/>
              <a:sym typeface="Arial"/>
            </a:endParaRPr>
          </a:p>
          <a:p>
            <a:pPr marL="0" marR="0" lvl="0" indent="0" algn="l" rtl="0">
              <a:lnSpc>
                <a:spcPct val="101562"/>
              </a:lnSpc>
              <a:spcBef>
                <a:spcPts val="300"/>
              </a:spcBef>
              <a:spcAft>
                <a:spcPts val="0"/>
              </a:spcAft>
              <a:buNone/>
            </a:pPr>
            <a:r>
              <a:rPr lang="en" sz="700">
                <a:solidFill>
                  <a:srgbClr val="000000"/>
                </a:solidFill>
                <a:latin typeface="Arial"/>
                <a:ea typeface="Arial"/>
                <a:cs typeface="Arial"/>
                <a:sym typeface="Arial"/>
              </a:rPr>
              <a:t>Updated last Tuesday</a:t>
            </a:r>
            <a:endParaRPr sz="700">
              <a:solidFill>
                <a:srgbClr val="000000"/>
              </a:solidFill>
              <a:latin typeface="Arial"/>
              <a:ea typeface="Arial"/>
              <a:cs typeface="Arial"/>
              <a:sym typeface="Arial"/>
            </a:endParaRPr>
          </a:p>
        </p:txBody>
      </p:sp>
      <p:sp>
        <p:nvSpPr>
          <p:cNvPr id="307" name="Google Shape;307;p27"/>
          <p:cNvSpPr txBox="1"/>
          <p:nvPr/>
        </p:nvSpPr>
        <p:spPr>
          <a:xfrm>
            <a:off x="784588" y="4512551"/>
            <a:ext cx="722700" cy="330000"/>
          </a:xfrm>
          <a:prstGeom prst="rect">
            <a:avLst/>
          </a:prstGeom>
          <a:noFill/>
          <a:ln>
            <a:noFill/>
          </a:ln>
        </p:spPr>
        <p:txBody>
          <a:bodyPr spcFirstLastPara="1" wrap="square" lIns="31425" tIns="31425" rIns="31425" bIns="31425" anchor="t" anchorCtr="0">
            <a:noAutofit/>
          </a:bodyPr>
          <a:lstStyle/>
          <a:p>
            <a:pPr marL="0" marR="0" lvl="0" indent="0" algn="l" rtl="0">
              <a:lnSpc>
                <a:spcPct val="101562"/>
              </a:lnSpc>
              <a:spcBef>
                <a:spcPts val="0"/>
              </a:spcBef>
              <a:spcAft>
                <a:spcPts val="0"/>
              </a:spcAft>
              <a:buNone/>
            </a:pPr>
            <a:endParaRPr sz="700">
              <a:solidFill>
                <a:srgbClr val="333399"/>
              </a:solidFill>
            </a:endParaRPr>
          </a:p>
          <a:p>
            <a:pPr marL="0" marR="0" lvl="0" indent="0" algn="l" rtl="0">
              <a:lnSpc>
                <a:spcPct val="101562"/>
              </a:lnSpc>
              <a:spcBef>
                <a:spcPts val="0"/>
              </a:spcBef>
              <a:spcAft>
                <a:spcPts val="0"/>
              </a:spcAft>
              <a:buNone/>
            </a:pPr>
            <a:r>
              <a:rPr lang="en" sz="700">
                <a:solidFill>
                  <a:srgbClr val="333399"/>
                </a:solidFill>
                <a:latin typeface="Arial"/>
                <a:ea typeface="Arial"/>
                <a:cs typeface="Arial"/>
                <a:sym typeface="Arial"/>
              </a:rPr>
              <a:t>White House</a:t>
            </a:r>
            <a:endParaRPr sz="700">
              <a:solidFill>
                <a:srgbClr val="333399"/>
              </a:solidFill>
              <a:latin typeface="Arial"/>
              <a:ea typeface="Arial"/>
              <a:cs typeface="Arial"/>
              <a:sym typeface="Arial"/>
            </a:endParaRPr>
          </a:p>
          <a:p>
            <a:pPr marL="0" marR="0" lvl="0" indent="0" algn="l" rtl="0">
              <a:lnSpc>
                <a:spcPct val="101562"/>
              </a:lnSpc>
              <a:spcBef>
                <a:spcPts val="300"/>
              </a:spcBef>
              <a:spcAft>
                <a:spcPts val="0"/>
              </a:spcAft>
              <a:buNone/>
            </a:pPr>
            <a:r>
              <a:rPr lang="en" sz="700">
                <a:solidFill>
                  <a:srgbClr val="000000"/>
                </a:solidFill>
                <a:latin typeface="Arial"/>
                <a:ea typeface="Arial"/>
                <a:cs typeface="Arial"/>
                <a:sym typeface="Arial"/>
              </a:rPr>
              <a:t>Updated two months ago</a:t>
            </a:r>
            <a:endParaRPr sz="700">
              <a:solidFill>
                <a:srgbClr val="000000"/>
              </a:solidFill>
              <a:latin typeface="Arial"/>
              <a:ea typeface="Arial"/>
              <a:cs typeface="Arial"/>
              <a:sym typeface="Arial"/>
            </a:endParaRPr>
          </a:p>
        </p:txBody>
      </p:sp>
      <p:sp>
        <p:nvSpPr>
          <p:cNvPr id="308" name="Google Shape;308;p27"/>
          <p:cNvSpPr txBox="1"/>
          <p:nvPr/>
        </p:nvSpPr>
        <p:spPr>
          <a:xfrm>
            <a:off x="2287966" y="4214759"/>
            <a:ext cx="1782000" cy="153900"/>
          </a:xfrm>
          <a:prstGeom prst="rect">
            <a:avLst/>
          </a:prstGeom>
          <a:noFill/>
          <a:ln>
            <a:noFill/>
          </a:ln>
        </p:spPr>
        <p:txBody>
          <a:bodyPr spcFirstLastPara="1" wrap="square" lIns="31425" tIns="31425" rIns="31425" bIns="31425" anchor="t" anchorCtr="0">
            <a:noAutofit/>
          </a:bodyPr>
          <a:lstStyle/>
          <a:p>
            <a:pPr marL="0" marR="0" lvl="0" indent="0" algn="l" rtl="0">
              <a:lnSpc>
                <a:spcPct val="119444"/>
              </a:lnSpc>
              <a:spcBef>
                <a:spcPts val="0"/>
              </a:spcBef>
              <a:spcAft>
                <a:spcPts val="0"/>
              </a:spcAft>
              <a:buNone/>
            </a:pPr>
            <a:r>
              <a:rPr lang="en" sz="1100" b="1" dirty="0">
                <a:solidFill>
                  <a:srgbClr val="000000"/>
                </a:solidFill>
                <a:latin typeface="Arial"/>
                <a:ea typeface="Arial"/>
                <a:cs typeface="Arial"/>
                <a:sym typeface="Arial"/>
              </a:rPr>
              <a:t>Contact Information</a:t>
            </a:r>
            <a:endParaRPr sz="1100" b="1" dirty="0">
              <a:solidFill>
                <a:srgbClr val="000000"/>
              </a:solidFill>
              <a:latin typeface="Arial"/>
              <a:ea typeface="Arial"/>
              <a:cs typeface="Arial"/>
              <a:sym typeface="Arial"/>
            </a:endParaRPr>
          </a:p>
        </p:txBody>
      </p:sp>
      <p:pic>
        <p:nvPicPr>
          <p:cNvPr id="309" name="Google Shape;309;p27"/>
          <p:cNvPicPr preferRelativeResize="0"/>
          <p:nvPr/>
        </p:nvPicPr>
        <p:blipFill>
          <a:blip r:embed="rId17">
            <a:alphaModFix/>
          </a:blip>
          <a:stretch>
            <a:fillRect/>
          </a:stretch>
        </p:blipFill>
        <p:spPr>
          <a:xfrm>
            <a:off x="2253366" y="4411764"/>
            <a:ext cx="2400300" cy="14276"/>
          </a:xfrm>
          <a:prstGeom prst="rect">
            <a:avLst/>
          </a:prstGeom>
          <a:noFill/>
          <a:ln>
            <a:noFill/>
          </a:ln>
        </p:spPr>
      </p:pic>
      <p:sp>
        <p:nvSpPr>
          <p:cNvPr id="310" name="Google Shape;310;p27"/>
          <p:cNvSpPr txBox="1"/>
          <p:nvPr/>
        </p:nvSpPr>
        <p:spPr>
          <a:xfrm>
            <a:off x="2228150" y="4403275"/>
            <a:ext cx="5115000" cy="285600"/>
          </a:xfrm>
          <a:prstGeom prst="rect">
            <a:avLst/>
          </a:prstGeom>
          <a:noFill/>
          <a:ln>
            <a:noFill/>
          </a:ln>
        </p:spPr>
        <p:txBody>
          <a:bodyPr spcFirstLastPara="1" wrap="square" lIns="31425" tIns="31425" rIns="31425" bIns="31425" anchor="t" anchorCtr="0">
            <a:noAutofit/>
          </a:bodyPr>
          <a:lstStyle/>
          <a:p>
            <a:pPr marL="0" marR="0" lvl="0" indent="0" algn="l" rtl="0">
              <a:lnSpc>
                <a:spcPct val="120312"/>
              </a:lnSpc>
              <a:spcBef>
                <a:spcPts val="0"/>
              </a:spcBef>
              <a:spcAft>
                <a:spcPts val="0"/>
              </a:spcAft>
              <a:buNone/>
            </a:pPr>
            <a:r>
              <a:rPr lang="en" sz="1000">
                <a:solidFill>
                  <a:srgbClr val="959EBD"/>
                </a:solidFill>
                <a:latin typeface="Arial"/>
                <a:ea typeface="Arial"/>
                <a:cs typeface="Arial"/>
                <a:sym typeface="Arial"/>
              </a:rPr>
              <a:t>Address:     </a:t>
            </a:r>
            <a:r>
              <a:rPr lang="en" sz="1000">
                <a:solidFill>
                  <a:schemeClr val="dk1"/>
                </a:solidFill>
              </a:rPr>
              <a:t>The Presidential Mansion AKA “The White House” on </a:t>
            </a:r>
            <a:endParaRPr sz="1000">
              <a:solidFill>
                <a:schemeClr val="dk1"/>
              </a:solidFill>
            </a:endParaRPr>
          </a:p>
          <a:p>
            <a:pPr marL="0" marR="0" lvl="0" indent="457200" algn="l" rtl="0">
              <a:lnSpc>
                <a:spcPct val="120312"/>
              </a:lnSpc>
              <a:spcBef>
                <a:spcPts val="0"/>
              </a:spcBef>
              <a:spcAft>
                <a:spcPts val="0"/>
              </a:spcAft>
              <a:buNone/>
            </a:pPr>
            <a:r>
              <a:rPr lang="en" sz="1000">
                <a:solidFill>
                  <a:schemeClr val="dk1"/>
                </a:solidFill>
              </a:rPr>
              <a:t>       Pennsylvania Avenue, at a distance of over a mile west of the Capitol</a:t>
            </a:r>
            <a:endParaRPr sz="1000"/>
          </a:p>
          <a:p>
            <a:pPr marL="0" marR="0" lvl="0" indent="0" algn="l" rtl="0">
              <a:lnSpc>
                <a:spcPct val="120312"/>
              </a:lnSpc>
              <a:spcBef>
                <a:spcPts val="0"/>
              </a:spcBef>
              <a:spcAft>
                <a:spcPts val="0"/>
              </a:spcAft>
              <a:buNone/>
            </a:pPr>
            <a:r>
              <a:rPr lang="en" sz="1000">
                <a:solidFill>
                  <a:srgbClr val="959EBD"/>
                </a:solidFill>
              </a:rPr>
              <a:t>Telegraphs:</a:t>
            </a:r>
            <a:r>
              <a:rPr lang="en" sz="1000">
                <a:solidFill>
                  <a:srgbClr val="959EBD"/>
                </a:solidFill>
                <a:latin typeface="Arial"/>
                <a:ea typeface="Arial"/>
                <a:cs typeface="Arial"/>
                <a:sym typeface="Arial"/>
              </a:rPr>
              <a:t> </a:t>
            </a:r>
            <a:r>
              <a:rPr lang="en" sz="1000"/>
              <a:t>The War Department</a:t>
            </a:r>
            <a:endParaRPr sz="1000">
              <a:solidFill>
                <a:srgbClr val="000000"/>
              </a:solidFill>
              <a:latin typeface="Arial"/>
              <a:ea typeface="Arial"/>
              <a:cs typeface="Arial"/>
              <a:sym typeface="Arial"/>
            </a:endParaRPr>
          </a:p>
        </p:txBody>
      </p:sp>
      <p:sp>
        <p:nvSpPr>
          <p:cNvPr id="311" name="Google Shape;311;p27"/>
          <p:cNvSpPr txBox="1"/>
          <p:nvPr/>
        </p:nvSpPr>
        <p:spPr>
          <a:xfrm>
            <a:off x="2057395" y="870876"/>
            <a:ext cx="722400" cy="165600"/>
          </a:xfrm>
          <a:prstGeom prst="rect">
            <a:avLst/>
          </a:prstGeom>
          <a:noFill/>
          <a:ln>
            <a:noFill/>
          </a:ln>
        </p:spPr>
        <p:txBody>
          <a:bodyPr spcFirstLastPara="1" wrap="square" lIns="31425" tIns="31425" rIns="31425" bIns="31425" anchor="t" anchorCtr="0">
            <a:noAutofit/>
          </a:bodyPr>
          <a:lstStyle/>
          <a:p>
            <a:pPr marL="0" marR="0" lvl="0" indent="0" algn="ctr" rtl="0">
              <a:lnSpc>
                <a:spcPct val="120000"/>
              </a:lnSpc>
              <a:spcBef>
                <a:spcPts val="0"/>
              </a:spcBef>
              <a:spcAft>
                <a:spcPts val="0"/>
              </a:spcAft>
              <a:buNone/>
            </a:pPr>
            <a:r>
              <a:rPr lang="en" sz="900" u="sng">
                <a:solidFill>
                  <a:schemeClr val="hlink"/>
                </a:solidFill>
                <a:latin typeface="Arial"/>
                <a:ea typeface="Arial"/>
                <a:cs typeface="Arial"/>
                <a:sym typeface="Arial"/>
                <a:hlinkClick r:id="rId18" action="ppaction://hlinksldjump"/>
              </a:rPr>
              <a:t>Wall</a:t>
            </a:r>
            <a:endParaRPr sz="900" u="sng">
              <a:solidFill>
                <a:srgbClr val="009999"/>
              </a:solidFill>
              <a:latin typeface="Arial"/>
              <a:ea typeface="Arial"/>
              <a:cs typeface="Arial"/>
              <a:sym typeface="Arial"/>
            </a:endParaRPr>
          </a:p>
        </p:txBody>
      </p:sp>
      <p:sp>
        <p:nvSpPr>
          <p:cNvPr id="312" name="Google Shape;312;p27"/>
          <p:cNvSpPr txBox="1"/>
          <p:nvPr/>
        </p:nvSpPr>
        <p:spPr>
          <a:xfrm>
            <a:off x="3011157" y="891812"/>
            <a:ext cx="636900" cy="165600"/>
          </a:xfrm>
          <a:prstGeom prst="rect">
            <a:avLst/>
          </a:prstGeom>
          <a:noFill/>
          <a:ln>
            <a:noFill/>
          </a:ln>
        </p:spPr>
        <p:txBody>
          <a:bodyPr spcFirstLastPara="1" wrap="square" lIns="31425" tIns="31425" rIns="31425" bIns="31425" anchor="t" anchorCtr="0">
            <a:noAutofit/>
          </a:bodyPr>
          <a:lstStyle/>
          <a:p>
            <a:pPr marL="0" marR="0" lvl="0" indent="0" algn="l" rtl="0">
              <a:lnSpc>
                <a:spcPct val="120000"/>
              </a:lnSpc>
              <a:spcBef>
                <a:spcPts val="0"/>
              </a:spcBef>
              <a:spcAft>
                <a:spcPts val="0"/>
              </a:spcAft>
              <a:buNone/>
            </a:pPr>
            <a:r>
              <a:rPr lang="en" sz="900" u="sng">
                <a:solidFill>
                  <a:schemeClr val="hlink"/>
                </a:solidFill>
                <a:hlinkClick r:id="rId19" action="ppaction://hlinksldjump"/>
              </a:rPr>
              <a:t>Info</a:t>
            </a:r>
            <a:endParaRPr sz="900">
              <a:solidFill>
                <a:srgbClr val="000000"/>
              </a:solidFill>
              <a:latin typeface="Arial"/>
              <a:ea typeface="Arial"/>
              <a:cs typeface="Arial"/>
              <a:sym typeface="Arial"/>
            </a:endParaRPr>
          </a:p>
        </p:txBody>
      </p:sp>
      <p:sp>
        <p:nvSpPr>
          <p:cNvPr id="313" name="Google Shape;313;p27"/>
          <p:cNvSpPr txBox="1"/>
          <p:nvPr/>
        </p:nvSpPr>
        <p:spPr>
          <a:xfrm>
            <a:off x="3622518" y="867299"/>
            <a:ext cx="636900" cy="165600"/>
          </a:xfrm>
          <a:prstGeom prst="rect">
            <a:avLst/>
          </a:prstGeom>
          <a:noFill/>
          <a:ln>
            <a:noFill/>
          </a:ln>
        </p:spPr>
        <p:txBody>
          <a:bodyPr spcFirstLastPara="1" wrap="square" lIns="31425" tIns="31425" rIns="31425" bIns="31425" anchor="t" anchorCtr="0">
            <a:noAutofit/>
          </a:bodyPr>
          <a:lstStyle/>
          <a:p>
            <a:pPr marL="0" marR="0" lvl="0" indent="0" algn="ctr" rtl="0">
              <a:lnSpc>
                <a:spcPct val="120000"/>
              </a:lnSpc>
              <a:spcBef>
                <a:spcPts val="0"/>
              </a:spcBef>
              <a:spcAft>
                <a:spcPts val="0"/>
              </a:spcAft>
              <a:buNone/>
            </a:pPr>
            <a:r>
              <a:rPr lang="en" sz="900" u="sng">
                <a:solidFill>
                  <a:schemeClr val="hlink"/>
                </a:solidFill>
                <a:latin typeface="Arial"/>
                <a:ea typeface="Arial"/>
                <a:cs typeface="Arial"/>
                <a:sym typeface="Arial"/>
                <a:hlinkClick r:id="" action="ppaction://noaction"/>
              </a:rPr>
              <a:t>Photos</a:t>
            </a:r>
            <a:endParaRPr sz="900">
              <a:solidFill>
                <a:srgbClr val="000000"/>
              </a:solidFill>
              <a:latin typeface="Arial"/>
              <a:ea typeface="Arial"/>
              <a:cs typeface="Arial"/>
              <a:sym typeface="Arial"/>
            </a:endParaRPr>
          </a:p>
        </p:txBody>
      </p:sp>
      <p:sp>
        <p:nvSpPr>
          <p:cNvPr id="314" name="Google Shape;314;p27"/>
          <p:cNvSpPr txBox="1"/>
          <p:nvPr/>
        </p:nvSpPr>
        <p:spPr>
          <a:xfrm>
            <a:off x="4410025" y="867299"/>
            <a:ext cx="636900" cy="165600"/>
          </a:xfrm>
          <a:prstGeom prst="rect">
            <a:avLst/>
          </a:prstGeom>
          <a:noFill/>
          <a:ln>
            <a:noFill/>
          </a:ln>
        </p:spPr>
        <p:txBody>
          <a:bodyPr spcFirstLastPara="1" wrap="square" lIns="31425" tIns="31425" rIns="31425" bIns="31425" anchor="t" anchorCtr="0">
            <a:noAutofit/>
          </a:bodyPr>
          <a:lstStyle/>
          <a:p>
            <a:pPr marL="0" marR="0" lvl="0" indent="0" algn="ctr" rtl="0">
              <a:lnSpc>
                <a:spcPct val="120000"/>
              </a:lnSpc>
              <a:spcBef>
                <a:spcPts val="0"/>
              </a:spcBef>
              <a:spcAft>
                <a:spcPts val="0"/>
              </a:spcAft>
              <a:buNone/>
            </a:pPr>
            <a:r>
              <a:rPr lang="en" sz="900" u="sng">
                <a:solidFill>
                  <a:schemeClr val="hlink"/>
                </a:solidFill>
                <a:latin typeface="Arial"/>
                <a:ea typeface="Arial"/>
                <a:cs typeface="Arial"/>
                <a:sym typeface="Arial"/>
                <a:hlinkClick r:id="" action="ppaction://noaction"/>
              </a:rPr>
              <a:t>Videos</a:t>
            </a:r>
            <a:endParaRPr sz="900" u="sng">
              <a:solidFill>
                <a:srgbClr val="009999"/>
              </a:solidFill>
              <a:latin typeface="Arial"/>
              <a:ea typeface="Arial"/>
              <a:cs typeface="Arial"/>
              <a:sym typeface="Arial"/>
            </a:endParaRPr>
          </a:p>
        </p:txBody>
      </p:sp>
      <p:pic>
        <p:nvPicPr>
          <p:cNvPr id="316" name="Google Shape;316;p27"/>
          <p:cNvPicPr preferRelativeResize="0"/>
          <p:nvPr/>
        </p:nvPicPr>
        <p:blipFill>
          <a:blip r:embed="rId20">
            <a:alphaModFix/>
          </a:blip>
          <a:stretch>
            <a:fillRect/>
          </a:stretch>
        </p:blipFill>
        <p:spPr>
          <a:xfrm>
            <a:off x="201125" y="310202"/>
            <a:ext cx="1200150" cy="1545660"/>
          </a:xfrm>
          <a:prstGeom prst="rect">
            <a:avLst/>
          </a:prstGeom>
          <a:noFill/>
          <a:ln>
            <a:noFill/>
          </a:ln>
        </p:spPr>
      </p:pic>
      <p:pic>
        <p:nvPicPr>
          <p:cNvPr id="317" name="Google Shape;317;p27"/>
          <p:cNvPicPr preferRelativeResize="0"/>
          <p:nvPr/>
        </p:nvPicPr>
        <p:blipFill>
          <a:blip r:embed="rId21">
            <a:alphaModFix/>
          </a:blip>
          <a:stretch>
            <a:fillRect/>
          </a:stretch>
        </p:blipFill>
        <p:spPr>
          <a:xfrm>
            <a:off x="182302" y="3960216"/>
            <a:ext cx="461650" cy="638084"/>
          </a:xfrm>
          <a:prstGeom prst="rect">
            <a:avLst/>
          </a:prstGeom>
          <a:noFill/>
          <a:ln>
            <a:noFill/>
          </a:ln>
        </p:spPr>
      </p:pic>
      <p:pic>
        <p:nvPicPr>
          <p:cNvPr id="318" name="Google Shape;318;p27"/>
          <p:cNvPicPr preferRelativeResize="0"/>
          <p:nvPr/>
        </p:nvPicPr>
        <p:blipFill>
          <a:blip r:embed="rId22">
            <a:alphaModFix/>
          </a:blip>
          <a:stretch>
            <a:fillRect/>
          </a:stretch>
        </p:blipFill>
        <p:spPr>
          <a:xfrm>
            <a:off x="41675" y="4612157"/>
            <a:ext cx="742925" cy="472168"/>
          </a:xfrm>
          <a:prstGeom prst="rect">
            <a:avLst/>
          </a:prstGeom>
          <a:noFill/>
          <a:ln>
            <a:noFill/>
          </a:ln>
        </p:spPr>
      </p:pic>
      <p:sp>
        <p:nvSpPr>
          <p:cNvPr id="320" name="Google Shape;320;p27"/>
          <p:cNvSpPr txBox="1"/>
          <p:nvPr/>
        </p:nvSpPr>
        <p:spPr>
          <a:xfrm>
            <a:off x="971544" y="-22475"/>
            <a:ext cx="4449231" cy="3252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lt2"/>
              </a:solidFill>
              <a:latin typeface="Roboto"/>
              <a:ea typeface="Roboto"/>
              <a:cs typeface="Roboto"/>
              <a:sym typeface="Roboto"/>
            </a:endParaRPr>
          </a:p>
        </p:txBody>
      </p:sp>
      <p:pic>
        <p:nvPicPr>
          <p:cNvPr id="2" name="Picture 1">
            <a:extLst>
              <a:ext uri="{FF2B5EF4-FFF2-40B4-BE49-F238E27FC236}">
                <a16:creationId xmlns:a16="http://schemas.microsoft.com/office/drawing/2014/main" id="{799F7D19-6D67-C09A-BC34-ECCAFEE689F7}"/>
              </a:ext>
            </a:extLst>
          </p:cNvPr>
          <p:cNvPicPr>
            <a:picLocks noChangeAspect="1"/>
          </p:cNvPicPr>
          <p:nvPr/>
        </p:nvPicPr>
        <p:blipFill>
          <a:blip r:embed="rId23"/>
          <a:stretch>
            <a:fillRect/>
          </a:stretch>
        </p:blipFill>
        <p:spPr>
          <a:xfrm>
            <a:off x="2287966" y="3168686"/>
            <a:ext cx="2402032" cy="12193"/>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pic>
        <p:nvPicPr>
          <p:cNvPr id="326" name="Google Shape;326;p28"/>
          <p:cNvPicPr preferRelativeResize="0"/>
          <p:nvPr/>
        </p:nvPicPr>
        <p:blipFill>
          <a:blip r:embed="rId3">
            <a:alphaModFix/>
          </a:blip>
          <a:stretch>
            <a:fillRect/>
          </a:stretch>
        </p:blipFill>
        <p:spPr>
          <a:xfrm>
            <a:off x="-42575" y="194100"/>
            <a:ext cx="9144000" cy="742925"/>
          </a:xfrm>
          <a:prstGeom prst="rect">
            <a:avLst/>
          </a:prstGeom>
          <a:noFill/>
          <a:ln>
            <a:noFill/>
          </a:ln>
        </p:spPr>
      </p:pic>
      <p:pic>
        <p:nvPicPr>
          <p:cNvPr id="327" name="Google Shape;327;p28"/>
          <p:cNvPicPr preferRelativeResize="0"/>
          <p:nvPr/>
        </p:nvPicPr>
        <p:blipFill>
          <a:blip r:embed="rId4">
            <a:alphaModFix/>
          </a:blip>
          <a:stretch>
            <a:fillRect/>
          </a:stretch>
        </p:blipFill>
        <p:spPr>
          <a:xfrm>
            <a:off x="0" y="0"/>
            <a:ext cx="971544" cy="285744"/>
          </a:xfrm>
          <a:prstGeom prst="rect">
            <a:avLst/>
          </a:prstGeom>
          <a:noFill/>
          <a:ln>
            <a:noFill/>
          </a:ln>
        </p:spPr>
      </p:pic>
      <p:sp>
        <p:nvSpPr>
          <p:cNvPr id="328" name="Google Shape;328;p28"/>
          <p:cNvSpPr txBox="1">
            <a:spLocks noGrp="1"/>
          </p:cNvSpPr>
          <p:nvPr>
            <p:ph type="ctrTitle" idx="4294967295"/>
          </p:nvPr>
        </p:nvSpPr>
        <p:spPr>
          <a:xfrm>
            <a:off x="0" y="-22475"/>
            <a:ext cx="1155600" cy="325200"/>
          </a:xfrm>
          <a:prstGeom prst="rect">
            <a:avLst/>
          </a:prstGeom>
          <a:solidFill>
            <a:schemeClr val="dk1"/>
          </a:solidFill>
        </p:spPr>
        <p:txBody>
          <a:bodyPr spcFirstLastPara="1" wrap="square" lIns="31425" tIns="31425" rIns="31425" bIns="31425" anchor="ctr" anchorCtr="0">
            <a:normAutofit fontScale="90000"/>
          </a:bodyPr>
          <a:lstStyle/>
          <a:p>
            <a:pPr marL="0" marR="0" lvl="0" indent="0" algn="l" rtl="0">
              <a:lnSpc>
                <a:spcPct val="119642"/>
              </a:lnSpc>
              <a:spcBef>
                <a:spcPts val="0"/>
              </a:spcBef>
              <a:spcAft>
                <a:spcPts val="0"/>
              </a:spcAft>
              <a:buNone/>
            </a:pPr>
            <a:r>
              <a:rPr lang="en" sz="1700" b="1" dirty="0">
                <a:solidFill>
                  <a:srgbClr val="FFFFFF"/>
                </a:solidFill>
                <a:latin typeface="Arial"/>
                <a:ea typeface="Arial"/>
                <a:cs typeface="Arial"/>
                <a:sym typeface="Arial"/>
              </a:rPr>
              <a:t>Facebook</a:t>
            </a:r>
            <a:endParaRPr sz="1700" b="1" dirty="0">
              <a:solidFill>
                <a:srgbClr val="FFFFFF"/>
              </a:solidFill>
              <a:latin typeface="Arial"/>
              <a:ea typeface="Arial"/>
              <a:cs typeface="Arial"/>
              <a:sym typeface="Arial"/>
            </a:endParaRPr>
          </a:p>
        </p:txBody>
      </p:sp>
      <p:sp>
        <p:nvSpPr>
          <p:cNvPr id="329" name="Google Shape;329;p28"/>
          <p:cNvSpPr txBox="1">
            <a:spLocks noGrp="1"/>
          </p:cNvSpPr>
          <p:nvPr>
            <p:ph type="subTitle" idx="4294967295"/>
          </p:nvPr>
        </p:nvSpPr>
        <p:spPr>
          <a:xfrm>
            <a:off x="1920876" y="548875"/>
            <a:ext cx="7028100" cy="325200"/>
          </a:xfrm>
          <a:prstGeom prst="rect">
            <a:avLst/>
          </a:prstGeom>
        </p:spPr>
        <p:txBody>
          <a:bodyPr spcFirstLastPara="1" wrap="square" lIns="31425" tIns="31425" rIns="31425" bIns="31425" anchor="t" anchorCtr="0">
            <a:normAutofit/>
          </a:bodyPr>
          <a:lstStyle/>
          <a:p>
            <a:pPr marL="0" marR="0" lvl="0" indent="0" algn="l" rtl="0">
              <a:lnSpc>
                <a:spcPct val="108035"/>
              </a:lnSpc>
              <a:spcBef>
                <a:spcPts val="0"/>
              </a:spcBef>
              <a:spcAft>
                <a:spcPts val="0"/>
              </a:spcAft>
              <a:buNone/>
            </a:pPr>
            <a:r>
              <a:rPr lang="en" sz="1500">
                <a:solidFill>
                  <a:schemeClr val="dk2"/>
                </a:solidFill>
              </a:rPr>
              <a:t>Abraham Lincoln</a:t>
            </a:r>
            <a:r>
              <a:rPr lang="en" sz="900">
                <a:solidFill>
                  <a:srgbClr val="000000"/>
                </a:solidFill>
                <a:latin typeface="Arial"/>
                <a:ea typeface="Arial"/>
                <a:cs typeface="Arial"/>
                <a:sym typeface="Arial"/>
              </a:rPr>
              <a:t> </a:t>
            </a:r>
            <a:r>
              <a:rPr lang="en" sz="1100">
                <a:solidFill>
                  <a:srgbClr val="222222"/>
                </a:solidFill>
                <a:latin typeface="Arial"/>
                <a:ea typeface="Arial"/>
                <a:cs typeface="Arial"/>
                <a:sym typeface="Arial"/>
              </a:rPr>
              <a:t>is </a:t>
            </a:r>
            <a:r>
              <a:rPr lang="en" sz="1100">
                <a:solidFill>
                  <a:srgbClr val="222222"/>
                </a:solidFill>
              </a:rPr>
              <a:t>wondering what his cabinet members will think of the proclamation he’s drafting... </a:t>
            </a:r>
            <a:endParaRPr sz="1100">
              <a:solidFill>
                <a:srgbClr val="222222"/>
              </a:solidFill>
              <a:latin typeface="Arial"/>
              <a:ea typeface="Arial"/>
              <a:cs typeface="Arial"/>
              <a:sym typeface="Arial"/>
            </a:endParaRPr>
          </a:p>
        </p:txBody>
      </p:sp>
      <p:pic>
        <p:nvPicPr>
          <p:cNvPr id="330" name="Google Shape;330;p28"/>
          <p:cNvPicPr preferRelativeResize="0"/>
          <p:nvPr/>
        </p:nvPicPr>
        <p:blipFill>
          <a:blip r:embed="rId5">
            <a:alphaModFix/>
          </a:blip>
          <a:stretch>
            <a:fillRect/>
          </a:stretch>
        </p:blipFill>
        <p:spPr>
          <a:xfrm>
            <a:off x="1295393" y="0"/>
            <a:ext cx="571489" cy="285744"/>
          </a:xfrm>
          <a:prstGeom prst="rect">
            <a:avLst/>
          </a:prstGeom>
          <a:noFill/>
          <a:ln>
            <a:noFill/>
          </a:ln>
        </p:spPr>
      </p:pic>
      <p:pic>
        <p:nvPicPr>
          <p:cNvPr id="331" name="Google Shape;331;p28"/>
          <p:cNvPicPr preferRelativeResize="0"/>
          <p:nvPr/>
        </p:nvPicPr>
        <p:blipFill>
          <a:blip r:embed="rId6">
            <a:alphaModFix/>
          </a:blip>
          <a:stretch>
            <a:fillRect/>
          </a:stretch>
        </p:blipFill>
        <p:spPr>
          <a:xfrm>
            <a:off x="2057400" y="0"/>
            <a:ext cx="628645" cy="285744"/>
          </a:xfrm>
          <a:prstGeom prst="rect">
            <a:avLst/>
          </a:prstGeom>
          <a:noFill/>
          <a:ln>
            <a:noFill/>
          </a:ln>
        </p:spPr>
      </p:pic>
      <p:pic>
        <p:nvPicPr>
          <p:cNvPr id="332" name="Google Shape;332;p28"/>
          <p:cNvPicPr preferRelativeResize="0"/>
          <p:nvPr/>
        </p:nvPicPr>
        <p:blipFill>
          <a:blip r:embed="rId5">
            <a:alphaModFix/>
          </a:blip>
          <a:stretch>
            <a:fillRect/>
          </a:stretch>
        </p:blipFill>
        <p:spPr>
          <a:xfrm>
            <a:off x="2895592" y="0"/>
            <a:ext cx="571489" cy="285744"/>
          </a:xfrm>
          <a:prstGeom prst="rect">
            <a:avLst/>
          </a:prstGeom>
          <a:noFill/>
          <a:ln>
            <a:noFill/>
          </a:ln>
        </p:spPr>
      </p:pic>
      <p:pic>
        <p:nvPicPr>
          <p:cNvPr id="333" name="Google Shape;333;p28"/>
          <p:cNvPicPr preferRelativeResize="0"/>
          <p:nvPr/>
        </p:nvPicPr>
        <p:blipFill>
          <a:blip r:embed="rId6">
            <a:alphaModFix/>
          </a:blip>
          <a:stretch>
            <a:fillRect/>
          </a:stretch>
        </p:blipFill>
        <p:spPr>
          <a:xfrm>
            <a:off x="3657600" y="0"/>
            <a:ext cx="628645" cy="285744"/>
          </a:xfrm>
          <a:prstGeom prst="rect">
            <a:avLst/>
          </a:prstGeom>
          <a:noFill/>
          <a:ln>
            <a:noFill/>
          </a:ln>
        </p:spPr>
      </p:pic>
      <p:pic>
        <p:nvPicPr>
          <p:cNvPr id="334" name="Google Shape;334;p28"/>
          <p:cNvPicPr preferRelativeResize="0"/>
          <p:nvPr/>
        </p:nvPicPr>
        <p:blipFill>
          <a:blip r:embed="rId7">
            <a:alphaModFix/>
          </a:blip>
          <a:stretch>
            <a:fillRect/>
          </a:stretch>
        </p:blipFill>
        <p:spPr>
          <a:xfrm>
            <a:off x="4495793" y="0"/>
            <a:ext cx="1428739" cy="285744"/>
          </a:xfrm>
          <a:prstGeom prst="rect">
            <a:avLst/>
          </a:prstGeom>
          <a:noFill/>
          <a:ln>
            <a:noFill/>
          </a:ln>
        </p:spPr>
      </p:pic>
      <p:pic>
        <p:nvPicPr>
          <p:cNvPr id="335" name="Google Shape;335;p28"/>
          <p:cNvPicPr preferRelativeResize="0"/>
          <p:nvPr/>
        </p:nvPicPr>
        <p:blipFill>
          <a:blip r:embed="rId8">
            <a:alphaModFix/>
          </a:blip>
          <a:stretch>
            <a:fillRect/>
          </a:stretch>
        </p:blipFill>
        <p:spPr>
          <a:xfrm>
            <a:off x="6400800" y="0"/>
            <a:ext cx="1314444" cy="285744"/>
          </a:xfrm>
          <a:prstGeom prst="rect">
            <a:avLst/>
          </a:prstGeom>
          <a:noFill/>
          <a:ln>
            <a:noFill/>
          </a:ln>
        </p:spPr>
      </p:pic>
      <p:sp>
        <p:nvSpPr>
          <p:cNvPr id="336" name="Google Shape;336;p28"/>
          <p:cNvSpPr txBox="1"/>
          <p:nvPr/>
        </p:nvSpPr>
        <p:spPr>
          <a:xfrm>
            <a:off x="6400800" y="-22550"/>
            <a:ext cx="1729200" cy="325200"/>
          </a:xfrm>
          <a:prstGeom prst="rect">
            <a:avLst/>
          </a:prstGeom>
          <a:solidFill>
            <a:schemeClr val="dk1"/>
          </a:solidFill>
          <a:ln>
            <a:noFill/>
          </a:ln>
        </p:spPr>
        <p:txBody>
          <a:bodyPr spcFirstLastPara="1" wrap="square" lIns="31425" tIns="31425" rIns="31425" bIns="31425" anchor="ctr" anchorCtr="0">
            <a:noAutofit/>
          </a:bodyPr>
          <a:lstStyle/>
          <a:p>
            <a:pPr marL="0" marR="0" lvl="0" indent="0" algn="l" rtl="0">
              <a:lnSpc>
                <a:spcPct val="119791"/>
              </a:lnSpc>
              <a:spcBef>
                <a:spcPts val="0"/>
              </a:spcBef>
              <a:spcAft>
                <a:spcPts val="0"/>
              </a:spcAft>
              <a:buNone/>
            </a:pPr>
            <a:r>
              <a:rPr lang="en" sz="1200" b="1">
                <a:solidFill>
                  <a:srgbClr val="FFFFFF"/>
                </a:solidFill>
              </a:rPr>
              <a:t>  Abraham Lincoln</a:t>
            </a:r>
            <a:endParaRPr sz="1200" b="1">
              <a:solidFill>
                <a:srgbClr val="FFFFFF"/>
              </a:solidFill>
            </a:endParaRPr>
          </a:p>
        </p:txBody>
      </p:sp>
      <p:pic>
        <p:nvPicPr>
          <p:cNvPr id="337" name="Google Shape;337;p28"/>
          <p:cNvPicPr preferRelativeResize="0"/>
          <p:nvPr/>
        </p:nvPicPr>
        <p:blipFill>
          <a:blip r:embed="rId9">
            <a:alphaModFix/>
          </a:blip>
          <a:stretch>
            <a:fillRect/>
          </a:stretch>
        </p:blipFill>
        <p:spPr>
          <a:xfrm>
            <a:off x="8153392" y="0"/>
            <a:ext cx="742939" cy="285744"/>
          </a:xfrm>
          <a:prstGeom prst="rect">
            <a:avLst/>
          </a:prstGeom>
          <a:noFill/>
          <a:ln>
            <a:noFill/>
          </a:ln>
        </p:spPr>
      </p:pic>
      <p:sp>
        <p:nvSpPr>
          <p:cNvPr id="338" name="Google Shape;338;p28"/>
          <p:cNvSpPr txBox="1"/>
          <p:nvPr/>
        </p:nvSpPr>
        <p:spPr>
          <a:xfrm>
            <a:off x="8076313" y="-22625"/>
            <a:ext cx="1078800" cy="325200"/>
          </a:xfrm>
          <a:prstGeom prst="rect">
            <a:avLst/>
          </a:prstGeom>
          <a:solidFill>
            <a:schemeClr val="dk1"/>
          </a:solidFill>
          <a:ln>
            <a:noFill/>
          </a:ln>
        </p:spPr>
        <p:txBody>
          <a:bodyPr spcFirstLastPara="1" wrap="square" lIns="31425" tIns="31425" rIns="31425" bIns="31425" anchor="ctr" anchorCtr="0">
            <a:noAutofit/>
          </a:bodyPr>
          <a:lstStyle/>
          <a:p>
            <a:pPr marL="0" marR="0" lvl="0" indent="0" algn="l" rtl="0">
              <a:lnSpc>
                <a:spcPct val="119791"/>
              </a:lnSpc>
              <a:spcBef>
                <a:spcPts val="0"/>
              </a:spcBef>
              <a:spcAft>
                <a:spcPts val="0"/>
              </a:spcAft>
              <a:buNone/>
            </a:pPr>
            <a:r>
              <a:rPr lang="en" sz="1100">
                <a:solidFill>
                  <a:srgbClr val="FFFFFF"/>
                </a:solidFill>
              </a:rPr>
              <a:t>         </a:t>
            </a:r>
            <a:r>
              <a:rPr lang="en" sz="1200">
                <a:solidFill>
                  <a:srgbClr val="FFFFFF"/>
                </a:solidFill>
                <a:latin typeface="Arial"/>
                <a:ea typeface="Arial"/>
                <a:cs typeface="Arial"/>
                <a:sym typeface="Arial"/>
              </a:rPr>
              <a:t>Logout</a:t>
            </a:r>
            <a:endParaRPr sz="1200">
              <a:solidFill>
                <a:srgbClr val="FFFFFF"/>
              </a:solidFill>
              <a:latin typeface="Arial"/>
              <a:ea typeface="Arial"/>
              <a:cs typeface="Arial"/>
              <a:sym typeface="Arial"/>
            </a:endParaRPr>
          </a:p>
        </p:txBody>
      </p:sp>
      <p:sp>
        <p:nvSpPr>
          <p:cNvPr id="339" name="Google Shape;339;p28"/>
          <p:cNvSpPr txBox="1"/>
          <p:nvPr/>
        </p:nvSpPr>
        <p:spPr>
          <a:xfrm>
            <a:off x="244463" y="1863321"/>
            <a:ext cx="1484700" cy="131100"/>
          </a:xfrm>
          <a:prstGeom prst="rect">
            <a:avLst/>
          </a:prstGeom>
          <a:noFill/>
          <a:ln>
            <a:noFill/>
          </a:ln>
        </p:spPr>
        <p:txBody>
          <a:bodyPr spcFirstLastPara="1" wrap="square" lIns="31425" tIns="31425" rIns="31425" bIns="31425" anchor="t" anchorCtr="0">
            <a:noAutofit/>
          </a:bodyPr>
          <a:lstStyle/>
          <a:p>
            <a:pPr marL="0" marR="0" lvl="0" indent="0" algn="l" rtl="0">
              <a:lnSpc>
                <a:spcPct val="119642"/>
              </a:lnSpc>
              <a:spcBef>
                <a:spcPts val="0"/>
              </a:spcBef>
              <a:spcAft>
                <a:spcPts val="0"/>
              </a:spcAft>
              <a:buNone/>
            </a:pPr>
            <a:r>
              <a:rPr lang="en" sz="700" u="sng">
                <a:solidFill>
                  <a:srgbClr val="009999"/>
                </a:solidFill>
                <a:latin typeface="Arial"/>
                <a:ea typeface="Arial"/>
                <a:cs typeface="Arial"/>
                <a:sym typeface="Arial"/>
              </a:rPr>
              <a:t>View photos of </a:t>
            </a:r>
            <a:r>
              <a:rPr lang="en" sz="700" u="sng">
                <a:solidFill>
                  <a:srgbClr val="009999"/>
                </a:solidFill>
              </a:rPr>
              <a:t>Abraham</a:t>
            </a:r>
            <a:r>
              <a:rPr lang="en" sz="700" u="sng">
                <a:solidFill>
                  <a:srgbClr val="009999"/>
                </a:solidFill>
                <a:latin typeface="Arial"/>
                <a:ea typeface="Arial"/>
                <a:cs typeface="Arial"/>
                <a:sym typeface="Arial"/>
              </a:rPr>
              <a:t> (5)</a:t>
            </a:r>
            <a:endParaRPr sz="700" u="sng">
              <a:solidFill>
                <a:srgbClr val="009999"/>
              </a:solidFill>
              <a:latin typeface="Arial"/>
              <a:ea typeface="Arial"/>
              <a:cs typeface="Arial"/>
              <a:sym typeface="Arial"/>
            </a:endParaRPr>
          </a:p>
        </p:txBody>
      </p:sp>
      <p:pic>
        <p:nvPicPr>
          <p:cNvPr id="340" name="Google Shape;340;p28"/>
          <p:cNvPicPr preferRelativeResize="0"/>
          <p:nvPr/>
        </p:nvPicPr>
        <p:blipFill>
          <a:blip r:embed="rId10">
            <a:alphaModFix/>
          </a:blip>
          <a:stretch>
            <a:fillRect/>
          </a:stretch>
        </p:blipFill>
        <p:spPr>
          <a:xfrm>
            <a:off x="152393" y="1993106"/>
            <a:ext cx="1200150" cy="14276"/>
          </a:xfrm>
          <a:prstGeom prst="rect">
            <a:avLst/>
          </a:prstGeom>
          <a:noFill/>
          <a:ln>
            <a:noFill/>
          </a:ln>
        </p:spPr>
      </p:pic>
      <p:sp>
        <p:nvSpPr>
          <p:cNvPr id="341" name="Google Shape;341;p28"/>
          <p:cNvSpPr txBox="1"/>
          <p:nvPr/>
        </p:nvSpPr>
        <p:spPr>
          <a:xfrm>
            <a:off x="244463" y="2034771"/>
            <a:ext cx="1484700" cy="131100"/>
          </a:xfrm>
          <a:prstGeom prst="rect">
            <a:avLst/>
          </a:prstGeom>
          <a:noFill/>
          <a:ln>
            <a:noFill/>
          </a:ln>
        </p:spPr>
        <p:txBody>
          <a:bodyPr spcFirstLastPara="1" wrap="square" lIns="31425" tIns="31425" rIns="31425" bIns="31425" anchor="t" anchorCtr="0">
            <a:noAutofit/>
          </a:bodyPr>
          <a:lstStyle/>
          <a:p>
            <a:pPr marL="0" marR="0" lvl="0" indent="0" algn="l" rtl="0">
              <a:lnSpc>
                <a:spcPct val="119642"/>
              </a:lnSpc>
              <a:spcBef>
                <a:spcPts val="0"/>
              </a:spcBef>
              <a:spcAft>
                <a:spcPts val="0"/>
              </a:spcAft>
              <a:buNone/>
            </a:pPr>
            <a:r>
              <a:rPr lang="en" sz="700">
                <a:solidFill>
                  <a:srgbClr val="000000"/>
                </a:solidFill>
                <a:latin typeface="Arial"/>
                <a:ea typeface="Arial"/>
                <a:cs typeface="Arial"/>
                <a:sym typeface="Arial"/>
              </a:rPr>
              <a:t>Send </a:t>
            </a:r>
            <a:r>
              <a:rPr lang="en" sz="700"/>
              <a:t>Abraham</a:t>
            </a:r>
            <a:r>
              <a:rPr lang="en" sz="700">
                <a:solidFill>
                  <a:srgbClr val="000000"/>
                </a:solidFill>
                <a:latin typeface="Arial"/>
                <a:ea typeface="Arial"/>
                <a:cs typeface="Arial"/>
                <a:sym typeface="Arial"/>
              </a:rPr>
              <a:t> a message</a:t>
            </a:r>
            <a:endParaRPr sz="700">
              <a:solidFill>
                <a:srgbClr val="000000"/>
              </a:solidFill>
              <a:latin typeface="Arial"/>
              <a:ea typeface="Arial"/>
              <a:cs typeface="Arial"/>
              <a:sym typeface="Arial"/>
            </a:endParaRPr>
          </a:p>
        </p:txBody>
      </p:sp>
      <p:sp>
        <p:nvSpPr>
          <p:cNvPr id="342" name="Google Shape;342;p28"/>
          <p:cNvSpPr txBox="1"/>
          <p:nvPr/>
        </p:nvSpPr>
        <p:spPr>
          <a:xfrm>
            <a:off x="244463" y="2206221"/>
            <a:ext cx="1484700" cy="131100"/>
          </a:xfrm>
          <a:prstGeom prst="rect">
            <a:avLst/>
          </a:prstGeom>
          <a:noFill/>
          <a:ln>
            <a:noFill/>
          </a:ln>
        </p:spPr>
        <p:txBody>
          <a:bodyPr spcFirstLastPara="1" wrap="square" lIns="31425" tIns="31425" rIns="31425" bIns="31425" anchor="t" anchorCtr="0">
            <a:noAutofit/>
          </a:bodyPr>
          <a:lstStyle/>
          <a:p>
            <a:pPr marL="0" marR="0" lvl="0" indent="0" algn="l" rtl="0">
              <a:lnSpc>
                <a:spcPct val="119642"/>
              </a:lnSpc>
              <a:spcBef>
                <a:spcPts val="0"/>
              </a:spcBef>
              <a:spcAft>
                <a:spcPts val="0"/>
              </a:spcAft>
              <a:buNone/>
            </a:pPr>
            <a:r>
              <a:rPr lang="en" sz="700">
                <a:solidFill>
                  <a:srgbClr val="000000"/>
                </a:solidFill>
                <a:latin typeface="Arial"/>
                <a:ea typeface="Arial"/>
                <a:cs typeface="Arial"/>
                <a:sym typeface="Arial"/>
              </a:rPr>
              <a:t>Poke </a:t>
            </a:r>
            <a:endParaRPr sz="700">
              <a:solidFill>
                <a:srgbClr val="000000"/>
              </a:solidFill>
              <a:latin typeface="Arial"/>
              <a:ea typeface="Arial"/>
              <a:cs typeface="Arial"/>
              <a:sym typeface="Arial"/>
            </a:endParaRPr>
          </a:p>
          <a:p>
            <a:pPr marL="0" marR="0" lvl="0" indent="0" algn="l" rtl="0">
              <a:lnSpc>
                <a:spcPct val="119642"/>
              </a:lnSpc>
              <a:spcBef>
                <a:spcPts val="0"/>
              </a:spcBef>
              <a:spcAft>
                <a:spcPts val="0"/>
              </a:spcAft>
              <a:buNone/>
            </a:pPr>
            <a:endParaRPr sz="600">
              <a:solidFill>
                <a:srgbClr val="000000"/>
              </a:solidFill>
              <a:latin typeface="Arial"/>
              <a:ea typeface="Arial"/>
              <a:cs typeface="Arial"/>
              <a:sym typeface="Arial"/>
            </a:endParaRPr>
          </a:p>
        </p:txBody>
      </p:sp>
      <p:pic>
        <p:nvPicPr>
          <p:cNvPr id="343" name="Google Shape;343;p28"/>
          <p:cNvPicPr preferRelativeResize="0"/>
          <p:nvPr/>
        </p:nvPicPr>
        <p:blipFill>
          <a:blip r:embed="rId10">
            <a:alphaModFix/>
          </a:blip>
          <a:stretch>
            <a:fillRect/>
          </a:stretch>
        </p:blipFill>
        <p:spPr>
          <a:xfrm>
            <a:off x="152393" y="2164539"/>
            <a:ext cx="1200150" cy="14276"/>
          </a:xfrm>
          <a:prstGeom prst="rect">
            <a:avLst/>
          </a:prstGeom>
          <a:noFill/>
          <a:ln>
            <a:noFill/>
          </a:ln>
        </p:spPr>
      </p:pic>
      <p:pic>
        <p:nvPicPr>
          <p:cNvPr id="344" name="Google Shape;344;p28"/>
          <p:cNvPicPr preferRelativeResize="0"/>
          <p:nvPr/>
        </p:nvPicPr>
        <p:blipFill>
          <a:blip r:embed="rId10">
            <a:alphaModFix/>
          </a:blip>
          <a:stretch>
            <a:fillRect/>
          </a:stretch>
        </p:blipFill>
        <p:spPr>
          <a:xfrm>
            <a:off x="152393" y="2336006"/>
            <a:ext cx="1200150" cy="14276"/>
          </a:xfrm>
          <a:prstGeom prst="rect">
            <a:avLst/>
          </a:prstGeom>
          <a:noFill/>
          <a:ln>
            <a:noFill/>
          </a:ln>
        </p:spPr>
      </p:pic>
      <p:pic>
        <p:nvPicPr>
          <p:cNvPr id="345" name="Google Shape;345;p28"/>
          <p:cNvPicPr preferRelativeResize="0"/>
          <p:nvPr/>
        </p:nvPicPr>
        <p:blipFill>
          <a:blip r:embed="rId11">
            <a:alphaModFix/>
          </a:blip>
          <a:stretch>
            <a:fillRect/>
          </a:stretch>
        </p:blipFill>
        <p:spPr>
          <a:xfrm>
            <a:off x="2057400" y="857233"/>
            <a:ext cx="628645" cy="185726"/>
          </a:xfrm>
          <a:prstGeom prst="rect">
            <a:avLst/>
          </a:prstGeom>
          <a:noFill/>
          <a:ln>
            <a:noFill/>
          </a:ln>
        </p:spPr>
      </p:pic>
      <p:sp>
        <p:nvSpPr>
          <p:cNvPr id="346" name="Google Shape;346;p28"/>
          <p:cNvSpPr txBox="1"/>
          <p:nvPr/>
        </p:nvSpPr>
        <p:spPr>
          <a:xfrm>
            <a:off x="2078320" y="870814"/>
            <a:ext cx="722700" cy="165600"/>
          </a:xfrm>
          <a:prstGeom prst="rect">
            <a:avLst/>
          </a:prstGeom>
          <a:noFill/>
          <a:ln>
            <a:noFill/>
          </a:ln>
        </p:spPr>
        <p:txBody>
          <a:bodyPr spcFirstLastPara="1" wrap="square" lIns="31425" tIns="31425" rIns="31425" bIns="31425" anchor="t" anchorCtr="0">
            <a:noAutofit/>
          </a:bodyPr>
          <a:lstStyle/>
          <a:p>
            <a:pPr marL="0" marR="0" lvl="0" indent="0" algn="ctr" rtl="0">
              <a:lnSpc>
                <a:spcPct val="120000"/>
              </a:lnSpc>
              <a:spcBef>
                <a:spcPts val="0"/>
              </a:spcBef>
              <a:spcAft>
                <a:spcPts val="0"/>
              </a:spcAft>
              <a:buNone/>
            </a:pPr>
            <a:r>
              <a:rPr lang="en" sz="900" u="sng">
                <a:solidFill>
                  <a:schemeClr val="hlink"/>
                </a:solidFill>
                <a:latin typeface="Arial"/>
                <a:ea typeface="Arial"/>
                <a:cs typeface="Arial"/>
                <a:sym typeface="Arial"/>
                <a:hlinkClick r:id="rId12" action="ppaction://hlinksldjump"/>
              </a:rPr>
              <a:t>Wall</a:t>
            </a:r>
            <a:endParaRPr sz="900" u="sng">
              <a:solidFill>
                <a:srgbClr val="009999"/>
              </a:solidFill>
              <a:latin typeface="Arial"/>
              <a:ea typeface="Arial"/>
              <a:cs typeface="Arial"/>
              <a:sym typeface="Arial"/>
            </a:endParaRPr>
          </a:p>
        </p:txBody>
      </p:sp>
      <p:pic>
        <p:nvPicPr>
          <p:cNvPr id="347" name="Google Shape;347;p28"/>
          <p:cNvPicPr preferRelativeResize="0"/>
          <p:nvPr/>
        </p:nvPicPr>
        <p:blipFill>
          <a:blip r:embed="rId13">
            <a:alphaModFix/>
          </a:blip>
          <a:stretch>
            <a:fillRect/>
          </a:stretch>
        </p:blipFill>
        <p:spPr>
          <a:xfrm>
            <a:off x="2886075" y="850095"/>
            <a:ext cx="585782" cy="207158"/>
          </a:xfrm>
          <a:prstGeom prst="rect">
            <a:avLst/>
          </a:prstGeom>
          <a:noFill/>
          <a:ln>
            <a:noFill/>
          </a:ln>
        </p:spPr>
      </p:pic>
      <p:sp>
        <p:nvSpPr>
          <p:cNvPr id="348" name="Google Shape;348;p28"/>
          <p:cNvSpPr txBox="1"/>
          <p:nvPr/>
        </p:nvSpPr>
        <p:spPr>
          <a:xfrm>
            <a:off x="3030520" y="870812"/>
            <a:ext cx="636900" cy="165600"/>
          </a:xfrm>
          <a:prstGeom prst="rect">
            <a:avLst/>
          </a:prstGeom>
          <a:noFill/>
          <a:ln>
            <a:noFill/>
          </a:ln>
        </p:spPr>
        <p:txBody>
          <a:bodyPr spcFirstLastPara="1" wrap="square" lIns="31425" tIns="31425" rIns="31425" bIns="31425" anchor="t" anchorCtr="0">
            <a:noAutofit/>
          </a:bodyPr>
          <a:lstStyle/>
          <a:p>
            <a:pPr marL="0" marR="0" lvl="0" indent="0" algn="l" rtl="0">
              <a:lnSpc>
                <a:spcPct val="120000"/>
              </a:lnSpc>
              <a:spcBef>
                <a:spcPts val="0"/>
              </a:spcBef>
              <a:spcAft>
                <a:spcPts val="0"/>
              </a:spcAft>
              <a:buNone/>
            </a:pPr>
            <a:r>
              <a:rPr lang="en" sz="900" u="sng">
                <a:solidFill>
                  <a:schemeClr val="hlink"/>
                </a:solidFill>
                <a:hlinkClick r:id="rId14" action="ppaction://hlinksldjump"/>
              </a:rPr>
              <a:t>Info</a:t>
            </a:r>
            <a:endParaRPr sz="900">
              <a:solidFill>
                <a:srgbClr val="000000"/>
              </a:solidFill>
              <a:latin typeface="Arial"/>
              <a:ea typeface="Arial"/>
              <a:cs typeface="Arial"/>
              <a:sym typeface="Arial"/>
            </a:endParaRPr>
          </a:p>
        </p:txBody>
      </p:sp>
      <p:pic>
        <p:nvPicPr>
          <p:cNvPr id="349" name="Google Shape;349;p28"/>
          <p:cNvPicPr preferRelativeResize="0"/>
          <p:nvPr/>
        </p:nvPicPr>
        <p:blipFill>
          <a:blip r:embed="rId13">
            <a:alphaModFix/>
          </a:blip>
          <a:stretch>
            <a:fillRect/>
          </a:stretch>
        </p:blipFill>
        <p:spPr>
          <a:xfrm>
            <a:off x="3648060" y="850095"/>
            <a:ext cx="585782" cy="207158"/>
          </a:xfrm>
          <a:prstGeom prst="rect">
            <a:avLst/>
          </a:prstGeom>
          <a:noFill/>
          <a:ln>
            <a:noFill/>
          </a:ln>
        </p:spPr>
      </p:pic>
      <p:sp>
        <p:nvSpPr>
          <p:cNvPr id="350" name="Google Shape;350;p28"/>
          <p:cNvSpPr txBox="1"/>
          <p:nvPr/>
        </p:nvSpPr>
        <p:spPr>
          <a:xfrm>
            <a:off x="3622505" y="870887"/>
            <a:ext cx="636900" cy="165600"/>
          </a:xfrm>
          <a:prstGeom prst="rect">
            <a:avLst/>
          </a:prstGeom>
          <a:noFill/>
          <a:ln>
            <a:noFill/>
          </a:ln>
        </p:spPr>
        <p:txBody>
          <a:bodyPr spcFirstLastPara="1" wrap="square" lIns="31425" tIns="31425" rIns="31425" bIns="31425" anchor="t" anchorCtr="0">
            <a:noAutofit/>
          </a:bodyPr>
          <a:lstStyle/>
          <a:p>
            <a:pPr marL="0" marR="0" lvl="0" indent="0" algn="ctr" rtl="0">
              <a:lnSpc>
                <a:spcPct val="120000"/>
              </a:lnSpc>
              <a:spcBef>
                <a:spcPts val="0"/>
              </a:spcBef>
              <a:spcAft>
                <a:spcPts val="0"/>
              </a:spcAft>
              <a:buNone/>
            </a:pPr>
            <a:r>
              <a:rPr lang="en" sz="900" u="sng">
                <a:solidFill>
                  <a:schemeClr val="hlink"/>
                </a:solidFill>
                <a:latin typeface="Arial"/>
                <a:ea typeface="Arial"/>
                <a:cs typeface="Arial"/>
                <a:sym typeface="Arial"/>
                <a:hlinkClick r:id="" action="ppaction://noaction"/>
              </a:rPr>
              <a:t>Photos</a:t>
            </a:r>
            <a:endParaRPr sz="900">
              <a:solidFill>
                <a:srgbClr val="000000"/>
              </a:solidFill>
              <a:latin typeface="Arial"/>
              <a:ea typeface="Arial"/>
              <a:cs typeface="Arial"/>
              <a:sym typeface="Arial"/>
            </a:endParaRPr>
          </a:p>
        </p:txBody>
      </p:sp>
      <p:pic>
        <p:nvPicPr>
          <p:cNvPr id="351" name="Google Shape;351;p28"/>
          <p:cNvPicPr preferRelativeResize="0"/>
          <p:nvPr/>
        </p:nvPicPr>
        <p:blipFill>
          <a:blip r:embed="rId13">
            <a:alphaModFix/>
          </a:blip>
          <a:stretch>
            <a:fillRect/>
          </a:stretch>
        </p:blipFill>
        <p:spPr>
          <a:xfrm>
            <a:off x="4410068" y="850095"/>
            <a:ext cx="585782" cy="207158"/>
          </a:xfrm>
          <a:prstGeom prst="rect">
            <a:avLst/>
          </a:prstGeom>
          <a:noFill/>
          <a:ln>
            <a:noFill/>
          </a:ln>
        </p:spPr>
      </p:pic>
      <p:sp>
        <p:nvSpPr>
          <p:cNvPr id="352" name="Google Shape;352;p28"/>
          <p:cNvSpPr txBox="1"/>
          <p:nvPr/>
        </p:nvSpPr>
        <p:spPr>
          <a:xfrm>
            <a:off x="4410050" y="867299"/>
            <a:ext cx="636900" cy="165600"/>
          </a:xfrm>
          <a:prstGeom prst="rect">
            <a:avLst/>
          </a:prstGeom>
          <a:noFill/>
          <a:ln>
            <a:noFill/>
          </a:ln>
        </p:spPr>
        <p:txBody>
          <a:bodyPr spcFirstLastPara="1" wrap="square" lIns="31425" tIns="31425" rIns="31425" bIns="31425" anchor="t" anchorCtr="0">
            <a:noAutofit/>
          </a:bodyPr>
          <a:lstStyle/>
          <a:p>
            <a:pPr marL="0" marR="0" lvl="0" indent="0" algn="ctr" rtl="0">
              <a:lnSpc>
                <a:spcPct val="120000"/>
              </a:lnSpc>
              <a:spcBef>
                <a:spcPts val="0"/>
              </a:spcBef>
              <a:spcAft>
                <a:spcPts val="0"/>
              </a:spcAft>
              <a:buNone/>
            </a:pPr>
            <a:r>
              <a:rPr lang="en" sz="900" u="sng">
                <a:solidFill>
                  <a:schemeClr val="hlink"/>
                </a:solidFill>
                <a:latin typeface="Arial"/>
                <a:ea typeface="Arial"/>
                <a:cs typeface="Arial"/>
                <a:sym typeface="Arial"/>
                <a:hlinkClick r:id="" action="ppaction://noaction"/>
              </a:rPr>
              <a:t>Videos</a:t>
            </a:r>
            <a:endParaRPr sz="900" u="sng">
              <a:solidFill>
                <a:srgbClr val="009999"/>
              </a:solidFill>
              <a:latin typeface="Arial"/>
              <a:ea typeface="Arial"/>
              <a:cs typeface="Arial"/>
              <a:sym typeface="Arial"/>
            </a:endParaRPr>
          </a:p>
        </p:txBody>
      </p:sp>
      <p:pic>
        <p:nvPicPr>
          <p:cNvPr id="353" name="Google Shape;353;p28"/>
          <p:cNvPicPr preferRelativeResize="0"/>
          <p:nvPr/>
        </p:nvPicPr>
        <p:blipFill>
          <a:blip r:embed="rId15">
            <a:alphaModFix/>
          </a:blip>
          <a:stretch>
            <a:fillRect/>
          </a:stretch>
        </p:blipFill>
        <p:spPr>
          <a:xfrm>
            <a:off x="2047860" y="1135856"/>
            <a:ext cx="4529131" cy="642938"/>
          </a:xfrm>
          <a:prstGeom prst="rect">
            <a:avLst/>
          </a:prstGeom>
          <a:noFill/>
          <a:ln>
            <a:noFill/>
          </a:ln>
        </p:spPr>
      </p:pic>
      <p:pic>
        <p:nvPicPr>
          <p:cNvPr id="354" name="Google Shape;354;p28"/>
          <p:cNvPicPr preferRelativeResize="0"/>
          <p:nvPr/>
        </p:nvPicPr>
        <p:blipFill>
          <a:blip r:embed="rId16">
            <a:alphaModFix/>
          </a:blip>
          <a:stretch>
            <a:fillRect/>
          </a:stretch>
        </p:blipFill>
        <p:spPr>
          <a:xfrm>
            <a:off x="2133585" y="1428739"/>
            <a:ext cx="3714745" cy="207158"/>
          </a:xfrm>
          <a:prstGeom prst="rect">
            <a:avLst/>
          </a:prstGeom>
          <a:noFill/>
          <a:ln>
            <a:noFill/>
          </a:ln>
        </p:spPr>
      </p:pic>
      <p:sp>
        <p:nvSpPr>
          <p:cNvPr id="355" name="Google Shape;355;p28"/>
          <p:cNvSpPr txBox="1"/>
          <p:nvPr/>
        </p:nvSpPr>
        <p:spPr>
          <a:xfrm>
            <a:off x="2225655" y="1234676"/>
            <a:ext cx="2246700" cy="165600"/>
          </a:xfrm>
          <a:prstGeom prst="rect">
            <a:avLst/>
          </a:prstGeom>
          <a:noFill/>
          <a:ln>
            <a:noFill/>
          </a:ln>
        </p:spPr>
        <p:txBody>
          <a:bodyPr spcFirstLastPara="1" wrap="square" lIns="31425" tIns="31425" rIns="31425" bIns="31425" anchor="t" anchorCtr="0">
            <a:noAutofit/>
          </a:bodyPr>
          <a:lstStyle/>
          <a:p>
            <a:pPr marL="0" marR="0" lvl="0" indent="0" algn="l" rtl="0">
              <a:lnSpc>
                <a:spcPct val="120000"/>
              </a:lnSpc>
              <a:spcBef>
                <a:spcPts val="0"/>
              </a:spcBef>
              <a:spcAft>
                <a:spcPts val="0"/>
              </a:spcAft>
              <a:buNone/>
            </a:pPr>
            <a:r>
              <a:rPr lang="en" sz="900">
                <a:solidFill>
                  <a:srgbClr val="343434"/>
                </a:solidFill>
                <a:latin typeface="Arial"/>
                <a:ea typeface="Arial"/>
                <a:cs typeface="Arial"/>
                <a:sym typeface="Arial"/>
              </a:rPr>
              <a:t>Write something…</a:t>
            </a:r>
            <a:endParaRPr sz="900">
              <a:solidFill>
                <a:srgbClr val="343434"/>
              </a:solidFill>
              <a:latin typeface="Arial"/>
              <a:ea typeface="Arial"/>
              <a:cs typeface="Arial"/>
              <a:sym typeface="Arial"/>
            </a:endParaRPr>
          </a:p>
        </p:txBody>
      </p:sp>
      <p:pic>
        <p:nvPicPr>
          <p:cNvPr id="356" name="Google Shape;356;p28"/>
          <p:cNvPicPr preferRelativeResize="0"/>
          <p:nvPr/>
        </p:nvPicPr>
        <p:blipFill>
          <a:blip r:embed="rId17">
            <a:alphaModFix/>
          </a:blip>
          <a:stretch>
            <a:fillRect/>
          </a:stretch>
        </p:blipFill>
        <p:spPr>
          <a:xfrm>
            <a:off x="7162785" y="1428739"/>
            <a:ext cx="514350" cy="185726"/>
          </a:xfrm>
          <a:prstGeom prst="rect">
            <a:avLst/>
          </a:prstGeom>
          <a:noFill/>
          <a:ln>
            <a:noFill/>
          </a:ln>
        </p:spPr>
      </p:pic>
      <p:sp>
        <p:nvSpPr>
          <p:cNvPr id="357" name="Google Shape;357;p28"/>
          <p:cNvSpPr txBox="1"/>
          <p:nvPr/>
        </p:nvSpPr>
        <p:spPr>
          <a:xfrm>
            <a:off x="7230480" y="1438740"/>
            <a:ext cx="570300" cy="165600"/>
          </a:xfrm>
          <a:prstGeom prst="rect">
            <a:avLst/>
          </a:prstGeom>
          <a:noFill/>
          <a:ln>
            <a:noFill/>
          </a:ln>
        </p:spPr>
        <p:txBody>
          <a:bodyPr spcFirstLastPara="1" wrap="square" lIns="31425" tIns="31425" rIns="31425" bIns="31425" anchor="t" anchorCtr="0">
            <a:noAutofit/>
          </a:bodyPr>
          <a:lstStyle/>
          <a:p>
            <a:pPr marL="0" marR="0" lvl="0" indent="0" algn="l" rtl="0">
              <a:lnSpc>
                <a:spcPct val="120000"/>
              </a:lnSpc>
              <a:spcBef>
                <a:spcPts val="0"/>
              </a:spcBef>
              <a:spcAft>
                <a:spcPts val="0"/>
              </a:spcAft>
              <a:buNone/>
            </a:pPr>
            <a:r>
              <a:rPr lang="en" sz="900">
                <a:solidFill>
                  <a:schemeClr val="lt1"/>
                </a:solidFill>
                <a:latin typeface="Arial"/>
                <a:ea typeface="Arial"/>
                <a:cs typeface="Arial"/>
                <a:sym typeface="Arial"/>
              </a:rPr>
              <a:t>Share</a:t>
            </a:r>
            <a:endParaRPr sz="900">
              <a:solidFill>
                <a:schemeClr val="lt1"/>
              </a:solidFill>
              <a:latin typeface="Arial"/>
              <a:ea typeface="Arial"/>
              <a:cs typeface="Arial"/>
              <a:sym typeface="Arial"/>
            </a:endParaRPr>
          </a:p>
        </p:txBody>
      </p:sp>
      <p:pic>
        <p:nvPicPr>
          <p:cNvPr id="358" name="Google Shape;358;p28"/>
          <p:cNvPicPr preferRelativeResize="0"/>
          <p:nvPr/>
        </p:nvPicPr>
        <p:blipFill>
          <a:blip r:embed="rId18">
            <a:alphaModFix/>
          </a:blip>
          <a:stretch>
            <a:fillRect/>
          </a:stretch>
        </p:blipFill>
        <p:spPr>
          <a:xfrm>
            <a:off x="152400" y="2345438"/>
            <a:ext cx="1200150" cy="171425"/>
          </a:xfrm>
          <a:prstGeom prst="rect">
            <a:avLst/>
          </a:prstGeom>
          <a:noFill/>
          <a:ln>
            <a:noFill/>
          </a:ln>
        </p:spPr>
      </p:pic>
      <p:sp>
        <p:nvSpPr>
          <p:cNvPr id="359" name="Google Shape;359;p28"/>
          <p:cNvSpPr txBox="1"/>
          <p:nvPr/>
        </p:nvSpPr>
        <p:spPr>
          <a:xfrm>
            <a:off x="152400" y="2354200"/>
            <a:ext cx="1538700" cy="153900"/>
          </a:xfrm>
          <a:prstGeom prst="rect">
            <a:avLst/>
          </a:prstGeom>
          <a:noFill/>
          <a:ln>
            <a:noFill/>
          </a:ln>
        </p:spPr>
        <p:txBody>
          <a:bodyPr spcFirstLastPara="1" wrap="square" lIns="31425" tIns="31425" rIns="31425" bIns="31425" anchor="t" anchorCtr="0">
            <a:noAutofit/>
          </a:bodyPr>
          <a:lstStyle/>
          <a:p>
            <a:pPr marL="0" marR="0" lvl="0" indent="0" algn="l" rtl="0">
              <a:lnSpc>
                <a:spcPct val="119444"/>
              </a:lnSpc>
              <a:spcBef>
                <a:spcPts val="0"/>
              </a:spcBef>
              <a:spcAft>
                <a:spcPts val="0"/>
              </a:spcAft>
              <a:buNone/>
            </a:pPr>
            <a:r>
              <a:rPr lang="en" sz="800"/>
              <a:t>  </a:t>
            </a:r>
            <a:r>
              <a:rPr lang="en" sz="800" b="1">
                <a:solidFill>
                  <a:srgbClr val="000000"/>
                </a:solidFill>
              </a:rPr>
              <a:t>Information</a:t>
            </a:r>
            <a:endParaRPr sz="800" b="1">
              <a:solidFill>
                <a:srgbClr val="000000"/>
              </a:solidFill>
            </a:endParaRPr>
          </a:p>
        </p:txBody>
      </p:sp>
      <p:pic>
        <p:nvPicPr>
          <p:cNvPr id="360" name="Google Shape;360;p28"/>
          <p:cNvPicPr preferRelativeResize="0"/>
          <p:nvPr/>
        </p:nvPicPr>
        <p:blipFill>
          <a:blip r:embed="rId10">
            <a:alphaModFix/>
          </a:blip>
          <a:stretch>
            <a:fillRect/>
          </a:stretch>
        </p:blipFill>
        <p:spPr>
          <a:xfrm>
            <a:off x="152393" y="2507456"/>
            <a:ext cx="1200150" cy="14276"/>
          </a:xfrm>
          <a:prstGeom prst="rect">
            <a:avLst/>
          </a:prstGeom>
          <a:noFill/>
          <a:ln>
            <a:noFill/>
          </a:ln>
        </p:spPr>
      </p:pic>
      <p:sp>
        <p:nvSpPr>
          <p:cNvPr id="361" name="Google Shape;361;p28"/>
          <p:cNvSpPr txBox="1"/>
          <p:nvPr/>
        </p:nvSpPr>
        <p:spPr>
          <a:xfrm>
            <a:off x="91713" y="2494762"/>
            <a:ext cx="1484700" cy="961200"/>
          </a:xfrm>
          <a:prstGeom prst="rect">
            <a:avLst/>
          </a:prstGeom>
          <a:noFill/>
          <a:ln>
            <a:noFill/>
          </a:ln>
        </p:spPr>
        <p:txBody>
          <a:bodyPr spcFirstLastPara="1" wrap="square" lIns="31425" tIns="31425" rIns="31425" bIns="31425" anchor="t" anchorCtr="0">
            <a:noAutofit/>
          </a:bodyPr>
          <a:lstStyle/>
          <a:p>
            <a:pPr marL="0" marR="0" lvl="0" indent="0" algn="l" rtl="0">
              <a:lnSpc>
                <a:spcPct val="100000"/>
              </a:lnSpc>
              <a:spcBef>
                <a:spcPts val="0"/>
              </a:spcBef>
              <a:spcAft>
                <a:spcPts val="0"/>
              </a:spcAft>
              <a:buNone/>
            </a:pPr>
            <a:r>
              <a:rPr lang="en" sz="800">
                <a:solidFill>
                  <a:srgbClr val="959EBD"/>
                </a:solidFill>
                <a:latin typeface="Arial"/>
                <a:ea typeface="Arial"/>
                <a:cs typeface="Arial"/>
                <a:sym typeface="Arial"/>
              </a:rPr>
              <a:t>Networks</a:t>
            </a:r>
            <a:r>
              <a:rPr lang="en" sz="800">
                <a:solidFill>
                  <a:srgbClr val="D9DCE7"/>
                </a:solidFill>
                <a:latin typeface="Arial"/>
                <a:ea typeface="Arial"/>
                <a:cs typeface="Arial"/>
                <a:sym typeface="Arial"/>
              </a:rPr>
              <a:t>:</a:t>
            </a:r>
            <a:endParaRPr sz="800">
              <a:solidFill>
                <a:srgbClr val="D9DCE7"/>
              </a:solidFill>
              <a:latin typeface="Arial"/>
              <a:ea typeface="Arial"/>
              <a:cs typeface="Arial"/>
              <a:sym typeface="Arial"/>
            </a:endParaRPr>
          </a:p>
          <a:p>
            <a:pPr marL="0" marR="0" lvl="0" indent="0" algn="l" rtl="0">
              <a:lnSpc>
                <a:spcPct val="100000"/>
              </a:lnSpc>
              <a:spcBef>
                <a:spcPts val="300"/>
              </a:spcBef>
              <a:spcAft>
                <a:spcPts val="0"/>
              </a:spcAft>
              <a:buNone/>
            </a:pPr>
            <a:r>
              <a:rPr lang="en" sz="800">
                <a:solidFill>
                  <a:srgbClr val="000000"/>
                </a:solidFill>
                <a:latin typeface="Arial"/>
                <a:ea typeface="Arial"/>
                <a:cs typeface="Arial"/>
                <a:sym typeface="Arial"/>
              </a:rPr>
              <a:t>Washington D.C.</a:t>
            </a:r>
            <a:endParaRPr sz="800">
              <a:solidFill>
                <a:srgbClr val="000000"/>
              </a:solidFill>
              <a:latin typeface="Arial"/>
              <a:ea typeface="Arial"/>
              <a:cs typeface="Arial"/>
              <a:sym typeface="Arial"/>
            </a:endParaRPr>
          </a:p>
          <a:p>
            <a:pPr marL="0" marR="0" lvl="0" indent="0" algn="l" rtl="0">
              <a:lnSpc>
                <a:spcPct val="100000"/>
              </a:lnSpc>
              <a:spcBef>
                <a:spcPts val="300"/>
              </a:spcBef>
              <a:spcAft>
                <a:spcPts val="0"/>
              </a:spcAft>
              <a:buNone/>
            </a:pPr>
            <a:r>
              <a:rPr lang="en" sz="800">
                <a:solidFill>
                  <a:srgbClr val="959EBD"/>
                </a:solidFill>
                <a:latin typeface="Arial"/>
                <a:ea typeface="Arial"/>
                <a:cs typeface="Arial"/>
                <a:sym typeface="Arial"/>
              </a:rPr>
              <a:t>Birthday:</a:t>
            </a:r>
            <a:endParaRPr sz="800">
              <a:solidFill>
                <a:srgbClr val="959EBD"/>
              </a:solidFill>
              <a:latin typeface="Arial"/>
              <a:ea typeface="Arial"/>
              <a:cs typeface="Arial"/>
              <a:sym typeface="Arial"/>
            </a:endParaRPr>
          </a:p>
          <a:p>
            <a:pPr marL="0" marR="0" lvl="0" indent="0" algn="l" rtl="0">
              <a:lnSpc>
                <a:spcPct val="100000"/>
              </a:lnSpc>
              <a:spcBef>
                <a:spcPts val="300"/>
              </a:spcBef>
              <a:spcAft>
                <a:spcPts val="0"/>
              </a:spcAft>
              <a:buNone/>
            </a:pPr>
            <a:r>
              <a:rPr lang="en" sz="800"/>
              <a:t>Feb</a:t>
            </a:r>
            <a:r>
              <a:rPr lang="en" sz="800">
                <a:solidFill>
                  <a:srgbClr val="000000"/>
                </a:solidFill>
                <a:latin typeface="Arial"/>
                <a:ea typeface="Arial"/>
                <a:cs typeface="Arial"/>
                <a:sym typeface="Arial"/>
              </a:rPr>
              <a:t> </a:t>
            </a:r>
            <a:r>
              <a:rPr lang="en" sz="800"/>
              <a:t>12</a:t>
            </a:r>
            <a:r>
              <a:rPr lang="en" sz="800">
                <a:solidFill>
                  <a:srgbClr val="000000"/>
                </a:solidFill>
                <a:latin typeface="Arial"/>
                <a:ea typeface="Arial"/>
                <a:cs typeface="Arial"/>
                <a:sym typeface="Arial"/>
              </a:rPr>
              <a:t>, 1809</a:t>
            </a:r>
            <a:endParaRPr sz="800">
              <a:solidFill>
                <a:srgbClr val="000000"/>
              </a:solidFill>
              <a:latin typeface="Arial"/>
              <a:ea typeface="Arial"/>
              <a:cs typeface="Arial"/>
              <a:sym typeface="Arial"/>
            </a:endParaRPr>
          </a:p>
          <a:p>
            <a:pPr marL="0" marR="0" lvl="0" indent="0" algn="l" rtl="0">
              <a:lnSpc>
                <a:spcPct val="100000"/>
              </a:lnSpc>
              <a:spcBef>
                <a:spcPts val="300"/>
              </a:spcBef>
              <a:spcAft>
                <a:spcPts val="0"/>
              </a:spcAft>
              <a:buNone/>
            </a:pPr>
            <a:r>
              <a:rPr lang="en" sz="800">
                <a:solidFill>
                  <a:srgbClr val="959EBD"/>
                </a:solidFill>
                <a:latin typeface="Arial"/>
                <a:ea typeface="Arial"/>
                <a:cs typeface="Arial"/>
                <a:sym typeface="Arial"/>
              </a:rPr>
              <a:t>Political:</a:t>
            </a:r>
            <a:endParaRPr sz="800">
              <a:solidFill>
                <a:srgbClr val="959EBD"/>
              </a:solidFill>
              <a:latin typeface="Arial"/>
              <a:ea typeface="Arial"/>
              <a:cs typeface="Arial"/>
              <a:sym typeface="Arial"/>
            </a:endParaRPr>
          </a:p>
          <a:p>
            <a:pPr marL="0" marR="0" lvl="0" indent="0" algn="l" rtl="0">
              <a:lnSpc>
                <a:spcPct val="100000"/>
              </a:lnSpc>
              <a:spcBef>
                <a:spcPts val="300"/>
              </a:spcBef>
              <a:spcAft>
                <a:spcPts val="0"/>
              </a:spcAft>
              <a:buNone/>
            </a:pPr>
            <a:r>
              <a:rPr lang="en" sz="800"/>
              <a:t>Republican</a:t>
            </a:r>
            <a:endParaRPr sz="800"/>
          </a:p>
          <a:p>
            <a:pPr marL="0" marR="0" lvl="0" indent="0" algn="l" rtl="0">
              <a:lnSpc>
                <a:spcPct val="100000"/>
              </a:lnSpc>
              <a:spcBef>
                <a:spcPts val="300"/>
              </a:spcBef>
              <a:spcAft>
                <a:spcPts val="0"/>
              </a:spcAft>
              <a:buNone/>
            </a:pPr>
            <a:r>
              <a:rPr lang="en" sz="800"/>
              <a:t>I</a:t>
            </a:r>
            <a:r>
              <a:rPr lang="en" sz="800">
                <a:solidFill>
                  <a:srgbClr val="959EBD"/>
                </a:solidFill>
              </a:rPr>
              <a:t>n a Relationship with:</a:t>
            </a:r>
            <a:endParaRPr sz="800">
              <a:solidFill>
                <a:srgbClr val="959EBD"/>
              </a:solidFill>
              <a:latin typeface="Arial"/>
              <a:ea typeface="Arial"/>
              <a:cs typeface="Arial"/>
              <a:sym typeface="Arial"/>
            </a:endParaRPr>
          </a:p>
          <a:p>
            <a:pPr marL="0" marR="0" lvl="0" indent="0" algn="l" rtl="0">
              <a:lnSpc>
                <a:spcPct val="100000"/>
              </a:lnSpc>
              <a:spcBef>
                <a:spcPts val="300"/>
              </a:spcBef>
              <a:spcAft>
                <a:spcPts val="0"/>
              </a:spcAft>
              <a:buNone/>
            </a:pPr>
            <a:r>
              <a:rPr lang="en" sz="800">
                <a:solidFill>
                  <a:srgbClr val="0000FF"/>
                </a:solidFill>
              </a:rPr>
              <a:t>Mary Todd Lincoln</a:t>
            </a:r>
            <a:endParaRPr sz="800">
              <a:solidFill>
                <a:srgbClr val="0000FF"/>
              </a:solidFill>
              <a:latin typeface="Arial"/>
              <a:ea typeface="Arial"/>
              <a:cs typeface="Arial"/>
              <a:sym typeface="Arial"/>
            </a:endParaRPr>
          </a:p>
          <a:p>
            <a:pPr marL="0" marR="0" lvl="0" indent="0" algn="l" rtl="0">
              <a:lnSpc>
                <a:spcPct val="100000"/>
              </a:lnSpc>
              <a:spcBef>
                <a:spcPts val="300"/>
              </a:spcBef>
              <a:spcAft>
                <a:spcPts val="0"/>
              </a:spcAft>
              <a:buNone/>
            </a:pPr>
            <a:r>
              <a:rPr lang="en" sz="700">
                <a:solidFill>
                  <a:srgbClr val="959EBD"/>
                </a:solidFill>
                <a:latin typeface="Arial"/>
                <a:ea typeface="Arial"/>
                <a:cs typeface="Arial"/>
                <a:sym typeface="Arial"/>
              </a:rPr>
              <a:t>Hometown:</a:t>
            </a:r>
            <a:r>
              <a:rPr lang="en" sz="700">
                <a:solidFill>
                  <a:srgbClr val="000000"/>
                </a:solidFill>
                <a:latin typeface="Arial"/>
                <a:ea typeface="Arial"/>
                <a:cs typeface="Arial"/>
                <a:sym typeface="Arial"/>
              </a:rPr>
              <a:t>.</a:t>
            </a:r>
            <a:endParaRPr sz="700">
              <a:solidFill>
                <a:srgbClr val="000000"/>
              </a:solidFill>
              <a:latin typeface="Arial"/>
              <a:ea typeface="Arial"/>
              <a:cs typeface="Arial"/>
              <a:sym typeface="Arial"/>
            </a:endParaRPr>
          </a:p>
        </p:txBody>
      </p:sp>
      <p:pic>
        <p:nvPicPr>
          <p:cNvPr id="362" name="Google Shape;362;p28"/>
          <p:cNvPicPr preferRelativeResize="0"/>
          <p:nvPr/>
        </p:nvPicPr>
        <p:blipFill>
          <a:blip r:embed="rId10">
            <a:alphaModFix/>
          </a:blip>
          <a:stretch>
            <a:fillRect/>
          </a:stretch>
        </p:blipFill>
        <p:spPr>
          <a:xfrm>
            <a:off x="152393" y="3879039"/>
            <a:ext cx="1200150" cy="14276"/>
          </a:xfrm>
          <a:prstGeom prst="rect">
            <a:avLst/>
          </a:prstGeom>
          <a:noFill/>
          <a:ln>
            <a:noFill/>
          </a:ln>
        </p:spPr>
      </p:pic>
      <p:pic>
        <p:nvPicPr>
          <p:cNvPr id="363" name="Google Shape;363;p28"/>
          <p:cNvPicPr preferRelativeResize="0"/>
          <p:nvPr/>
        </p:nvPicPr>
        <p:blipFill>
          <a:blip r:embed="rId18">
            <a:alphaModFix/>
          </a:blip>
          <a:stretch>
            <a:fillRect/>
          </a:stretch>
        </p:blipFill>
        <p:spPr>
          <a:xfrm>
            <a:off x="81893" y="3771875"/>
            <a:ext cx="1200150" cy="171433"/>
          </a:xfrm>
          <a:prstGeom prst="rect">
            <a:avLst/>
          </a:prstGeom>
          <a:noFill/>
          <a:ln>
            <a:noFill/>
          </a:ln>
        </p:spPr>
      </p:pic>
      <p:sp>
        <p:nvSpPr>
          <p:cNvPr id="364" name="Google Shape;364;p28"/>
          <p:cNvSpPr txBox="1"/>
          <p:nvPr/>
        </p:nvSpPr>
        <p:spPr>
          <a:xfrm>
            <a:off x="179400" y="3771876"/>
            <a:ext cx="1484700" cy="185700"/>
          </a:xfrm>
          <a:prstGeom prst="rect">
            <a:avLst/>
          </a:prstGeom>
          <a:noFill/>
          <a:ln>
            <a:noFill/>
          </a:ln>
        </p:spPr>
        <p:txBody>
          <a:bodyPr spcFirstLastPara="1" wrap="square" lIns="31425" tIns="31425" rIns="31425" bIns="31425" anchor="t" anchorCtr="0">
            <a:noAutofit/>
          </a:bodyPr>
          <a:lstStyle/>
          <a:p>
            <a:pPr marL="0" marR="0" lvl="0" indent="0" algn="l" rtl="0">
              <a:lnSpc>
                <a:spcPct val="119444"/>
              </a:lnSpc>
              <a:spcBef>
                <a:spcPts val="0"/>
              </a:spcBef>
              <a:spcAft>
                <a:spcPts val="0"/>
              </a:spcAft>
              <a:buNone/>
            </a:pPr>
            <a:r>
              <a:rPr lang="en" sz="900" b="1">
                <a:solidFill>
                  <a:srgbClr val="000000"/>
                </a:solidFill>
              </a:rPr>
              <a:t>Friends</a:t>
            </a:r>
            <a:endParaRPr sz="900" b="1">
              <a:solidFill>
                <a:srgbClr val="000000"/>
              </a:solidFill>
            </a:endParaRPr>
          </a:p>
        </p:txBody>
      </p:sp>
      <p:sp>
        <p:nvSpPr>
          <p:cNvPr id="365" name="Google Shape;365;p28"/>
          <p:cNvSpPr txBox="1"/>
          <p:nvPr/>
        </p:nvSpPr>
        <p:spPr>
          <a:xfrm>
            <a:off x="130132" y="4392563"/>
            <a:ext cx="417900" cy="143100"/>
          </a:xfrm>
          <a:prstGeom prst="rect">
            <a:avLst/>
          </a:prstGeom>
          <a:noFill/>
          <a:ln>
            <a:noFill/>
          </a:ln>
        </p:spPr>
        <p:txBody>
          <a:bodyPr spcFirstLastPara="1" wrap="square" lIns="31425" tIns="31425" rIns="31425" bIns="31425" anchor="t" anchorCtr="0">
            <a:noAutofit/>
          </a:bodyPr>
          <a:lstStyle/>
          <a:p>
            <a:pPr marL="0" marR="0" lvl="0" indent="0" algn="l" rtl="0">
              <a:lnSpc>
                <a:spcPct val="120312"/>
              </a:lnSpc>
              <a:spcBef>
                <a:spcPts val="0"/>
              </a:spcBef>
              <a:spcAft>
                <a:spcPts val="0"/>
              </a:spcAft>
              <a:buNone/>
            </a:pPr>
            <a:r>
              <a:rPr lang="en" sz="700"/>
              <a:t>Ulysses</a:t>
            </a:r>
            <a:endParaRPr sz="700">
              <a:solidFill>
                <a:srgbClr val="000000"/>
              </a:solidFill>
              <a:latin typeface="Arial"/>
              <a:ea typeface="Arial"/>
              <a:cs typeface="Arial"/>
              <a:sym typeface="Arial"/>
            </a:endParaRPr>
          </a:p>
        </p:txBody>
      </p:sp>
      <p:sp>
        <p:nvSpPr>
          <p:cNvPr id="366" name="Google Shape;366;p28"/>
          <p:cNvSpPr txBox="1"/>
          <p:nvPr/>
        </p:nvSpPr>
        <p:spPr>
          <a:xfrm>
            <a:off x="552525" y="4404625"/>
            <a:ext cx="399900" cy="143100"/>
          </a:xfrm>
          <a:prstGeom prst="rect">
            <a:avLst/>
          </a:prstGeom>
          <a:noFill/>
          <a:ln>
            <a:noFill/>
          </a:ln>
        </p:spPr>
        <p:txBody>
          <a:bodyPr spcFirstLastPara="1" wrap="square" lIns="31425" tIns="31425" rIns="31425" bIns="31425" anchor="t" anchorCtr="0">
            <a:noAutofit/>
          </a:bodyPr>
          <a:lstStyle/>
          <a:p>
            <a:pPr marL="0" marR="0" lvl="0" indent="0" algn="l" rtl="0">
              <a:lnSpc>
                <a:spcPct val="120312"/>
              </a:lnSpc>
              <a:spcBef>
                <a:spcPts val="0"/>
              </a:spcBef>
              <a:spcAft>
                <a:spcPts val="0"/>
              </a:spcAft>
              <a:buNone/>
            </a:pPr>
            <a:r>
              <a:rPr lang="en" sz="700"/>
              <a:t>Andrew</a:t>
            </a:r>
            <a:endParaRPr sz="700">
              <a:solidFill>
                <a:srgbClr val="000000"/>
              </a:solidFill>
              <a:latin typeface="Arial"/>
              <a:ea typeface="Arial"/>
              <a:cs typeface="Arial"/>
              <a:sym typeface="Arial"/>
            </a:endParaRPr>
          </a:p>
        </p:txBody>
      </p:sp>
      <p:sp>
        <p:nvSpPr>
          <p:cNvPr id="367" name="Google Shape;367;p28"/>
          <p:cNvSpPr txBox="1"/>
          <p:nvPr/>
        </p:nvSpPr>
        <p:spPr>
          <a:xfrm>
            <a:off x="981674" y="4409188"/>
            <a:ext cx="494100" cy="143100"/>
          </a:xfrm>
          <a:prstGeom prst="rect">
            <a:avLst/>
          </a:prstGeom>
          <a:noFill/>
          <a:ln>
            <a:noFill/>
          </a:ln>
        </p:spPr>
        <p:txBody>
          <a:bodyPr spcFirstLastPara="1" wrap="square" lIns="31425" tIns="31425" rIns="31425" bIns="31425" anchor="t" anchorCtr="0">
            <a:noAutofit/>
          </a:bodyPr>
          <a:lstStyle/>
          <a:p>
            <a:pPr marL="0" marR="0" lvl="0" indent="0" algn="l" rtl="0">
              <a:lnSpc>
                <a:spcPct val="120312"/>
              </a:lnSpc>
              <a:spcBef>
                <a:spcPts val="0"/>
              </a:spcBef>
              <a:spcAft>
                <a:spcPts val="0"/>
              </a:spcAft>
              <a:buNone/>
            </a:pPr>
            <a:r>
              <a:rPr lang="en" sz="700"/>
              <a:t>Frederick</a:t>
            </a:r>
            <a:endParaRPr sz="700">
              <a:solidFill>
                <a:srgbClr val="000000"/>
              </a:solidFill>
              <a:latin typeface="Arial"/>
              <a:ea typeface="Arial"/>
              <a:cs typeface="Arial"/>
              <a:sym typeface="Arial"/>
            </a:endParaRPr>
          </a:p>
        </p:txBody>
      </p:sp>
      <p:sp>
        <p:nvSpPr>
          <p:cNvPr id="368" name="Google Shape;368;p28"/>
          <p:cNvSpPr txBox="1"/>
          <p:nvPr/>
        </p:nvSpPr>
        <p:spPr>
          <a:xfrm>
            <a:off x="55995" y="4979167"/>
            <a:ext cx="494100" cy="143100"/>
          </a:xfrm>
          <a:prstGeom prst="rect">
            <a:avLst/>
          </a:prstGeom>
          <a:noFill/>
          <a:ln>
            <a:noFill/>
          </a:ln>
        </p:spPr>
        <p:txBody>
          <a:bodyPr spcFirstLastPara="1" wrap="square" lIns="31425" tIns="31425" rIns="31425" bIns="31425" anchor="t" anchorCtr="0">
            <a:noAutofit/>
          </a:bodyPr>
          <a:lstStyle/>
          <a:p>
            <a:pPr marL="0" marR="0" lvl="0" indent="0" algn="ctr" rtl="0">
              <a:lnSpc>
                <a:spcPct val="120312"/>
              </a:lnSpc>
              <a:spcBef>
                <a:spcPts val="0"/>
              </a:spcBef>
              <a:spcAft>
                <a:spcPts val="0"/>
              </a:spcAft>
              <a:buNone/>
            </a:pPr>
            <a:r>
              <a:rPr lang="en" sz="700"/>
              <a:t>John</a:t>
            </a:r>
            <a:endParaRPr sz="700">
              <a:solidFill>
                <a:srgbClr val="000000"/>
              </a:solidFill>
              <a:latin typeface="Arial"/>
              <a:ea typeface="Arial"/>
              <a:cs typeface="Arial"/>
              <a:sym typeface="Arial"/>
            </a:endParaRPr>
          </a:p>
        </p:txBody>
      </p:sp>
      <p:sp>
        <p:nvSpPr>
          <p:cNvPr id="369" name="Google Shape;369;p28"/>
          <p:cNvSpPr txBox="1"/>
          <p:nvPr/>
        </p:nvSpPr>
        <p:spPr>
          <a:xfrm>
            <a:off x="543525" y="4979175"/>
            <a:ext cx="417900" cy="143100"/>
          </a:xfrm>
          <a:prstGeom prst="rect">
            <a:avLst/>
          </a:prstGeom>
          <a:noFill/>
          <a:ln>
            <a:noFill/>
          </a:ln>
        </p:spPr>
        <p:txBody>
          <a:bodyPr spcFirstLastPara="1" wrap="square" lIns="31425" tIns="31425" rIns="31425" bIns="31425" anchor="t" anchorCtr="0">
            <a:noAutofit/>
          </a:bodyPr>
          <a:lstStyle/>
          <a:p>
            <a:pPr marL="0" marR="0" lvl="0" indent="0" algn="l" rtl="0">
              <a:lnSpc>
                <a:spcPct val="120312"/>
              </a:lnSpc>
              <a:spcBef>
                <a:spcPts val="0"/>
              </a:spcBef>
              <a:spcAft>
                <a:spcPts val="0"/>
              </a:spcAft>
              <a:buNone/>
            </a:pPr>
            <a:r>
              <a:rPr lang="en" sz="700"/>
              <a:t>  David</a:t>
            </a:r>
            <a:endParaRPr sz="700">
              <a:solidFill>
                <a:srgbClr val="000000"/>
              </a:solidFill>
              <a:latin typeface="Arial"/>
              <a:ea typeface="Arial"/>
              <a:cs typeface="Arial"/>
              <a:sym typeface="Arial"/>
            </a:endParaRPr>
          </a:p>
        </p:txBody>
      </p:sp>
      <p:sp>
        <p:nvSpPr>
          <p:cNvPr id="370" name="Google Shape;370;p28"/>
          <p:cNvSpPr txBox="1"/>
          <p:nvPr/>
        </p:nvSpPr>
        <p:spPr>
          <a:xfrm>
            <a:off x="2682850" y="1977625"/>
            <a:ext cx="6030600" cy="272700"/>
          </a:xfrm>
          <a:prstGeom prst="rect">
            <a:avLst/>
          </a:prstGeom>
          <a:noFill/>
          <a:ln>
            <a:noFill/>
          </a:ln>
        </p:spPr>
        <p:txBody>
          <a:bodyPr spcFirstLastPara="1" wrap="square" lIns="31425" tIns="31425" rIns="31425" bIns="31425" anchor="t" anchorCtr="0">
            <a:noAutofit/>
          </a:bodyPr>
          <a:lstStyle/>
          <a:p>
            <a:pPr marL="0" marR="0" lvl="0" indent="0" algn="l" rtl="0">
              <a:lnSpc>
                <a:spcPct val="108333"/>
              </a:lnSpc>
              <a:spcBef>
                <a:spcPts val="0"/>
              </a:spcBef>
              <a:spcAft>
                <a:spcPts val="0"/>
              </a:spcAft>
              <a:buNone/>
            </a:pPr>
            <a:r>
              <a:rPr lang="en" sz="1200"/>
              <a:t>Abraham Lincoln</a:t>
            </a:r>
            <a:r>
              <a:rPr lang="en" sz="800">
                <a:solidFill>
                  <a:srgbClr val="000000"/>
                </a:solidFill>
                <a:latin typeface="Arial"/>
                <a:ea typeface="Arial"/>
                <a:cs typeface="Arial"/>
                <a:sym typeface="Arial"/>
              </a:rPr>
              <a:t> </a:t>
            </a:r>
            <a:r>
              <a:rPr lang="en" sz="1000">
                <a:solidFill>
                  <a:srgbClr val="000000"/>
                </a:solidFill>
                <a:latin typeface="Arial"/>
                <a:ea typeface="Arial"/>
                <a:cs typeface="Arial"/>
                <a:sym typeface="Arial"/>
              </a:rPr>
              <a:t>is </a:t>
            </a:r>
            <a:r>
              <a:rPr lang="en" sz="1000"/>
              <a:t>wondering what his cabinet members will think of the proclamation he’s drafting…</a:t>
            </a:r>
            <a:endParaRPr sz="1000">
              <a:solidFill>
                <a:srgbClr val="000000"/>
              </a:solidFill>
              <a:latin typeface="Arial"/>
              <a:ea typeface="Arial"/>
              <a:cs typeface="Arial"/>
              <a:sym typeface="Arial"/>
            </a:endParaRPr>
          </a:p>
          <a:p>
            <a:pPr marL="0" marR="0" lvl="0" indent="0" algn="l" rtl="0">
              <a:lnSpc>
                <a:spcPct val="107812"/>
              </a:lnSpc>
              <a:spcBef>
                <a:spcPts val="100"/>
              </a:spcBef>
              <a:spcAft>
                <a:spcPts val="0"/>
              </a:spcAft>
              <a:buNone/>
            </a:pPr>
            <a:r>
              <a:rPr lang="en" sz="800"/>
              <a:t>July 1</a:t>
            </a:r>
            <a:r>
              <a:rPr lang="en" sz="800">
                <a:solidFill>
                  <a:srgbClr val="000000"/>
                </a:solidFill>
                <a:latin typeface="Arial"/>
                <a:ea typeface="Arial"/>
                <a:cs typeface="Arial"/>
                <a:sym typeface="Arial"/>
              </a:rPr>
              <a:t>, 1</a:t>
            </a:r>
            <a:r>
              <a:rPr lang="en" sz="800"/>
              <a:t>8</a:t>
            </a:r>
            <a:r>
              <a:rPr lang="en" sz="800">
                <a:solidFill>
                  <a:srgbClr val="000000"/>
                </a:solidFill>
                <a:latin typeface="Arial"/>
                <a:ea typeface="Arial"/>
                <a:cs typeface="Arial"/>
                <a:sym typeface="Arial"/>
              </a:rPr>
              <a:t>6</a:t>
            </a:r>
            <a:r>
              <a:rPr lang="en" sz="800"/>
              <a:t>2</a:t>
            </a:r>
            <a:endParaRPr sz="800">
              <a:solidFill>
                <a:srgbClr val="000000"/>
              </a:solidFill>
              <a:latin typeface="Arial"/>
              <a:ea typeface="Arial"/>
              <a:cs typeface="Arial"/>
              <a:sym typeface="Arial"/>
            </a:endParaRPr>
          </a:p>
        </p:txBody>
      </p:sp>
      <p:sp>
        <p:nvSpPr>
          <p:cNvPr id="371" name="Google Shape;371;p28"/>
          <p:cNvSpPr txBox="1"/>
          <p:nvPr/>
        </p:nvSpPr>
        <p:spPr>
          <a:xfrm>
            <a:off x="971474" y="4979175"/>
            <a:ext cx="514500" cy="143100"/>
          </a:xfrm>
          <a:prstGeom prst="rect">
            <a:avLst/>
          </a:prstGeom>
          <a:noFill/>
          <a:ln>
            <a:noFill/>
          </a:ln>
        </p:spPr>
        <p:txBody>
          <a:bodyPr spcFirstLastPara="1" wrap="square" lIns="31425" tIns="31425" rIns="31425" bIns="31425" anchor="t" anchorCtr="0">
            <a:noAutofit/>
          </a:bodyPr>
          <a:lstStyle/>
          <a:p>
            <a:pPr marL="0" marR="0" lvl="0" indent="0" algn="l" rtl="0">
              <a:lnSpc>
                <a:spcPct val="120312"/>
              </a:lnSpc>
              <a:spcBef>
                <a:spcPts val="0"/>
              </a:spcBef>
              <a:spcAft>
                <a:spcPts val="0"/>
              </a:spcAft>
              <a:buNone/>
            </a:pPr>
            <a:r>
              <a:rPr lang="en" sz="700"/>
              <a:t>Elizabeth</a:t>
            </a:r>
            <a:endParaRPr sz="700">
              <a:solidFill>
                <a:srgbClr val="000000"/>
              </a:solidFill>
              <a:latin typeface="Arial"/>
              <a:ea typeface="Arial"/>
              <a:cs typeface="Arial"/>
              <a:sym typeface="Arial"/>
            </a:endParaRPr>
          </a:p>
        </p:txBody>
      </p:sp>
      <p:sp>
        <p:nvSpPr>
          <p:cNvPr id="372" name="Google Shape;372;p28"/>
          <p:cNvSpPr txBox="1"/>
          <p:nvPr/>
        </p:nvSpPr>
        <p:spPr>
          <a:xfrm>
            <a:off x="3175225" y="2434825"/>
            <a:ext cx="4954500" cy="268200"/>
          </a:xfrm>
          <a:prstGeom prst="rect">
            <a:avLst/>
          </a:prstGeom>
          <a:noFill/>
          <a:ln>
            <a:noFill/>
          </a:ln>
        </p:spPr>
        <p:txBody>
          <a:bodyPr spcFirstLastPara="1" wrap="square" lIns="31425" tIns="31425" rIns="31425" bIns="31425" anchor="t" anchorCtr="0">
            <a:noAutofit/>
          </a:bodyPr>
          <a:lstStyle/>
          <a:p>
            <a:pPr marL="0" marR="0" lvl="0" indent="0" algn="l" rtl="0">
              <a:lnSpc>
                <a:spcPct val="108333"/>
              </a:lnSpc>
              <a:spcBef>
                <a:spcPts val="0"/>
              </a:spcBef>
              <a:spcAft>
                <a:spcPts val="0"/>
              </a:spcAft>
              <a:buNone/>
            </a:pPr>
            <a:r>
              <a:rPr lang="en" sz="1200"/>
              <a:t>Mary Todd Lincoln </a:t>
            </a:r>
            <a:r>
              <a:rPr lang="en" sz="1000"/>
              <a:t>to </a:t>
            </a:r>
            <a:r>
              <a:rPr lang="en" sz="1200"/>
              <a:t>A</a:t>
            </a:r>
            <a:r>
              <a:rPr lang="en" sz="1200">
                <a:solidFill>
                  <a:srgbClr val="000000"/>
                </a:solidFill>
                <a:latin typeface="Arial"/>
                <a:ea typeface="Arial"/>
                <a:cs typeface="Arial"/>
                <a:sym typeface="Arial"/>
              </a:rPr>
              <a:t>braham Lincoln</a:t>
            </a:r>
            <a:r>
              <a:rPr lang="en" sz="800">
                <a:solidFill>
                  <a:srgbClr val="000000"/>
                </a:solidFill>
                <a:latin typeface="Arial"/>
                <a:ea typeface="Arial"/>
                <a:cs typeface="Arial"/>
                <a:sym typeface="Arial"/>
              </a:rPr>
              <a:t> </a:t>
            </a:r>
            <a:r>
              <a:rPr lang="en" sz="1000"/>
              <a:t>I’m sure everyone will love it, sweetie!</a:t>
            </a:r>
            <a:r>
              <a:rPr lang="en" sz="800"/>
              <a:t>  </a:t>
            </a:r>
            <a:endParaRPr sz="900">
              <a:solidFill>
                <a:srgbClr val="000000"/>
              </a:solidFill>
              <a:latin typeface="Arial"/>
              <a:ea typeface="Arial"/>
              <a:cs typeface="Arial"/>
              <a:sym typeface="Arial"/>
            </a:endParaRPr>
          </a:p>
          <a:p>
            <a:pPr marL="0" marR="0" lvl="0" indent="0" algn="l" rtl="0">
              <a:lnSpc>
                <a:spcPct val="107812"/>
              </a:lnSpc>
              <a:spcBef>
                <a:spcPts val="100"/>
              </a:spcBef>
              <a:spcAft>
                <a:spcPts val="0"/>
              </a:spcAft>
              <a:buNone/>
            </a:pPr>
            <a:r>
              <a:rPr lang="en" sz="800"/>
              <a:t>July 1</a:t>
            </a:r>
            <a:r>
              <a:rPr lang="en" sz="800">
                <a:solidFill>
                  <a:srgbClr val="000000"/>
                </a:solidFill>
                <a:latin typeface="Arial"/>
                <a:ea typeface="Arial"/>
                <a:cs typeface="Arial"/>
                <a:sym typeface="Arial"/>
              </a:rPr>
              <a:t>, 1</a:t>
            </a:r>
            <a:r>
              <a:rPr lang="en" sz="800"/>
              <a:t>8</a:t>
            </a:r>
            <a:r>
              <a:rPr lang="en" sz="800">
                <a:solidFill>
                  <a:srgbClr val="000000"/>
                </a:solidFill>
                <a:latin typeface="Arial"/>
                <a:ea typeface="Arial"/>
                <a:cs typeface="Arial"/>
                <a:sym typeface="Arial"/>
              </a:rPr>
              <a:t>6</a:t>
            </a:r>
            <a:r>
              <a:rPr lang="en" sz="800"/>
              <a:t>2</a:t>
            </a:r>
            <a:endParaRPr sz="800">
              <a:solidFill>
                <a:srgbClr val="000000"/>
              </a:solidFill>
              <a:latin typeface="Arial"/>
              <a:ea typeface="Arial"/>
              <a:cs typeface="Arial"/>
              <a:sym typeface="Arial"/>
            </a:endParaRPr>
          </a:p>
        </p:txBody>
      </p:sp>
      <p:sp>
        <p:nvSpPr>
          <p:cNvPr id="373" name="Google Shape;373;p28"/>
          <p:cNvSpPr txBox="1"/>
          <p:nvPr/>
        </p:nvSpPr>
        <p:spPr>
          <a:xfrm>
            <a:off x="3238700" y="3006325"/>
            <a:ext cx="5710200" cy="268200"/>
          </a:xfrm>
          <a:prstGeom prst="rect">
            <a:avLst/>
          </a:prstGeom>
          <a:noFill/>
          <a:ln>
            <a:noFill/>
          </a:ln>
        </p:spPr>
        <p:txBody>
          <a:bodyPr spcFirstLastPara="1" wrap="square" lIns="31425" tIns="31425" rIns="31425" bIns="31425" anchor="t" anchorCtr="0">
            <a:noAutofit/>
          </a:bodyPr>
          <a:lstStyle/>
          <a:p>
            <a:pPr marL="0" marR="0" lvl="0" indent="0" algn="l" rtl="0">
              <a:lnSpc>
                <a:spcPct val="108333"/>
              </a:lnSpc>
              <a:spcBef>
                <a:spcPts val="0"/>
              </a:spcBef>
              <a:spcAft>
                <a:spcPts val="0"/>
              </a:spcAft>
              <a:buNone/>
            </a:pPr>
            <a:r>
              <a:rPr lang="en" sz="1200"/>
              <a:t>Stephen Douglas </a:t>
            </a:r>
            <a:r>
              <a:rPr lang="en" sz="1000"/>
              <a:t>replying to</a:t>
            </a:r>
            <a:r>
              <a:rPr lang="en" sz="1200"/>
              <a:t> Mary Todd Lincoln</a:t>
            </a:r>
            <a:r>
              <a:rPr lang="en" sz="800"/>
              <a:t> </a:t>
            </a:r>
            <a:r>
              <a:rPr lang="en" sz="1000"/>
              <a:t>well that’s debatable! Get it? Debatable?! </a:t>
            </a:r>
            <a:endParaRPr sz="1100">
              <a:solidFill>
                <a:srgbClr val="000000"/>
              </a:solidFill>
              <a:latin typeface="Arial"/>
              <a:ea typeface="Arial"/>
              <a:cs typeface="Arial"/>
              <a:sym typeface="Arial"/>
            </a:endParaRPr>
          </a:p>
          <a:p>
            <a:pPr marL="0" marR="0" lvl="0" indent="0" algn="l" rtl="0">
              <a:lnSpc>
                <a:spcPct val="107812"/>
              </a:lnSpc>
              <a:spcBef>
                <a:spcPts val="100"/>
              </a:spcBef>
              <a:spcAft>
                <a:spcPts val="0"/>
              </a:spcAft>
              <a:buNone/>
            </a:pPr>
            <a:r>
              <a:rPr lang="en" sz="800">
                <a:solidFill>
                  <a:srgbClr val="000000"/>
                </a:solidFill>
                <a:latin typeface="Arial"/>
                <a:ea typeface="Arial"/>
                <a:cs typeface="Arial"/>
                <a:sym typeface="Arial"/>
              </a:rPr>
              <a:t>Jul</a:t>
            </a:r>
            <a:r>
              <a:rPr lang="en" sz="800"/>
              <a:t>y 2, 1862</a:t>
            </a:r>
            <a:endParaRPr sz="800">
              <a:solidFill>
                <a:srgbClr val="000000"/>
              </a:solidFill>
              <a:latin typeface="Arial"/>
              <a:ea typeface="Arial"/>
              <a:cs typeface="Arial"/>
              <a:sym typeface="Arial"/>
            </a:endParaRPr>
          </a:p>
        </p:txBody>
      </p:sp>
      <p:sp>
        <p:nvSpPr>
          <p:cNvPr id="374" name="Google Shape;374;p28"/>
          <p:cNvSpPr txBox="1"/>
          <p:nvPr/>
        </p:nvSpPr>
        <p:spPr>
          <a:xfrm>
            <a:off x="2682855" y="3463526"/>
            <a:ext cx="4380300" cy="268200"/>
          </a:xfrm>
          <a:prstGeom prst="rect">
            <a:avLst/>
          </a:prstGeom>
          <a:noFill/>
          <a:ln>
            <a:noFill/>
          </a:ln>
        </p:spPr>
        <p:txBody>
          <a:bodyPr spcFirstLastPara="1" wrap="square" lIns="31425" tIns="31425" rIns="31425" bIns="31425" anchor="t" anchorCtr="0">
            <a:noAutofit/>
          </a:bodyPr>
          <a:lstStyle/>
          <a:p>
            <a:pPr marL="0" marR="0" lvl="0" indent="0" algn="l" rtl="0">
              <a:lnSpc>
                <a:spcPct val="108333"/>
              </a:lnSpc>
              <a:spcBef>
                <a:spcPts val="0"/>
              </a:spcBef>
              <a:spcAft>
                <a:spcPts val="0"/>
              </a:spcAft>
              <a:buNone/>
            </a:pPr>
            <a:r>
              <a:rPr lang="en" sz="1200"/>
              <a:t>Abraham Lincoln</a:t>
            </a:r>
            <a:r>
              <a:rPr lang="en" sz="800">
                <a:solidFill>
                  <a:srgbClr val="000000"/>
                </a:solidFill>
                <a:latin typeface="Arial"/>
                <a:ea typeface="Arial"/>
                <a:cs typeface="Arial"/>
                <a:sym typeface="Arial"/>
              </a:rPr>
              <a:t> </a:t>
            </a:r>
            <a:r>
              <a:rPr lang="en" sz="1000"/>
              <a:t>has had it UP TO HERE with @GeneralLee!!!</a:t>
            </a:r>
            <a:r>
              <a:rPr lang="en" sz="800"/>
              <a:t> </a:t>
            </a:r>
            <a:endParaRPr sz="800">
              <a:solidFill>
                <a:srgbClr val="000000"/>
              </a:solidFill>
              <a:latin typeface="Arial"/>
              <a:ea typeface="Arial"/>
              <a:cs typeface="Arial"/>
              <a:sym typeface="Arial"/>
            </a:endParaRPr>
          </a:p>
          <a:p>
            <a:pPr marL="0" marR="0" lvl="0" indent="0" algn="l" rtl="0">
              <a:lnSpc>
                <a:spcPct val="107812"/>
              </a:lnSpc>
              <a:spcBef>
                <a:spcPts val="100"/>
              </a:spcBef>
              <a:spcAft>
                <a:spcPts val="0"/>
              </a:spcAft>
              <a:buNone/>
            </a:pPr>
            <a:r>
              <a:rPr lang="en" sz="800"/>
              <a:t>June 25</a:t>
            </a:r>
            <a:r>
              <a:rPr lang="en" sz="800">
                <a:solidFill>
                  <a:srgbClr val="000000"/>
                </a:solidFill>
                <a:latin typeface="Arial"/>
                <a:ea typeface="Arial"/>
                <a:cs typeface="Arial"/>
                <a:sym typeface="Arial"/>
              </a:rPr>
              <a:t>, 1</a:t>
            </a:r>
            <a:r>
              <a:rPr lang="en" sz="800"/>
              <a:t>8</a:t>
            </a:r>
            <a:r>
              <a:rPr lang="en" sz="800">
                <a:solidFill>
                  <a:srgbClr val="000000"/>
                </a:solidFill>
                <a:latin typeface="Arial"/>
                <a:ea typeface="Arial"/>
                <a:cs typeface="Arial"/>
                <a:sym typeface="Arial"/>
              </a:rPr>
              <a:t>62</a:t>
            </a:r>
            <a:endParaRPr sz="800">
              <a:solidFill>
                <a:srgbClr val="000000"/>
              </a:solidFill>
              <a:latin typeface="Arial"/>
              <a:ea typeface="Arial"/>
              <a:cs typeface="Arial"/>
              <a:sym typeface="Arial"/>
            </a:endParaRPr>
          </a:p>
        </p:txBody>
      </p:sp>
      <p:sp>
        <p:nvSpPr>
          <p:cNvPr id="375" name="Google Shape;375;p28"/>
          <p:cNvSpPr txBox="1"/>
          <p:nvPr/>
        </p:nvSpPr>
        <p:spPr>
          <a:xfrm>
            <a:off x="3175225" y="3879038"/>
            <a:ext cx="4735800" cy="268200"/>
          </a:xfrm>
          <a:prstGeom prst="rect">
            <a:avLst/>
          </a:prstGeom>
          <a:noFill/>
          <a:ln>
            <a:noFill/>
          </a:ln>
        </p:spPr>
        <p:txBody>
          <a:bodyPr spcFirstLastPara="1" wrap="square" lIns="31425" tIns="31425" rIns="31425" bIns="31425" anchor="t" anchorCtr="0">
            <a:noAutofit/>
          </a:bodyPr>
          <a:lstStyle/>
          <a:p>
            <a:pPr marL="0" marR="0" lvl="0" indent="0" algn="l" rtl="0">
              <a:lnSpc>
                <a:spcPct val="108333"/>
              </a:lnSpc>
              <a:spcBef>
                <a:spcPts val="0"/>
              </a:spcBef>
              <a:spcAft>
                <a:spcPts val="0"/>
              </a:spcAft>
              <a:buNone/>
            </a:pPr>
            <a:r>
              <a:rPr lang="en" sz="1200"/>
              <a:t>George McClellan </a:t>
            </a:r>
            <a:r>
              <a:rPr lang="en" sz="1000"/>
              <a:t>to </a:t>
            </a:r>
            <a:r>
              <a:rPr lang="en" sz="1200"/>
              <a:t>Abraham Lincoln</a:t>
            </a:r>
            <a:r>
              <a:rPr lang="en" sz="1100"/>
              <a:t> </a:t>
            </a:r>
            <a:r>
              <a:rPr lang="en" sz="1000">
                <a:solidFill>
                  <a:srgbClr val="000000"/>
                </a:solidFill>
                <a:latin typeface="Arial"/>
                <a:ea typeface="Arial"/>
                <a:cs typeface="Arial"/>
                <a:sym typeface="Arial"/>
              </a:rPr>
              <a:t>you and me both</a:t>
            </a:r>
            <a:r>
              <a:rPr lang="en" sz="1000"/>
              <a:t>, Boss.</a:t>
            </a:r>
            <a:endParaRPr sz="1000">
              <a:solidFill>
                <a:srgbClr val="000000"/>
              </a:solidFill>
              <a:latin typeface="Arial"/>
              <a:ea typeface="Arial"/>
              <a:cs typeface="Arial"/>
              <a:sym typeface="Arial"/>
            </a:endParaRPr>
          </a:p>
          <a:p>
            <a:pPr marL="0" marR="0" lvl="0" indent="0" algn="l" rtl="0">
              <a:lnSpc>
                <a:spcPct val="107812"/>
              </a:lnSpc>
              <a:spcBef>
                <a:spcPts val="100"/>
              </a:spcBef>
              <a:spcAft>
                <a:spcPts val="0"/>
              </a:spcAft>
              <a:buNone/>
            </a:pPr>
            <a:r>
              <a:rPr lang="en" sz="800"/>
              <a:t>June 25, 1862</a:t>
            </a:r>
            <a:endParaRPr sz="800">
              <a:solidFill>
                <a:srgbClr val="000000"/>
              </a:solidFill>
              <a:latin typeface="Arial"/>
              <a:ea typeface="Arial"/>
              <a:cs typeface="Arial"/>
              <a:sym typeface="Arial"/>
            </a:endParaRPr>
          </a:p>
        </p:txBody>
      </p:sp>
      <p:sp>
        <p:nvSpPr>
          <p:cNvPr id="376" name="Google Shape;376;p28"/>
          <p:cNvSpPr txBox="1"/>
          <p:nvPr/>
        </p:nvSpPr>
        <p:spPr>
          <a:xfrm>
            <a:off x="3175224" y="4417375"/>
            <a:ext cx="3832500" cy="268200"/>
          </a:xfrm>
          <a:prstGeom prst="rect">
            <a:avLst/>
          </a:prstGeom>
          <a:noFill/>
          <a:ln>
            <a:noFill/>
          </a:ln>
        </p:spPr>
        <p:txBody>
          <a:bodyPr spcFirstLastPara="1" wrap="square" lIns="31425" tIns="31425" rIns="31425" bIns="31425" anchor="t" anchorCtr="0">
            <a:noAutofit/>
          </a:bodyPr>
          <a:lstStyle/>
          <a:p>
            <a:pPr marL="0" marR="0" lvl="0" indent="0" algn="l" rtl="0">
              <a:lnSpc>
                <a:spcPct val="108333"/>
              </a:lnSpc>
              <a:spcBef>
                <a:spcPts val="0"/>
              </a:spcBef>
              <a:spcAft>
                <a:spcPts val="0"/>
              </a:spcAft>
              <a:buNone/>
            </a:pPr>
            <a:r>
              <a:rPr lang="en" sz="1200"/>
              <a:t>Ulysses Grant </a:t>
            </a:r>
            <a:r>
              <a:rPr lang="en" sz="1000"/>
              <a:t>to </a:t>
            </a:r>
            <a:r>
              <a:rPr lang="en" sz="1200"/>
              <a:t>Abraham Lincoln</a:t>
            </a:r>
            <a:r>
              <a:rPr lang="en" sz="1100"/>
              <a:t> </a:t>
            </a:r>
            <a:r>
              <a:rPr lang="en" sz="1000"/>
              <a:t>put me in, Coach!</a:t>
            </a:r>
            <a:endParaRPr sz="1000">
              <a:solidFill>
                <a:srgbClr val="000000"/>
              </a:solidFill>
              <a:latin typeface="Arial"/>
              <a:ea typeface="Arial"/>
              <a:cs typeface="Arial"/>
              <a:sym typeface="Arial"/>
            </a:endParaRPr>
          </a:p>
          <a:p>
            <a:pPr marL="0" marR="0" lvl="0" indent="0" algn="l" rtl="0">
              <a:lnSpc>
                <a:spcPct val="107812"/>
              </a:lnSpc>
              <a:spcBef>
                <a:spcPts val="100"/>
              </a:spcBef>
              <a:spcAft>
                <a:spcPts val="0"/>
              </a:spcAft>
              <a:buNone/>
            </a:pPr>
            <a:r>
              <a:rPr lang="en" sz="800"/>
              <a:t>June 27, 1862</a:t>
            </a:r>
            <a:endParaRPr sz="800">
              <a:solidFill>
                <a:srgbClr val="000000"/>
              </a:solidFill>
              <a:latin typeface="Arial"/>
              <a:ea typeface="Arial"/>
              <a:cs typeface="Arial"/>
              <a:sym typeface="Arial"/>
            </a:endParaRPr>
          </a:p>
        </p:txBody>
      </p:sp>
      <p:sp>
        <p:nvSpPr>
          <p:cNvPr id="377" name="Google Shape;377;p28"/>
          <p:cNvSpPr txBox="1"/>
          <p:nvPr/>
        </p:nvSpPr>
        <p:spPr>
          <a:xfrm>
            <a:off x="2194560" y="1440180"/>
            <a:ext cx="4380300" cy="272700"/>
          </a:xfrm>
          <a:prstGeom prst="rect">
            <a:avLst/>
          </a:prstGeom>
          <a:noFill/>
          <a:ln>
            <a:noFill/>
          </a:ln>
        </p:spPr>
        <p:txBody>
          <a:bodyPr spcFirstLastPara="1" wrap="square" lIns="31425" tIns="31425" rIns="31425" bIns="31425" anchor="t" anchorCtr="0">
            <a:noAutofit/>
          </a:bodyPr>
          <a:lstStyle/>
          <a:p>
            <a:pPr marL="0" marR="0" lvl="0" indent="0" algn="l" rtl="0">
              <a:lnSpc>
                <a:spcPct val="108333"/>
              </a:lnSpc>
              <a:spcBef>
                <a:spcPts val="0"/>
              </a:spcBef>
              <a:spcAft>
                <a:spcPts val="0"/>
              </a:spcAft>
              <a:buNone/>
            </a:pPr>
            <a:r>
              <a:rPr lang="en" sz="800">
                <a:solidFill>
                  <a:srgbClr val="000000"/>
                </a:solidFill>
                <a:latin typeface="Arial"/>
                <a:ea typeface="Arial"/>
                <a:cs typeface="Arial"/>
                <a:sym typeface="Arial"/>
              </a:rPr>
              <a:t>type here.</a:t>
            </a:r>
            <a:endParaRPr sz="800">
              <a:solidFill>
                <a:srgbClr val="000000"/>
              </a:solidFill>
              <a:latin typeface="Arial"/>
              <a:ea typeface="Arial"/>
              <a:cs typeface="Arial"/>
              <a:sym typeface="Arial"/>
            </a:endParaRPr>
          </a:p>
        </p:txBody>
      </p:sp>
      <p:pic>
        <p:nvPicPr>
          <p:cNvPr id="378" name="Google Shape;378;p28"/>
          <p:cNvPicPr preferRelativeResize="0"/>
          <p:nvPr/>
        </p:nvPicPr>
        <p:blipFill>
          <a:blip r:embed="rId5">
            <a:alphaModFix/>
          </a:blip>
          <a:stretch>
            <a:fillRect/>
          </a:stretch>
        </p:blipFill>
        <p:spPr>
          <a:xfrm>
            <a:off x="1647830" y="1425"/>
            <a:ext cx="571489" cy="285744"/>
          </a:xfrm>
          <a:prstGeom prst="rect">
            <a:avLst/>
          </a:prstGeom>
          <a:noFill/>
          <a:ln>
            <a:noFill/>
          </a:ln>
        </p:spPr>
      </p:pic>
      <p:pic>
        <p:nvPicPr>
          <p:cNvPr id="379" name="Google Shape;379;p28"/>
          <p:cNvPicPr preferRelativeResize="0"/>
          <p:nvPr/>
        </p:nvPicPr>
        <p:blipFill>
          <a:blip r:embed="rId5">
            <a:alphaModFix/>
          </a:blip>
          <a:stretch>
            <a:fillRect/>
          </a:stretch>
        </p:blipFill>
        <p:spPr>
          <a:xfrm>
            <a:off x="2476493" y="1425"/>
            <a:ext cx="571489" cy="285744"/>
          </a:xfrm>
          <a:prstGeom prst="rect">
            <a:avLst/>
          </a:prstGeom>
          <a:noFill/>
          <a:ln>
            <a:noFill/>
          </a:ln>
        </p:spPr>
      </p:pic>
      <p:pic>
        <p:nvPicPr>
          <p:cNvPr id="380" name="Google Shape;380;p28"/>
          <p:cNvPicPr preferRelativeResize="0"/>
          <p:nvPr/>
        </p:nvPicPr>
        <p:blipFill>
          <a:blip r:embed="rId5">
            <a:alphaModFix/>
          </a:blip>
          <a:stretch>
            <a:fillRect/>
          </a:stretch>
        </p:blipFill>
        <p:spPr>
          <a:xfrm>
            <a:off x="3230567" y="1425"/>
            <a:ext cx="571489" cy="285744"/>
          </a:xfrm>
          <a:prstGeom prst="rect">
            <a:avLst/>
          </a:prstGeom>
          <a:noFill/>
          <a:ln>
            <a:noFill/>
          </a:ln>
        </p:spPr>
      </p:pic>
      <p:pic>
        <p:nvPicPr>
          <p:cNvPr id="381" name="Google Shape;381;p28"/>
          <p:cNvPicPr preferRelativeResize="0"/>
          <p:nvPr/>
        </p:nvPicPr>
        <p:blipFill>
          <a:blip r:embed="rId5">
            <a:alphaModFix/>
          </a:blip>
          <a:stretch>
            <a:fillRect/>
          </a:stretch>
        </p:blipFill>
        <p:spPr>
          <a:xfrm>
            <a:off x="4070355" y="1425"/>
            <a:ext cx="571489" cy="285744"/>
          </a:xfrm>
          <a:prstGeom prst="rect">
            <a:avLst/>
          </a:prstGeom>
          <a:noFill/>
          <a:ln>
            <a:noFill/>
          </a:ln>
        </p:spPr>
      </p:pic>
      <p:pic>
        <p:nvPicPr>
          <p:cNvPr id="382" name="Google Shape;382;p28"/>
          <p:cNvPicPr preferRelativeResize="0"/>
          <p:nvPr/>
        </p:nvPicPr>
        <p:blipFill>
          <a:blip r:embed="rId5">
            <a:alphaModFix/>
          </a:blip>
          <a:stretch>
            <a:fillRect/>
          </a:stretch>
        </p:blipFill>
        <p:spPr>
          <a:xfrm>
            <a:off x="5876926" y="1425"/>
            <a:ext cx="628650" cy="285750"/>
          </a:xfrm>
          <a:prstGeom prst="rect">
            <a:avLst/>
          </a:prstGeom>
          <a:noFill/>
          <a:ln>
            <a:noFill/>
          </a:ln>
        </p:spPr>
      </p:pic>
      <p:pic>
        <p:nvPicPr>
          <p:cNvPr id="383" name="Google Shape;383;p28"/>
          <p:cNvPicPr preferRelativeResize="0"/>
          <p:nvPr/>
        </p:nvPicPr>
        <p:blipFill>
          <a:blip r:embed="rId5">
            <a:alphaModFix/>
          </a:blip>
          <a:stretch>
            <a:fillRect/>
          </a:stretch>
        </p:blipFill>
        <p:spPr>
          <a:xfrm>
            <a:off x="7839150" y="0"/>
            <a:ext cx="454450" cy="285750"/>
          </a:xfrm>
          <a:prstGeom prst="rect">
            <a:avLst/>
          </a:prstGeom>
          <a:noFill/>
          <a:ln>
            <a:noFill/>
          </a:ln>
        </p:spPr>
      </p:pic>
      <p:pic>
        <p:nvPicPr>
          <p:cNvPr id="384" name="Google Shape;384;p28"/>
          <p:cNvPicPr preferRelativeResize="0"/>
          <p:nvPr/>
        </p:nvPicPr>
        <p:blipFill>
          <a:blip r:embed="rId5">
            <a:alphaModFix/>
          </a:blip>
          <a:stretch>
            <a:fillRect/>
          </a:stretch>
        </p:blipFill>
        <p:spPr>
          <a:xfrm>
            <a:off x="972750" y="-5500"/>
            <a:ext cx="570300" cy="285750"/>
          </a:xfrm>
          <a:prstGeom prst="rect">
            <a:avLst/>
          </a:prstGeom>
          <a:noFill/>
          <a:ln w="9525" cap="flat" cmpd="sng">
            <a:solidFill>
              <a:schemeClr val="dk1"/>
            </a:solidFill>
            <a:prstDash val="solid"/>
            <a:round/>
            <a:headEnd type="none" w="sm" len="sm"/>
            <a:tailEnd type="none" w="sm" len="sm"/>
          </a:ln>
        </p:spPr>
      </p:pic>
      <p:pic>
        <p:nvPicPr>
          <p:cNvPr id="385" name="Google Shape;385;p28"/>
          <p:cNvPicPr preferRelativeResize="0"/>
          <p:nvPr/>
        </p:nvPicPr>
        <p:blipFill>
          <a:blip r:embed="rId19">
            <a:alphaModFix/>
          </a:blip>
          <a:stretch>
            <a:fillRect/>
          </a:stretch>
        </p:blipFill>
        <p:spPr>
          <a:xfrm>
            <a:off x="194225" y="310189"/>
            <a:ext cx="1200150" cy="1545660"/>
          </a:xfrm>
          <a:prstGeom prst="rect">
            <a:avLst/>
          </a:prstGeom>
          <a:noFill/>
          <a:ln>
            <a:noFill/>
          </a:ln>
        </p:spPr>
      </p:pic>
      <p:pic>
        <p:nvPicPr>
          <p:cNvPr id="386" name="Google Shape;386;p28"/>
          <p:cNvPicPr preferRelativeResize="0"/>
          <p:nvPr/>
        </p:nvPicPr>
        <p:blipFill>
          <a:blip r:embed="rId20">
            <a:alphaModFix/>
          </a:blip>
          <a:stretch>
            <a:fillRect/>
          </a:stretch>
        </p:blipFill>
        <p:spPr>
          <a:xfrm>
            <a:off x="594050" y="3943325"/>
            <a:ext cx="341600" cy="458050"/>
          </a:xfrm>
          <a:prstGeom prst="rect">
            <a:avLst/>
          </a:prstGeom>
          <a:noFill/>
          <a:ln>
            <a:noFill/>
          </a:ln>
        </p:spPr>
      </p:pic>
      <p:pic>
        <p:nvPicPr>
          <p:cNvPr id="387" name="Google Shape;387;p28"/>
          <p:cNvPicPr preferRelativeResize="0"/>
          <p:nvPr/>
        </p:nvPicPr>
        <p:blipFill>
          <a:blip r:embed="rId21">
            <a:alphaModFix/>
          </a:blip>
          <a:stretch>
            <a:fillRect/>
          </a:stretch>
        </p:blipFill>
        <p:spPr>
          <a:xfrm>
            <a:off x="1031725" y="3931425"/>
            <a:ext cx="341600" cy="474050"/>
          </a:xfrm>
          <a:prstGeom prst="rect">
            <a:avLst/>
          </a:prstGeom>
          <a:noFill/>
          <a:ln>
            <a:noFill/>
          </a:ln>
        </p:spPr>
      </p:pic>
      <p:pic>
        <p:nvPicPr>
          <p:cNvPr id="388" name="Google Shape;388;p28"/>
          <p:cNvPicPr preferRelativeResize="0"/>
          <p:nvPr/>
        </p:nvPicPr>
        <p:blipFill>
          <a:blip r:embed="rId22">
            <a:alphaModFix/>
          </a:blip>
          <a:stretch>
            <a:fillRect/>
          </a:stretch>
        </p:blipFill>
        <p:spPr>
          <a:xfrm>
            <a:off x="132290" y="4559665"/>
            <a:ext cx="341600" cy="426575"/>
          </a:xfrm>
          <a:prstGeom prst="rect">
            <a:avLst/>
          </a:prstGeom>
          <a:noFill/>
          <a:ln>
            <a:noFill/>
          </a:ln>
        </p:spPr>
      </p:pic>
      <p:pic>
        <p:nvPicPr>
          <p:cNvPr id="389" name="Google Shape;389;p28"/>
          <p:cNvPicPr preferRelativeResize="0"/>
          <p:nvPr/>
        </p:nvPicPr>
        <p:blipFill>
          <a:blip r:embed="rId23">
            <a:alphaModFix/>
          </a:blip>
          <a:stretch>
            <a:fillRect/>
          </a:stretch>
        </p:blipFill>
        <p:spPr>
          <a:xfrm>
            <a:off x="581675" y="4572001"/>
            <a:ext cx="341600" cy="414325"/>
          </a:xfrm>
          <a:prstGeom prst="rect">
            <a:avLst/>
          </a:prstGeom>
          <a:noFill/>
          <a:ln>
            <a:noFill/>
          </a:ln>
        </p:spPr>
      </p:pic>
      <p:pic>
        <p:nvPicPr>
          <p:cNvPr id="390" name="Google Shape;390;p28"/>
          <p:cNvPicPr preferRelativeResize="0"/>
          <p:nvPr/>
        </p:nvPicPr>
        <p:blipFill>
          <a:blip r:embed="rId24">
            <a:alphaModFix/>
          </a:blip>
          <a:stretch>
            <a:fillRect/>
          </a:stretch>
        </p:blipFill>
        <p:spPr>
          <a:xfrm>
            <a:off x="1031050" y="4578714"/>
            <a:ext cx="314325" cy="412151"/>
          </a:xfrm>
          <a:prstGeom prst="rect">
            <a:avLst/>
          </a:prstGeom>
          <a:noFill/>
          <a:ln>
            <a:noFill/>
          </a:ln>
        </p:spPr>
      </p:pic>
      <p:pic>
        <p:nvPicPr>
          <p:cNvPr id="391" name="Google Shape;391;p28"/>
          <p:cNvPicPr preferRelativeResize="0"/>
          <p:nvPr/>
        </p:nvPicPr>
        <p:blipFill>
          <a:blip r:embed="rId19">
            <a:alphaModFix/>
          </a:blip>
          <a:stretch>
            <a:fillRect/>
          </a:stretch>
        </p:blipFill>
        <p:spPr>
          <a:xfrm>
            <a:off x="2221702" y="1922062"/>
            <a:ext cx="341600" cy="439964"/>
          </a:xfrm>
          <a:prstGeom prst="rect">
            <a:avLst/>
          </a:prstGeom>
          <a:noFill/>
          <a:ln>
            <a:noFill/>
          </a:ln>
        </p:spPr>
      </p:pic>
      <p:pic>
        <p:nvPicPr>
          <p:cNvPr id="392" name="Google Shape;392;p28"/>
          <p:cNvPicPr preferRelativeResize="0"/>
          <p:nvPr/>
        </p:nvPicPr>
        <p:blipFill>
          <a:blip r:embed="rId25">
            <a:alphaModFix/>
          </a:blip>
          <a:stretch>
            <a:fillRect/>
          </a:stretch>
        </p:blipFill>
        <p:spPr>
          <a:xfrm>
            <a:off x="8713450" y="2969623"/>
            <a:ext cx="341600" cy="341600"/>
          </a:xfrm>
          <a:prstGeom prst="rect">
            <a:avLst/>
          </a:prstGeom>
          <a:noFill/>
          <a:ln>
            <a:noFill/>
          </a:ln>
        </p:spPr>
      </p:pic>
      <p:pic>
        <p:nvPicPr>
          <p:cNvPr id="393" name="Google Shape;393;p28"/>
          <p:cNvPicPr preferRelativeResize="0"/>
          <p:nvPr/>
        </p:nvPicPr>
        <p:blipFill>
          <a:blip r:embed="rId26">
            <a:alphaModFix/>
          </a:blip>
          <a:stretch>
            <a:fillRect/>
          </a:stretch>
        </p:blipFill>
        <p:spPr>
          <a:xfrm>
            <a:off x="2740575" y="2477754"/>
            <a:ext cx="341600" cy="422772"/>
          </a:xfrm>
          <a:prstGeom prst="rect">
            <a:avLst/>
          </a:prstGeom>
          <a:noFill/>
          <a:ln>
            <a:noFill/>
          </a:ln>
        </p:spPr>
      </p:pic>
      <p:pic>
        <p:nvPicPr>
          <p:cNvPr id="394" name="Google Shape;394;p28"/>
          <p:cNvPicPr preferRelativeResize="0"/>
          <p:nvPr/>
        </p:nvPicPr>
        <p:blipFill>
          <a:blip r:embed="rId27">
            <a:alphaModFix/>
          </a:blip>
          <a:stretch>
            <a:fillRect/>
          </a:stretch>
        </p:blipFill>
        <p:spPr>
          <a:xfrm>
            <a:off x="7926250" y="2434862"/>
            <a:ext cx="454450" cy="268125"/>
          </a:xfrm>
          <a:prstGeom prst="rect">
            <a:avLst/>
          </a:prstGeom>
          <a:noFill/>
          <a:ln>
            <a:noFill/>
          </a:ln>
        </p:spPr>
      </p:pic>
      <p:pic>
        <p:nvPicPr>
          <p:cNvPr id="395" name="Google Shape;395;p28"/>
          <p:cNvPicPr preferRelativeResize="0"/>
          <p:nvPr/>
        </p:nvPicPr>
        <p:blipFill>
          <a:blip r:embed="rId22">
            <a:alphaModFix/>
          </a:blip>
          <a:stretch>
            <a:fillRect/>
          </a:stretch>
        </p:blipFill>
        <p:spPr>
          <a:xfrm>
            <a:off x="2740565" y="2968727"/>
            <a:ext cx="341600" cy="426575"/>
          </a:xfrm>
          <a:prstGeom prst="rect">
            <a:avLst/>
          </a:prstGeom>
          <a:noFill/>
          <a:ln>
            <a:noFill/>
          </a:ln>
        </p:spPr>
      </p:pic>
      <p:pic>
        <p:nvPicPr>
          <p:cNvPr id="396" name="Google Shape;396;p28"/>
          <p:cNvPicPr preferRelativeResize="0"/>
          <p:nvPr/>
        </p:nvPicPr>
        <p:blipFill>
          <a:blip r:embed="rId19">
            <a:alphaModFix/>
          </a:blip>
          <a:stretch>
            <a:fillRect/>
          </a:stretch>
        </p:blipFill>
        <p:spPr>
          <a:xfrm>
            <a:off x="2221700" y="3410014"/>
            <a:ext cx="341600" cy="439936"/>
          </a:xfrm>
          <a:prstGeom prst="rect">
            <a:avLst/>
          </a:prstGeom>
          <a:noFill/>
          <a:ln>
            <a:noFill/>
          </a:ln>
        </p:spPr>
      </p:pic>
      <p:pic>
        <p:nvPicPr>
          <p:cNvPr id="397" name="Google Shape;397;p28"/>
          <p:cNvPicPr preferRelativeResize="0"/>
          <p:nvPr/>
        </p:nvPicPr>
        <p:blipFill>
          <a:blip r:embed="rId28">
            <a:alphaModFix/>
          </a:blip>
          <a:stretch>
            <a:fillRect/>
          </a:stretch>
        </p:blipFill>
        <p:spPr>
          <a:xfrm>
            <a:off x="2740575" y="3893043"/>
            <a:ext cx="341600" cy="437869"/>
          </a:xfrm>
          <a:prstGeom prst="rect">
            <a:avLst/>
          </a:prstGeom>
          <a:noFill/>
          <a:ln>
            <a:noFill/>
          </a:ln>
        </p:spPr>
      </p:pic>
      <p:pic>
        <p:nvPicPr>
          <p:cNvPr id="398" name="Google Shape;398;p28"/>
          <p:cNvPicPr preferRelativeResize="0"/>
          <p:nvPr/>
        </p:nvPicPr>
        <p:blipFill>
          <a:blip r:embed="rId29">
            <a:alphaModFix/>
          </a:blip>
          <a:stretch>
            <a:fillRect/>
          </a:stretch>
        </p:blipFill>
        <p:spPr>
          <a:xfrm>
            <a:off x="158925" y="3943325"/>
            <a:ext cx="314300" cy="474050"/>
          </a:xfrm>
          <a:prstGeom prst="rect">
            <a:avLst/>
          </a:prstGeom>
          <a:noFill/>
          <a:ln>
            <a:noFill/>
          </a:ln>
        </p:spPr>
      </p:pic>
      <p:pic>
        <p:nvPicPr>
          <p:cNvPr id="399" name="Google Shape;399;p28"/>
          <p:cNvPicPr preferRelativeResize="0"/>
          <p:nvPr/>
        </p:nvPicPr>
        <p:blipFill>
          <a:blip r:embed="rId29">
            <a:alphaModFix/>
          </a:blip>
          <a:stretch>
            <a:fillRect/>
          </a:stretch>
        </p:blipFill>
        <p:spPr>
          <a:xfrm>
            <a:off x="2754225" y="4401200"/>
            <a:ext cx="314300" cy="474050"/>
          </a:xfrm>
          <a:prstGeom prst="rect">
            <a:avLst/>
          </a:prstGeom>
          <a:noFill/>
          <a:ln>
            <a:noFill/>
          </a:ln>
        </p:spPr>
      </p:pic>
      <p:sp>
        <p:nvSpPr>
          <p:cNvPr id="400" name="Google Shape;400;p28"/>
          <p:cNvSpPr txBox="1"/>
          <p:nvPr/>
        </p:nvSpPr>
        <p:spPr>
          <a:xfrm>
            <a:off x="919062" y="-22475"/>
            <a:ext cx="5594013" cy="3252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lt2"/>
              </a:solidFill>
              <a:latin typeface="Roboto"/>
              <a:ea typeface="Roboto"/>
              <a:cs typeface="Roboto"/>
              <a:sym typeface="Roboto"/>
            </a:endParaRPr>
          </a:p>
        </p:txBody>
      </p:sp>
      <p:sp>
        <p:nvSpPr>
          <p:cNvPr id="401" name="Google Shape;401;p28"/>
          <p:cNvSpPr txBox="1"/>
          <p:nvPr/>
        </p:nvSpPr>
        <p:spPr>
          <a:xfrm>
            <a:off x="7835025" y="-11425"/>
            <a:ext cx="636900" cy="297600"/>
          </a:xfrm>
          <a:prstGeom prst="rect">
            <a:avLst/>
          </a:prstGeom>
          <a:solidFill>
            <a:schemeClr val="dk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lt2"/>
              </a:solidFill>
              <a:latin typeface="Roboto"/>
              <a:ea typeface="Roboto"/>
              <a:cs typeface="Roboto"/>
              <a:sym typeface="Roboto"/>
            </a:endParaRPr>
          </a:p>
        </p:txBody>
      </p:sp>
      <p:pic>
        <p:nvPicPr>
          <p:cNvPr id="402" name="Google Shape;402;p28"/>
          <p:cNvPicPr preferRelativeResize="0"/>
          <p:nvPr/>
        </p:nvPicPr>
        <p:blipFill>
          <a:blip r:embed="rId30">
            <a:alphaModFix/>
          </a:blip>
          <a:stretch>
            <a:fillRect/>
          </a:stretch>
        </p:blipFill>
        <p:spPr>
          <a:xfrm>
            <a:off x="132300" y="4559600"/>
            <a:ext cx="341600" cy="409916"/>
          </a:xfrm>
          <a:prstGeom prst="rect">
            <a:avLst/>
          </a:prstGeom>
          <a:noFill/>
          <a:ln>
            <a:noFill/>
          </a:ln>
        </p:spPr>
      </p:pic>
      <p:pic>
        <p:nvPicPr>
          <p:cNvPr id="403" name="Google Shape;403;p28"/>
          <p:cNvPicPr preferRelativeResize="0"/>
          <p:nvPr/>
        </p:nvPicPr>
        <p:blipFill>
          <a:blip r:embed="rId31">
            <a:alphaModFix/>
          </a:blip>
          <a:stretch>
            <a:fillRect/>
          </a:stretch>
        </p:blipFill>
        <p:spPr>
          <a:xfrm>
            <a:off x="6577000" y="4438275"/>
            <a:ext cx="399900" cy="399900"/>
          </a:xfrm>
          <a:prstGeom prst="rect">
            <a:avLst/>
          </a:prstGeom>
          <a:noFill/>
          <a:ln>
            <a:noFill/>
          </a:ln>
        </p:spPr>
      </p:pic>
      <p:sp>
        <p:nvSpPr>
          <p:cNvPr id="404" name="Google Shape;404;p28"/>
          <p:cNvSpPr txBox="1"/>
          <p:nvPr/>
        </p:nvSpPr>
        <p:spPr>
          <a:xfrm>
            <a:off x="2464717" y="280565"/>
            <a:ext cx="6030600" cy="20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dirty="0">
                <a:solidFill>
                  <a:schemeClr val="dk2"/>
                </a:solidFill>
                <a:highlight>
                  <a:srgbClr val="FFFF00"/>
                </a:highlight>
                <a:latin typeface="Roboto"/>
                <a:ea typeface="Roboto"/>
                <a:cs typeface="Roboto"/>
                <a:sym typeface="Roboto"/>
              </a:rPr>
              <a:t>This is the personal page of Abraham Lincoln. Views expressed are strictly my own.   </a:t>
            </a:r>
            <a:endParaRPr sz="1200" dirty="0">
              <a:solidFill>
                <a:schemeClr val="dk2"/>
              </a:solidFill>
              <a:highlight>
                <a:srgbClr val="FFFF00"/>
              </a:highlight>
              <a:latin typeface="Roboto"/>
              <a:ea typeface="Roboto"/>
              <a:cs typeface="Roboto"/>
              <a:sym typeface="Robo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29"/>
          <p:cNvSpPr txBox="1">
            <a:spLocks noGrp="1"/>
          </p:cNvSpPr>
          <p:nvPr>
            <p:ph type="title"/>
          </p:nvPr>
        </p:nvSpPr>
        <p:spPr>
          <a:xfrm>
            <a:off x="190614" y="1792486"/>
            <a:ext cx="2808000" cy="1558528"/>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4400" dirty="0"/>
              <a:t>Employee Discipline</a:t>
            </a:r>
            <a:endParaRPr sz="4400" dirty="0"/>
          </a:p>
        </p:txBody>
      </p:sp>
      <p:pic>
        <p:nvPicPr>
          <p:cNvPr id="410" name="Google Shape;410;p29"/>
          <p:cNvPicPr preferRelativeResize="0"/>
          <p:nvPr/>
        </p:nvPicPr>
        <p:blipFill>
          <a:blip r:embed="rId3">
            <a:alphaModFix/>
          </a:blip>
          <a:stretch>
            <a:fillRect/>
          </a:stretch>
        </p:blipFill>
        <p:spPr>
          <a:xfrm>
            <a:off x="4572000" y="385350"/>
            <a:ext cx="3621225" cy="43728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p30"/>
          <p:cNvSpPr txBox="1">
            <a:spLocks noGrp="1"/>
          </p:cNvSpPr>
          <p:nvPr>
            <p:ph type="title"/>
          </p:nvPr>
        </p:nvSpPr>
        <p:spPr>
          <a:xfrm>
            <a:off x="471900" y="738725"/>
            <a:ext cx="8222100" cy="767700"/>
          </a:xfrm>
          <a:prstGeom prst="rect">
            <a:avLst/>
          </a:prstGeom>
          <a:noFill/>
          <a:ln>
            <a:noFill/>
          </a:ln>
        </p:spPr>
        <p:txBody>
          <a:bodyPr spcFirstLastPara="1" wrap="square" lIns="68575" tIns="34275" rIns="68575" bIns="34275" anchor="ctr" anchorCtr="0">
            <a:normAutofit/>
          </a:bodyPr>
          <a:lstStyle/>
          <a:p>
            <a:pPr marL="0" lvl="0" indent="0" algn="ctr" rtl="0">
              <a:spcBef>
                <a:spcPts val="0"/>
              </a:spcBef>
              <a:spcAft>
                <a:spcPts val="0"/>
              </a:spcAft>
              <a:buClr>
                <a:schemeClr val="lt2"/>
              </a:buClr>
              <a:buSzPts val="4500"/>
              <a:buFont typeface="Georgia"/>
              <a:buNone/>
            </a:pPr>
            <a:r>
              <a:rPr lang="en" sz="4500"/>
              <a:t>Employee Discipline</a:t>
            </a:r>
            <a:endParaRPr sz="1100"/>
          </a:p>
        </p:txBody>
      </p:sp>
      <p:sp>
        <p:nvSpPr>
          <p:cNvPr id="416" name="Google Shape;416;p30"/>
          <p:cNvSpPr txBox="1">
            <a:spLocks noGrp="1"/>
          </p:cNvSpPr>
          <p:nvPr>
            <p:ph type="body" idx="1"/>
          </p:nvPr>
        </p:nvSpPr>
        <p:spPr>
          <a:xfrm>
            <a:off x="187350" y="1751625"/>
            <a:ext cx="2180100" cy="1538400"/>
          </a:xfrm>
          <a:prstGeom prst="rect">
            <a:avLst/>
          </a:prstGeom>
          <a:noFill/>
          <a:ln>
            <a:noFill/>
          </a:ln>
        </p:spPr>
        <p:txBody>
          <a:bodyPr spcFirstLastPara="1" wrap="square" lIns="68575" tIns="34275" rIns="68575" bIns="34275" anchor="t" anchorCtr="0">
            <a:normAutofit/>
          </a:bodyPr>
          <a:lstStyle/>
          <a:p>
            <a:pPr marL="0" lvl="0" indent="0" algn="l" rtl="0">
              <a:lnSpc>
                <a:spcPct val="95000"/>
              </a:lnSpc>
              <a:spcBef>
                <a:spcPts val="0"/>
              </a:spcBef>
              <a:spcAft>
                <a:spcPts val="0"/>
              </a:spcAft>
              <a:buClr>
                <a:schemeClr val="lt1"/>
              </a:buClr>
              <a:buSzPts val="2400"/>
              <a:buNone/>
            </a:pPr>
            <a:r>
              <a:rPr lang="en" sz="2000" b="1" dirty="0"/>
              <a:t>Remember:</a:t>
            </a:r>
            <a:r>
              <a:rPr lang="en" sz="2000" dirty="0"/>
              <a:t> </a:t>
            </a:r>
            <a:endParaRPr sz="2000" dirty="0"/>
          </a:p>
          <a:p>
            <a:pPr marL="0" lvl="0" indent="0" algn="l" rtl="0">
              <a:lnSpc>
                <a:spcPct val="95000"/>
              </a:lnSpc>
              <a:spcBef>
                <a:spcPts val="1200"/>
              </a:spcBef>
              <a:spcAft>
                <a:spcPts val="1200"/>
              </a:spcAft>
              <a:buClr>
                <a:schemeClr val="lt1"/>
              </a:buClr>
              <a:buSzPts val="2400"/>
              <a:buNone/>
            </a:pPr>
            <a:r>
              <a:rPr lang="en" sz="2000" dirty="0"/>
              <a:t>Not all job-related posts are problematic.</a:t>
            </a:r>
            <a:endParaRPr sz="2000" dirty="0"/>
          </a:p>
        </p:txBody>
      </p:sp>
      <p:pic>
        <p:nvPicPr>
          <p:cNvPr id="417" name="Google Shape;417;p30"/>
          <p:cNvPicPr preferRelativeResize="0"/>
          <p:nvPr/>
        </p:nvPicPr>
        <p:blipFill>
          <a:blip r:embed="rId3">
            <a:alphaModFix/>
          </a:blip>
          <a:stretch>
            <a:fillRect/>
          </a:stretch>
        </p:blipFill>
        <p:spPr>
          <a:xfrm>
            <a:off x="2672900" y="1768638"/>
            <a:ext cx="2435317" cy="3332275"/>
          </a:xfrm>
          <a:prstGeom prst="rect">
            <a:avLst/>
          </a:prstGeom>
          <a:noFill/>
          <a:ln>
            <a:noFill/>
          </a:ln>
        </p:spPr>
      </p:pic>
      <p:pic>
        <p:nvPicPr>
          <p:cNvPr id="418" name="Google Shape;418;p30"/>
          <p:cNvPicPr preferRelativeResize="0"/>
          <p:nvPr/>
        </p:nvPicPr>
        <p:blipFill>
          <a:blip r:embed="rId4">
            <a:alphaModFix/>
          </a:blip>
          <a:stretch>
            <a:fillRect/>
          </a:stretch>
        </p:blipFill>
        <p:spPr>
          <a:xfrm>
            <a:off x="387871" y="3183493"/>
            <a:ext cx="1779058" cy="1853475"/>
          </a:xfrm>
          <a:prstGeom prst="rect">
            <a:avLst/>
          </a:prstGeom>
          <a:noFill/>
          <a:ln>
            <a:noFill/>
          </a:ln>
        </p:spPr>
      </p:pic>
      <p:pic>
        <p:nvPicPr>
          <p:cNvPr id="419" name="Google Shape;419;p30"/>
          <p:cNvPicPr preferRelativeResize="0"/>
          <p:nvPr/>
        </p:nvPicPr>
        <p:blipFill>
          <a:blip r:embed="rId5">
            <a:alphaModFix/>
          </a:blip>
          <a:stretch>
            <a:fillRect/>
          </a:stretch>
        </p:blipFill>
        <p:spPr>
          <a:xfrm>
            <a:off x="5287050" y="1768650"/>
            <a:ext cx="3764625" cy="312372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31"/>
          <p:cNvSpPr txBox="1">
            <a:spLocks noGrp="1"/>
          </p:cNvSpPr>
          <p:nvPr>
            <p:ph type="title"/>
          </p:nvPr>
        </p:nvSpPr>
        <p:spPr>
          <a:xfrm>
            <a:off x="471900" y="738725"/>
            <a:ext cx="8222100" cy="767700"/>
          </a:xfrm>
          <a:prstGeom prst="rect">
            <a:avLst/>
          </a:prstGeom>
          <a:noFill/>
          <a:ln>
            <a:noFill/>
          </a:ln>
        </p:spPr>
        <p:txBody>
          <a:bodyPr spcFirstLastPara="1" wrap="square" lIns="68575" tIns="34275" rIns="68575" bIns="34275" anchor="ctr" anchorCtr="0">
            <a:normAutofit/>
          </a:bodyPr>
          <a:lstStyle/>
          <a:p>
            <a:pPr marL="0" lvl="0" indent="0" algn="ctr" rtl="0">
              <a:spcBef>
                <a:spcPts val="0"/>
              </a:spcBef>
              <a:spcAft>
                <a:spcPts val="0"/>
              </a:spcAft>
              <a:buClr>
                <a:schemeClr val="lt2"/>
              </a:buClr>
              <a:buSzPts val="4500"/>
              <a:buFont typeface="Georgia"/>
              <a:buNone/>
            </a:pPr>
            <a:r>
              <a:rPr lang="en" sz="4500"/>
              <a:t>Employee Discipline</a:t>
            </a:r>
            <a:endParaRPr sz="1100"/>
          </a:p>
        </p:txBody>
      </p:sp>
      <p:sp>
        <p:nvSpPr>
          <p:cNvPr id="425" name="Google Shape;425;p31"/>
          <p:cNvSpPr txBox="1">
            <a:spLocks noGrp="1"/>
          </p:cNvSpPr>
          <p:nvPr>
            <p:ph type="body" idx="1"/>
          </p:nvPr>
        </p:nvSpPr>
        <p:spPr>
          <a:xfrm>
            <a:off x="209212" y="2019766"/>
            <a:ext cx="3608185" cy="2497071"/>
          </a:xfrm>
          <a:prstGeom prst="rect">
            <a:avLst/>
          </a:prstGeom>
          <a:noFill/>
          <a:ln>
            <a:noFill/>
          </a:ln>
        </p:spPr>
        <p:txBody>
          <a:bodyPr spcFirstLastPara="1" wrap="square" lIns="68575" tIns="34275" rIns="68575" bIns="34275" anchor="t" anchorCtr="0">
            <a:normAutofit/>
          </a:bodyPr>
          <a:lstStyle/>
          <a:p>
            <a:pPr marL="0" lvl="0" indent="0" algn="just" rtl="0">
              <a:spcBef>
                <a:spcPts val="0"/>
              </a:spcBef>
              <a:spcAft>
                <a:spcPts val="0"/>
              </a:spcAft>
              <a:buClr>
                <a:schemeClr val="lt1"/>
              </a:buClr>
              <a:buSzPts val="2400"/>
              <a:buNone/>
            </a:pPr>
            <a:r>
              <a:rPr lang="en" b="1" dirty="0"/>
              <a:t>The First Amendment protects a public employee’s:</a:t>
            </a:r>
            <a:endParaRPr b="1" dirty="0"/>
          </a:p>
          <a:p>
            <a:pPr marL="393700" indent="-285750" algn="just">
              <a:spcBef>
                <a:spcPts val="1200"/>
              </a:spcBef>
              <a:buSzPts val="1900"/>
            </a:pPr>
            <a:r>
              <a:rPr lang="en" dirty="0"/>
              <a:t>Freedom of expression</a:t>
            </a:r>
          </a:p>
          <a:p>
            <a:pPr marL="393700" indent="-285750" algn="just">
              <a:spcBef>
                <a:spcPts val="1200"/>
              </a:spcBef>
              <a:buSzPts val="1900"/>
            </a:pPr>
            <a:r>
              <a:rPr lang="en" dirty="0"/>
              <a:t>Right to be a whistleblower</a:t>
            </a:r>
          </a:p>
          <a:p>
            <a:pPr marL="393700" indent="-285750" algn="just">
              <a:spcBef>
                <a:spcPts val="1200"/>
              </a:spcBef>
              <a:buSzPts val="1900"/>
            </a:pPr>
            <a:r>
              <a:rPr lang="en" dirty="0"/>
              <a:t>Ability to engage in discourse on matters of public concern</a:t>
            </a:r>
            <a:endParaRPr dirty="0"/>
          </a:p>
        </p:txBody>
      </p:sp>
      <p:pic>
        <p:nvPicPr>
          <p:cNvPr id="426" name="Google Shape;426;p31"/>
          <p:cNvPicPr preferRelativeResize="0"/>
          <p:nvPr/>
        </p:nvPicPr>
        <p:blipFill>
          <a:blip r:embed="rId3">
            <a:alphaModFix/>
          </a:blip>
          <a:stretch>
            <a:fillRect/>
          </a:stretch>
        </p:blipFill>
        <p:spPr>
          <a:xfrm>
            <a:off x="3977196" y="1907704"/>
            <a:ext cx="5084143" cy="272119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4"/>
          <p:cNvSpPr txBox="1">
            <a:spLocks noGrp="1"/>
          </p:cNvSpPr>
          <p:nvPr>
            <p:ph type="title"/>
          </p:nvPr>
        </p:nvSpPr>
        <p:spPr>
          <a:xfrm>
            <a:off x="432375" y="526950"/>
            <a:ext cx="8222100" cy="767700"/>
          </a:xfrm>
          <a:prstGeom prst="rect">
            <a:avLst/>
          </a:prstGeom>
          <a:noFill/>
          <a:ln>
            <a:noFill/>
          </a:ln>
        </p:spPr>
        <p:txBody>
          <a:bodyPr spcFirstLastPara="1" wrap="square" lIns="68575" tIns="34275" rIns="68575" bIns="34275" anchor="ctr" anchorCtr="0">
            <a:normAutofit fontScale="90000"/>
          </a:bodyPr>
          <a:lstStyle/>
          <a:p>
            <a:pPr marL="0" lvl="0" indent="0" algn="ctr" rtl="0">
              <a:spcBef>
                <a:spcPts val="0"/>
              </a:spcBef>
              <a:spcAft>
                <a:spcPts val="0"/>
              </a:spcAft>
              <a:buClr>
                <a:schemeClr val="lt2"/>
              </a:buClr>
              <a:buSzPct val="100000"/>
              <a:buFont typeface="Georgia"/>
              <a:buNone/>
            </a:pPr>
            <a:r>
              <a:rPr lang="en" sz="5400"/>
              <a:t>Social Media</a:t>
            </a:r>
            <a:endParaRPr sz="5400"/>
          </a:p>
          <a:p>
            <a:pPr marL="0" lvl="0" indent="0" algn="ctr" rtl="0">
              <a:spcBef>
                <a:spcPts val="0"/>
              </a:spcBef>
              <a:spcAft>
                <a:spcPts val="0"/>
              </a:spcAft>
              <a:buClr>
                <a:schemeClr val="lt2"/>
              </a:buClr>
              <a:buSzPct val="125906"/>
              <a:buFont typeface="Georgia"/>
              <a:buNone/>
            </a:pPr>
            <a:r>
              <a:rPr lang="en" sz="4288" i="1"/>
              <a:t>Popular Platforms</a:t>
            </a:r>
            <a:endParaRPr sz="4288" i="1"/>
          </a:p>
        </p:txBody>
      </p:sp>
      <p:sp>
        <p:nvSpPr>
          <p:cNvPr id="76" name="Google Shape;76;p14"/>
          <p:cNvSpPr txBox="1">
            <a:spLocks noGrp="1"/>
          </p:cNvSpPr>
          <p:nvPr>
            <p:ph type="body" idx="1"/>
          </p:nvPr>
        </p:nvSpPr>
        <p:spPr>
          <a:xfrm>
            <a:off x="432375" y="1960050"/>
            <a:ext cx="8222100" cy="2710200"/>
          </a:xfrm>
          <a:prstGeom prst="rect">
            <a:avLst/>
          </a:prstGeom>
          <a:noFill/>
          <a:ln>
            <a:noFill/>
          </a:ln>
        </p:spPr>
        <p:txBody>
          <a:bodyPr spcFirstLastPara="1" wrap="square" lIns="68575" tIns="34275" rIns="68575" bIns="34275" anchor="t" anchorCtr="0">
            <a:normAutofit/>
          </a:bodyPr>
          <a:lstStyle/>
          <a:p>
            <a:pPr marL="0" lvl="0" indent="0" algn="ctr" rtl="0">
              <a:spcBef>
                <a:spcPts val="0"/>
              </a:spcBef>
              <a:spcAft>
                <a:spcPts val="1200"/>
              </a:spcAft>
              <a:buClr>
                <a:schemeClr val="lt1"/>
              </a:buClr>
              <a:buSzPts val="2400"/>
              <a:buNone/>
            </a:pPr>
            <a:r>
              <a:rPr lang="en" sz="1100"/>
              <a:t>Forms of electronic communications through which users create online communities to share information, ideas, personal messages, and other content.  </a:t>
            </a:r>
            <a:r>
              <a:rPr lang="en" sz="1100" i="1"/>
              <a:t>Merriam-Webster.com. </a:t>
            </a:r>
            <a:endParaRPr sz="1100"/>
          </a:p>
        </p:txBody>
      </p:sp>
      <p:pic>
        <p:nvPicPr>
          <p:cNvPr id="77" name="Google Shape;77;p14" descr="images5.jpg"/>
          <p:cNvPicPr preferRelativeResize="0"/>
          <p:nvPr/>
        </p:nvPicPr>
        <p:blipFill rotWithShape="1">
          <a:blip r:embed="rId3">
            <a:alphaModFix/>
          </a:blip>
          <a:srcRect/>
          <a:stretch/>
        </p:blipFill>
        <p:spPr>
          <a:xfrm>
            <a:off x="1428750" y="2514600"/>
            <a:ext cx="1200150" cy="1208046"/>
          </a:xfrm>
          <a:prstGeom prst="rect">
            <a:avLst/>
          </a:prstGeom>
          <a:noFill/>
          <a:ln>
            <a:noFill/>
          </a:ln>
        </p:spPr>
      </p:pic>
      <p:pic>
        <p:nvPicPr>
          <p:cNvPr id="78" name="Google Shape;78;p14" descr="untitled3.png"/>
          <p:cNvPicPr preferRelativeResize="0"/>
          <p:nvPr/>
        </p:nvPicPr>
        <p:blipFill rotWithShape="1">
          <a:blip r:embed="rId4">
            <a:alphaModFix/>
          </a:blip>
          <a:srcRect/>
          <a:stretch/>
        </p:blipFill>
        <p:spPr>
          <a:xfrm>
            <a:off x="3889950" y="2592963"/>
            <a:ext cx="1200150" cy="1051316"/>
          </a:xfrm>
          <a:prstGeom prst="rect">
            <a:avLst/>
          </a:prstGeom>
          <a:noFill/>
          <a:ln>
            <a:noFill/>
          </a:ln>
        </p:spPr>
      </p:pic>
      <p:pic>
        <p:nvPicPr>
          <p:cNvPr id="79" name="Google Shape;79;p14" descr="untitled.png"/>
          <p:cNvPicPr preferRelativeResize="0"/>
          <p:nvPr/>
        </p:nvPicPr>
        <p:blipFill rotWithShape="1">
          <a:blip r:embed="rId5">
            <a:alphaModFix/>
          </a:blip>
          <a:srcRect/>
          <a:stretch/>
        </p:blipFill>
        <p:spPr>
          <a:xfrm>
            <a:off x="5845700" y="3783208"/>
            <a:ext cx="1257300" cy="1257300"/>
          </a:xfrm>
          <a:prstGeom prst="rect">
            <a:avLst/>
          </a:prstGeom>
          <a:noFill/>
          <a:ln>
            <a:noFill/>
          </a:ln>
        </p:spPr>
      </p:pic>
      <p:pic>
        <p:nvPicPr>
          <p:cNvPr id="80" name="Google Shape;80;p14" descr="untitled4.png"/>
          <p:cNvPicPr preferRelativeResize="0"/>
          <p:nvPr/>
        </p:nvPicPr>
        <p:blipFill rotWithShape="1">
          <a:blip r:embed="rId6">
            <a:alphaModFix/>
          </a:blip>
          <a:srcRect/>
          <a:stretch/>
        </p:blipFill>
        <p:spPr>
          <a:xfrm>
            <a:off x="2032470" y="3783208"/>
            <a:ext cx="1257300" cy="1257300"/>
          </a:xfrm>
          <a:prstGeom prst="rect">
            <a:avLst/>
          </a:prstGeom>
          <a:noFill/>
          <a:ln>
            <a:noFill/>
          </a:ln>
        </p:spPr>
      </p:pic>
      <p:pic>
        <p:nvPicPr>
          <p:cNvPr id="81" name="Google Shape;81;p14"/>
          <p:cNvPicPr preferRelativeResize="0"/>
          <p:nvPr/>
        </p:nvPicPr>
        <p:blipFill rotWithShape="1">
          <a:blip r:embed="rId7">
            <a:alphaModFix/>
          </a:blip>
          <a:srcRect/>
          <a:stretch/>
        </p:blipFill>
        <p:spPr>
          <a:xfrm>
            <a:off x="3612536" y="3826977"/>
            <a:ext cx="1754978" cy="1169745"/>
          </a:xfrm>
          <a:prstGeom prst="rect">
            <a:avLst/>
          </a:prstGeom>
          <a:noFill/>
          <a:ln>
            <a:noFill/>
          </a:ln>
        </p:spPr>
      </p:pic>
      <p:pic>
        <p:nvPicPr>
          <p:cNvPr id="82" name="Google Shape;82;p14"/>
          <p:cNvPicPr preferRelativeResize="0"/>
          <p:nvPr/>
        </p:nvPicPr>
        <p:blipFill>
          <a:blip r:embed="rId8">
            <a:alphaModFix/>
          </a:blip>
          <a:stretch>
            <a:fillRect/>
          </a:stretch>
        </p:blipFill>
        <p:spPr>
          <a:xfrm>
            <a:off x="6457946" y="2591365"/>
            <a:ext cx="1200150" cy="1126398"/>
          </a:xfrm>
          <a:prstGeom prst="rect">
            <a:avLst/>
          </a:prstGeom>
          <a:noFill/>
          <a:ln>
            <a:noFill/>
          </a:ln>
        </p:spPr>
      </p:pic>
      <p:pic>
        <p:nvPicPr>
          <p:cNvPr id="83" name="Google Shape;83;p14"/>
          <p:cNvPicPr preferRelativeResize="0"/>
          <p:nvPr/>
        </p:nvPicPr>
        <p:blipFill>
          <a:blip r:embed="rId9">
            <a:alphaModFix/>
          </a:blip>
          <a:stretch>
            <a:fillRect/>
          </a:stretch>
        </p:blipFill>
        <p:spPr>
          <a:xfrm>
            <a:off x="253425" y="3750875"/>
            <a:ext cx="1242833" cy="1169725"/>
          </a:xfrm>
          <a:prstGeom prst="rect">
            <a:avLst/>
          </a:prstGeom>
          <a:noFill/>
          <a:ln>
            <a:noFill/>
          </a:ln>
        </p:spPr>
      </p:pic>
      <p:pic>
        <p:nvPicPr>
          <p:cNvPr id="84" name="Google Shape;84;p14"/>
          <p:cNvPicPr preferRelativeResize="0"/>
          <p:nvPr/>
        </p:nvPicPr>
        <p:blipFill>
          <a:blip r:embed="rId10">
            <a:alphaModFix/>
          </a:blip>
          <a:stretch>
            <a:fillRect/>
          </a:stretch>
        </p:blipFill>
        <p:spPr>
          <a:xfrm>
            <a:off x="7751475" y="3811759"/>
            <a:ext cx="1200150" cy="1200178"/>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32"/>
          <p:cNvSpPr txBox="1">
            <a:spLocks noGrp="1"/>
          </p:cNvSpPr>
          <p:nvPr>
            <p:ph type="title"/>
          </p:nvPr>
        </p:nvSpPr>
        <p:spPr>
          <a:xfrm>
            <a:off x="471900" y="738725"/>
            <a:ext cx="8222100" cy="767700"/>
          </a:xfrm>
          <a:prstGeom prst="rect">
            <a:avLst/>
          </a:prstGeom>
          <a:noFill/>
          <a:ln>
            <a:noFill/>
          </a:ln>
        </p:spPr>
        <p:txBody>
          <a:bodyPr spcFirstLastPara="1" wrap="square" lIns="68575" tIns="34275" rIns="68575" bIns="34275" anchor="ctr" anchorCtr="0">
            <a:normAutofit/>
          </a:bodyPr>
          <a:lstStyle/>
          <a:p>
            <a:pPr marL="0" lvl="0" indent="0" algn="ctr" rtl="0">
              <a:spcBef>
                <a:spcPts val="0"/>
              </a:spcBef>
              <a:spcAft>
                <a:spcPts val="0"/>
              </a:spcAft>
              <a:buClr>
                <a:schemeClr val="lt2"/>
              </a:buClr>
              <a:buSzPts val="4500"/>
              <a:buFont typeface="Georgia"/>
              <a:buNone/>
            </a:pPr>
            <a:r>
              <a:rPr lang="en" sz="4500" dirty="0"/>
              <a:t>Employee Discipline</a:t>
            </a:r>
            <a:endParaRPr sz="1100" dirty="0"/>
          </a:p>
        </p:txBody>
      </p:sp>
      <p:sp>
        <p:nvSpPr>
          <p:cNvPr id="432" name="Google Shape;432;p32"/>
          <p:cNvSpPr txBox="1">
            <a:spLocks noGrp="1"/>
          </p:cNvSpPr>
          <p:nvPr>
            <p:ph type="body" idx="1"/>
          </p:nvPr>
        </p:nvSpPr>
        <p:spPr>
          <a:xfrm>
            <a:off x="328925" y="1919075"/>
            <a:ext cx="4363800" cy="2982000"/>
          </a:xfrm>
          <a:prstGeom prst="rect">
            <a:avLst/>
          </a:prstGeom>
          <a:noFill/>
          <a:ln>
            <a:noFill/>
          </a:ln>
        </p:spPr>
        <p:txBody>
          <a:bodyPr spcFirstLastPara="1" wrap="square" lIns="68575" tIns="34275" rIns="68575" bIns="34275" anchor="t" anchorCtr="0">
            <a:normAutofit/>
          </a:bodyPr>
          <a:lstStyle/>
          <a:p>
            <a:pPr marL="0" lvl="0" indent="0" algn="just" rtl="0">
              <a:lnSpc>
                <a:spcPct val="95000"/>
              </a:lnSpc>
              <a:spcBef>
                <a:spcPts val="0"/>
              </a:spcBef>
              <a:spcAft>
                <a:spcPts val="0"/>
              </a:spcAft>
              <a:buNone/>
            </a:pPr>
            <a:r>
              <a:rPr lang="en" sz="2400" b="1" dirty="0">
                <a:solidFill>
                  <a:srgbClr val="000000"/>
                </a:solidFill>
              </a:rPr>
              <a:t>Courts must balance:</a:t>
            </a:r>
            <a:endParaRPr sz="2400" b="1" dirty="0">
              <a:solidFill>
                <a:srgbClr val="000000"/>
              </a:solidFill>
            </a:endParaRPr>
          </a:p>
          <a:p>
            <a:pPr marL="0" lvl="0" indent="0" algn="just" rtl="0">
              <a:lnSpc>
                <a:spcPct val="95000"/>
              </a:lnSpc>
              <a:spcBef>
                <a:spcPts val="0"/>
              </a:spcBef>
              <a:spcAft>
                <a:spcPts val="0"/>
              </a:spcAft>
              <a:buNone/>
            </a:pPr>
            <a:endParaRPr sz="2000" dirty="0">
              <a:solidFill>
                <a:srgbClr val="000000"/>
              </a:solidFill>
            </a:endParaRPr>
          </a:p>
          <a:p>
            <a:pPr marL="0" lvl="0" indent="0" algn="just" rtl="0">
              <a:lnSpc>
                <a:spcPct val="95000"/>
              </a:lnSpc>
              <a:spcBef>
                <a:spcPts val="0"/>
              </a:spcBef>
              <a:spcAft>
                <a:spcPts val="0"/>
              </a:spcAft>
              <a:buNone/>
            </a:pPr>
            <a:r>
              <a:rPr lang="en" sz="2000" dirty="0">
                <a:solidFill>
                  <a:srgbClr val="000000"/>
                </a:solidFill>
              </a:rPr>
              <a:t>the right as an employer to regulate conduct of employees</a:t>
            </a:r>
            <a:endParaRPr sz="2000" dirty="0">
              <a:solidFill>
                <a:srgbClr val="000000"/>
              </a:solidFill>
            </a:endParaRPr>
          </a:p>
          <a:p>
            <a:pPr marL="0" lvl="0" indent="0" algn="just" rtl="0">
              <a:lnSpc>
                <a:spcPct val="95000"/>
              </a:lnSpc>
              <a:spcBef>
                <a:spcPts val="0"/>
              </a:spcBef>
              <a:spcAft>
                <a:spcPts val="0"/>
              </a:spcAft>
              <a:buNone/>
            </a:pPr>
            <a:endParaRPr sz="2000" dirty="0">
              <a:solidFill>
                <a:srgbClr val="000000"/>
              </a:solidFill>
            </a:endParaRPr>
          </a:p>
          <a:p>
            <a:pPr marL="0" lvl="0" indent="0" algn="just" rtl="0">
              <a:lnSpc>
                <a:spcPct val="95000"/>
              </a:lnSpc>
              <a:spcBef>
                <a:spcPts val="0"/>
              </a:spcBef>
              <a:spcAft>
                <a:spcPts val="0"/>
              </a:spcAft>
              <a:buNone/>
            </a:pPr>
            <a:r>
              <a:rPr lang="en" sz="2000" i="1" dirty="0">
                <a:solidFill>
                  <a:srgbClr val="000000"/>
                </a:solidFill>
              </a:rPr>
              <a:t>versus</a:t>
            </a:r>
            <a:endParaRPr sz="2000" i="1" dirty="0">
              <a:solidFill>
                <a:srgbClr val="000000"/>
              </a:solidFill>
            </a:endParaRPr>
          </a:p>
          <a:p>
            <a:pPr marL="0" lvl="0" indent="0" algn="just" rtl="0">
              <a:lnSpc>
                <a:spcPct val="95000"/>
              </a:lnSpc>
              <a:spcBef>
                <a:spcPts val="0"/>
              </a:spcBef>
              <a:spcAft>
                <a:spcPts val="0"/>
              </a:spcAft>
              <a:buNone/>
            </a:pPr>
            <a:endParaRPr sz="2000" dirty="0">
              <a:solidFill>
                <a:srgbClr val="000000"/>
              </a:solidFill>
            </a:endParaRPr>
          </a:p>
          <a:p>
            <a:pPr marL="0" lvl="0" indent="0" algn="just" rtl="0">
              <a:lnSpc>
                <a:spcPct val="95000"/>
              </a:lnSpc>
              <a:spcBef>
                <a:spcPts val="0"/>
              </a:spcBef>
              <a:spcAft>
                <a:spcPts val="0"/>
              </a:spcAft>
              <a:buNone/>
            </a:pPr>
            <a:r>
              <a:rPr lang="en" sz="2000" dirty="0">
                <a:solidFill>
                  <a:srgbClr val="000000"/>
                </a:solidFill>
              </a:rPr>
              <a:t>the employee’s right to speak freely.</a:t>
            </a:r>
            <a:r>
              <a:rPr lang="en" sz="2300" dirty="0">
                <a:solidFill>
                  <a:srgbClr val="000000"/>
                </a:solidFill>
              </a:rPr>
              <a:t> </a:t>
            </a:r>
            <a:endParaRPr sz="2300" dirty="0">
              <a:solidFill>
                <a:srgbClr val="000000"/>
              </a:solidFill>
            </a:endParaRPr>
          </a:p>
        </p:txBody>
      </p:sp>
      <p:pic>
        <p:nvPicPr>
          <p:cNvPr id="433" name="Google Shape;433;p32"/>
          <p:cNvPicPr preferRelativeResize="0"/>
          <p:nvPr/>
        </p:nvPicPr>
        <p:blipFill>
          <a:blip r:embed="rId3">
            <a:alphaModFix/>
          </a:blip>
          <a:stretch>
            <a:fillRect/>
          </a:stretch>
        </p:blipFill>
        <p:spPr>
          <a:xfrm>
            <a:off x="5357852" y="2100625"/>
            <a:ext cx="3257350" cy="26189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33"/>
          <p:cNvSpPr txBox="1">
            <a:spLocks noGrp="1"/>
          </p:cNvSpPr>
          <p:nvPr>
            <p:ph type="title"/>
          </p:nvPr>
        </p:nvSpPr>
        <p:spPr>
          <a:xfrm>
            <a:off x="471900" y="738725"/>
            <a:ext cx="8222100" cy="767700"/>
          </a:xfrm>
          <a:prstGeom prst="rect">
            <a:avLst/>
          </a:prstGeom>
          <a:noFill/>
          <a:ln>
            <a:noFill/>
          </a:ln>
        </p:spPr>
        <p:txBody>
          <a:bodyPr spcFirstLastPara="1" wrap="square" lIns="68575" tIns="34275" rIns="68575" bIns="34275" anchor="ctr" anchorCtr="0">
            <a:normAutofit/>
          </a:bodyPr>
          <a:lstStyle/>
          <a:p>
            <a:pPr marL="0" lvl="0" indent="0" algn="ctr" rtl="0">
              <a:spcBef>
                <a:spcPts val="0"/>
              </a:spcBef>
              <a:spcAft>
                <a:spcPts val="0"/>
              </a:spcAft>
              <a:buClr>
                <a:schemeClr val="lt2"/>
              </a:buClr>
              <a:buSzPts val="4500"/>
              <a:buFont typeface="Georgia"/>
              <a:buNone/>
            </a:pPr>
            <a:r>
              <a:rPr lang="en" sz="4500"/>
              <a:t>Employee Discipline</a:t>
            </a:r>
            <a:endParaRPr sz="1100"/>
          </a:p>
        </p:txBody>
      </p:sp>
      <p:sp>
        <p:nvSpPr>
          <p:cNvPr id="439" name="Google Shape;439;p33"/>
          <p:cNvSpPr txBox="1">
            <a:spLocks noGrp="1"/>
          </p:cNvSpPr>
          <p:nvPr>
            <p:ph type="body" idx="1"/>
          </p:nvPr>
        </p:nvSpPr>
        <p:spPr>
          <a:xfrm>
            <a:off x="241080" y="1899248"/>
            <a:ext cx="7740300" cy="3025800"/>
          </a:xfrm>
          <a:prstGeom prst="rect">
            <a:avLst/>
          </a:prstGeom>
          <a:noFill/>
          <a:ln>
            <a:noFill/>
          </a:ln>
        </p:spPr>
        <p:txBody>
          <a:bodyPr spcFirstLastPara="1" wrap="square" lIns="68575" tIns="34275" rIns="68575" bIns="34275" anchor="t" anchorCtr="0">
            <a:normAutofit fontScale="55000" lnSpcReduction="20000"/>
          </a:bodyPr>
          <a:lstStyle/>
          <a:p>
            <a:pPr marL="0" lvl="0" indent="0" algn="l" rtl="0">
              <a:lnSpc>
                <a:spcPct val="90000"/>
              </a:lnSpc>
              <a:spcBef>
                <a:spcPts val="800"/>
              </a:spcBef>
              <a:spcAft>
                <a:spcPts val="0"/>
              </a:spcAft>
              <a:buNone/>
            </a:pPr>
            <a:r>
              <a:rPr lang="en" sz="2800" b="1" dirty="0">
                <a:solidFill>
                  <a:srgbClr val="000000"/>
                </a:solidFill>
              </a:rPr>
              <a:t>Pickering – The Connick Three Part Test:</a:t>
            </a:r>
            <a:endParaRPr sz="2800" b="1" dirty="0">
              <a:solidFill>
                <a:srgbClr val="000000"/>
              </a:solidFill>
            </a:endParaRPr>
          </a:p>
          <a:p>
            <a:pPr marL="0" lvl="0" indent="0" algn="l" rtl="0">
              <a:lnSpc>
                <a:spcPct val="90000"/>
              </a:lnSpc>
              <a:spcBef>
                <a:spcPts val="800"/>
              </a:spcBef>
              <a:spcAft>
                <a:spcPts val="0"/>
              </a:spcAft>
              <a:buNone/>
            </a:pPr>
            <a:endParaRPr sz="2800" b="1" dirty="0">
              <a:solidFill>
                <a:srgbClr val="000000"/>
              </a:solidFill>
            </a:endParaRPr>
          </a:p>
          <a:p>
            <a:pPr marL="12700" lvl="0" indent="0" algn="just" rtl="0">
              <a:lnSpc>
                <a:spcPct val="90000"/>
              </a:lnSpc>
              <a:spcBef>
                <a:spcPts val="800"/>
              </a:spcBef>
              <a:spcAft>
                <a:spcPts val="0"/>
              </a:spcAft>
              <a:buNone/>
            </a:pPr>
            <a:r>
              <a:rPr lang="en" sz="2800" dirty="0">
                <a:solidFill>
                  <a:srgbClr val="000000"/>
                </a:solidFill>
              </a:rPr>
              <a:t>(1)Whether the employee spoke as a citizen on a matter of public concern;</a:t>
            </a:r>
            <a:endParaRPr sz="2800" dirty="0">
              <a:solidFill>
                <a:srgbClr val="000000"/>
              </a:solidFill>
            </a:endParaRPr>
          </a:p>
          <a:p>
            <a:pPr marL="12700" lvl="0" indent="0" algn="just" rtl="0">
              <a:lnSpc>
                <a:spcPct val="90000"/>
              </a:lnSpc>
              <a:spcBef>
                <a:spcPts val="800"/>
              </a:spcBef>
              <a:spcAft>
                <a:spcPts val="0"/>
              </a:spcAft>
              <a:buNone/>
            </a:pPr>
            <a:endParaRPr sz="2800" dirty="0">
              <a:solidFill>
                <a:srgbClr val="000000"/>
              </a:solidFill>
            </a:endParaRPr>
          </a:p>
          <a:p>
            <a:pPr marL="12700" lvl="0" indent="0" algn="just" rtl="0">
              <a:lnSpc>
                <a:spcPct val="90000"/>
              </a:lnSpc>
              <a:spcBef>
                <a:spcPts val="800"/>
              </a:spcBef>
              <a:spcAft>
                <a:spcPts val="0"/>
              </a:spcAft>
              <a:buNone/>
            </a:pPr>
            <a:r>
              <a:rPr lang="en" sz="2800" dirty="0">
                <a:solidFill>
                  <a:srgbClr val="000000"/>
                </a:solidFill>
              </a:rPr>
              <a:t>(2)Whether the employee’s First Amendment interests in speaking outweigh the interest of the government, as an employer, in providing effective and efficient services; and</a:t>
            </a:r>
            <a:endParaRPr sz="2800" dirty="0">
              <a:solidFill>
                <a:srgbClr val="000000"/>
              </a:solidFill>
            </a:endParaRPr>
          </a:p>
          <a:p>
            <a:pPr marL="12700" lvl="0" indent="0" algn="just" rtl="0">
              <a:lnSpc>
                <a:spcPct val="90000"/>
              </a:lnSpc>
              <a:spcBef>
                <a:spcPts val="800"/>
              </a:spcBef>
              <a:spcAft>
                <a:spcPts val="0"/>
              </a:spcAft>
              <a:buNone/>
            </a:pPr>
            <a:endParaRPr sz="2800" dirty="0">
              <a:solidFill>
                <a:srgbClr val="000000"/>
              </a:solidFill>
            </a:endParaRPr>
          </a:p>
          <a:p>
            <a:pPr marL="12700" lvl="0" indent="0" algn="just" rtl="0">
              <a:lnSpc>
                <a:spcPct val="90000"/>
              </a:lnSpc>
              <a:spcBef>
                <a:spcPts val="800"/>
              </a:spcBef>
              <a:spcAft>
                <a:spcPts val="0"/>
              </a:spcAft>
              <a:buNone/>
            </a:pPr>
            <a:r>
              <a:rPr lang="en" sz="2800" dirty="0">
                <a:solidFill>
                  <a:srgbClr val="000000"/>
                </a:solidFill>
              </a:rPr>
              <a:t>(3)Whether the employee has shown that the speech played a substantial part in the government’s employment decision.</a:t>
            </a:r>
            <a:endParaRPr sz="2800" dirty="0">
              <a:solidFill>
                <a:srgbClr val="000000"/>
              </a:solidFill>
            </a:endParaRPr>
          </a:p>
          <a:p>
            <a:pPr marL="12700" lvl="0" indent="0" algn="just" rtl="0">
              <a:lnSpc>
                <a:spcPct val="90000"/>
              </a:lnSpc>
              <a:spcBef>
                <a:spcPts val="800"/>
              </a:spcBef>
              <a:spcAft>
                <a:spcPts val="0"/>
              </a:spcAft>
              <a:buNone/>
            </a:pPr>
            <a:endParaRPr sz="2800" dirty="0">
              <a:solidFill>
                <a:srgbClr val="000000"/>
              </a:solidFill>
            </a:endParaRPr>
          </a:p>
          <a:p>
            <a:pPr marL="0" lvl="0" indent="0" algn="just" rtl="0">
              <a:lnSpc>
                <a:spcPct val="90000"/>
              </a:lnSpc>
              <a:spcBef>
                <a:spcPts val="800"/>
              </a:spcBef>
              <a:spcAft>
                <a:spcPts val="0"/>
              </a:spcAft>
              <a:buNone/>
            </a:pPr>
            <a:r>
              <a:rPr lang="en" sz="2000" i="1" dirty="0">
                <a:solidFill>
                  <a:srgbClr val="000000"/>
                </a:solidFill>
              </a:rPr>
              <a:t>Pickering v. Bd. of Educ. of Twp. High Sch. Dist. 205, Will County,</a:t>
            </a:r>
            <a:r>
              <a:rPr lang="en" sz="2000" dirty="0">
                <a:solidFill>
                  <a:srgbClr val="000000"/>
                </a:solidFill>
              </a:rPr>
              <a:t> 391 U.S. 563 (1968); </a:t>
            </a:r>
            <a:r>
              <a:rPr lang="en" sz="2000" i="1" dirty="0">
                <a:solidFill>
                  <a:srgbClr val="000000"/>
                </a:solidFill>
              </a:rPr>
              <a:t>Connick v. Myers,</a:t>
            </a:r>
            <a:r>
              <a:rPr lang="en" sz="2000" dirty="0">
                <a:solidFill>
                  <a:srgbClr val="000000"/>
                </a:solidFill>
              </a:rPr>
              <a:t> 461 US 138 (1983). </a:t>
            </a:r>
            <a:endParaRPr sz="2000" dirty="0">
              <a:solidFill>
                <a:srgbClr val="000000"/>
              </a:solidFill>
            </a:endParaRPr>
          </a:p>
        </p:txBody>
      </p:sp>
      <p:pic>
        <p:nvPicPr>
          <p:cNvPr id="440" name="Google Shape;440;p33"/>
          <p:cNvPicPr preferRelativeResize="0"/>
          <p:nvPr/>
        </p:nvPicPr>
        <p:blipFill>
          <a:blip r:embed="rId3">
            <a:alphaModFix/>
          </a:blip>
          <a:stretch>
            <a:fillRect/>
          </a:stretch>
        </p:blipFill>
        <p:spPr>
          <a:xfrm>
            <a:off x="7611620" y="1745660"/>
            <a:ext cx="1291300" cy="129132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34"/>
          <p:cNvSpPr txBox="1">
            <a:spLocks noGrp="1"/>
          </p:cNvSpPr>
          <p:nvPr>
            <p:ph type="title"/>
          </p:nvPr>
        </p:nvSpPr>
        <p:spPr>
          <a:xfrm>
            <a:off x="471900" y="738725"/>
            <a:ext cx="8222100" cy="767700"/>
          </a:xfrm>
          <a:prstGeom prst="rect">
            <a:avLst/>
          </a:prstGeom>
          <a:noFill/>
          <a:ln>
            <a:noFill/>
          </a:ln>
        </p:spPr>
        <p:txBody>
          <a:bodyPr spcFirstLastPara="1" wrap="square" lIns="68575" tIns="34275" rIns="68575" bIns="34275" anchor="ctr" anchorCtr="0">
            <a:normAutofit/>
          </a:bodyPr>
          <a:lstStyle/>
          <a:p>
            <a:pPr marL="0" lvl="0" indent="0" algn="ctr" rtl="0">
              <a:spcBef>
                <a:spcPts val="0"/>
              </a:spcBef>
              <a:spcAft>
                <a:spcPts val="0"/>
              </a:spcAft>
              <a:buClr>
                <a:schemeClr val="lt2"/>
              </a:buClr>
              <a:buSzPts val="4500"/>
              <a:buFont typeface="Georgia"/>
              <a:buNone/>
            </a:pPr>
            <a:r>
              <a:rPr lang="en" sz="4500"/>
              <a:t>Employee Discipline</a:t>
            </a:r>
            <a:endParaRPr sz="1100"/>
          </a:p>
        </p:txBody>
      </p:sp>
      <p:sp>
        <p:nvSpPr>
          <p:cNvPr id="446" name="Google Shape;446;p34"/>
          <p:cNvSpPr txBox="1">
            <a:spLocks noGrp="1"/>
          </p:cNvSpPr>
          <p:nvPr>
            <p:ph type="body" idx="1"/>
          </p:nvPr>
        </p:nvSpPr>
        <p:spPr>
          <a:xfrm>
            <a:off x="1080149" y="2787575"/>
            <a:ext cx="7005600" cy="1962600"/>
          </a:xfrm>
          <a:prstGeom prst="rect">
            <a:avLst/>
          </a:prstGeom>
          <a:noFill/>
          <a:ln>
            <a:noFill/>
          </a:ln>
        </p:spPr>
        <p:txBody>
          <a:bodyPr spcFirstLastPara="1" wrap="square" lIns="68575" tIns="34275" rIns="68575" bIns="34275" anchor="t" anchorCtr="0">
            <a:normAutofit fontScale="55000" lnSpcReduction="20000"/>
          </a:bodyPr>
          <a:lstStyle/>
          <a:p>
            <a:pPr marL="0" lvl="0" indent="0" algn="just" rtl="0">
              <a:spcBef>
                <a:spcPts val="0"/>
              </a:spcBef>
              <a:spcAft>
                <a:spcPts val="0"/>
              </a:spcAft>
              <a:buClr>
                <a:schemeClr val="lt1"/>
              </a:buClr>
              <a:buSzPct val="126315"/>
              <a:buNone/>
            </a:pPr>
            <a:endParaRPr sz="1900" dirty="0"/>
          </a:p>
          <a:p>
            <a:pPr marL="0" lvl="0" indent="0" algn="just" rtl="0">
              <a:spcBef>
                <a:spcPts val="1200"/>
              </a:spcBef>
              <a:spcAft>
                <a:spcPts val="0"/>
              </a:spcAft>
              <a:buNone/>
            </a:pPr>
            <a:r>
              <a:rPr lang="en" sz="2900" dirty="0">
                <a:solidFill>
                  <a:srgbClr val="0D0D0D"/>
                </a:solidFill>
                <a:latin typeface="Roboto" panose="020B0604020202020204" charset="0"/>
                <a:ea typeface="Roboto" panose="020B0604020202020204" charset="0"/>
                <a:cs typeface="Georgia"/>
                <a:sym typeface="Georgia"/>
              </a:rPr>
              <a:t>We hold that when public employees make statements pursuant to their official duties, the employees are not speaking as citizens for First Amendment purposes, and the Constitution does not insulate their communications from employer discipline.</a:t>
            </a:r>
            <a:endParaRPr sz="2900" dirty="0">
              <a:solidFill>
                <a:srgbClr val="0D0D0D"/>
              </a:solidFill>
              <a:latin typeface="Roboto" panose="020B0604020202020204" charset="0"/>
              <a:ea typeface="Roboto" panose="020B0604020202020204" charset="0"/>
              <a:cs typeface="Georgia"/>
              <a:sym typeface="Georgia"/>
            </a:endParaRPr>
          </a:p>
          <a:p>
            <a:pPr marL="0" lvl="0" indent="0" algn="just" rtl="0">
              <a:spcBef>
                <a:spcPts val="0"/>
              </a:spcBef>
              <a:spcAft>
                <a:spcPts val="0"/>
              </a:spcAft>
              <a:buNone/>
            </a:pPr>
            <a:br>
              <a:rPr lang="en" sz="2500" dirty="0">
                <a:solidFill>
                  <a:srgbClr val="0D0D0D"/>
                </a:solidFill>
                <a:latin typeface="Roboto" panose="020B0604020202020204" charset="0"/>
                <a:ea typeface="Roboto" panose="020B0604020202020204" charset="0"/>
                <a:cs typeface="Georgia"/>
                <a:sym typeface="Georgia"/>
              </a:rPr>
            </a:br>
            <a:br>
              <a:rPr lang="en" sz="2500" dirty="0">
                <a:solidFill>
                  <a:srgbClr val="0D0D0D"/>
                </a:solidFill>
                <a:latin typeface="Roboto" panose="020B0604020202020204" charset="0"/>
                <a:ea typeface="Roboto" panose="020B0604020202020204" charset="0"/>
                <a:cs typeface="Georgia"/>
                <a:sym typeface="Georgia"/>
              </a:rPr>
            </a:br>
            <a:r>
              <a:rPr lang="en" sz="2500" u="sng" dirty="0">
                <a:solidFill>
                  <a:srgbClr val="0D0D0D"/>
                </a:solidFill>
                <a:latin typeface="Roboto" panose="020B0604020202020204" charset="0"/>
                <a:ea typeface="Roboto" panose="020B0604020202020204" charset="0"/>
                <a:cs typeface="Georgia"/>
                <a:sym typeface="Georgia"/>
              </a:rPr>
              <a:t>Garcetti v. Ceballos</a:t>
            </a:r>
            <a:r>
              <a:rPr lang="en" sz="2500" dirty="0">
                <a:solidFill>
                  <a:srgbClr val="0D0D0D"/>
                </a:solidFill>
                <a:latin typeface="Roboto" panose="020B0604020202020204" charset="0"/>
                <a:ea typeface="Roboto" panose="020B0604020202020204" charset="0"/>
                <a:cs typeface="Georgia"/>
                <a:sym typeface="Georgia"/>
              </a:rPr>
              <a:t>, 547 U.S. 410, 421, 126 S. Ct. 1951, 1960, 164 L. Ed. 2d 689 (2006)</a:t>
            </a:r>
            <a:endParaRPr sz="2500" dirty="0">
              <a:solidFill>
                <a:srgbClr val="0D0D0D"/>
              </a:solidFill>
              <a:latin typeface="Roboto" panose="020B0604020202020204" charset="0"/>
              <a:ea typeface="Roboto" panose="020B0604020202020204" charset="0"/>
              <a:cs typeface="Georgia"/>
              <a:sym typeface="Georgia"/>
            </a:endParaRPr>
          </a:p>
          <a:p>
            <a:pPr marL="0" lvl="0" indent="0" algn="l" rtl="0">
              <a:spcBef>
                <a:spcPts val="0"/>
              </a:spcBef>
              <a:spcAft>
                <a:spcPts val="1200"/>
              </a:spcAft>
              <a:buNone/>
            </a:pPr>
            <a:endParaRPr sz="1100" dirty="0"/>
          </a:p>
        </p:txBody>
      </p:sp>
      <p:pic>
        <p:nvPicPr>
          <p:cNvPr id="447" name="Google Shape;447;p34"/>
          <p:cNvPicPr preferRelativeResize="0"/>
          <p:nvPr/>
        </p:nvPicPr>
        <p:blipFill>
          <a:blip r:embed="rId3">
            <a:alphaModFix/>
          </a:blip>
          <a:stretch>
            <a:fillRect/>
          </a:stretch>
        </p:blipFill>
        <p:spPr>
          <a:xfrm>
            <a:off x="751025" y="1706901"/>
            <a:ext cx="7663849" cy="1320384"/>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35"/>
          <p:cNvSpPr txBox="1">
            <a:spLocks noGrp="1"/>
          </p:cNvSpPr>
          <p:nvPr>
            <p:ph type="title"/>
          </p:nvPr>
        </p:nvSpPr>
        <p:spPr>
          <a:xfrm>
            <a:off x="471900" y="738725"/>
            <a:ext cx="8222100" cy="767700"/>
          </a:xfrm>
          <a:prstGeom prst="rect">
            <a:avLst/>
          </a:prstGeom>
          <a:noFill/>
          <a:ln>
            <a:noFill/>
          </a:ln>
        </p:spPr>
        <p:txBody>
          <a:bodyPr spcFirstLastPara="1" wrap="square" lIns="68575" tIns="34275" rIns="68575" bIns="34275" anchor="ctr" anchorCtr="0">
            <a:normAutofit/>
          </a:bodyPr>
          <a:lstStyle/>
          <a:p>
            <a:pPr marL="0" lvl="0" indent="0" algn="ctr" rtl="0">
              <a:spcBef>
                <a:spcPts val="0"/>
              </a:spcBef>
              <a:spcAft>
                <a:spcPts val="0"/>
              </a:spcAft>
              <a:buClr>
                <a:schemeClr val="lt2"/>
              </a:buClr>
              <a:buSzPts val="4500"/>
              <a:buFont typeface="Georgia"/>
              <a:buNone/>
            </a:pPr>
            <a:r>
              <a:rPr lang="en" sz="4500"/>
              <a:t>Employee Discipline</a:t>
            </a:r>
            <a:endParaRPr sz="1100"/>
          </a:p>
        </p:txBody>
      </p:sp>
      <p:sp>
        <p:nvSpPr>
          <p:cNvPr id="453" name="Google Shape;453;p35"/>
          <p:cNvSpPr txBox="1">
            <a:spLocks noGrp="1"/>
          </p:cNvSpPr>
          <p:nvPr>
            <p:ph type="body" idx="1"/>
          </p:nvPr>
        </p:nvSpPr>
        <p:spPr>
          <a:xfrm>
            <a:off x="471900" y="1919075"/>
            <a:ext cx="3658500" cy="2871600"/>
          </a:xfrm>
          <a:prstGeom prst="rect">
            <a:avLst/>
          </a:prstGeom>
          <a:noFill/>
          <a:ln>
            <a:noFill/>
          </a:ln>
        </p:spPr>
        <p:txBody>
          <a:bodyPr spcFirstLastPara="1" wrap="square" lIns="68575" tIns="34275" rIns="68575" bIns="34275" anchor="t" anchorCtr="0">
            <a:normAutofit/>
          </a:bodyPr>
          <a:lstStyle/>
          <a:p>
            <a:pPr marL="0" lvl="0" indent="0" algn="just" rtl="0">
              <a:spcBef>
                <a:spcPts val="0"/>
              </a:spcBef>
              <a:spcAft>
                <a:spcPts val="0"/>
              </a:spcAft>
              <a:buClr>
                <a:schemeClr val="lt1"/>
              </a:buClr>
              <a:buSzPts val="2400"/>
              <a:buNone/>
            </a:pPr>
            <a:endParaRPr sz="1900" dirty="0"/>
          </a:p>
          <a:p>
            <a:pPr marL="0" lvl="0" indent="0" algn="l" rtl="0">
              <a:spcBef>
                <a:spcPts val="1200"/>
              </a:spcBef>
              <a:spcAft>
                <a:spcPts val="1200"/>
              </a:spcAft>
              <a:buNone/>
            </a:pPr>
            <a:endParaRPr sz="1100" dirty="0"/>
          </a:p>
        </p:txBody>
      </p:sp>
      <p:sp>
        <p:nvSpPr>
          <p:cNvPr id="2" name="TextBox 1">
            <a:extLst>
              <a:ext uri="{FF2B5EF4-FFF2-40B4-BE49-F238E27FC236}">
                <a16:creationId xmlns:a16="http://schemas.microsoft.com/office/drawing/2014/main" id="{7B2A45FF-2829-414F-B38E-7CF8EBC617FF}"/>
              </a:ext>
            </a:extLst>
          </p:cNvPr>
          <p:cNvSpPr txBox="1"/>
          <p:nvPr/>
        </p:nvSpPr>
        <p:spPr>
          <a:xfrm>
            <a:off x="343549" y="1785214"/>
            <a:ext cx="4330460" cy="3139321"/>
          </a:xfrm>
          <a:prstGeom prst="rect">
            <a:avLst/>
          </a:prstGeom>
          <a:noFill/>
        </p:spPr>
        <p:txBody>
          <a:bodyPr wrap="square" rtlCol="0">
            <a:spAutoFit/>
          </a:bodyPr>
          <a:lstStyle/>
          <a:p>
            <a:pPr algn="just"/>
            <a:r>
              <a:rPr lang="en-US" sz="1800" dirty="0">
                <a:latin typeface="Roboto" panose="020B0604020202020204" charset="0"/>
                <a:ea typeface="Roboto" panose="020B0604020202020204" charset="0"/>
              </a:rPr>
              <a:t>Kevin Colvin thought he could pull a fast one on his manager while interning at Anglo Irish Bank.</a:t>
            </a:r>
          </a:p>
          <a:p>
            <a:pPr algn="just"/>
            <a:endParaRPr lang="en-US" sz="1800" dirty="0">
              <a:latin typeface="Roboto" panose="020B0604020202020204" charset="0"/>
              <a:ea typeface="Roboto" panose="020B0604020202020204" charset="0"/>
            </a:endParaRPr>
          </a:p>
          <a:p>
            <a:pPr algn="just"/>
            <a:r>
              <a:rPr lang="en-US" sz="1800" dirty="0">
                <a:latin typeface="Roboto" panose="020B0604020202020204" charset="0"/>
                <a:ea typeface="Roboto" panose="020B0604020202020204" charset="0"/>
              </a:rPr>
              <a:t>Colvin told his supervisor, Paul Davis, that he was going to miss work due to a “family emergency.” Turns out his “family emergency” was a Halloween party. Davis discovered this after Colvin posted a questionable image on his Facebook page.</a:t>
            </a:r>
          </a:p>
        </p:txBody>
      </p:sp>
      <p:pic>
        <p:nvPicPr>
          <p:cNvPr id="3" name="Picture 2">
            <a:extLst>
              <a:ext uri="{FF2B5EF4-FFF2-40B4-BE49-F238E27FC236}">
                <a16:creationId xmlns:a16="http://schemas.microsoft.com/office/drawing/2014/main" id="{CA455AF9-DFDC-4002-AB2F-4D3057F9BEF3}"/>
              </a:ext>
            </a:extLst>
          </p:cNvPr>
          <p:cNvPicPr>
            <a:picLocks noChangeAspect="1"/>
          </p:cNvPicPr>
          <p:nvPr/>
        </p:nvPicPr>
        <p:blipFill>
          <a:blip r:embed="rId3"/>
          <a:stretch>
            <a:fillRect/>
          </a:stretch>
        </p:blipFill>
        <p:spPr>
          <a:xfrm>
            <a:off x="5924118" y="2050773"/>
            <a:ext cx="2439568" cy="2608202"/>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36"/>
          <p:cNvSpPr txBox="1">
            <a:spLocks noGrp="1"/>
          </p:cNvSpPr>
          <p:nvPr>
            <p:ph type="title"/>
          </p:nvPr>
        </p:nvSpPr>
        <p:spPr>
          <a:xfrm>
            <a:off x="471900" y="738725"/>
            <a:ext cx="8222100" cy="767700"/>
          </a:xfrm>
          <a:prstGeom prst="rect">
            <a:avLst/>
          </a:prstGeom>
          <a:noFill/>
          <a:ln>
            <a:noFill/>
          </a:ln>
        </p:spPr>
        <p:txBody>
          <a:bodyPr spcFirstLastPara="1" wrap="square" lIns="68575" tIns="34275" rIns="68575" bIns="34275" anchor="ctr" anchorCtr="0">
            <a:normAutofit/>
          </a:bodyPr>
          <a:lstStyle/>
          <a:p>
            <a:pPr marL="0" lvl="0" indent="0" algn="ctr" rtl="0">
              <a:spcBef>
                <a:spcPts val="0"/>
              </a:spcBef>
              <a:spcAft>
                <a:spcPts val="0"/>
              </a:spcAft>
              <a:buClr>
                <a:schemeClr val="lt2"/>
              </a:buClr>
              <a:buSzPts val="4500"/>
              <a:buFont typeface="Georgia"/>
              <a:buNone/>
            </a:pPr>
            <a:r>
              <a:rPr lang="en" sz="4500"/>
              <a:t>Employee Discipline</a:t>
            </a:r>
            <a:endParaRPr sz="1100"/>
          </a:p>
        </p:txBody>
      </p:sp>
      <p:sp>
        <p:nvSpPr>
          <p:cNvPr id="460" name="Google Shape;460;p36"/>
          <p:cNvSpPr txBox="1">
            <a:spLocks noGrp="1"/>
          </p:cNvSpPr>
          <p:nvPr>
            <p:ph type="body" idx="1"/>
          </p:nvPr>
        </p:nvSpPr>
        <p:spPr>
          <a:xfrm>
            <a:off x="393431" y="2033651"/>
            <a:ext cx="2909064" cy="2651545"/>
          </a:xfrm>
          <a:prstGeom prst="rect">
            <a:avLst/>
          </a:prstGeom>
          <a:noFill/>
          <a:ln>
            <a:noFill/>
          </a:ln>
        </p:spPr>
        <p:txBody>
          <a:bodyPr spcFirstLastPara="1" wrap="square" lIns="68575" tIns="34275" rIns="68575" bIns="34275" anchor="t" anchorCtr="0">
            <a:normAutofit fontScale="92500" lnSpcReduction="20000"/>
          </a:bodyPr>
          <a:lstStyle/>
          <a:p>
            <a:pPr marL="0" lvl="0" indent="0" algn="just" rtl="0">
              <a:spcBef>
                <a:spcPts val="1200"/>
              </a:spcBef>
              <a:spcAft>
                <a:spcPts val="0"/>
              </a:spcAft>
              <a:buNone/>
            </a:pPr>
            <a:r>
              <a:rPr lang="en" sz="1900" dirty="0">
                <a:solidFill>
                  <a:schemeClr val="bg2"/>
                </a:solidFill>
              </a:rPr>
              <a:t>Is this post regarding a matter of public concern? </a:t>
            </a:r>
            <a:r>
              <a:rPr lang="en" sz="1900" b="1" dirty="0">
                <a:solidFill>
                  <a:schemeClr val="bg2"/>
                </a:solidFill>
              </a:rPr>
              <a:t>No.</a:t>
            </a:r>
            <a:endParaRPr sz="1900" b="1" dirty="0">
              <a:solidFill>
                <a:schemeClr val="bg2"/>
              </a:solidFill>
            </a:endParaRPr>
          </a:p>
          <a:p>
            <a:pPr marL="0" lvl="0" indent="0" algn="just" rtl="0">
              <a:spcBef>
                <a:spcPts val="1200"/>
              </a:spcBef>
              <a:spcAft>
                <a:spcPts val="0"/>
              </a:spcAft>
              <a:buNone/>
            </a:pPr>
            <a:endParaRPr sz="1900" dirty="0">
              <a:solidFill>
                <a:schemeClr val="bg2"/>
              </a:solidFill>
            </a:endParaRPr>
          </a:p>
          <a:p>
            <a:pPr marL="0" lvl="0" indent="0" algn="just" rtl="0">
              <a:spcBef>
                <a:spcPts val="1200"/>
              </a:spcBef>
              <a:spcAft>
                <a:spcPts val="1200"/>
              </a:spcAft>
              <a:buNone/>
            </a:pPr>
            <a:r>
              <a:rPr lang="en" sz="1900" dirty="0">
                <a:solidFill>
                  <a:schemeClr val="bg2"/>
                </a:solidFill>
              </a:rPr>
              <a:t>Employer would be within his rights to terminate this employee.</a:t>
            </a:r>
            <a:endParaRPr sz="1900" dirty="0">
              <a:solidFill>
                <a:schemeClr val="bg2"/>
              </a:solidFill>
            </a:endParaRPr>
          </a:p>
        </p:txBody>
      </p:sp>
      <p:pic>
        <p:nvPicPr>
          <p:cNvPr id="461" name="Google Shape;461;p36"/>
          <p:cNvPicPr preferRelativeResize="0"/>
          <p:nvPr/>
        </p:nvPicPr>
        <p:blipFill>
          <a:blip r:embed="rId3">
            <a:alphaModFix/>
          </a:blip>
          <a:stretch>
            <a:fillRect/>
          </a:stretch>
        </p:blipFill>
        <p:spPr>
          <a:xfrm>
            <a:off x="4068757" y="1923625"/>
            <a:ext cx="4450994" cy="28715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37"/>
          <p:cNvSpPr txBox="1">
            <a:spLocks noGrp="1"/>
          </p:cNvSpPr>
          <p:nvPr>
            <p:ph type="title"/>
          </p:nvPr>
        </p:nvSpPr>
        <p:spPr>
          <a:xfrm>
            <a:off x="471900" y="738725"/>
            <a:ext cx="8222100" cy="767700"/>
          </a:xfrm>
          <a:prstGeom prst="rect">
            <a:avLst/>
          </a:prstGeom>
          <a:noFill/>
          <a:ln>
            <a:noFill/>
          </a:ln>
        </p:spPr>
        <p:txBody>
          <a:bodyPr spcFirstLastPara="1" wrap="square" lIns="68575" tIns="34275" rIns="68575" bIns="34275" anchor="ctr" anchorCtr="0">
            <a:normAutofit/>
          </a:bodyPr>
          <a:lstStyle/>
          <a:p>
            <a:pPr marL="0" lvl="0" indent="0" algn="ctr" rtl="0">
              <a:spcBef>
                <a:spcPts val="0"/>
              </a:spcBef>
              <a:spcAft>
                <a:spcPts val="0"/>
              </a:spcAft>
              <a:buClr>
                <a:schemeClr val="lt2"/>
              </a:buClr>
              <a:buSzPts val="4500"/>
              <a:buFont typeface="Georgia"/>
              <a:buNone/>
            </a:pPr>
            <a:r>
              <a:rPr lang="en" sz="4500"/>
              <a:t>Employee Discipline</a:t>
            </a:r>
            <a:endParaRPr sz="1100"/>
          </a:p>
        </p:txBody>
      </p:sp>
      <p:sp>
        <p:nvSpPr>
          <p:cNvPr id="467" name="Google Shape;467;p37"/>
          <p:cNvSpPr txBox="1">
            <a:spLocks noGrp="1"/>
          </p:cNvSpPr>
          <p:nvPr>
            <p:ph type="body" idx="1"/>
          </p:nvPr>
        </p:nvSpPr>
        <p:spPr>
          <a:xfrm>
            <a:off x="197350" y="1776575"/>
            <a:ext cx="4188300" cy="6135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1200"/>
              </a:spcAft>
              <a:buSzPts val="852"/>
              <a:buNone/>
            </a:pPr>
            <a:r>
              <a:rPr lang="en" sz="1572" b="1">
                <a:solidFill>
                  <a:schemeClr val="dk2"/>
                </a:solidFill>
              </a:rPr>
              <a:t>Can an employee be disciplined even if their post touches a matter of public concern?</a:t>
            </a:r>
            <a:endParaRPr sz="952" b="1">
              <a:solidFill>
                <a:schemeClr val="dk2"/>
              </a:solidFill>
            </a:endParaRPr>
          </a:p>
        </p:txBody>
      </p:sp>
      <p:sp>
        <p:nvSpPr>
          <p:cNvPr id="468" name="Google Shape;468;p37"/>
          <p:cNvSpPr txBox="1"/>
          <p:nvPr/>
        </p:nvSpPr>
        <p:spPr>
          <a:xfrm>
            <a:off x="4286926" y="2253125"/>
            <a:ext cx="3289200" cy="2803276"/>
          </a:xfrm>
          <a:prstGeom prst="rect">
            <a:avLst/>
          </a:prstGeom>
          <a:noFill/>
          <a:ln>
            <a:noFill/>
          </a:ln>
        </p:spPr>
        <p:txBody>
          <a:bodyPr spcFirstLastPara="1" wrap="square" lIns="91425" tIns="91425" rIns="91425" bIns="91425" anchor="t" anchorCtr="0">
            <a:noAutofit/>
          </a:bodyPr>
          <a:lstStyle/>
          <a:p>
            <a:pPr marL="0" lvl="0" indent="0" algn="just" rtl="0">
              <a:spcBef>
                <a:spcPts val="0"/>
              </a:spcBef>
              <a:spcAft>
                <a:spcPts val="0"/>
              </a:spcAft>
              <a:buNone/>
            </a:pPr>
            <a:r>
              <a:rPr lang="en" sz="1600" dirty="0">
                <a:latin typeface="Roboto"/>
                <a:ea typeface="Roboto"/>
                <a:cs typeface="Roboto"/>
                <a:sym typeface="Roboto"/>
              </a:rPr>
              <a:t>Rant: can we acknowledge the horrible school bus drivers? I'm in PA almost on the NY boarder [sic] bear [sic] Erie and they are hella scary. Daily I get ran [sic] off the berm of our completely wide enough road and today one asked me to t-bone it. I end this rant saying I don't give a flying s*** about those babies and I will gladly smash into a school bus[.]</a:t>
            </a:r>
            <a:endParaRPr sz="900" dirty="0">
              <a:solidFill>
                <a:schemeClr val="lt2"/>
              </a:solidFill>
              <a:latin typeface="Roboto"/>
              <a:ea typeface="Roboto"/>
              <a:cs typeface="Roboto"/>
              <a:sym typeface="Roboto"/>
            </a:endParaRPr>
          </a:p>
        </p:txBody>
      </p:sp>
      <p:sp>
        <p:nvSpPr>
          <p:cNvPr id="469" name="Google Shape;469;p37"/>
          <p:cNvSpPr txBox="1"/>
          <p:nvPr/>
        </p:nvSpPr>
        <p:spPr>
          <a:xfrm>
            <a:off x="4385625" y="1847825"/>
            <a:ext cx="3289200" cy="405300"/>
          </a:xfrm>
          <a:prstGeom prst="rect">
            <a:avLst/>
          </a:pr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lt1"/>
                </a:solidFill>
                <a:latin typeface="Roboto"/>
                <a:ea typeface="Roboto"/>
                <a:cs typeface="Roboto"/>
                <a:sym typeface="Roboto"/>
              </a:rPr>
              <a:t>facebook post</a:t>
            </a:r>
            <a:endParaRPr sz="1800">
              <a:solidFill>
                <a:schemeClr val="lt1"/>
              </a:solidFill>
              <a:latin typeface="Roboto"/>
              <a:ea typeface="Roboto"/>
              <a:cs typeface="Roboto"/>
              <a:sym typeface="Roboto"/>
            </a:endParaRPr>
          </a:p>
        </p:txBody>
      </p:sp>
      <p:pic>
        <p:nvPicPr>
          <p:cNvPr id="470" name="Google Shape;470;p37"/>
          <p:cNvPicPr preferRelativeResize="0"/>
          <p:nvPr/>
        </p:nvPicPr>
        <p:blipFill>
          <a:blip r:embed="rId3">
            <a:alphaModFix/>
          </a:blip>
          <a:stretch>
            <a:fillRect/>
          </a:stretch>
        </p:blipFill>
        <p:spPr>
          <a:xfrm>
            <a:off x="908975" y="2390075"/>
            <a:ext cx="2666326" cy="2666326"/>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74"/>
        <p:cNvGrpSpPr/>
        <p:nvPr/>
      </p:nvGrpSpPr>
      <p:grpSpPr>
        <a:xfrm>
          <a:off x="0" y="0"/>
          <a:ext cx="0" cy="0"/>
          <a:chOff x="0" y="0"/>
          <a:chExt cx="0" cy="0"/>
        </a:xfrm>
      </p:grpSpPr>
      <p:sp>
        <p:nvSpPr>
          <p:cNvPr id="475" name="Google Shape;475;p38"/>
          <p:cNvSpPr txBox="1">
            <a:spLocks noGrp="1"/>
          </p:cNvSpPr>
          <p:nvPr>
            <p:ph type="title"/>
          </p:nvPr>
        </p:nvSpPr>
        <p:spPr>
          <a:xfrm>
            <a:off x="471900" y="738725"/>
            <a:ext cx="8222100" cy="767700"/>
          </a:xfrm>
          <a:prstGeom prst="rect">
            <a:avLst/>
          </a:prstGeom>
          <a:noFill/>
          <a:ln>
            <a:noFill/>
          </a:ln>
        </p:spPr>
        <p:txBody>
          <a:bodyPr spcFirstLastPara="1" wrap="square" lIns="68575" tIns="34275" rIns="68575" bIns="34275" anchor="ctr" anchorCtr="0">
            <a:normAutofit/>
          </a:bodyPr>
          <a:lstStyle/>
          <a:p>
            <a:pPr marL="0" lvl="0" indent="0" algn="ctr" rtl="0">
              <a:spcBef>
                <a:spcPts val="0"/>
              </a:spcBef>
              <a:spcAft>
                <a:spcPts val="0"/>
              </a:spcAft>
              <a:buClr>
                <a:schemeClr val="lt2"/>
              </a:buClr>
              <a:buSzPts val="4500"/>
              <a:buFont typeface="Georgia"/>
              <a:buNone/>
            </a:pPr>
            <a:r>
              <a:rPr lang="en" sz="4500"/>
              <a:t>Employee Discipline</a:t>
            </a:r>
            <a:endParaRPr sz="1100"/>
          </a:p>
        </p:txBody>
      </p:sp>
      <p:sp>
        <p:nvSpPr>
          <p:cNvPr id="476" name="Google Shape;476;p38"/>
          <p:cNvSpPr txBox="1">
            <a:spLocks noGrp="1"/>
          </p:cNvSpPr>
          <p:nvPr>
            <p:ph type="body" idx="1"/>
          </p:nvPr>
        </p:nvSpPr>
        <p:spPr>
          <a:xfrm>
            <a:off x="263599" y="2242004"/>
            <a:ext cx="4645751" cy="2368840"/>
          </a:xfrm>
          <a:prstGeom prst="rect">
            <a:avLst/>
          </a:prstGeom>
          <a:noFill/>
          <a:ln>
            <a:noFill/>
          </a:ln>
        </p:spPr>
        <p:txBody>
          <a:bodyPr spcFirstLastPara="1" wrap="square" lIns="68575" tIns="34275" rIns="68575" bIns="34275" anchor="t" anchorCtr="0">
            <a:noAutofit/>
          </a:bodyPr>
          <a:lstStyle/>
          <a:p>
            <a:pPr marL="0" lvl="0" indent="0" algn="just" rtl="0">
              <a:lnSpc>
                <a:spcPct val="70000"/>
              </a:lnSpc>
              <a:spcBef>
                <a:spcPts val="800"/>
              </a:spcBef>
              <a:spcAft>
                <a:spcPts val="0"/>
              </a:spcAft>
              <a:buSzPts val="688"/>
              <a:buNone/>
            </a:pPr>
            <a:r>
              <a:rPr lang="en" sz="2000" dirty="0">
                <a:solidFill>
                  <a:srgbClr val="000000"/>
                </a:solidFill>
                <a:latin typeface="Roboto" panose="020B0604020202020204" charset="0"/>
                <a:ea typeface="Roboto" panose="020B0604020202020204" charset="0"/>
                <a:cs typeface="Georgia"/>
                <a:sym typeface="Georgia"/>
              </a:rPr>
              <a:t>Maryland firefighter sued his employer, a county fire department, after it fired him for several of his social media posts about beating up a liberal (among other things) that the employer said violated its social media policy.</a:t>
            </a:r>
            <a:endParaRPr sz="2000" dirty="0">
              <a:solidFill>
                <a:srgbClr val="000000"/>
              </a:solidFill>
              <a:latin typeface="Roboto" panose="020B0604020202020204" charset="0"/>
              <a:ea typeface="Roboto" panose="020B0604020202020204" charset="0"/>
              <a:cs typeface="Georgia"/>
              <a:sym typeface="Georgia"/>
            </a:endParaRPr>
          </a:p>
          <a:p>
            <a:pPr marL="0" lvl="0" indent="0" algn="just" rtl="0">
              <a:lnSpc>
                <a:spcPct val="70000"/>
              </a:lnSpc>
              <a:spcBef>
                <a:spcPts val="800"/>
              </a:spcBef>
              <a:spcAft>
                <a:spcPts val="0"/>
              </a:spcAft>
              <a:buSzPts val="688"/>
              <a:buNone/>
            </a:pPr>
            <a:endParaRPr sz="2000" dirty="0">
              <a:solidFill>
                <a:srgbClr val="000000"/>
              </a:solidFill>
              <a:latin typeface="Roboto" panose="020B0604020202020204" charset="0"/>
              <a:ea typeface="Roboto" panose="020B0604020202020204" charset="0"/>
              <a:cs typeface="Georgia"/>
              <a:sym typeface="Georgia"/>
            </a:endParaRPr>
          </a:p>
          <a:p>
            <a:pPr marL="0" lvl="0" indent="0" algn="l" rtl="0">
              <a:lnSpc>
                <a:spcPct val="70000"/>
              </a:lnSpc>
              <a:spcBef>
                <a:spcPts val="800"/>
              </a:spcBef>
              <a:spcAft>
                <a:spcPts val="0"/>
              </a:spcAft>
              <a:buSzPts val="688"/>
              <a:buNone/>
            </a:pPr>
            <a:r>
              <a:rPr lang="en" sz="2000" i="1" dirty="0">
                <a:solidFill>
                  <a:srgbClr val="000000"/>
                </a:solidFill>
                <a:latin typeface="Roboto" panose="020B0604020202020204" charset="0"/>
                <a:ea typeface="Roboto" panose="020B0604020202020204" charset="0"/>
                <a:cs typeface="Georgia"/>
                <a:sym typeface="Georgia"/>
              </a:rPr>
              <a:t>Grutzmacher v. Howard County</a:t>
            </a:r>
            <a:r>
              <a:rPr lang="en" sz="2000" dirty="0">
                <a:solidFill>
                  <a:srgbClr val="000000"/>
                </a:solidFill>
                <a:latin typeface="Roboto" panose="020B0604020202020204" charset="0"/>
                <a:ea typeface="Roboto" panose="020B0604020202020204" charset="0"/>
                <a:cs typeface="Georgia"/>
                <a:sym typeface="Georgia"/>
              </a:rPr>
              <a:t>, 851 F.3d 332 (4th Cir. 2017).  </a:t>
            </a:r>
            <a:endParaRPr sz="2000" dirty="0">
              <a:solidFill>
                <a:srgbClr val="000000"/>
              </a:solidFill>
              <a:latin typeface="Roboto" panose="020B0604020202020204" charset="0"/>
              <a:ea typeface="Roboto" panose="020B0604020202020204" charset="0"/>
              <a:cs typeface="Georgia"/>
              <a:sym typeface="Georgia"/>
            </a:endParaRPr>
          </a:p>
        </p:txBody>
      </p:sp>
      <p:pic>
        <p:nvPicPr>
          <p:cNvPr id="477" name="Google Shape;477;p38"/>
          <p:cNvPicPr preferRelativeResize="0"/>
          <p:nvPr/>
        </p:nvPicPr>
        <p:blipFill>
          <a:blip r:embed="rId3">
            <a:alphaModFix/>
          </a:blip>
          <a:stretch>
            <a:fillRect/>
          </a:stretch>
        </p:blipFill>
        <p:spPr>
          <a:xfrm>
            <a:off x="5411238" y="1768025"/>
            <a:ext cx="2703283" cy="331679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1"/>
        <p:cNvGrpSpPr/>
        <p:nvPr/>
      </p:nvGrpSpPr>
      <p:grpSpPr>
        <a:xfrm>
          <a:off x="0" y="0"/>
          <a:ext cx="0" cy="0"/>
          <a:chOff x="0" y="0"/>
          <a:chExt cx="0" cy="0"/>
        </a:xfrm>
      </p:grpSpPr>
      <p:sp>
        <p:nvSpPr>
          <p:cNvPr id="482" name="Google Shape;482;p39"/>
          <p:cNvSpPr txBox="1">
            <a:spLocks noGrp="1"/>
          </p:cNvSpPr>
          <p:nvPr>
            <p:ph type="title"/>
          </p:nvPr>
        </p:nvSpPr>
        <p:spPr>
          <a:xfrm>
            <a:off x="471900" y="738725"/>
            <a:ext cx="8222100" cy="767700"/>
          </a:xfrm>
          <a:prstGeom prst="rect">
            <a:avLst/>
          </a:prstGeom>
          <a:noFill/>
          <a:ln>
            <a:noFill/>
          </a:ln>
        </p:spPr>
        <p:txBody>
          <a:bodyPr spcFirstLastPara="1" wrap="square" lIns="68575" tIns="34275" rIns="68575" bIns="34275" anchor="ctr" anchorCtr="0">
            <a:normAutofit/>
          </a:bodyPr>
          <a:lstStyle/>
          <a:p>
            <a:pPr marL="0" lvl="0" indent="0" algn="ctr" rtl="0">
              <a:spcBef>
                <a:spcPts val="0"/>
              </a:spcBef>
              <a:spcAft>
                <a:spcPts val="0"/>
              </a:spcAft>
              <a:buClr>
                <a:schemeClr val="lt2"/>
              </a:buClr>
              <a:buSzPts val="4500"/>
              <a:buFont typeface="Georgia"/>
              <a:buNone/>
            </a:pPr>
            <a:r>
              <a:rPr lang="en" sz="4500"/>
              <a:t>Employee Discipline</a:t>
            </a:r>
            <a:endParaRPr sz="1100"/>
          </a:p>
        </p:txBody>
      </p:sp>
      <p:pic>
        <p:nvPicPr>
          <p:cNvPr id="484" name="Google Shape;484;p39"/>
          <p:cNvPicPr preferRelativeResize="0"/>
          <p:nvPr/>
        </p:nvPicPr>
        <p:blipFill>
          <a:blip r:embed="rId3">
            <a:alphaModFix/>
          </a:blip>
          <a:stretch>
            <a:fillRect/>
          </a:stretch>
        </p:blipFill>
        <p:spPr>
          <a:xfrm>
            <a:off x="145379" y="1734488"/>
            <a:ext cx="4732156" cy="1330093"/>
          </a:xfrm>
          <a:prstGeom prst="rect">
            <a:avLst/>
          </a:prstGeom>
          <a:noFill/>
          <a:ln>
            <a:noFill/>
          </a:ln>
        </p:spPr>
      </p:pic>
      <p:pic>
        <p:nvPicPr>
          <p:cNvPr id="485" name="Google Shape;485;p39"/>
          <p:cNvPicPr preferRelativeResize="0"/>
          <p:nvPr/>
        </p:nvPicPr>
        <p:blipFill>
          <a:blip r:embed="rId4">
            <a:alphaModFix/>
          </a:blip>
          <a:stretch>
            <a:fillRect/>
          </a:stretch>
        </p:blipFill>
        <p:spPr>
          <a:xfrm>
            <a:off x="5233430" y="2219528"/>
            <a:ext cx="3305731" cy="1947168"/>
          </a:xfrm>
          <a:prstGeom prst="rect">
            <a:avLst/>
          </a:prstGeom>
          <a:noFill/>
          <a:ln>
            <a:noFill/>
          </a:ln>
        </p:spPr>
      </p:pic>
      <p:sp>
        <p:nvSpPr>
          <p:cNvPr id="486" name="Google Shape;486;p39"/>
          <p:cNvSpPr txBox="1"/>
          <p:nvPr/>
        </p:nvSpPr>
        <p:spPr>
          <a:xfrm>
            <a:off x="7752200" y="4879800"/>
            <a:ext cx="1217100" cy="14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chemeClr val="lt2"/>
                </a:solidFill>
                <a:latin typeface="Roboto"/>
                <a:ea typeface="Roboto"/>
                <a:cs typeface="Roboto"/>
                <a:sym typeface="Roboto"/>
              </a:rPr>
              <a:t>photo:politifact</a:t>
            </a:r>
            <a:endParaRPr sz="1100">
              <a:solidFill>
                <a:schemeClr val="lt2"/>
              </a:solidFill>
              <a:latin typeface="Roboto"/>
              <a:ea typeface="Roboto"/>
              <a:cs typeface="Roboto"/>
              <a:sym typeface="Roboto"/>
            </a:endParaRPr>
          </a:p>
        </p:txBody>
      </p:sp>
      <p:sp>
        <p:nvSpPr>
          <p:cNvPr id="2" name="TextBox 1">
            <a:extLst>
              <a:ext uri="{FF2B5EF4-FFF2-40B4-BE49-F238E27FC236}">
                <a16:creationId xmlns:a16="http://schemas.microsoft.com/office/drawing/2014/main" id="{01FF0648-11A0-49CB-B4AC-EE2500FF3561}"/>
              </a:ext>
            </a:extLst>
          </p:cNvPr>
          <p:cNvSpPr txBox="1"/>
          <p:nvPr/>
        </p:nvSpPr>
        <p:spPr>
          <a:xfrm>
            <a:off x="555476" y="3421929"/>
            <a:ext cx="3271519" cy="1169551"/>
          </a:xfrm>
          <a:prstGeom prst="rect">
            <a:avLst/>
          </a:prstGeom>
          <a:noFill/>
        </p:spPr>
        <p:txBody>
          <a:bodyPr wrap="square" rtlCol="0">
            <a:spAutoFit/>
          </a:bodyPr>
          <a:lstStyle/>
          <a:p>
            <a:endParaRPr lang="en-US" dirty="0"/>
          </a:p>
          <a:p>
            <a:r>
              <a:rPr lang="en-US" dirty="0"/>
              <a:t>“Thank god we have more America loving rednecks. Red spread across all America. Even ***** and </a:t>
            </a:r>
            <a:r>
              <a:rPr lang="en-US" dirty="0" err="1"/>
              <a:t>latinos</a:t>
            </a:r>
            <a:r>
              <a:rPr lang="en-US" dirty="0"/>
              <a:t> voted for trump too!” </a:t>
            </a:r>
          </a:p>
        </p:txBody>
      </p:sp>
      <p:sp>
        <p:nvSpPr>
          <p:cNvPr id="3" name="TextBox 2">
            <a:extLst>
              <a:ext uri="{FF2B5EF4-FFF2-40B4-BE49-F238E27FC236}">
                <a16:creationId xmlns:a16="http://schemas.microsoft.com/office/drawing/2014/main" id="{12DAD838-3E11-42DD-A958-18B00866ADCB}"/>
              </a:ext>
            </a:extLst>
          </p:cNvPr>
          <p:cNvSpPr txBox="1"/>
          <p:nvPr/>
        </p:nvSpPr>
        <p:spPr>
          <a:xfrm>
            <a:off x="555476" y="3292644"/>
            <a:ext cx="3355096" cy="307777"/>
          </a:xfrm>
          <a:prstGeom prst="rect">
            <a:avLst/>
          </a:prstGeom>
          <a:solidFill>
            <a:schemeClr val="tx1"/>
          </a:solidFill>
        </p:spPr>
        <p:txBody>
          <a:bodyPr wrap="square" rtlCol="0">
            <a:spAutoFit/>
          </a:bodyPr>
          <a:lstStyle/>
          <a:p>
            <a:r>
              <a:rPr lang="en-US" dirty="0">
                <a:solidFill>
                  <a:schemeClr val="bg1"/>
                </a:solidFill>
              </a:rPr>
              <a:t>Facebook post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7"/>
        <p:cNvGrpSpPr/>
        <p:nvPr/>
      </p:nvGrpSpPr>
      <p:grpSpPr>
        <a:xfrm>
          <a:off x="0" y="0"/>
          <a:ext cx="0" cy="0"/>
          <a:chOff x="0" y="0"/>
          <a:chExt cx="0" cy="0"/>
        </a:xfrm>
      </p:grpSpPr>
      <p:sp>
        <p:nvSpPr>
          <p:cNvPr id="498" name="Google Shape;498;p41"/>
          <p:cNvSpPr txBox="1">
            <a:spLocks noGrp="1"/>
          </p:cNvSpPr>
          <p:nvPr>
            <p:ph type="title"/>
          </p:nvPr>
        </p:nvSpPr>
        <p:spPr>
          <a:xfrm>
            <a:off x="460949" y="726861"/>
            <a:ext cx="8222100" cy="767700"/>
          </a:xfrm>
          <a:prstGeom prst="rect">
            <a:avLst/>
          </a:prstGeom>
          <a:noFill/>
          <a:ln>
            <a:noFill/>
          </a:ln>
        </p:spPr>
        <p:txBody>
          <a:bodyPr spcFirstLastPara="1" wrap="square" lIns="68575" tIns="34275" rIns="68575" bIns="34275" anchor="ctr" anchorCtr="0">
            <a:normAutofit/>
          </a:bodyPr>
          <a:lstStyle/>
          <a:p>
            <a:pPr marL="0" lvl="0" indent="0" algn="ctr" rtl="0">
              <a:spcBef>
                <a:spcPts val="0"/>
              </a:spcBef>
              <a:spcAft>
                <a:spcPts val="0"/>
              </a:spcAft>
              <a:buClr>
                <a:schemeClr val="lt2"/>
              </a:buClr>
              <a:buSzPts val="4500"/>
              <a:buFont typeface="Georgia"/>
              <a:buNone/>
            </a:pPr>
            <a:r>
              <a:rPr lang="en" sz="4500" dirty="0"/>
              <a:t>Employee Discipline</a:t>
            </a:r>
            <a:endParaRPr sz="1100" dirty="0"/>
          </a:p>
        </p:txBody>
      </p:sp>
      <p:sp>
        <p:nvSpPr>
          <p:cNvPr id="499" name="Google Shape;499;p41"/>
          <p:cNvSpPr txBox="1">
            <a:spLocks noGrp="1"/>
          </p:cNvSpPr>
          <p:nvPr>
            <p:ph type="body" idx="1"/>
          </p:nvPr>
        </p:nvSpPr>
        <p:spPr>
          <a:xfrm>
            <a:off x="937349" y="2182191"/>
            <a:ext cx="7269300" cy="2651066"/>
          </a:xfrm>
          <a:prstGeom prst="rect">
            <a:avLst/>
          </a:prstGeom>
          <a:noFill/>
          <a:ln>
            <a:noFill/>
          </a:ln>
        </p:spPr>
        <p:txBody>
          <a:bodyPr spcFirstLastPara="1" wrap="square" lIns="68575" tIns="34275" rIns="68575" bIns="34275" anchor="t" anchorCtr="0">
            <a:normAutofit fontScale="32500" lnSpcReduction="20000"/>
          </a:bodyPr>
          <a:lstStyle/>
          <a:p>
            <a:pPr marL="0" lvl="0" indent="0" algn="just" rtl="0">
              <a:spcBef>
                <a:spcPts val="800"/>
              </a:spcBef>
              <a:spcAft>
                <a:spcPts val="0"/>
              </a:spcAft>
              <a:buNone/>
            </a:pPr>
            <a:r>
              <a:rPr lang="en" sz="5815" dirty="0">
                <a:solidFill>
                  <a:srgbClr val="000000"/>
                </a:solidFill>
              </a:rPr>
              <a:t>Hate speech of any kind (regarding any protected classes);</a:t>
            </a:r>
            <a:endParaRPr sz="5815" dirty="0">
              <a:solidFill>
                <a:srgbClr val="000000"/>
              </a:solidFill>
            </a:endParaRPr>
          </a:p>
          <a:p>
            <a:pPr marL="0" lvl="0" indent="0" algn="just" rtl="0">
              <a:spcBef>
                <a:spcPts val="800"/>
              </a:spcBef>
              <a:spcAft>
                <a:spcPts val="0"/>
              </a:spcAft>
              <a:buNone/>
            </a:pPr>
            <a:r>
              <a:rPr lang="en" sz="5815" dirty="0">
                <a:solidFill>
                  <a:srgbClr val="000000"/>
                </a:solidFill>
              </a:rPr>
              <a:t>Speech that is severe enough to constitute a hostile work environment (regarding any protected classes);</a:t>
            </a:r>
            <a:endParaRPr sz="5815" dirty="0">
              <a:solidFill>
                <a:srgbClr val="000000"/>
              </a:solidFill>
            </a:endParaRPr>
          </a:p>
          <a:p>
            <a:pPr marL="0" lvl="0" indent="0" algn="just" rtl="0">
              <a:spcBef>
                <a:spcPts val="800"/>
              </a:spcBef>
              <a:spcAft>
                <a:spcPts val="0"/>
              </a:spcAft>
              <a:buNone/>
            </a:pPr>
            <a:r>
              <a:rPr lang="en" sz="5815" dirty="0">
                <a:solidFill>
                  <a:srgbClr val="000000"/>
                </a:solidFill>
              </a:rPr>
              <a:t>Threats to employee safety or of workplace violence;</a:t>
            </a:r>
            <a:endParaRPr sz="5815" dirty="0">
              <a:solidFill>
                <a:srgbClr val="000000"/>
              </a:solidFill>
            </a:endParaRPr>
          </a:p>
          <a:p>
            <a:pPr marL="0" lvl="0" indent="0" algn="just" rtl="0">
              <a:spcBef>
                <a:spcPts val="800"/>
              </a:spcBef>
              <a:spcAft>
                <a:spcPts val="0"/>
              </a:spcAft>
              <a:buNone/>
            </a:pPr>
            <a:r>
              <a:rPr lang="en" sz="5815" dirty="0">
                <a:solidFill>
                  <a:srgbClr val="000000"/>
                </a:solidFill>
              </a:rPr>
              <a:t>Trade secrets; and</a:t>
            </a:r>
            <a:endParaRPr sz="5815" dirty="0">
              <a:solidFill>
                <a:srgbClr val="000000"/>
              </a:solidFill>
            </a:endParaRPr>
          </a:p>
          <a:p>
            <a:pPr marL="0" lvl="0" indent="0" algn="just" rtl="0">
              <a:spcBef>
                <a:spcPts val="800"/>
              </a:spcBef>
              <a:spcAft>
                <a:spcPts val="0"/>
              </a:spcAft>
              <a:buNone/>
            </a:pPr>
            <a:r>
              <a:rPr lang="en" sz="5815" dirty="0">
                <a:solidFill>
                  <a:srgbClr val="000000"/>
                </a:solidFill>
              </a:rPr>
              <a:t>Confidential and proprietary company information.</a:t>
            </a:r>
            <a:endParaRPr sz="5815" dirty="0">
              <a:solidFill>
                <a:srgbClr val="000000"/>
              </a:solidFill>
            </a:endParaRPr>
          </a:p>
          <a:p>
            <a:pPr marL="0" lvl="0" indent="0" algn="just" rtl="0">
              <a:spcBef>
                <a:spcPts val="500"/>
              </a:spcBef>
              <a:spcAft>
                <a:spcPts val="0"/>
              </a:spcAft>
              <a:buNone/>
            </a:pPr>
            <a:r>
              <a:rPr lang="en" sz="3746" u="sng" dirty="0">
                <a:solidFill>
                  <a:schemeClr val="hlink"/>
                </a:solidFill>
                <a:hlinkClick r:id="rId3"/>
              </a:rPr>
              <a:t>Employee Social Media Posts During Turbulent Times (natlawreview.com)</a:t>
            </a:r>
            <a:endParaRPr sz="3746" u="sng" dirty="0">
              <a:solidFill>
                <a:schemeClr val="hlink"/>
              </a:solidFill>
            </a:endParaRPr>
          </a:p>
        </p:txBody>
      </p:sp>
      <p:sp>
        <p:nvSpPr>
          <p:cNvPr id="500" name="Google Shape;500;p41"/>
          <p:cNvSpPr txBox="1"/>
          <p:nvPr/>
        </p:nvSpPr>
        <p:spPr>
          <a:xfrm>
            <a:off x="1597979" y="1703901"/>
            <a:ext cx="5948039" cy="67707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200" i="1" dirty="0">
                <a:latin typeface="Roboto"/>
                <a:ea typeface="Roboto"/>
                <a:cs typeface="Roboto"/>
                <a:sym typeface="Roboto"/>
              </a:rPr>
              <a:t>What speech crosses the line?</a:t>
            </a:r>
            <a:endParaRPr sz="200" dirty="0">
              <a:latin typeface="Roboto"/>
              <a:ea typeface="Roboto"/>
              <a:cs typeface="Roboto"/>
              <a:sym typeface="Roboto"/>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42"/>
          <p:cNvSpPr txBox="1">
            <a:spLocks noGrp="1"/>
          </p:cNvSpPr>
          <p:nvPr>
            <p:ph type="title"/>
          </p:nvPr>
        </p:nvSpPr>
        <p:spPr>
          <a:xfrm>
            <a:off x="471900" y="738725"/>
            <a:ext cx="8222100" cy="767700"/>
          </a:xfrm>
          <a:prstGeom prst="rect">
            <a:avLst/>
          </a:prstGeom>
          <a:noFill/>
          <a:ln>
            <a:noFill/>
          </a:ln>
        </p:spPr>
        <p:txBody>
          <a:bodyPr spcFirstLastPara="1" wrap="square" lIns="68575" tIns="34275" rIns="68575" bIns="34275" anchor="ctr" anchorCtr="0">
            <a:normAutofit/>
          </a:bodyPr>
          <a:lstStyle/>
          <a:p>
            <a:pPr marL="0" lvl="0" indent="0" algn="ctr" rtl="0">
              <a:spcBef>
                <a:spcPts val="0"/>
              </a:spcBef>
              <a:spcAft>
                <a:spcPts val="0"/>
              </a:spcAft>
              <a:buClr>
                <a:schemeClr val="lt2"/>
              </a:buClr>
              <a:buSzPts val="4500"/>
              <a:buFont typeface="Georgia"/>
              <a:buNone/>
            </a:pPr>
            <a:r>
              <a:rPr lang="en" sz="4500"/>
              <a:t>Employee Discipline</a:t>
            </a:r>
            <a:endParaRPr sz="1100"/>
          </a:p>
        </p:txBody>
      </p:sp>
      <p:sp>
        <p:nvSpPr>
          <p:cNvPr id="506" name="Google Shape;506;p42"/>
          <p:cNvSpPr txBox="1">
            <a:spLocks noGrp="1"/>
          </p:cNvSpPr>
          <p:nvPr>
            <p:ph type="body" idx="1"/>
          </p:nvPr>
        </p:nvSpPr>
        <p:spPr>
          <a:xfrm>
            <a:off x="471900" y="1850064"/>
            <a:ext cx="8222100" cy="2710200"/>
          </a:xfrm>
          <a:prstGeom prst="rect">
            <a:avLst/>
          </a:prstGeom>
          <a:noFill/>
          <a:ln>
            <a:noFill/>
          </a:ln>
        </p:spPr>
        <p:txBody>
          <a:bodyPr spcFirstLastPara="1" wrap="square" lIns="68575" tIns="34275" rIns="68575" bIns="34275" anchor="t" anchorCtr="0">
            <a:normAutofit/>
          </a:bodyPr>
          <a:lstStyle/>
          <a:p>
            <a:pPr marL="0" lvl="0" indent="0" algn="ctr" rtl="0">
              <a:spcBef>
                <a:spcPts val="0"/>
              </a:spcBef>
              <a:spcAft>
                <a:spcPts val="0"/>
              </a:spcAft>
              <a:buClr>
                <a:schemeClr val="lt1"/>
              </a:buClr>
              <a:buSzPts val="2400"/>
              <a:buNone/>
            </a:pPr>
            <a:r>
              <a:rPr lang="en" sz="1700" dirty="0"/>
              <a:t>NYC Court Sgt. Terminated For Social Media Post</a:t>
            </a:r>
            <a:endParaRPr sz="1700" dirty="0"/>
          </a:p>
          <a:p>
            <a:pPr marL="0" lvl="0" indent="0" algn="l" rtl="0">
              <a:spcBef>
                <a:spcPts val="1200"/>
              </a:spcBef>
              <a:spcAft>
                <a:spcPts val="0"/>
              </a:spcAft>
              <a:buClr>
                <a:schemeClr val="lt1"/>
              </a:buClr>
              <a:buSzPts val="2400"/>
              <a:buNone/>
            </a:pPr>
            <a:endParaRPr sz="1700" dirty="0"/>
          </a:p>
          <a:p>
            <a:pPr marL="0" lvl="0" indent="0" algn="l" rtl="0">
              <a:spcBef>
                <a:spcPts val="1200"/>
              </a:spcBef>
              <a:spcAft>
                <a:spcPts val="1200"/>
              </a:spcAft>
              <a:buClr>
                <a:schemeClr val="lt1"/>
              </a:buClr>
              <a:buSzPts val="2400"/>
              <a:buNone/>
            </a:pPr>
            <a:endParaRPr sz="1700" dirty="0"/>
          </a:p>
        </p:txBody>
      </p:sp>
      <p:pic>
        <p:nvPicPr>
          <p:cNvPr id="507" name="Google Shape;507;p42"/>
          <p:cNvPicPr preferRelativeResize="0"/>
          <p:nvPr/>
        </p:nvPicPr>
        <p:blipFill>
          <a:blip r:embed="rId3">
            <a:alphaModFix/>
          </a:blip>
          <a:stretch>
            <a:fillRect/>
          </a:stretch>
        </p:blipFill>
        <p:spPr>
          <a:xfrm>
            <a:off x="2940000" y="2337500"/>
            <a:ext cx="2905955" cy="27102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sp>
        <p:nvSpPr>
          <p:cNvPr id="90" name="Google Shape;90;p15"/>
          <p:cNvSpPr txBox="1">
            <a:spLocks noGrp="1"/>
          </p:cNvSpPr>
          <p:nvPr>
            <p:ph type="body" idx="1"/>
          </p:nvPr>
        </p:nvSpPr>
        <p:spPr>
          <a:xfrm>
            <a:off x="471900" y="1919075"/>
            <a:ext cx="8222100" cy="2710200"/>
          </a:xfrm>
          <a:prstGeom prst="rect">
            <a:avLst/>
          </a:prstGeom>
          <a:noFill/>
          <a:ln>
            <a:noFill/>
          </a:ln>
        </p:spPr>
        <p:txBody>
          <a:bodyPr spcFirstLastPara="1" wrap="square" lIns="68575" tIns="34275" rIns="68575" bIns="34275" anchor="t" anchorCtr="0">
            <a:normAutofit/>
          </a:bodyPr>
          <a:lstStyle/>
          <a:p>
            <a:pPr marL="254000" lvl="0" indent="-247650" algn="l" rtl="0">
              <a:spcBef>
                <a:spcPts val="500"/>
              </a:spcBef>
              <a:spcAft>
                <a:spcPts val="0"/>
              </a:spcAft>
              <a:buClr>
                <a:schemeClr val="lt1"/>
              </a:buClr>
              <a:buSzPts val="2700"/>
              <a:buChar char="●"/>
            </a:pPr>
            <a:endParaRPr sz="1100"/>
          </a:p>
          <a:p>
            <a:pPr marL="254000" lvl="0" indent="-254000" algn="l" rtl="0">
              <a:spcBef>
                <a:spcPts val="500"/>
              </a:spcBef>
              <a:spcAft>
                <a:spcPts val="0"/>
              </a:spcAft>
              <a:buClr>
                <a:schemeClr val="lt1"/>
              </a:buClr>
              <a:buSzPts val="2400"/>
              <a:buNone/>
            </a:pPr>
            <a:endParaRPr sz="1100"/>
          </a:p>
          <a:p>
            <a:pPr marL="254000" lvl="0" indent="-101600" algn="l" rtl="0">
              <a:spcBef>
                <a:spcPts val="500"/>
              </a:spcBef>
              <a:spcAft>
                <a:spcPts val="1200"/>
              </a:spcAft>
              <a:buClr>
                <a:schemeClr val="lt1"/>
              </a:buClr>
              <a:buSzPts val="2400"/>
              <a:buNone/>
            </a:pPr>
            <a:endParaRPr sz="1100"/>
          </a:p>
        </p:txBody>
      </p:sp>
      <p:sp>
        <p:nvSpPr>
          <p:cNvPr id="91" name="Google Shape;91;p15"/>
          <p:cNvSpPr txBox="1">
            <a:spLocks noGrp="1"/>
          </p:cNvSpPr>
          <p:nvPr>
            <p:ph type="title"/>
          </p:nvPr>
        </p:nvSpPr>
        <p:spPr>
          <a:xfrm>
            <a:off x="460950" y="524750"/>
            <a:ext cx="8222100" cy="767700"/>
          </a:xfrm>
          <a:prstGeom prst="rect">
            <a:avLst/>
          </a:prstGeom>
          <a:noFill/>
          <a:ln>
            <a:noFill/>
          </a:ln>
        </p:spPr>
        <p:txBody>
          <a:bodyPr spcFirstLastPara="1" wrap="square" lIns="68575" tIns="34275" rIns="68575" bIns="34275" anchor="ctr" anchorCtr="0">
            <a:normAutofit fontScale="90000"/>
          </a:bodyPr>
          <a:lstStyle/>
          <a:p>
            <a:pPr marL="0" lvl="0" indent="0" algn="ctr" rtl="0">
              <a:spcBef>
                <a:spcPts val="0"/>
              </a:spcBef>
              <a:spcAft>
                <a:spcPts val="0"/>
              </a:spcAft>
              <a:buClr>
                <a:schemeClr val="lt2"/>
              </a:buClr>
              <a:buSzPct val="100000"/>
              <a:buFont typeface="Georgia"/>
              <a:buNone/>
            </a:pPr>
            <a:r>
              <a:rPr lang="en" sz="5400"/>
              <a:t>Social Media</a:t>
            </a:r>
            <a:endParaRPr sz="4288" i="1"/>
          </a:p>
          <a:p>
            <a:pPr marL="0" lvl="0" indent="0" algn="ctr" rtl="0">
              <a:spcBef>
                <a:spcPts val="0"/>
              </a:spcBef>
              <a:spcAft>
                <a:spcPts val="0"/>
              </a:spcAft>
              <a:buClr>
                <a:schemeClr val="lt2"/>
              </a:buClr>
              <a:buSzPct val="125906"/>
              <a:buFont typeface="Georgia"/>
              <a:buNone/>
            </a:pPr>
            <a:r>
              <a:rPr lang="en" sz="4288" i="1"/>
              <a:t>Pros and Cons</a:t>
            </a:r>
            <a:endParaRPr sz="4288" i="1"/>
          </a:p>
        </p:txBody>
      </p:sp>
      <p:pic>
        <p:nvPicPr>
          <p:cNvPr id="92" name="Google Shape;92;p15"/>
          <p:cNvPicPr preferRelativeResize="0"/>
          <p:nvPr/>
        </p:nvPicPr>
        <p:blipFill>
          <a:blip r:embed="rId3">
            <a:alphaModFix/>
          </a:blip>
          <a:stretch>
            <a:fillRect/>
          </a:stretch>
        </p:blipFill>
        <p:spPr>
          <a:xfrm>
            <a:off x="1523325" y="1699225"/>
            <a:ext cx="6119249" cy="3444275"/>
          </a:xfrm>
          <a:prstGeom prst="rect">
            <a:avLst/>
          </a:prstGeom>
          <a:noFill/>
          <a:ln>
            <a:noFill/>
          </a:ln>
        </p:spPr>
      </p:pic>
      <p:sp>
        <p:nvSpPr>
          <p:cNvPr id="93" name="Google Shape;93;p15"/>
          <p:cNvSpPr txBox="1"/>
          <p:nvPr/>
        </p:nvSpPr>
        <p:spPr>
          <a:xfrm>
            <a:off x="1523325" y="4629275"/>
            <a:ext cx="2345100" cy="472500"/>
          </a:xfrm>
          <a:prstGeom prst="rect">
            <a:avLst/>
          </a:prstGeom>
          <a:noFill/>
          <a:ln>
            <a:noFill/>
          </a:ln>
        </p:spPr>
        <p:txBody>
          <a:bodyPr spcFirstLastPara="1" wrap="square" lIns="91425" tIns="91425" rIns="91425" bIns="91425" anchor="t" anchorCtr="0">
            <a:noAutofit/>
          </a:bodyPr>
          <a:lstStyle/>
          <a:p>
            <a:pPr marL="0" lvl="0" indent="0" algn="ctr" rtl="0">
              <a:lnSpc>
                <a:spcPct val="120000"/>
              </a:lnSpc>
              <a:spcBef>
                <a:spcPts val="0"/>
              </a:spcBef>
              <a:spcAft>
                <a:spcPts val="0"/>
              </a:spcAft>
              <a:buNone/>
            </a:pPr>
            <a:endParaRPr sz="1200" b="1">
              <a:solidFill>
                <a:srgbClr val="5A504E"/>
              </a:solidFill>
            </a:endParaRPr>
          </a:p>
          <a:p>
            <a:pPr marL="0" lvl="0" indent="0" algn="l" rtl="0">
              <a:spcBef>
                <a:spcPts val="0"/>
              </a:spcBef>
              <a:spcAft>
                <a:spcPts val="0"/>
              </a:spcAft>
              <a:buNone/>
            </a:pPr>
            <a:r>
              <a:rPr lang="en" sz="1100" u="sng">
                <a:solidFill>
                  <a:schemeClr val="hlink"/>
                </a:solidFill>
                <a:hlinkClick r:id="rId4"/>
              </a:rPr>
              <a:t>Gene Policinski - Freedom Forum</a:t>
            </a:r>
            <a:endParaRPr sz="1800">
              <a:solidFill>
                <a:schemeClr val="lt2"/>
              </a:solidFill>
              <a:latin typeface="Roboto"/>
              <a:ea typeface="Roboto"/>
              <a:cs typeface="Roboto"/>
              <a:sym typeface="Roboto"/>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sp>
        <p:nvSpPr>
          <p:cNvPr id="512" name="Google Shape;512;p43"/>
          <p:cNvSpPr txBox="1">
            <a:spLocks noGrp="1"/>
          </p:cNvSpPr>
          <p:nvPr>
            <p:ph type="title"/>
          </p:nvPr>
        </p:nvSpPr>
        <p:spPr>
          <a:xfrm>
            <a:off x="471900" y="738725"/>
            <a:ext cx="8222100" cy="767700"/>
          </a:xfrm>
          <a:prstGeom prst="rect">
            <a:avLst/>
          </a:prstGeom>
          <a:noFill/>
          <a:ln>
            <a:noFill/>
          </a:ln>
        </p:spPr>
        <p:txBody>
          <a:bodyPr spcFirstLastPara="1" wrap="square" lIns="68575" tIns="34275" rIns="68575" bIns="34275" anchor="ctr" anchorCtr="0">
            <a:normAutofit/>
          </a:bodyPr>
          <a:lstStyle/>
          <a:p>
            <a:pPr marL="0" lvl="0" indent="0" algn="ctr" rtl="0">
              <a:spcBef>
                <a:spcPts val="0"/>
              </a:spcBef>
              <a:spcAft>
                <a:spcPts val="0"/>
              </a:spcAft>
              <a:buClr>
                <a:schemeClr val="lt2"/>
              </a:buClr>
              <a:buSzPts val="4500"/>
              <a:buFont typeface="Georgia"/>
              <a:buNone/>
            </a:pPr>
            <a:r>
              <a:rPr lang="en" sz="4500"/>
              <a:t>Employee Discipline</a:t>
            </a:r>
            <a:endParaRPr sz="1100"/>
          </a:p>
        </p:txBody>
      </p:sp>
      <p:sp>
        <p:nvSpPr>
          <p:cNvPr id="513" name="Google Shape;513;p43"/>
          <p:cNvSpPr txBox="1">
            <a:spLocks noGrp="1"/>
          </p:cNvSpPr>
          <p:nvPr>
            <p:ph type="body" idx="1"/>
          </p:nvPr>
        </p:nvSpPr>
        <p:spPr>
          <a:xfrm>
            <a:off x="460950" y="1742050"/>
            <a:ext cx="8222100" cy="2710200"/>
          </a:xfrm>
          <a:prstGeom prst="rect">
            <a:avLst/>
          </a:prstGeom>
          <a:noFill/>
          <a:ln>
            <a:noFill/>
          </a:ln>
        </p:spPr>
        <p:txBody>
          <a:bodyPr spcFirstLastPara="1" wrap="square" lIns="68575" tIns="34275" rIns="68575" bIns="34275" anchor="t" anchorCtr="0">
            <a:normAutofit/>
          </a:bodyPr>
          <a:lstStyle/>
          <a:p>
            <a:pPr marL="0" lvl="0" indent="0" algn="ctr" rtl="0">
              <a:spcBef>
                <a:spcPts val="0"/>
              </a:spcBef>
              <a:spcAft>
                <a:spcPts val="0"/>
              </a:spcAft>
              <a:buClr>
                <a:schemeClr val="lt1"/>
              </a:buClr>
              <a:buSzPts val="2400"/>
              <a:buNone/>
            </a:pPr>
            <a:r>
              <a:rPr lang="en" sz="1700" dirty="0"/>
              <a:t>City worker fired for use of “N” word on social media</a:t>
            </a:r>
            <a:endParaRPr sz="1700" dirty="0"/>
          </a:p>
          <a:p>
            <a:pPr marL="0" lvl="0" indent="0" algn="l" rtl="0">
              <a:spcBef>
                <a:spcPts val="1200"/>
              </a:spcBef>
              <a:spcAft>
                <a:spcPts val="0"/>
              </a:spcAft>
              <a:buClr>
                <a:schemeClr val="lt1"/>
              </a:buClr>
              <a:buSzPts val="2400"/>
              <a:buNone/>
            </a:pPr>
            <a:endParaRPr sz="1700" dirty="0"/>
          </a:p>
          <a:p>
            <a:pPr marL="0" lvl="0" indent="0" algn="l" rtl="0">
              <a:spcBef>
                <a:spcPts val="1200"/>
              </a:spcBef>
              <a:spcAft>
                <a:spcPts val="1200"/>
              </a:spcAft>
              <a:buClr>
                <a:schemeClr val="lt1"/>
              </a:buClr>
              <a:buSzPts val="2400"/>
              <a:buNone/>
            </a:pPr>
            <a:endParaRPr sz="1700" dirty="0"/>
          </a:p>
        </p:txBody>
      </p:sp>
      <p:pic>
        <p:nvPicPr>
          <p:cNvPr id="514" name="Google Shape;514;p43"/>
          <p:cNvPicPr preferRelativeResize="0"/>
          <p:nvPr/>
        </p:nvPicPr>
        <p:blipFill>
          <a:blip r:embed="rId3">
            <a:alphaModFix/>
          </a:blip>
          <a:stretch>
            <a:fillRect/>
          </a:stretch>
        </p:blipFill>
        <p:spPr>
          <a:xfrm>
            <a:off x="2940000" y="2337500"/>
            <a:ext cx="2905955" cy="2710200"/>
          </a:xfrm>
          <a:prstGeom prst="rect">
            <a:avLst/>
          </a:prstGeom>
          <a:noFill/>
          <a:ln>
            <a:noFill/>
          </a:ln>
        </p:spPr>
      </p:pic>
      <p:pic>
        <p:nvPicPr>
          <p:cNvPr id="515" name="Google Shape;515;p43"/>
          <p:cNvPicPr preferRelativeResize="0"/>
          <p:nvPr/>
        </p:nvPicPr>
        <p:blipFill>
          <a:blip r:embed="rId4">
            <a:alphaModFix/>
          </a:blip>
          <a:stretch>
            <a:fillRect/>
          </a:stretch>
        </p:blipFill>
        <p:spPr>
          <a:xfrm>
            <a:off x="1907925" y="2101850"/>
            <a:ext cx="5131482" cy="288645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44"/>
          <p:cNvSpPr txBox="1">
            <a:spLocks noGrp="1"/>
          </p:cNvSpPr>
          <p:nvPr>
            <p:ph type="title"/>
          </p:nvPr>
        </p:nvSpPr>
        <p:spPr>
          <a:xfrm>
            <a:off x="471900" y="738725"/>
            <a:ext cx="8222100" cy="767700"/>
          </a:xfrm>
          <a:prstGeom prst="rect">
            <a:avLst/>
          </a:prstGeom>
          <a:noFill/>
          <a:ln>
            <a:noFill/>
          </a:ln>
        </p:spPr>
        <p:txBody>
          <a:bodyPr spcFirstLastPara="1" wrap="square" lIns="68575" tIns="34275" rIns="68575" bIns="34275" anchor="ctr" anchorCtr="0">
            <a:normAutofit/>
          </a:bodyPr>
          <a:lstStyle/>
          <a:p>
            <a:pPr marL="0" lvl="0" indent="0" algn="ctr" rtl="0">
              <a:spcBef>
                <a:spcPts val="0"/>
              </a:spcBef>
              <a:spcAft>
                <a:spcPts val="0"/>
              </a:spcAft>
              <a:buClr>
                <a:schemeClr val="lt2"/>
              </a:buClr>
              <a:buSzPts val="4500"/>
              <a:buFont typeface="Georgia"/>
              <a:buNone/>
            </a:pPr>
            <a:r>
              <a:rPr lang="en" sz="4500" dirty="0"/>
              <a:t>Employee Discipline</a:t>
            </a:r>
            <a:endParaRPr sz="1100" dirty="0"/>
          </a:p>
        </p:txBody>
      </p:sp>
      <p:sp>
        <p:nvSpPr>
          <p:cNvPr id="521" name="Google Shape;521;p44"/>
          <p:cNvSpPr txBox="1">
            <a:spLocks noGrp="1"/>
          </p:cNvSpPr>
          <p:nvPr>
            <p:ph type="body" idx="1"/>
          </p:nvPr>
        </p:nvSpPr>
        <p:spPr>
          <a:xfrm>
            <a:off x="4813540" y="1820025"/>
            <a:ext cx="3979310" cy="2752800"/>
          </a:xfrm>
          <a:prstGeom prst="rect">
            <a:avLst/>
          </a:prstGeom>
          <a:noFill/>
          <a:ln>
            <a:noFill/>
          </a:ln>
        </p:spPr>
        <p:txBody>
          <a:bodyPr spcFirstLastPara="1" wrap="square" lIns="68575" tIns="34275" rIns="68575" bIns="34275" anchor="t" anchorCtr="0">
            <a:normAutofit/>
          </a:bodyPr>
          <a:lstStyle/>
          <a:p>
            <a:pPr marL="0" lvl="0" indent="0" algn="l" rtl="0">
              <a:spcBef>
                <a:spcPts val="0"/>
              </a:spcBef>
              <a:spcAft>
                <a:spcPts val="0"/>
              </a:spcAft>
              <a:buNone/>
            </a:pPr>
            <a:endParaRPr sz="1600" dirty="0">
              <a:solidFill>
                <a:schemeClr val="dk2"/>
              </a:solidFill>
            </a:endParaRPr>
          </a:p>
          <a:p>
            <a:pPr marL="0" lvl="0" indent="0" algn="just" rtl="0">
              <a:spcBef>
                <a:spcPts val="1700"/>
              </a:spcBef>
              <a:spcAft>
                <a:spcPts val="0"/>
              </a:spcAft>
              <a:buNone/>
            </a:pPr>
            <a:r>
              <a:rPr lang="en" sz="1600" dirty="0">
                <a:solidFill>
                  <a:schemeClr val="dk2"/>
                </a:solidFill>
              </a:rPr>
              <a:t>Truck driver urged his coworkers to “pray” that COVID-19 did not “touch” the truck driver’s life because they would “take” all of their co-workers with them.</a:t>
            </a:r>
            <a:endParaRPr sz="1600" dirty="0">
              <a:solidFill>
                <a:schemeClr val="dk2"/>
              </a:solidFill>
            </a:endParaRPr>
          </a:p>
          <a:p>
            <a:pPr marL="0" lvl="0" indent="0" algn="l" rtl="0">
              <a:spcBef>
                <a:spcPts val="1700"/>
              </a:spcBef>
              <a:spcAft>
                <a:spcPts val="1700"/>
              </a:spcAft>
              <a:buNone/>
            </a:pPr>
            <a:r>
              <a:rPr lang="en" sz="1600" dirty="0">
                <a:solidFill>
                  <a:schemeClr val="dk2"/>
                </a:solidFill>
              </a:rPr>
              <a:t>Despite apology, he was terminated. </a:t>
            </a:r>
            <a:endParaRPr sz="1600" dirty="0">
              <a:solidFill>
                <a:schemeClr val="dk2"/>
              </a:solidFill>
            </a:endParaRPr>
          </a:p>
        </p:txBody>
      </p:sp>
      <p:pic>
        <p:nvPicPr>
          <p:cNvPr id="522" name="Google Shape;522;p44"/>
          <p:cNvPicPr preferRelativeResize="0"/>
          <p:nvPr/>
        </p:nvPicPr>
        <p:blipFill>
          <a:blip r:embed="rId3">
            <a:alphaModFix/>
          </a:blip>
          <a:stretch>
            <a:fillRect/>
          </a:stretch>
        </p:blipFill>
        <p:spPr>
          <a:xfrm>
            <a:off x="152400" y="2108350"/>
            <a:ext cx="4529250" cy="254486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p45"/>
          <p:cNvSpPr txBox="1">
            <a:spLocks noGrp="1"/>
          </p:cNvSpPr>
          <p:nvPr>
            <p:ph type="title"/>
          </p:nvPr>
        </p:nvSpPr>
        <p:spPr>
          <a:xfrm>
            <a:off x="471900" y="738725"/>
            <a:ext cx="8222100" cy="767700"/>
          </a:xfrm>
          <a:prstGeom prst="rect">
            <a:avLst/>
          </a:prstGeom>
          <a:noFill/>
          <a:ln>
            <a:noFill/>
          </a:ln>
        </p:spPr>
        <p:txBody>
          <a:bodyPr spcFirstLastPara="1" wrap="square" lIns="68575" tIns="34275" rIns="68575" bIns="34275" anchor="ctr" anchorCtr="0">
            <a:normAutofit/>
          </a:bodyPr>
          <a:lstStyle/>
          <a:p>
            <a:pPr marL="0" lvl="0" indent="0" algn="ctr" rtl="0">
              <a:spcBef>
                <a:spcPts val="0"/>
              </a:spcBef>
              <a:spcAft>
                <a:spcPts val="0"/>
              </a:spcAft>
              <a:buClr>
                <a:schemeClr val="lt2"/>
              </a:buClr>
              <a:buSzPts val="4500"/>
              <a:buFont typeface="Georgia"/>
              <a:buNone/>
            </a:pPr>
            <a:r>
              <a:rPr lang="en" sz="4500"/>
              <a:t>Employee Discipline</a:t>
            </a:r>
            <a:endParaRPr sz="1100"/>
          </a:p>
        </p:txBody>
      </p:sp>
      <p:sp>
        <p:nvSpPr>
          <p:cNvPr id="528" name="Google Shape;528;p45"/>
          <p:cNvSpPr txBox="1">
            <a:spLocks noGrp="1"/>
          </p:cNvSpPr>
          <p:nvPr>
            <p:ph type="body" idx="1"/>
          </p:nvPr>
        </p:nvSpPr>
        <p:spPr>
          <a:xfrm>
            <a:off x="1379550" y="2469550"/>
            <a:ext cx="7314300" cy="2159700"/>
          </a:xfrm>
          <a:prstGeom prst="rect">
            <a:avLst/>
          </a:prstGeom>
          <a:noFill/>
          <a:ln>
            <a:noFill/>
          </a:ln>
        </p:spPr>
        <p:txBody>
          <a:bodyPr spcFirstLastPara="1" wrap="square" lIns="68575" tIns="34275" rIns="68575" bIns="34275" anchor="t" anchorCtr="0">
            <a:normAutofit/>
          </a:bodyPr>
          <a:lstStyle/>
          <a:p>
            <a:pPr marL="0" lvl="0" indent="0" algn="ctr" rtl="0">
              <a:spcBef>
                <a:spcPts val="0"/>
              </a:spcBef>
              <a:spcAft>
                <a:spcPts val="1200"/>
              </a:spcAft>
              <a:buClr>
                <a:schemeClr val="lt1"/>
              </a:buClr>
              <a:buSzPts val="2400"/>
              <a:buNone/>
            </a:pPr>
            <a:endParaRPr sz="1100"/>
          </a:p>
        </p:txBody>
      </p:sp>
      <p:pic>
        <p:nvPicPr>
          <p:cNvPr id="529" name="Google Shape;529;p45"/>
          <p:cNvPicPr preferRelativeResize="0"/>
          <p:nvPr/>
        </p:nvPicPr>
        <p:blipFill>
          <a:blip r:embed="rId3">
            <a:alphaModFix/>
          </a:blip>
          <a:stretch>
            <a:fillRect/>
          </a:stretch>
        </p:blipFill>
        <p:spPr>
          <a:xfrm>
            <a:off x="1308175" y="2171438"/>
            <a:ext cx="6428401" cy="2755925"/>
          </a:xfrm>
          <a:prstGeom prst="rect">
            <a:avLst/>
          </a:prstGeom>
          <a:noFill/>
          <a:ln>
            <a:noFill/>
          </a:ln>
        </p:spPr>
      </p:pic>
      <p:sp>
        <p:nvSpPr>
          <p:cNvPr id="530" name="Google Shape;530;p45"/>
          <p:cNvSpPr txBox="1"/>
          <p:nvPr/>
        </p:nvSpPr>
        <p:spPr>
          <a:xfrm>
            <a:off x="2903850" y="1804988"/>
            <a:ext cx="4700700" cy="36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lt2"/>
                </a:solidFill>
                <a:latin typeface="Roboto"/>
                <a:ea typeface="Roboto"/>
                <a:cs typeface="Roboto"/>
                <a:sym typeface="Roboto"/>
              </a:rPr>
              <a:t>Unprofessional Behavior</a:t>
            </a:r>
            <a:endParaRPr sz="1800">
              <a:solidFill>
                <a:schemeClr val="lt2"/>
              </a:solidFill>
              <a:latin typeface="Roboto"/>
              <a:ea typeface="Roboto"/>
              <a:cs typeface="Roboto"/>
              <a:sym typeface="Roboto"/>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p46"/>
          <p:cNvSpPr txBox="1">
            <a:spLocks noGrp="1"/>
          </p:cNvSpPr>
          <p:nvPr>
            <p:ph type="title"/>
          </p:nvPr>
        </p:nvSpPr>
        <p:spPr>
          <a:xfrm>
            <a:off x="471900" y="738725"/>
            <a:ext cx="8222100" cy="767700"/>
          </a:xfrm>
          <a:prstGeom prst="rect">
            <a:avLst/>
          </a:prstGeom>
          <a:noFill/>
          <a:ln>
            <a:noFill/>
          </a:ln>
        </p:spPr>
        <p:txBody>
          <a:bodyPr spcFirstLastPara="1" wrap="square" lIns="68575" tIns="34275" rIns="68575" bIns="34275" anchor="ctr" anchorCtr="0">
            <a:normAutofit/>
          </a:bodyPr>
          <a:lstStyle/>
          <a:p>
            <a:pPr marL="0" lvl="0" indent="0" algn="ctr" rtl="0">
              <a:spcBef>
                <a:spcPts val="0"/>
              </a:spcBef>
              <a:spcAft>
                <a:spcPts val="0"/>
              </a:spcAft>
              <a:buClr>
                <a:schemeClr val="lt2"/>
              </a:buClr>
              <a:buSzPts val="4500"/>
              <a:buFont typeface="Georgia"/>
              <a:buNone/>
            </a:pPr>
            <a:r>
              <a:rPr lang="en" sz="4500"/>
              <a:t>Employee Discipline</a:t>
            </a:r>
            <a:endParaRPr sz="1100"/>
          </a:p>
        </p:txBody>
      </p:sp>
      <p:pic>
        <p:nvPicPr>
          <p:cNvPr id="537" name="Google Shape;537;p46"/>
          <p:cNvPicPr preferRelativeResize="0"/>
          <p:nvPr/>
        </p:nvPicPr>
        <p:blipFill>
          <a:blip r:embed="rId3">
            <a:alphaModFix/>
          </a:blip>
          <a:stretch>
            <a:fillRect/>
          </a:stretch>
        </p:blipFill>
        <p:spPr>
          <a:xfrm>
            <a:off x="2342912" y="2367434"/>
            <a:ext cx="4458176" cy="2191725"/>
          </a:xfrm>
          <a:prstGeom prst="rect">
            <a:avLst/>
          </a:prstGeom>
          <a:noFill/>
          <a:ln>
            <a:noFill/>
          </a:ln>
        </p:spPr>
      </p:pic>
      <p:sp>
        <p:nvSpPr>
          <p:cNvPr id="2" name="TextBox 1">
            <a:extLst>
              <a:ext uri="{FF2B5EF4-FFF2-40B4-BE49-F238E27FC236}">
                <a16:creationId xmlns:a16="http://schemas.microsoft.com/office/drawing/2014/main" id="{E9B90BFD-426C-4F3C-AE11-75EAEE5DD33A}"/>
              </a:ext>
            </a:extLst>
          </p:cNvPr>
          <p:cNvSpPr txBox="1"/>
          <p:nvPr/>
        </p:nvSpPr>
        <p:spPr>
          <a:xfrm>
            <a:off x="3072797" y="1880655"/>
            <a:ext cx="2998406" cy="400110"/>
          </a:xfrm>
          <a:prstGeom prst="rect">
            <a:avLst/>
          </a:prstGeom>
          <a:noFill/>
        </p:spPr>
        <p:txBody>
          <a:bodyPr wrap="square" rtlCol="0">
            <a:spAutoFit/>
          </a:bodyPr>
          <a:lstStyle/>
          <a:p>
            <a:r>
              <a:rPr lang="en-US" sz="2000" dirty="0"/>
              <a:t>Unprofessional Behavior</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47"/>
          <p:cNvSpPr txBox="1">
            <a:spLocks noGrp="1"/>
          </p:cNvSpPr>
          <p:nvPr>
            <p:ph type="title"/>
          </p:nvPr>
        </p:nvSpPr>
        <p:spPr>
          <a:xfrm>
            <a:off x="471900" y="738725"/>
            <a:ext cx="8222100" cy="767700"/>
          </a:xfrm>
          <a:prstGeom prst="rect">
            <a:avLst/>
          </a:prstGeom>
          <a:noFill/>
          <a:ln>
            <a:noFill/>
          </a:ln>
        </p:spPr>
        <p:txBody>
          <a:bodyPr spcFirstLastPara="1" wrap="square" lIns="68575" tIns="34275" rIns="68575" bIns="34275" anchor="ctr" anchorCtr="0">
            <a:normAutofit/>
          </a:bodyPr>
          <a:lstStyle/>
          <a:p>
            <a:pPr marL="0" lvl="0" indent="0" algn="ctr" rtl="0">
              <a:spcBef>
                <a:spcPts val="0"/>
              </a:spcBef>
              <a:spcAft>
                <a:spcPts val="0"/>
              </a:spcAft>
              <a:buClr>
                <a:schemeClr val="lt2"/>
              </a:buClr>
              <a:buSzPts val="4500"/>
              <a:buFont typeface="Georgia"/>
              <a:buNone/>
            </a:pPr>
            <a:r>
              <a:rPr lang="en" sz="4500"/>
              <a:t>Employee Discipline</a:t>
            </a:r>
            <a:endParaRPr sz="1100"/>
          </a:p>
        </p:txBody>
      </p:sp>
      <p:pic>
        <p:nvPicPr>
          <p:cNvPr id="544" name="Google Shape;544;p47"/>
          <p:cNvPicPr preferRelativeResize="0"/>
          <p:nvPr/>
        </p:nvPicPr>
        <p:blipFill>
          <a:blip r:embed="rId3">
            <a:alphaModFix/>
          </a:blip>
          <a:stretch>
            <a:fillRect/>
          </a:stretch>
        </p:blipFill>
        <p:spPr>
          <a:xfrm>
            <a:off x="2662913" y="2121929"/>
            <a:ext cx="3818174" cy="2992949"/>
          </a:xfrm>
          <a:prstGeom prst="rect">
            <a:avLst/>
          </a:prstGeom>
          <a:noFill/>
          <a:ln>
            <a:noFill/>
          </a:ln>
        </p:spPr>
      </p:pic>
      <p:sp>
        <p:nvSpPr>
          <p:cNvPr id="7" name="TextBox 6">
            <a:extLst>
              <a:ext uri="{FF2B5EF4-FFF2-40B4-BE49-F238E27FC236}">
                <a16:creationId xmlns:a16="http://schemas.microsoft.com/office/drawing/2014/main" id="{73964BB9-F40A-454E-83A5-6F53697D22F0}"/>
              </a:ext>
            </a:extLst>
          </p:cNvPr>
          <p:cNvSpPr txBox="1"/>
          <p:nvPr/>
        </p:nvSpPr>
        <p:spPr>
          <a:xfrm>
            <a:off x="3083747" y="1773079"/>
            <a:ext cx="2998406" cy="400110"/>
          </a:xfrm>
          <a:prstGeom prst="rect">
            <a:avLst/>
          </a:prstGeom>
          <a:noFill/>
        </p:spPr>
        <p:txBody>
          <a:bodyPr wrap="square" rtlCol="0">
            <a:spAutoFit/>
          </a:bodyPr>
          <a:lstStyle/>
          <a:p>
            <a:r>
              <a:rPr lang="en-US" sz="2000" dirty="0"/>
              <a:t>Unprofessional Behavior</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48"/>
          <p:cNvSpPr txBox="1">
            <a:spLocks noGrp="1"/>
          </p:cNvSpPr>
          <p:nvPr>
            <p:ph type="title"/>
          </p:nvPr>
        </p:nvSpPr>
        <p:spPr>
          <a:xfrm>
            <a:off x="471900" y="738725"/>
            <a:ext cx="8222100" cy="767700"/>
          </a:xfrm>
          <a:prstGeom prst="rect">
            <a:avLst/>
          </a:prstGeom>
          <a:noFill/>
          <a:ln>
            <a:noFill/>
          </a:ln>
        </p:spPr>
        <p:txBody>
          <a:bodyPr spcFirstLastPara="1" wrap="square" lIns="68575" tIns="34275" rIns="68575" bIns="34275" anchor="ctr" anchorCtr="0">
            <a:normAutofit/>
          </a:bodyPr>
          <a:lstStyle/>
          <a:p>
            <a:pPr marL="0" lvl="0" indent="0" algn="ctr" rtl="0">
              <a:spcBef>
                <a:spcPts val="0"/>
              </a:spcBef>
              <a:spcAft>
                <a:spcPts val="0"/>
              </a:spcAft>
              <a:buClr>
                <a:schemeClr val="lt2"/>
              </a:buClr>
              <a:buSzPts val="4500"/>
              <a:buFont typeface="Georgia"/>
              <a:buNone/>
            </a:pPr>
            <a:r>
              <a:rPr lang="en" sz="4500"/>
              <a:t>Employee Discipline</a:t>
            </a:r>
            <a:endParaRPr sz="1100"/>
          </a:p>
        </p:txBody>
      </p:sp>
      <p:pic>
        <p:nvPicPr>
          <p:cNvPr id="551" name="Google Shape;551;p48"/>
          <p:cNvPicPr preferRelativeResize="0"/>
          <p:nvPr/>
        </p:nvPicPr>
        <p:blipFill>
          <a:blip r:embed="rId3">
            <a:alphaModFix/>
          </a:blip>
          <a:stretch>
            <a:fillRect/>
          </a:stretch>
        </p:blipFill>
        <p:spPr>
          <a:xfrm>
            <a:off x="2473925" y="2280150"/>
            <a:ext cx="4196150" cy="2349850"/>
          </a:xfrm>
          <a:prstGeom prst="rect">
            <a:avLst/>
          </a:prstGeom>
          <a:noFill/>
          <a:ln>
            <a:noFill/>
          </a:ln>
        </p:spPr>
      </p:pic>
      <p:sp>
        <p:nvSpPr>
          <p:cNvPr id="7" name="TextBox 6">
            <a:extLst>
              <a:ext uri="{FF2B5EF4-FFF2-40B4-BE49-F238E27FC236}">
                <a16:creationId xmlns:a16="http://schemas.microsoft.com/office/drawing/2014/main" id="{3D4928D0-8272-4993-B40F-330D36597452}"/>
              </a:ext>
            </a:extLst>
          </p:cNvPr>
          <p:cNvSpPr txBox="1"/>
          <p:nvPr/>
        </p:nvSpPr>
        <p:spPr>
          <a:xfrm>
            <a:off x="3083747" y="1880040"/>
            <a:ext cx="2998406" cy="400110"/>
          </a:xfrm>
          <a:prstGeom prst="rect">
            <a:avLst/>
          </a:prstGeom>
          <a:noFill/>
        </p:spPr>
        <p:txBody>
          <a:bodyPr wrap="square" rtlCol="0">
            <a:spAutoFit/>
          </a:bodyPr>
          <a:lstStyle/>
          <a:p>
            <a:r>
              <a:rPr lang="en-US" sz="2000" dirty="0"/>
              <a:t>Unprofessional Behavior</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sp>
        <p:nvSpPr>
          <p:cNvPr id="556" name="Google Shape;556;p49"/>
          <p:cNvSpPr txBox="1">
            <a:spLocks noGrp="1"/>
          </p:cNvSpPr>
          <p:nvPr>
            <p:ph type="title"/>
          </p:nvPr>
        </p:nvSpPr>
        <p:spPr>
          <a:xfrm>
            <a:off x="471900" y="738725"/>
            <a:ext cx="8222100" cy="767700"/>
          </a:xfrm>
          <a:prstGeom prst="rect">
            <a:avLst/>
          </a:prstGeom>
          <a:noFill/>
          <a:ln>
            <a:noFill/>
          </a:ln>
        </p:spPr>
        <p:txBody>
          <a:bodyPr spcFirstLastPara="1" wrap="square" lIns="68575" tIns="34275" rIns="68575" bIns="34275" anchor="ctr" anchorCtr="0">
            <a:normAutofit/>
          </a:bodyPr>
          <a:lstStyle/>
          <a:p>
            <a:pPr marL="0" lvl="0" indent="0" algn="ctr" rtl="0">
              <a:spcBef>
                <a:spcPts val="0"/>
              </a:spcBef>
              <a:spcAft>
                <a:spcPts val="0"/>
              </a:spcAft>
              <a:buClr>
                <a:schemeClr val="lt2"/>
              </a:buClr>
              <a:buSzPts val="4500"/>
              <a:buFont typeface="Georgia"/>
              <a:buNone/>
            </a:pPr>
            <a:r>
              <a:rPr lang="en" sz="4500"/>
              <a:t>Employee Discipline</a:t>
            </a:r>
            <a:endParaRPr sz="1100"/>
          </a:p>
        </p:txBody>
      </p:sp>
      <p:sp>
        <p:nvSpPr>
          <p:cNvPr id="557" name="Google Shape;557;p49"/>
          <p:cNvSpPr txBox="1">
            <a:spLocks noGrp="1"/>
          </p:cNvSpPr>
          <p:nvPr>
            <p:ph type="body" idx="1"/>
          </p:nvPr>
        </p:nvSpPr>
        <p:spPr>
          <a:xfrm>
            <a:off x="318200" y="1894800"/>
            <a:ext cx="3963400" cy="2851538"/>
          </a:xfrm>
          <a:prstGeom prst="rect">
            <a:avLst/>
          </a:prstGeom>
          <a:noFill/>
          <a:ln>
            <a:noFill/>
          </a:ln>
        </p:spPr>
        <p:txBody>
          <a:bodyPr spcFirstLastPara="1" wrap="square" lIns="68575" tIns="34275" rIns="68575" bIns="34275" anchor="t" anchorCtr="0">
            <a:normAutofit lnSpcReduction="10000"/>
          </a:bodyPr>
          <a:lstStyle/>
          <a:p>
            <a:pPr marL="0" lvl="0" indent="0" algn="just" rtl="0">
              <a:lnSpc>
                <a:spcPct val="150000"/>
              </a:lnSpc>
              <a:spcBef>
                <a:spcPts val="0"/>
              </a:spcBef>
              <a:spcAft>
                <a:spcPts val="0"/>
              </a:spcAft>
              <a:buNone/>
            </a:pPr>
            <a:r>
              <a:rPr lang="en" sz="1700" b="1" dirty="0">
                <a:solidFill>
                  <a:srgbClr val="404040"/>
                </a:solidFill>
              </a:rPr>
              <a:t>Firefighters posted to social media accusing a union official of misusing paid time off donated by firefighters.</a:t>
            </a:r>
            <a:endParaRPr sz="1900" dirty="0">
              <a:solidFill>
                <a:srgbClr val="404040"/>
              </a:solidFill>
            </a:endParaRPr>
          </a:p>
          <a:p>
            <a:pPr marL="0" lvl="0" indent="0" algn="just" rtl="0">
              <a:lnSpc>
                <a:spcPct val="150000"/>
              </a:lnSpc>
              <a:spcBef>
                <a:spcPts val="900"/>
              </a:spcBef>
              <a:spcAft>
                <a:spcPts val="0"/>
              </a:spcAft>
              <a:buNone/>
            </a:pPr>
            <a:r>
              <a:rPr lang="en" sz="1700" dirty="0">
                <a:solidFill>
                  <a:srgbClr val="404040"/>
                </a:solidFill>
              </a:rPr>
              <a:t>They were disciplined. They sued.</a:t>
            </a:r>
            <a:endParaRPr sz="1700" dirty="0">
              <a:solidFill>
                <a:srgbClr val="404040"/>
              </a:solidFill>
            </a:endParaRPr>
          </a:p>
          <a:p>
            <a:pPr marL="0" lvl="0" indent="0" algn="just" rtl="0">
              <a:lnSpc>
                <a:spcPct val="150000"/>
              </a:lnSpc>
              <a:spcBef>
                <a:spcPts val="900"/>
              </a:spcBef>
              <a:spcAft>
                <a:spcPts val="0"/>
              </a:spcAft>
              <a:buNone/>
            </a:pPr>
            <a:r>
              <a:rPr lang="en" sz="1700" dirty="0">
                <a:solidFill>
                  <a:srgbClr val="404040"/>
                </a:solidFill>
              </a:rPr>
              <a:t>11th circuit said the posts were clearly about a matter of public concern: misuse of taxpayer money.</a:t>
            </a:r>
            <a:endParaRPr sz="1700" dirty="0">
              <a:solidFill>
                <a:srgbClr val="404040"/>
              </a:solidFill>
            </a:endParaRPr>
          </a:p>
          <a:p>
            <a:pPr marL="0" lvl="0" indent="0" algn="l" rtl="0">
              <a:lnSpc>
                <a:spcPct val="150000"/>
              </a:lnSpc>
              <a:spcBef>
                <a:spcPts val="900"/>
              </a:spcBef>
              <a:spcAft>
                <a:spcPts val="0"/>
              </a:spcAft>
              <a:buNone/>
            </a:pPr>
            <a:endParaRPr sz="1200" b="1" dirty="0">
              <a:solidFill>
                <a:srgbClr val="404040"/>
              </a:solidFill>
              <a:latin typeface="Arial"/>
              <a:ea typeface="Arial"/>
              <a:cs typeface="Arial"/>
              <a:sym typeface="Arial"/>
            </a:endParaRPr>
          </a:p>
          <a:p>
            <a:pPr marL="0" lvl="0" indent="0" algn="l" rtl="0">
              <a:lnSpc>
                <a:spcPct val="150000"/>
              </a:lnSpc>
              <a:spcBef>
                <a:spcPts val="900"/>
              </a:spcBef>
              <a:spcAft>
                <a:spcPts val="900"/>
              </a:spcAft>
              <a:buNone/>
            </a:pPr>
            <a:endParaRPr sz="1200" dirty="0">
              <a:solidFill>
                <a:srgbClr val="404040"/>
              </a:solidFill>
              <a:latin typeface="Arial"/>
              <a:ea typeface="Arial"/>
              <a:cs typeface="Arial"/>
              <a:sym typeface="Arial"/>
            </a:endParaRPr>
          </a:p>
        </p:txBody>
      </p:sp>
      <p:pic>
        <p:nvPicPr>
          <p:cNvPr id="558" name="Google Shape;558;p49"/>
          <p:cNvPicPr preferRelativeResize="0"/>
          <p:nvPr/>
        </p:nvPicPr>
        <p:blipFill>
          <a:blip r:embed="rId3">
            <a:alphaModFix/>
          </a:blip>
          <a:stretch>
            <a:fillRect/>
          </a:stretch>
        </p:blipFill>
        <p:spPr>
          <a:xfrm>
            <a:off x="4750525" y="1724250"/>
            <a:ext cx="4075275" cy="3309389"/>
          </a:xfrm>
          <a:prstGeom prst="rect">
            <a:avLst/>
          </a:prstGeom>
          <a:noFill/>
          <a:ln>
            <a:noFill/>
          </a:ln>
        </p:spPr>
      </p:pic>
      <p:sp>
        <p:nvSpPr>
          <p:cNvPr id="559" name="Google Shape;559;p49"/>
          <p:cNvSpPr txBox="1"/>
          <p:nvPr/>
        </p:nvSpPr>
        <p:spPr>
          <a:xfrm>
            <a:off x="204575" y="1724250"/>
            <a:ext cx="1685400" cy="34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lt2"/>
              </a:solidFill>
              <a:latin typeface="Roboto"/>
              <a:ea typeface="Roboto"/>
              <a:cs typeface="Roboto"/>
              <a:sym typeface="Roboto"/>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0EDFF6-3564-4AAC-84C6-EE0A16956FD1}"/>
              </a:ext>
            </a:extLst>
          </p:cNvPr>
          <p:cNvSpPr>
            <a:spLocks noGrp="1"/>
          </p:cNvSpPr>
          <p:nvPr>
            <p:ph type="body" idx="1"/>
          </p:nvPr>
        </p:nvSpPr>
        <p:spPr/>
        <p:txBody>
          <a:bodyPr>
            <a:normAutofit fontScale="92500" lnSpcReduction="10000"/>
          </a:bodyPr>
          <a:lstStyle/>
          <a:p>
            <a:pPr marL="114300" indent="0">
              <a:buNone/>
            </a:pPr>
            <a:r>
              <a:rPr lang="en" i="1" dirty="0">
                <a:solidFill>
                  <a:srgbClr val="404040"/>
                </a:solidFill>
              </a:rPr>
              <a:t>O'Laughlin</a:t>
            </a:r>
            <a:r>
              <a:rPr lang="en" dirty="0">
                <a:solidFill>
                  <a:srgbClr val="404040"/>
                </a:solidFill>
              </a:rPr>
              <a:t> </a:t>
            </a:r>
            <a:r>
              <a:rPr lang="en-US" dirty="0">
                <a:solidFill>
                  <a:srgbClr val="404040"/>
                </a:solidFill>
              </a:rPr>
              <a:t>Balancing Test for Invalid Social Media Restrictions</a:t>
            </a:r>
          </a:p>
          <a:p>
            <a:pPr marL="114300" indent="0">
              <a:buNone/>
            </a:pPr>
            <a:endParaRPr lang="en-US" dirty="0"/>
          </a:p>
          <a:p>
            <a:r>
              <a:rPr lang="en-US" dirty="0"/>
              <a:t>(1) Speech in question is a matter of public concern.</a:t>
            </a:r>
          </a:p>
          <a:p>
            <a:r>
              <a:rPr lang="en-US" dirty="0"/>
              <a:t>(2) Speaker’s free speech interest outweighs employer’s interest in efficient fulfillment of responsibilities.</a:t>
            </a:r>
          </a:p>
          <a:p>
            <a:r>
              <a:rPr lang="en-US" dirty="0"/>
              <a:t>(3) Speech in question played a large role in the adverse employment action.</a:t>
            </a:r>
          </a:p>
          <a:p>
            <a:r>
              <a:rPr lang="en-US" dirty="0"/>
              <a:t>If (1)-(3) are true, then the employer must show by a preponderance of the evidence that it would have made the same employment decision in the absence of the protected speech.</a:t>
            </a:r>
          </a:p>
        </p:txBody>
      </p:sp>
      <p:sp>
        <p:nvSpPr>
          <p:cNvPr id="4" name="Google Shape;564;p50">
            <a:extLst>
              <a:ext uri="{FF2B5EF4-FFF2-40B4-BE49-F238E27FC236}">
                <a16:creationId xmlns:a16="http://schemas.microsoft.com/office/drawing/2014/main" id="{FA04C64A-7EC3-39EC-C5ED-ED972555A97A}"/>
              </a:ext>
            </a:extLst>
          </p:cNvPr>
          <p:cNvSpPr txBox="1">
            <a:spLocks noGrp="1"/>
          </p:cNvSpPr>
          <p:nvPr>
            <p:ph type="title"/>
          </p:nvPr>
        </p:nvSpPr>
        <p:spPr>
          <a:xfrm>
            <a:off x="471900" y="738725"/>
            <a:ext cx="8222100" cy="767700"/>
          </a:xfrm>
          <a:prstGeom prst="rect">
            <a:avLst/>
          </a:prstGeom>
          <a:noFill/>
          <a:ln>
            <a:noFill/>
          </a:ln>
        </p:spPr>
        <p:txBody>
          <a:bodyPr spcFirstLastPara="1" wrap="square" lIns="68575" tIns="34275" rIns="68575" bIns="34275" anchor="ctr" anchorCtr="0">
            <a:normAutofit/>
          </a:bodyPr>
          <a:lstStyle/>
          <a:p>
            <a:pPr marL="0" lvl="0" indent="0" algn="ctr" rtl="0">
              <a:spcBef>
                <a:spcPts val="0"/>
              </a:spcBef>
              <a:spcAft>
                <a:spcPts val="0"/>
              </a:spcAft>
              <a:buClr>
                <a:schemeClr val="lt2"/>
              </a:buClr>
              <a:buSzPts val="4500"/>
              <a:buFont typeface="Georgia"/>
              <a:buNone/>
            </a:pPr>
            <a:r>
              <a:rPr lang="en" sz="4500" dirty="0"/>
              <a:t>Employee Discipline</a:t>
            </a:r>
            <a:endParaRPr sz="1100" dirty="0"/>
          </a:p>
        </p:txBody>
      </p:sp>
    </p:spTree>
    <p:extLst>
      <p:ext uri="{BB962C8B-B14F-4D97-AF65-F5344CB8AC3E}">
        <p14:creationId xmlns:p14="http://schemas.microsoft.com/office/powerpoint/2010/main" val="1359385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p50"/>
          <p:cNvSpPr txBox="1">
            <a:spLocks noGrp="1"/>
          </p:cNvSpPr>
          <p:nvPr>
            <p:ph type="title"/>
          </p:nvPr>
        </p:nvSpPr>
        <p:spPr>
          <a:xfrm>
            <a:off x="471900" y="738725"/>
            <a:ext cx="8222100" cy="767700"/>
          </a:xfrm>
          <a:prstGeom prst="rect">
            <a:avLst/>
          </a:prstGeom>
          <a:noFill/>
          <a:ln>
            <a:noFill/>
          </a:ln>
        </p:spPr>
        <p:txBody>
          <a:bodyPr spcFirstLastPara="1" wrap="square" lIns="68575" tIns="34275" rIns="68575" bIns="34275" anchor="ctr" anchorCtr="0">
            <a:normAutofit/>
          </a:bodyPr>
          <a:lstStyle/>
          <a:p>
            <a:pPr marL="0" lvl="0" indent="0" algn="ctr" rtl="0">
              <a:spcBef>
                <a:spcPts val="0"/>
              </a:spcBef>
              <a:spcAft>
                <a:spcPts val="0"/>
              </a:spcAft>
              <a:buClr>
                <a:schemeClr val="lt2"/>
              </a:buClr>
              <a:buSzPts val="4500"/>
              <a:buFont typeface="Georgia"/>
              <a:buNone/>
            </a:pPr>
            <a:r>
              <a:rPr lang="en" sz="4500" dirty="0"/>
              <a:t>Employee Discipline</a:t>
            </a:r>
            <a:endParaRPr sz="1100" dirty="0"/>
          </a:p>
        </p:txBody>
      </p:sp>
      <p:pic>
        <p:nvPicPr>
          <p:cNvPr id="565" name="Google Shape;565;p50"/>
          <p:cNvPicPr preferRelativeResize="0"/>
          <p:nvPr/>
        </p:nvPicPr>
        <p:blipFill rotWithShape="1">
          <a:blip r:embed="rId3">
            <a:alphaModFix/>
          </a:blip>
          <a:srcRect t="14339"/>
          <a:stretch/>
        </p:blipFill>
        <p:spPr>
          <a:xfrm>
            <a:off x="743449" y="1748929"/>
            <a:ext cx="7657101" cy="3115525"/>
          </a:xfrm>
          <a:prstGeom prst="rect">
            <a:avLst/>
          </a:prstGeom>
          <a:noFill/>
          <a:ln>
            <a:noFill/>
          </a:ln>
        </p:spPr>
      </p:pic>
      <p:pic>
        <p:nvPicPr>
          <p:cNvPr id="566" name="Google Shape;566;p50"/>
          <p:cNvPicPr preferRelativeResize="0"/>
          <p:nvPr/>
        </p:nvPicPr>
        <p:blipFill>
          <a:blip r:embed="rId4">
            <a:alphaModFix/>
          </a:blip>
          <a:stretch>
            <a:fillRect/>
          </a:stretch>
        </p:blipFill>
        <p:spPr>
          <a:xfrm>
            <a:off x="7328925" y="3431592"/>
            <a:ext cx="1365075" cy="1365075"/>
          </a:xfrm>
          <a:prstGeom prst="rect">
            <a:avLst/>
          </a:prstGeom>
          <a:noFill/>
          <a:ln>
            <a:noFill/>
          </a:ln>
        </p:spPr>
      </p:pic>
      <p:sp>
        <p:nvSpPr>
          <p:cNvPr id="567" name="Google Shape;567;p50"/>
          <p:cNvSpPr txBox="1"/>
          <p:nvPr/>
        </p:nvSpPr>
        <p:spPr>
          <a:xfrm>
            <a:off x="321475" y="1831400"/>
            <a:ext cx="1967700" cy="506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lt2"/>
              </a:solidFill>
              <a:latin typeface="Roboto"/>
              <a:ea typeface="Roboto"/>
              <a:cs typeface="Roboto"/>
              <a:sym typeface="Roboto"/>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sp>
        <p:nvSpPr>
          <p:cNvPr id="580" name="Google Shape;580;p52"/>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500"/>
              <a:t>Employee Discipline</a:t>
            </a:r>
            <a:endParaRPr sz="4500"/>
          </a:p>
        </p:txBody>
      </p:sp>
      <p:sp>
        <p:nvSpPr>
          <p:cNvPr id="581" name="Google Shape;581;p52"/>
          <p:cNvSpPr txBox="1">
            <a:spLocks noGrp="1"/>
          </p:cNvSpPr>
          <p:nvPr>
            <p:ph type="body" idx="1"/>
          </p:nvPr>
        </p:nvSpPr>
        <p:spPr>
          <a:xfrm>
            <a:off x="417075" y="1765575"/>
            <a:ext cx="8376000" cy="3201000"/>
          </a:xfrm>
          <a:prstGeom prst="rect">
            <a:avLst/>
          </a:prstGeom>
        </p:spPr>
        <p:txBody>
          <a:bodyPr spcFirstLastPara="1" wrap="square" lIns="91425" tIns="91425" rIns="91425" bIns="91425" anchor="t" anchorCtr="0">
            <a:noAutofit/>
          </a:bodyPr>
          <a:lstStyle/>
          <a:p>
            <a:pPr marL="0" lvl="0" indent="0" algn="just" rtl="0">
              <a:lnSpc>
                <a:spcPct val="100000"/>
              </a:lnSpc>
              <a:spcBef>
                <a:spcPts val="0"/>
              </a:spcBef>
              <a:spcAft>
                <a:spcPts val="0"/>
              </a:spcAft>
              <a:buNone/>
            </a:pPr>
            <a:r>
              <a:rPr lang="en-US" sz="1750" i="1" u="sng" dirty="0">
                <a:solidFill>
                  <a:srgbClr val="000000"/>
                </a:solidFill>
              </a:rPr>
              <a:t>Police Officer </a:t>
            </a:r>
            <a:r>
              <a:rPr lang="en" sz="1750" i="1" u="sng" dirty="0">
                <a:solidFill>
                  <a:srgbClr val="000000"/>
                </a:solidFill>
              </a:rPr>
              <a:t>Susan Graziosi’s initial social media post:</a:t>
            </a:r>
            <a:endParaRPr sz="1750" i="1" u="sng" dirty="0">
              <a:solidFill>
                <a:srgbClr val="000000"/>
              </a:solidFill>
            </a:endParaRPr>
          </a:p>
          <a:p>
            <a:pPr marL="0" lvl="0" indent="0" algn="just" rtl="0">
              <a:lnSpc>
                <a:spcPct val="100000"/>
              </a:lnSpc>
              <a:spcBef>
                <a:spcPts val="0"/>
              </a:spcBef>
              <a:spcAft>
                <a:spcPts val="0"/>
              </a:spcAft>
              <a:buNone/>
            </a:pPr>
            <a:endParaRPr sz="1750" i="1" u="sng" dirty="0">
              <a:solidFill>
                <a:srgbClr val="000000"/>
              </a:solidFill>
            </a:endParaRPr>
          </a:p>
          <a:p>
            <a:pPr marL="0" lvl="0" indent="0" algn="just" rtl="0">
              <a:lnSpc>
                <a:spcPct val="100000"/>
              </a:lnSpc>
              <a:spcBef>
                <a:spcPts val="0"/>
              </a:spcBef>
              <a:spcAft>
                <a:spcPts val="0"/>
              </a:spcAft>
              <a:buNone/>
            </a:pPr>
            <a:r>
              <a:rPr lang="en" sz="1750" i="1" dirty="0">
                <a:solidFill>
                  <a:srgbClr val="000000"/>
                </a:solidFill>
              </a:rPr>
              <a:t>I just found out that Greenville Police Department did not send a representative to the funeral of Pearl Police Officer Mike Walter, who was killed in the line of duty on May 1, 2012. This is totally unacceptable. I don’t want to hear about the price of gas-officers would have gladly paid for and driven their own vehicles had we known the city was in such dire straights [sic] as to not to be able to afford a trip to Pearll, Ms. [sic], which, by the way, is where our police academy is located. The last I heard was the chief was telling the assistant chief about getting a group of officers to go to the funeral. Dear Mayor, can we please get a leader that understands that a department sends officers of [sic] the funeral of an officer killed in the line of duty? Thank you. Susan Grazios</a:t>
            </a:r>
            <a:endParaRPr sz="25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
        <p:cNvGrpSpPr/>
        <p:nvPr/>
      </p:nvGrpSpPr>
      <p:grpSpPr>
        <a:xfrm>
          <a:off x="0" y="0"/>
          <a:ext cx="0" cy="0"/>
          <a:chOff x="0" y="0"/>
          <a:chExt cx="0" cy="0"/>
        </a:xfrm>
      </p:grpSpPr>
      <p:sp>
        <p:nvSpPr>
          <p:cNvPr id="99" name="Google Shape;99;p16"/>
          <p:cNvSpPr txBox="1">
            <a:spLocks noGrp="1"/>
          </p:cNvSpPr>
          <p:nvPr>
            <p:ph type="body" idx="1"/>
          </p:nvPr>
        </p:nvSpPr>
        <p:spPr>
          <a:xfrm>
            <a:off x="64975" y="1919075"/>
            <a:ext cx="3362100" cy="2873400"/>
          </a:xfrm>
          <a:prstGeom prst="rect">
            <a:avLst/>
          </a:prstGeom>
          <a:noFill/>
          <a:ln>
            <a:noFill/>
          </a:ln>
        </p:spPr>
        <p:txBody>
          <a:bodyPr spcFirstLastPara="1" wrap="square" lIns="68575" tIns="34275" rIns="68575" bIns="34275" anchor="t" anchorCtr="0">
            <a:normAutofit fontScale="32500" lnSpcReduction="20000"/>
          </a:bodyPr>
          <a:lstStyle/>
          <a:p>
            <a:pPr marL="0" lvl="0" indent="0" algn="l" rtl="0">
              <a:spcBef>
                <a:spcPts val="0"/>
              </a:spcBef>
              <a:spcAft>
                <a:spcPts val="0"/>
              </a:spcAft>
              <a:buClr>
                <a:schemeClr val="lt1"/>
              </a:buClr>
              <a:buSzPct val="43466"/>
              <a:buNone/>
            </a:pPr>
            <a:endParaRPr sz="6901" b="1" u="sng" dirty="0"/>
          </a:p>
          <a:p>
            <a:pPr marL="0" lvl="0" indent="0" algn="l" rtl="0">
              <a:spcBef>
                <a:spcPts val="600"/>
              </a:spcBef>
              <a:spcAft>
                <a:spcPts val="0"/>
              </a:spcAft>
              <a:buNone/>
            </a:pPr>
            <a:r>
              <a:rPr lang="en" sz="6901" b="1" u="sng" dirty="0"/>
              <a:t>Presentation Overview</a:t>
            </a:r>
            <a:endParaRPr sz="6901" b="1" u="sng" dirty="0"/>
          </a:p>
          <a:p>
            <a:pPr marL="461963" indent="-461963">
              <a:spcBef>
                <a:spcPts val="600"/>
              </a:spcBef>
            </a:pPr>
            <a:r>
              <a:rPr lang="en" sz="6901" dirty="0"/>
              <a:t>Personal Social Media Accounts</a:t>
            </a:r>
            <a:endParaRPr sz="6901" dirty="0"/>
          </a:p>
          <a:p>
            <a:pPr marL="461963" indent="-461963">
              <a:spcBef>
                <a:spcPts val="600"/>
              </a:spcBef>
            </a:pPr>
            <a:r>
              <a:rPr lang="en" sz="6800" dirty="0"/>
              <a:t>Employee</a:t>
            </a:r>
            <a:r>
              <a:rPr lang="en" sz="6901" dirty="0"/>
              <a:t> Discipline</a:t>
            </a:r>
            <a:endParaRPr sz="6901" dirty="0"/>
          </a:p>
          <a:p>
            <a:pPr marL="461963" indent="-461963">
              <a:spcBef>
                <a:spcPts val="600"/>
              </a:spcBef>
            </a:pPr>
            <a:r>
              <a:rPr lang="en" sz="6901" dirty="0"/>
              <a:t>City Accounts and Devices</a:t>
            </a:r>
            <a:endParaRPr sz="6901" dirty="0"/>
          </a:p>
          <a:p>
            <a:pPr marL="254000" lvl="0" indent="-111125" algn="l" rtl="0">
              <a:spcBef>
                <a:spcPts val="600"/>
              </a:spcBef>
              <a:spcAft>
                <a:spcPts val="0"/>
              </a:spcAft>
              <a:buClr>
                <a:schemeClr val="lt1"/>
              </a:buClr>
              <a:buSzPct val="272727"/>
              <a:buChar char="●"/>
            </a:pPr>
            <a:endParaRPr sz="1100" dirty="0"/>
          </a:p>
          <a:p>
            <a:pPr marL="0" lvl="0" indent="0" algn="l" rtl="0">
              <a:spcBef>
                <a:spcPts val="600"/>
              </a:spcBef>
              <a:spcAft>
                <a:spcPts val="0"/>
              </a:spcAft>
              <a:buClr>
                <a:schemeClr val="lt1"/>
              </a:buClr>
              <a:buSzPct val="100000"/>
              <a:buNone/>
            </a:pPr>
            <a:endParaRPr sz="3000" dirty="0"/>
          </a:p>
          <a:p>
            <a:pPr marL="254000" lvl="0" indent="-254000" algn="l" rtl="0">
              <a:spcBef>
                <a:spcPts val="500"/>
              </a:spcBef>
              <a:spcAft>
                <a:spcPts val="0"/>
              </a:spcAft>
              <a:buClr>
                <a:schemeClr val="lt1"/>
              </a:buClr>
              <a:buSzPct val="218181"/>
              <a:buNone/>
            </a:pPr>
            <a:endParaRPr sz="1100" dirty="0"/>
          </a:p>
          <a:p>
            <a:pPr marL="254000" lvl="0" indent="-101600" algn="l" rtl="0">
              <a:spcBef>
                <a:spcPts val="500"/>
              </a:spcBef>
              <a:spcAft>
                <a:spcPts val="1200"/>
              </a:spcAft>
              <a:buClr>
                <a:schemeClr val="lt1"/>
              </a:buClr>
              <a:buSzPct val="218181"/>
              <a:buNone/>
            </a:pPr>
            <a:endParaRPr sz="1100" dirty="0"/>
          </a:p>
        </p:txBody>
      </p:sp>
      <p:sp>
        <p:nvSpPr>
          <p:cNvPr id="100" name="Google Shape;100;p16"/>
          <p:cNvSpPr txBox="1">
            <a:spLocks noGrp="1"/>
          </p:cNvSpPr>
          <p:nvPr>
            <p:ph type="title"/>
          </p:nvPr>
        </p:nvSpPr>
        <p:spPr>
          <a:xfrm>
            <a:off x="471900" y="738725"/>
            <a:ext cx="8222100" cy="767700"/>
          </a:xfrm>
          <a:prstGeom prst="rect">
            <a:avLst/>
          </a:prstGeom>
          <a:noFill/>
          <a:ln>
            <a:noFill/>
          </a:ln>
        </p:spPr>
        <p:txBody>
          <a:bodyPr spcFirstLastPara="1" wrap="square" lIns="68575" tIns="34275" rIns="68575" bIns="34275" anchor="ctr" anchorCtr="0">
            <a:normAutofit fontScale="90000"/>
          </a:bodyPr>
          <a:lstStyle/>
          <a:p>
            <a:pPr marL="0" lvl="0" indent="0" algn="ctr" rtl="0">
              <a:spcBef>
                <a:spcPts val="0"/>
              </a:spcBef>
              <a:spcAft>
                <a:spcPts val="0"/>
              </a:spcAft>
              <a:buClr>
                <a:schemeClr val="lt2"/>
              </a:buClr>
              <a:buSzPct val="100000"/>
              <a:buFont typeface="Georgia"/>
              <a:buNone/>
            </a:pPr>
            <a:r>
              <a:rPr lang="en" sz="5400"/>
              <a:t>Social Media</a:t>
            </a:r>
            <a:endParaRPr sz="1100"/>
          </a:p>
        </p:txBody>
      </p:sp>
      <p:pic>
        <p:nvPicPr>
          <p:cNvPr id="101" name="Google Shape;101;p16"/>
          <p:cNvPicPr preferRelativeResize="0"/>
          <p:nvPr/>
        </p:nvPicPr>
        <p:blipFill>
          <a:blip r:embed="rId3">
            <a:alphaModFix/>
          </a:blip>
          <a:stretch>
            <a:fillRect/>
          </a:stretch>
        </p:blipFill>
        <p:spPr>
          <a:xfrm>
            <a:off x="3345750" y="2083418"/>
            <a:ext cx="5798250" cy="2695583"/>
          </a:xfrm>
          <a:prstGeom prst="rect">
            <a:avLst/>
          </a:prstGeom>
          <a:noFill/>
          <a:ln>
            <a:noFill/>
          </a:ln>
        </p:spPr>
      </p:pic>
      <p:sp>
        <p:nvSpPr>
          <p:cNvPr id="102" name="Google Shape;102;p16"/>
          <p:cNvSpPr txBox="1"/>
          <p:nvPr/>
        </p:nvSpPr>
        <p:spPr>
          <a:xfrm>
            <a:off x="3253500" y="4779000"/>
            <a:ext cx="2767500" cy="27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u="sng">
                <a:solidFill>
                  <a:schemeClr val="hlink"/>
                </a:solidFill>
                <a:latin typeface="Roboto"/>
                <a:ea typeface="Roboto"/>
                <a:cs typeface="Roboto"/>
                <a:sym typeface="Roboto"/>
                <a:hlinkClick r:id="rId4"/>
              </a:rPr>
              <a:t>www.thefederalist.com</a:t>
            </a:r>
            <a:endParaRPr sz="1100">
              <a:solidFill>
                <a:schemeClr val="lt2"/>
              </a:solidFill>
              <a:latin typeface="Roboto"/>
              <a:ea typeface="Roboto"/>
              <a:cs typeface="Roboto"/>
              <a:sym typeface="Roboto"/>
            </a:endParaRPr>
          </a:p>
          <a:p>
            <a:pPr marL="0" lvl="0" indent="0" algn="l" rtl="0">
              <a:spcBef>
                <a:spcPts val="0"/>
              </a:spcBef>
              <a:spcAft>
                <a:spcPts val="0"/>
              </a:spcAft>
              <a:buNone/>
            </a:pPr>
            <a:endParaRPr sz="1100">
              <a:solidFill>
                <a:schemeClr val="lt2"/>
              </a:solidFill>
              <a:latin typeface="Roboto"/>
              <a:ea typeface="Roboto"/>
              <a:cs typeface="Roboto"/>
              <a:sym typeface="Roboto"/>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71"/>
        <p:cNvGrpSpPr/>
        <p:nvPr/>
      </p:nvGrpSpPr>
      <p:grpSpPr>
        <a:xfrm>
          <a:off x="0" y="0"/>
          <a:ext cx="0" cy="0"/>
          <a:chOff x="0" y="0"/>
          <a:chExt cx="0" cy="0"/>
        </a:xfrm>
      </p:grpSpPr>
      <p:sp>
        <p:nvSpPr>
          <p:cNvPr id="572" name="Google Shape;572;p51"/>
          <p:cNvSpPr txBox="1">
            <a:spLocks noGrp="1"/>
          </p:cNvSpPr>
          <p:nvPr>
            <p:ph type="title"/>
          </p:nvPr>
        </p:nvSpPr>
        <p:spPr>
          <a:xfrm>
            <a:off x="471900" y="738725"/>
            <a:ext cx="8222100" cy="767700"/>
          </a:xfrm>
          <a:prstGeom prst="rect">
            <a:avLst/>
          </a:prstGeom>
          <a:noFill/>
          <a:ln>
            <a:noFill/>
          </a:ln>
        </p:spPr>
        <p:txBody>
          <a:bodyPr spcFirstLastPara="1" wrap="square" lIns="68575" tIns="34275" rIns="68575" bIns="34275" anchor="ctr" anchorCtr="0">
            <a:normAutofit/>
          </a:bodyPr>
          <a:lstStyle/>
          <a:p>
            <a:pPr marL="0" lvl="0" indent="0" algn="ctr" rtl="0">
              <a:spcBef>
                <a:spcPts val="0"/>
              </a:spcBef>
              <a:spcAft>
                <a:spcPts val="0"/>
              </a:spcAft>
              <a:buClr>
                <a:schemeClr val="lt2"/>
              </a:buClr>
              <a:buSzPts val="4500"/>
              <a:buFont typeface="Georgia"/>
              <a:buNone/>
            </a:pPr>
            <a:r>
              <a:rPr lang="en" sz="4500"/>
              <a:t>Employee Discipline</a:t>
            </a:r>
            <a:endParaRPr sz="1100"/>
          </a:p>
        </p:txBody>
      </p:sp>
      <p:sp>
        <p:nvSpPr>
          <p:cNvPr id="573" name="Google Shape;573;p51"/>
          <p:cNvSpPr txBox="1">
            <a:spLocks noGrp="1"/>
          </p:cNvSpPr>
          <p:nvPr>
            <p:ph type="body" idx="1"/>
          </p:nvPr>
        </p:nvSpPr>
        <p:spPr>
          <a:xfrm>
            <a:off x="340375" y="2156100"/>
            <a:ext cx="4133100" cy="2987400"/>
          </a:xfrm>
          <a:prstGeom prst="rect">
            <a:avLst/>
          </a:prstGeom>
          <a:noFill/>
          <a:ln>
            <a:noFill/>
          </a:ln>
        </p:spPr>
        <p:txBody>
          <a:bodyPr spcFirstLastPara="1" wrap="square" lIns="68575" tIns="34275" rIns="68575" bIns="34275" anchor="t" anchorCtr="0">
            <a:normAutofit/>
          </a:bodyPr>
          <a:lstStyle/>
          <a:p>
            <a:pPr marL="0" lvl="0" indent="0" algn="just" rtl="0">
              <a:spcBef>
                <a:spcPts val="0"/>
              </a:spcBef>
              <a:spcAft>
                <a:spcPts val="0"/>
              </a:spcAft>
              <a:buClr>
                <a:schemeClr val="lt1"/>
              </a:buClr>
              <a:buSzPts val="2400"/>
              <a:buNone/>
            </a:pPr>
            <a:r>
              <a:rPr lang="en" sz="1950" dirty="0">
                <a:solidFill>
                  <a:srgbClr val="343A40"/>
                </a:solidFill>
              </a:rPr>
              <a:t>City’s Termination of Police Officer Over Facebook Posts </a:t>
            </a:r>
            <a:r>
              <a:rPr lang="en" sz="1950" u="sng" dirty="0">
                <a:solidFill>
                  <a:srgbClr val="343A40"/>
                </a:solidFill>
              </a:rPr>
              <a:t>Did Not Violate</a:t>
            </a:r>
            <a:r>
              <a:rPr lang="en" sz="1950" dirty="0">
                <a:solidFill>
                  <a:srgbClr val="343A40"/>
                </a:solidFill>
              </a:rPr>
              <a:t> First Amendment - Greenville, Mississippi (National Law Review)</a:t>
            </a:r>
            <a:endParaRPr sz="1950" dirty="0">
              <a:solidFill>
                <a:srgbClr val="343A40"/>
              </a:solidFill>
            </a:endParaRPr>
          </a:p>
          <a:p>
            <a:pPr marL="0" lvl="0" indent="0" algn="just" rtl="0">
              <a:spcBef>
                <a:spcPts val="1200"/>
              </a:spcBef>
              <a:spcAft>
                <a:spcPts val="0"/>
              </a:spcAft>
              <a:buClr>
                <a:schemeClr val="lt1"/>
              </a:buClr>
              <a:buSzPts val="2400"/>
              <a:buNone/>
            </a:pPr>
            <a:endParaRPr sz="1950" dirty="0">
              <a:solidFill>
                <a:srgbClr val="343A40"/>
              </a:solidFill>
              <a:highlight>
                <a:srgbClr val="FFFFFF"/>
              </a:highlight>
            </a:endParaRPr>
          </a:p>
          <a:p>
            <a:pPr marL="0" lvl="0" indent="0" algn="just" rtl="0">
              <a:spcBef>
                <a:spcPts val="1200"/>
              </a:spcBef>
              <a:spcAft>
                <a:spcPts val="1200"/>
              </a:spcAft>
              <a:buClr>
                <a:schemeClr val="lt1"/>
              </a:buClr>
              <a:buSzPts val="2400"/>
              <a:buNone/>
            </a:pPr>
            <a:endParaRPr sz="1950" dirty="0">
              <a:solidFill>
                <a:srgbClr val="343A40"/>
              </a:solidFill>
              <a:highlight>
                <a:srgbClr val="FFFFFF"/>
              </a:highlight>
            </a:endParaRPr>
          </a:p>
        </p:txBody>
      </p:sp>
      <p:sp>
        <p:nvSpPr>
          <p:cNvPr id="574" name="Google Shape;574;p51"/>
          <p:cNvSpPr txBox="1"/>
          <p:nvPr/>
        </p:nvSpPr>
        <p:spPr>
          <a:xfrm>
            <a:off x="4758400" y="2220225"/>
            <a:ext cx="3552300" cy="465900"/>
          </a:xfrm>
          <a:prstGeom prst="rect">
            <a:avLst/>
          </a:prstGeom>
          <a:solidFill>
            <a:schemeClr val="dk1"/>
          </a:solidFill>
          <a:ln w="9525" cap="flat" cmpd="sng">
            <a:solidFill>
              <a:schemeClr val="lt1"/>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2500">
                <a:solidFill>
                  <a:schemeClr val="lt1"/>
                </a:solidFill>
                <a:latin typeface="Roboto"/>
                <a:ea typeface="Roboto"/>
                <a:cs typeface="Roboto"/>
                <a:sym typeface="Roboto"/>
              </a:rPr>
              <a:t>facebook post</a:t>
            </a:r>
            <a:endParaRPr sz="2500">
              <a:solidFill>
                <a:schemeClr val="lt1"/>
              </a:solidFill>
              <a:latin typeface="Roboto"/>
              <a:ea typeface="Roboto"/>
              <a:cs typeface="Roboto"/>
              <a:sym typeface="Roboto"/>
            </a:endParaRPr>
          </a:p>
          <a:p>
            <a:pPr marL="0" lvl="0" indent="0" algn="l" rtl="0">
              <a:spcBef>
                <a:spcPts val="0"/>
              </a:spcBef>
              <a:spcAft>
                <a:spcPts val="0"/>
              </a:spcAft>
              <a:buNone/>
            </a:pPr>
            <a:endParaRPr sz="2500">
              <a:solidFill>
                <a:schemeClr val="lt1"/>
              </a:solidFill>
              <a:latin typeface="Roboto"/>
              <a:ea typeface="Roboto"/>
              <a:cs typeface="Roboto"/>
              <a:sym typeface="Roboto"/>
            </a:endParaRPr>
          </a:p>
        </p:txBody>
      </p:sp>
      <p:sp>
        <p:nvSpPr>
          <p:cNvPr id="575" name="Google Shape;575;p51"/>
          <p:cNvSpPr txBox="1"/>
          <p:nvPr/>
        </p:nvSpPr>
        <p:spPr>
          <a:xfrm>
            <a:off x="4758400" y="2686125"/>
            <a:ext cx="3497400" cy="1677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dirty="0">
                <a:solidFill>
                  <a:schemeClr val="lt2"/>
                </a:solidFill>
                <a:latin typeface="Roboto"/>
                <a:ea typeface="Roboto"/>
                <a:cs typeface="Roboto"/>
                <a:sym typeface="Roboto"/>
              </a:rPr>
              <a:t>“If you don’t want to lead, can you just get the hell out of the way.”</a:t>
            </a:r>
            <a:endParaRPr sz="2200" dirty="0">
              <a:solidFill>
                <a:schemeClr val="lt2"/>
              </a:solidFill>
              <a:latin typeface="Roboto"/>
              <a:ea typeface="Roboto"/>
              <a:cs typeface="Roboto"/>
              <a:sym typeface="Roboto"/>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53"/>
          <p:cNvSpPr txBox="1">
            <a:spLocks noGrp="1"/>
          </p:cNvSpPr>
          <p:nvPr>
            <p:ph type="title"/>
          </p:nvPr>
        </p:nvSpPr>
        <p:spPr>
          <a:xfrm>
            <a:off x="471900" y="738725"/>
            <a:ext cx="8222100" cy="767700"/>
          </a:xfrm>
          <a:prstGeom prst="rect">
            <a:avLst/>
          </a:prstGeom>
          <a:noFill/>
          <a:ln>
            <a:noFill/>
          </a:ln>
        </p:spPr>
        <p:txBody>
          <a:bodyPr spcFirstLastPara="1" wrap="square" lIns="68575" tIns="34275" rIns="68575" bIns="34275" anchor="ctr" anchorCtr="0">
            <a:normAutofit/>
          </a:bodyPr>
          <a:lstStyle/>
          <a:p>
            <a:pPr marL="0" lvl="0" indent="0" algn="ctr" rtl="0">
              <a:spcBef>
                <a:spcPts val="0"/>
              </a:spcBef>
              <a:spcAft>
                <a:spcPts val="0"/>
              </a:spcAft>
              <a:buClr>
                <a:schemeClr val="lt2"/>
              </a:buClr>
              <a:buSzPts val="4500"/>
              <a:buFont typeface="Georgia"/>
              <a:buNone/>
            </a:pPr>
            <a:r>
              <a:rPr lang="en" sz="4500"/>
              <a:t>Employee Discipline</a:t>
            </a:r>
            <a:endParaRPr sz="1100"/>
          </a:p>
        </p:txBody>
      </p:sp>
      <p:sp>
        <p:nvSpPr>
          <p:cNvPr id="587" name="Google Shape;587;p53"/>
          <p:cNvSpPr txBox="1">
            <a:spLocks noGrp="1"/>
          </p:cNvSpPr>
          <p:nvPr>
            <p:ph type="body" idx="1"/>
          </p:nvPr>
        </p:nvSpPr>
        <p:spPr>
          <a:xfrm>
            <a:off x="103517" y="1760806"/>
            <a:ext cx="3942272" cy="3370263"/>
          </a:xfrm>
          <a:prstGeom prst="rect">
            <a:avLst/>
          </a:prstGeom>
          <a:noFill/>
          <a:ln>
            <a:noFill/>
          </a:ln>
        </p:spPr>
        <p:txBody>
          <a:bodyPr spcFirstLastPara="1" wrap="square" lIns="68575" tIns="34275" rIns="68575" bIns="34275" anchor="t" anchorCtr="0">
            <a:normAutofit/>
          </a:bodyPr>
          <a:lstStyle/>
          <a:p>
            <a:pPr marL="0" lvl="0" indent="0" algn="l" rtl="0">
              <a:spcBef>
                <a:spcPts val="0"/>
              </a:spcBef>
              <a:spcAft>
                <a:spcPts val="0"/>
              </a:spcAft>
              <a:buClr>
                <a:schemeClr val="lt1"/>
              </a:buClr>
              <a:buSzPts val="2400"/>
              <a:buNone/>
            </a:pPr>
            <a:r>
              <a:rPr lang="en" sz="1400" dirty="0"/>
              <a:t>County Employee disagreed with State Attorney’s decision not to seek the death penalty for man accused of shooting a police officer. </a:t>
            </a:r>
            <a:endParaRPr sz="1400" dirty="0"/>
          </a:p>
          <a:p>
            <a:pPr marL="0" lvl="0" indent="0" algn="l" rtl="0">
              <a:spcBef>
                <a:spcPts val="1200"/>
              </a:spcBef>
              <a:spcAft>
                <a:spcPts val="0"/>
              </a:spcAft>
              <a:buClr>
                <a:schemeClr val="lt1"/>
              </a:buClr>
              <a:buSzPts val="2400"/>
              <a:buNone/>
            </a:pPr>
            <a:r>
              <a:rPr lang="en" sz="1400" u="sng" dirty="0"/>
              <a:t>He posted:</a:t>
            </a:r>
            <a:endParaRPr sz="1400" u="sng" dirty="0"/>
          </a:p>
          <a:p>
            <a:pPr marL="0" lvl="0" indent="0" algn="l" rtl="0">
              <a:spcBef>
                <a:spcPts val="1200"/>
              </a:spcBef>
              <a:spcAft>
                <a:spcPts val="0"/>
              </a:spcAft>
              <a:buClr>
                <a:schemeClr val="lt1"/>
              </a:buClr>
              <a:buSzPts val="2400"/>
              <a:buNone/>
            </a:pPr>
            <a:r>
              <a:rPr lang="en" sz="1400" dirty="0"/>
              <a:t>“Maybe SHE should get the death penalty”</a:t>
            </a:r>
            <a:endParaRPr sz="1400" dirty="0"/>
          </a:p>
          <a:p>
            <a:pPr marL="0" lvl="0" indent="0" algn="l" rtl="0">
              <a:spcBef>
                <a:spcPts val="1200"/>
              </a:spcBef>
              <a:spcAft>
                <a:spcPts val="0"/>
              </a:spcAft>
              <a:buClr>
                <a:schemeClr val="lt1"/>
              </a:buClr>
              <a:buSzPts val="2400"/>
              <a:buNone/>
            </a:pPr>
            <a:r>
              <a:rPr lang="en" sz="1400" dirty="0"/>
              <a:t>and</a:t>
            </a:r>
            <a:endParaRPr sz="1400" dirty="0"/>
          </a:p>
          <a:p>
            <a:pPr marL="0" lvl="0" indent="0" algn="l" rtl="0">
              <a:spcBef>
                <a:spcPts val="1200"/>
              </a:spcBef>
              <a:spcAft>
                <a:spcPts val="0"/>
              </a:spcAft>
              <a:buClr>
                <a:schemeClr val="lt1"/>
              </a:buClr>
              <a:buSzPts val="2400"/>
              <a:buNone/>
            </a:pPr>
            <a:r>
              <a:rPr lang="en" sz="1400" dirty="0"/>
              <a:t>“She should be tarred and feathered if not hung from a tree.”</a:t>
            </a:r>
            <a:endParaRPr sz="1400" dirty="0"/>
          </a:p>
          <a:p>
            <a:pPr marL="0" lvl="0" indent="0" algn="l" rtl="0">
              <a:spcBef>
                <a:spcPts val="1200"/>
              </a:spcBef>
              <a:spcAft>
                <a:spcPts val="1200"/>
              </a:spcAft>
              <a:buClr>
                <a:schemeClr val="lt1"/>
              </a:buClr>
              <a:buSzPts val="2400"/>
              <a:buNone/>
            </a:pPr>
            <a:endParaRPr sz="1400" dirty="0"/>
          </a:p>
        </p:txBody>
      </p:sp>
      <p:pic>
        <p:nvPicPr>
          <p:cNvPr id="588" name="Google Shape;588;p53"/>
          <p:cNvPicPr preferRelativeResize="0"/>
          <p:nvPr/>
        </p:nvPicPr>
        <p:blipFill>
          <a:blip r:embed="rId3">
            <a:alphaModFix/>
          </a:blip>
          <a:stretch>
            <a:fillRect/>
          </a:stretch>
        </p:blipFill>
        <p:spPr>
          <a:xfrm>
            <a:off x="4159800" y="1773237"/>
            <a:ext cx="4685325" cy="30342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sp>
        <p:nvSpPr>
          <p:cNvPr id="593" name="Google Shape;593;p54"/>
          <p:cNvSpPr txBox="1">
            <a:spLocks noGrp="1"/>
          </p:cNvSpPr>
          <p:nvPr>
            <p:ph type="title"/>
          </p:nvPr>
        </p:nvSpPr>
        <p:spPr>
          <a:xfrm>
            <a:off x="471900" y="738725"/>
            <a:ext cx="8222100" cy="767700"/>
          </a:xfrm>
          <a:prstGeom prst="rect">
            <a:avLst/>
          </a:prstGeom>
          <a:noFill/>
          <a:ln>
            <a:noFill/>
          </a:ln>
        </p:spPr>
        <p:txBody>
          <a:bodyPr spcFirstLastPara="1" wrap="square" lIns="68575" tIns="34275" rIns="68575" bIns="34275" anchor="ctr" anchorCtr="0">
            <a:normAutofit/>
          </a:bodyPr>
          <a:lstStyle/>
          <a:p>
            <a:pPr marL="0" lvl="0" indent="0" algn="ctr" rtl="0">
              <a:spcBef>
                <a:spcPts val="0"/>
              </a:spcBef>
              <a:spcAft>
                <a:spcPts val="0"/>
              </a:spcAft>
              <a:buClr>
                <a:schemeClr val="lt2"/>
              </a:buClr>
              <a:buSzPts val="4500"/>
              <a:buFont typeface="Georgia"/>
              <a:buNone/>
            </a:pPr>
            <a:r>
              <a:rPr lang="en" sz="4500"/>
              <a:t>First Amendment Review </a:t>
            </a:r>
            <a:endParaRPr sz="4500"/>
          </a:p>
        </p:txBody>
      </p:sp>
      <p:sp>
        <p:nvSpPr>
          <p:cNvPr id="594" name="Google Shape;594;p54"/>
          <p:cNvSpPr txBox="1">
            <a:spLocks noGrp="1"/>
          </p:cNvSpPr>
          <p:nvPr>
            <p:ph type="body" idx="1"/>
          </p:nvPr>
        </p:nvSpPr>
        <p:spPr>
          <a:xfrm>
            <a:off x="263125" y="1798100"/>
            <a:ext cx="5274000" cy="3190500"/>
          </a:xfrm>
          <a:prstGeom prst="rect">
            <a:avLst/>
          </a:prstGeom>
          <a:noFill/>
          <a:ln>
            <a:noFill/>
          </a:ln>
        </p:spPr>
        <p:txBody>
          <a:bodyPr spcFirstLastPara="1" wrap="square" lIns="68575" tIns="34275" rIns="68575" bIns="34275" anchor="t" anchorCtr="0">
            <a:noAutofit/>
          </a:bodyPr>
          <a:lstStyle/>
          <a:p>
            <a:pPr marL="0" lvl="0" indent="0" algn="just" rtl="0">
              <a:spcBef>
                <a:spcPts val="500"/>
              </a:spcBef>
              <a:spcAft>
                <a:spcPts val="0"/>
              </a:spcAft>
              <a:buNone/>
            </a:pPr>
            <a:r>
              <a:rPr lang="en" sz="1300" b="1" u="sng" dirty="0">
                <a:solidFill>
                  <a:srgbClr val="000000"/>
                </a:solidFill>
              </a:rPr>
              <a:t>Conduct a thorough investigation</a:t>
            </a:r>
            <a:endParaRPr sz="1300" b="1" u="sng" dirty="0">
              <a:solidFill>
                <a:srgbClr val="000000"/>
              </a:solidFill>
            </a:endParaRPr>
          </a:p>
          <a:p>
            <a:pPr marL="0" lvl="0" indent="0" algn="just" rtl="0">
              <a:spcBef>
                <a:spcPts val="500"/>
              </a:spcBef>
              <a:spcAft>
                <a:spcPts val="0"/>
              </a:spcAft>
              <a:buNone/>
            </a:pPr>
            <a:r>
              <a:rPr lang="en" sz="1300" dirty="0">
                <a:solidFill>
                  <a:srgbClr val="000000"/>
                </a:solidFill>
              </a:rPr>
              <a:t>Was the employee posting to social media as a private citizen or public employee?</a:t>
            </a:r>
            <a:endParaRPr sz="1300" dirty="0">
              <a:solidFill>
                <a:srgbClr val="000000"/>
              </a:solidFill>
            </a:endParaRPr>
          </a:p>
          <a:p>
            <a:pPr marL="0" lvl="0" indent="0" algn="just" rtl="0">
              <a:spcBef>
                <a:spcPts val="500"/>
              </a:spcBef>
              <a:spcAft>
                <a:spcPts val="0"/>
              </a:spcAft>
              <a:buNone/>
            </a:pPr>
            <a:r>
              <a:rPr lang="en" sz="1300" dirty="0">
                <a:solidFill>
                  <a:srgbClr val="000000"/>
                </a:solidFill>
              </a:rPr>
              <a:t>If post not made pursuant to employee’s official duties, was the employee speaking on a matter of public concern?</a:t>
            </a:r>
            <a:endParaRPr sz="1300" dirty="0">
              <a:solidFill>
                <a:srgbClr val="000000"/>
              </a:solidFill>
            </a:endParaRPr>
          </a:p>
          <a:p>
            <a:pPr marL="0" lvl="0" indent="0" algn="just" rtl="0">
              <a:spcBef>
                <a:spcPts val="400"/>
              </a:spcBef>
              <a:spcAft>
                <a:spcPts val="0"/>
              </a:spcAft>
              <a:buNone/>
            </a:pPr>
            <a:r>
              <a:rPr lang="en" sz="1300" dirty="0">
                <a:solidFill>
                  <a:srgbClr val="000000"/>
                </a:solidFill>
                <a:sym typeface="Wingdings" panose="05000000000000000000" pitchFamily="2" charset="2"/>
              </a:rPr>
              <a:t></a:t>
            </a:r>
            <a:r>
              <a:rPr lang="en" sz="1300" dirty="0">
                <a:solidFill>
                  <a:srgbClr val="000000"/>
                </a:solidFill>
              </a:rPr>
              <a:t>If no, then no cause of action. </a:t>
            </a:r>
            <a:r>
              <a:rPr lang="en" sz="1300" dirty="0">
                <a:solidFill>
                  <a:srgbClr val="000000"/>
                </a:solidFill>
                <a:sym typeface="Wingdings" panose="05000000000000000000" pitchFamily="2" charset="2"/>
              </a:rPr>
              <a:t></a:t>
            </a:r>
            <a:r>
              <a:rPr lang="en" sz="1300" dirty="0">
                <a:solidFill>
                  <a:srgbClr val="000000"/>
                </a:solidFill>
              </a:rPr>
              <a:t>If yes, possibility of a claim arises</a:t>
            </a:r>
            <a:endParaRPr sz="1300" dirty="0">
              <a:solidFill>
                <a:srgbClr val="000000"/>
              </a:solidFill>
            </a:endParaRPr>
          </a:p>
          <a:p>
            <a:pPr marL="0" lvl="0" indent="0" algn="just" rtl="0">
              <a:spcBef>
                <a:spcPts val="500"/>
              </a:spcBef>
              <a:spcAft>
                <a:spcPts val="0"/>
              </a:spcAft>
              <a:buNone/>
            </a:pPr>
            <a:r>
              <a:rPr lang="en" sz="1300" dirty="0">
                <a:solidFill>
                  <a:srgbClr val="000000"/>
                </a:solidFill>
              </a:rPr>
              <a:t>If post made pursuant to official duties, was the post accurate? </a:t>
            </a:r>
          </a:p>
          <a:p>
            <a:pPr marL="0" lvl="0" indent="0" algn="just" rtl="0">
              <a:spcBef>
                <a:spcPts val="500"/>
              </a:spcBef>
              <a:spcAft>
                <a:spcPts val="0"/>
              </a:spcAft>
              <a:buNone/>
            </a:pPr>
            <a:r>
              <a:rPr lang="en" sz="1300" dirty="0">
                <a:solidFill>
                  <a:srgbClr val="000000"/>
                </a:solidFill>
              </a:rPr>
              <a:t>Did it comply with city policy?</a:t>
            </a:r>
            <a:endParaRPr sz="1300" dirty="0">
              <a:solidFill>
                <a:srgbClr val="000000"/>
              </a:solidFill>
            </a:endParaRPr>
          </a:p>
          <a:p>
            <a:pPr marL="0" lvl="0" indent="0" algn="just" rtl="0">
              <a:spcBef>
                <a:spcPts val="500"/>
              </a:spcBef>
              <a:spcAft>
                <a:spcPts val="0"/>
              </a:spcAft>
              <a:buNone/>
            </a:pPr>
            <a:r>
              <a:rPr lang="en" sz="1300" dirty="0">
                <a:solidFill>
                  <a:srgbClr val="000000"/>
                </a:solidFill>
              </a:rPr>
              <a:t>Whether post was made as a citizen or employee, did it reveal confidential or sensitive information?</a:t>
            </a:r>
            <a:endParaRPr sz="1300" dirty="0">
              <a:solidFill>
                <a:srgbClr val="000000"/>
              </a:solidFill>
            </a:endParaRPr>
          </a:p>
          <a:p>
            <a:pPr marL="0" lvl="0" indent="0" algn="just" rtl="0">
              <a:spcBef>
                <a:spcPts val="500"/>
              </a:spcBef>
              <a:spcAft>
                <a:spcPts val="0"/>
              </a:spcAft>
              <a:buNone/>
            </a:pPr>
            <a:r>
              <a:rPr lang="en" sz="1300" dirty="0">
                <a:solidFill>
                  <a:srgbClr val="000000"/>
                </a:solidFill>
              </a:rPr>
              <a:t>Did the post incite violence or was it harassing or discriminatory?</a:t>
            </a:r>
            <a:endParaRPr sz="1300" dirty="0">
              <a:solidFill>
                <a:srgbClr val="000000"/>
              </a:solidFill>
            </a:endParaRPr>
          </a:p>
          <a:p>
            <a:pPr marL="0" lvl="0" indent="0" algn="l" rtl="0">
              <a:spcBef>
                <a:spcPts val="400"/>
              </a:spcBef>
              <a:spcAft>
                <a:spcPts val="0"/>
              </a:spcAft>
              <a:buNone/>
            </a:pPr>
            <a:endParaRPr sz="1100" dirty="0">
              <a:solidFill>
                <a:srgbClr val="000000"/>
              </a:solidFill>
            </a:endParaRPr>
          </a:p>
        </p:txBody>
      </p:sp>
      <p:pic>
        <p:nvPicPr>
          <p:cNvPr id="595" name="Google Shape;595;p54"/>
          <p:cNvPicPr preferRelativeResize="0"/>
          <p:nvPr/>
        </p:nvPicPr>
        <p:blipFill>
          <a:blip r:embed="rId3">
            <a:alphaModFix/>
          </a:blip>
          <a:stretch>
            <a:fillRect/>
          </a:stretch>
        </p:blipFill>
        <p:spPr>
          <a:xfrm>
            <a:off x="5609539" y="1798100"/>
            <a:ext cx="3191350" cy="324037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57"/>
          <p:cNvSpPr txBox="1">
            <a:spLocks noGrp="1"/>
          </p:cNvSpPr>
          <p:nvPr>
            <p:ph type="title"/>
          </p:nvPr>
        </p:nvSpPr>
        <p:spPr>
          <a:xfrm>
            <a:off x="226078" y="1975800"/>
            <a:ext cx="2808000" cy="953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700" dirty="0"/>
              <a:t>Government Accounts </a:t>
            </a:r>
            <a:endParaRPr sz="2700" dirty="0"/>
          </a:p>
        </p:txBody>
      </p:sp>
      <p:pic>
        <p:nvPicPr>
          <p:cNvPr id="615" name="Google Shape;615;p57"/>
          <p:cNvPicPr preferRelativeResize="0"/>
          <p:nvPr/>
        </p:nvPicPr>
        <p:blipFill>
          <a:blip r:embed="rId3">
            <a:alphaModFix/>
          </a:blip>
          <a:stretch>
            <a:fillRect/>
          </a:stretch>
        </p:blipFill>
        <p:spPr>
          <a:xfrm>
            <a:off x="3958025" y="36288"/>
            <a:ext cx="3965413" cy="5070924"/>
          </a:xfrm>
          <a:prstGeom prst="rect">
            <a:avLst/>
          </a:prstGeom>
          <a:noFill/>
          <a:ln>
            <a:noFill/>
          </a:ln>
        </p:spPr>
      </p:pic>
      <p:sp>
        <p:nvSpPr>
          <p:cNvPr id="616" name="Google Shape;616;p57"/>
          <p:cNvSpPr txBox="1"/>
          <p:nvPr/>
        </p:nvSpPr>
        <p:spPr>
          <a:xfrm>
            <a:off x="3983681" y="36288"/>
            <a:ext cx="3914100" cy="1312212"/>
          </a:xfrm>
          <a:prstGeom prst="rect">
            <a:avLst/>
          </a:prstGeom>
          <a:solidFill>
            <a:schemeClr val="lt1"/>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900" dirty="0">
              <a:solidFill>
                <a:schemeClr val="dk2"/>
              </a:solidFill>
              <a:latin typeface="Roboto"/>
              <a:ea typeface="Roboto"/>
              <a:cs typeface="Roboto"/>
              <a:sym typeface="Roboto"/>
            </a:endParaRPr>
          </a:p>
          <a:p>
            <a:pPr marL="0" lvl="0" indent="0" algn="l" rtl="0">
              <a:spcBef>
                <a:spcPts val="0"/>
              </a:spcBef>
              <a:spcAft>
                <a:spcPts val="0"/>
              </a:spcAft>
              <a:buNone/>
            </a:pPr>
            <a:r>
              <a:rPr lang="en" sz="1900" dirty="0">
                <a:solidFill>
                  <a:schemeClr val="dk2"/>
                </a:solidFill>
                <a:latin typeface="Roboto"/>
                <a:ea typeface="Roboto"/>
                <a:cs typeface="Roboto"/>
                <a:sym typeface="Roboto"/>
              </a:rPr>
              <a:t>Ben Franklin when someone says First Amendment analysis is easy</a:t>
            </a:r>
            <a:endParaRPr sz="1900" dirty="0">
              <a:solidFill>
                <a:schemeClr val="dk2"/>
              </a:solidFill>
              <a:latin typeface="Roboto"/>
              <a:ea typeface="Roboto"/>
              <a:cs typeface="Roboto"/>
              <a:sym typeface="Roboto"/>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85"/>
        <p:cNvGrpSpPr/>
        <p:nvPr/>
      </p:nvGrpSpPr>
      <p:grpSpPr>
        <a:xfrm>
          <a:off x="0" y="0"/>
          <a:ext cx="0" cy="0"/>
          <a:chOff x="0" y="0"/>
          <a:chExt cx="0" cy="0"/>
        </a:xfrm>
      </p:grpSpPr>
      <p:sp>
        <p:nvSpPr>
          <p:cNvPr id="586" name="Google Shape;586;p53"/>
          <p:cNvSpPr txBox="1">
            <a:spLocks noGrp="1"/>
          </p:cNvSpPr>
          <p:nvPr>
            <p:ph type="title"/>
          </p:nvPr>
        </p:nvSpPr>
        <p:spPr>
          <a:xfrm>
            <a:off x="471900" y="738725"/>
            <a:ext cx="8222100" cy="767700"/>
          </a:xfrm>
          <a:prstGeom prst="rect">
            <a:avLst/>
          </a:prstGeom>
          <a:noFill/>
          <a:ln>
            <a:noFill/>
          </a:ln>
        </p:spPr>
        <p:txBody>
          <a:bodyPr spcFirstLastPara="1" wrap="square" lIns="68575" tIns="34275" rIns="68575" bIns="34275" anchor="ctr" anchorCtr="0">
            <a:normAutofit/>
          </a:bodyPr>
          <a:lstStyle/>
          <a:p>
            <a:pPr marL="0" lvl="0" indent="0" algn="ctr" rtl="0">
              <a:spcBef>
                <a:spcPts val="0"/>
              </a:spcBef>
              <a:spcAft>
                <a:spcPts val="0"/>
              </a:spcAft>
              <a:buClr>
                <a:schemeClr val="lt2"/>
              </a:buClr>
              <a:buSzPts val="4500"/>
              <a:buFont typeface="Georgia"/>
              <a:buNone/>
            </a:pPr>
            <a:r>
              <a:rPr lang="en-US" sz="2800" dirty="0"/>
              <a:t>Government Accounts</a:t>
            </a:r>
            <a:endParaRPr sz="2800" dirty="0"/>
          </a:p>
        </p:txBody>
      </p:sp>
      <p:sp>
        <p:nvSpPr>
          <p:cNvPr id="587" name="Google Shape;587;p53"/>
          <p:cNvSpPr txBox="1">
            <a:spLocks noGrp="1"/>
          </p:cNvSpPr>
          <p:nvPr>
            <p:ph type="body" idx="1"/>
          </p:nvPr>
        </p:nvSpPr>
        <p:spPr>
          <a:xfrm>
            <a:off x="138022" y="2006966"/>
            <a:ext cx="3942272" cy="2615642"/>
          </a:xfrm>
          <a:prstGeom prst="rect">
            <a:avLst/>
          </a:prstGeom>
          <a:noFill/>
          <a:ln>
            <a:noFill/>
          </a:ln>
        </p:spPr>
        <p:txBody>
          <a:bodyPr spcFirstLastPara="1" wrap="square" lIns="68575" tIns="34275" rIns="68575" bIns="34275" anchor="t" anchorCtr="0">
            <a:normAutofit/>
          </a:bodyPr>
          <a:lstStyle/>
          <a:p>
            <a:pPr marL="0" indent="0" algn="just">
              <a:spcBef>
                <a:spcPts val="1200"/>
              </a:spcBef>
              <a:spcAft>
                <a:spcPts val="1200"/>
              </a:spcAft>
              <a:buClr>
                <a:schemeClr val="lt1"/>
              </a:buClr>
              <a:buSzPts val="2400"/>
              <a:buNone/>
            </a:pPr>
            <a:r>
              <a:rPr lang="en-US" dirty="0">
                <a:solidFill>
                  <a:schemeClr val="bg2"/>
                </a:solidFill>
              </a:rPr>
              <a:t>Governmental entities, like private companies, should have policies and conduct training for employees entrusted with managing the entity’s social media accounts. </a:t>
            </a:r>
          </a:p>
          <a:p>
            <a:pPr marL="0" indent="0" algn="just">
              <a:spcBef>
                <a:spcPts val="1200"/>
              </a:spcBef>
              <a:spcAft>
                <a:spcPts val="1200"/>
              </a:spcAft>
              <a:buClr>
                <a:schemeClr val="lt1"/>
              </a:buClr>
              <a:buSzPts val="2400"/>
              <a:buNone/>
            </a:pPr>
            <a:r>
              <a:rPr lang="en-US" dirty="0">
                <a:solidFill>
                  <a:schemeClr val="bg2"/>
                </a:solidFill>
              </a:rPr>
              <a:t>Mistakes can and do happen…</a:t>
            </a:r>
          </a:p>
          <a:p>
            <a:pPr marL="0" lvl="0" indent="0" algn="just" rtl="0">
              <a:spcBef>
                <a:spcPts val="1200"/>
              </a:spcBef>
              <a:spcAft>
                <a:spcPts val="1200"/>
              </a:spcAft>
              <a:buClr>
                <a:schemeClr val="lt1"/>
              </a:buClr>
              <a:buSzPts val="2400"/>
              <a:buNone/>
            </a:pPr>
            <a:endParaRPr lang="en-US" sz="1400" dirty="0"/>
          </a:p>
        </p:txBody>
      </p:sp>
      <p:pic>
        <p:nvPicPr>
          <p:cNvPr id="2" name="Picture 1">
            <a:extLst>
              <a:ext uri="{FF2B5EF4-FFF2-40B4-BE49-F238E27FC236}">
                <a16:creationId xmlns:a16="http://schemas.microsoft.com/office/drawing/2014/main" id="{CCDEB167-36F5-422A-A9CF-7C7EA477E77C}"/>
              </a:ext>
            </a:extLst>
          </p:cNvPr>
          <p:cNvPicPr>
            <a:picLocks noChangeAspect="1"/>
          </p:cNvPicPr>
          <p:nvPr/>
        </p:nvPicPr>
        <p:blipFill>
          <a:blip r:embed="rId3"/>
          <a:stretch>
            <a:fillRect/>
          </a:stretch>
        </p:blipFill>
        <p:spPr>
          <a:xfrm>
            <a:off x="4341782" y="2003934"/>
            <a:ext cx="4120731" cy="2615641"/>
          </a:xfrm>
          <a:prstGeom prst="rect">
            <a:avLst/>
          </a:prstGeom>
        </p:spPr>
      </p:pic>
    </p:spTree>
    <p:extLst>
      <p:ext uri="{BB962C8B-B14F-4D97-AF65-F5344CB8AC3E}">
        <p14:creationId xmlns:p14="http://schemas.microsoft.com/office/powerpoint/2010/main" val="8033893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58"/>
          <p:cNvSpPr txBox="1">
            <a:spLocks noGrp="1"/>
          </p:cNvSpPr>
          <p:nvPr>
            <p:ph type="title"/>
          </p:nvPr>
        </p:nvSpPr>
        <p:spPr>
          <a:xfrm>
            <a:off x="471900" y="738725"/>
            <a:ext cx="8222100" cy="767700"/>
          </a:xfrm>
          <a:prstGeom prst="rect">
            <a:avLst/>
          </a:prstGeom>
          <a:noFill/>
          <a:ln>
            <a:noFill/>
          </a:ln>
        </p:spPr>
        <p:txBody>
          <a:bodyPr spcFirstLastPara="1" wrap="square" lIns="68575" tIns="34275" rIns="68575" bIns="34275" anchor="ctr" anchorCtr="0">
            <a:normAutofit/>
          </a:bodyPr>
          <a:lstStyle/>
          <a:p>
            <a:pPr marL="0" lvl="0" indent="0" algn="ctr" rtl="0">
              <a:spcBef>
                <a:spcPts val="0"/>
              </a:spcBef>
              <a:spcAft>
                <a:spcPts val="0"/>
              </a:spcAft>
              <a:buClr>
                <a:schemeClr val="lt2"/>
              </a:buClr>
              <a:buSzPts val="4050"/>
              <a:buFont typeface="Georgia"/>
              <a:buNone/>
            </a:pPr>
            <a:r>
              <a:rPr lang="en" sz="2800" dirty="0"/>
              <a:t>Government Accounts</a:t>
            </a:r>
            <a:endParaRPr sz="2800" dirty="0"/>
          </a:p>
        </p:txBody>
      </p:sp>
      <p:sp>
        <p:nvSpPr>
          <p:cNvPr id="622" name="Google Shape;622;p58"/>
          <p:cNvSpPr txBox="1">
            <a:spLocks noGrp="1"/>
          </p:cNvSpPr>
          <p:nvPr>
            <p:ph type="body" idx="1"/>
          </p:nvPr>
        </p:nvSpPr>
        <p:spPr>
          <a:xfrm>
            <a:off x="460950" y="1681800"/>
            <a:ext cx="8222100" cy="2710200"/>
          </a:xfrm>
          <a:prstGeom prst="rect">
            <a:avLst/>
          </a:prstGeom>
          <a:noFill/>
          <a:ln>
            <a:noFill/>
          </a:ln>
        </p:spPr>
        <p:txBody>
          <a:bodyPr spcFirstLastPara="1" wrap="square" lIns="68575" tIns="34275" rIns="68575" bIns="34275" anchor="t" anchorCtr="0">
            <a:normAutofit/>
          </a:bodyPr>
          <a:lstStyle/>
          <a:p>
            <a:pPr marL="0" lvl="0" indent="0" algn="l" rtl="0">
              <a:lnSpc>
                <a:spcPct val="100000"/>
              </a:lnSpc>
              <a:spcBef>
                <a:spcPts val="0"/>
              </a:spcBef>
              <a:spcAft>
                <a:spcPts val="0"/>
              </a:spcAft>
              <a:buNone/>
            </a:pPr>
            <a:r>
              <a:rPr lang="en"/>
              <a:t>Ensure the social media manager is diligent and cautious when posting</a:t>
            </a:r>
            <a:endParaRPr/>
          </a:p>
          <a:p>
            <a:pPr marL="1828800" lvl="0" indent="457200" algn="l" rtl="0">
              <a:lnSpc>
                <a:spcPct val="100000"/>
              </a:lnSpc>
              <a:spcBef>
                <a:spcPts val="0"/>
              </a:spcBef>
              <a:spcAft>
                <a:spcPts val="0"/>
              </a:spcAft>
              <a:buNone/>
            </a:pPr>
            <a:endParaRPr/>
          </a:p>
          <a:p>
            <a:pPr marL="0" lvl="0" indent="0" algn="ctr" rtl="0">
              <a:spcBef>
                <a:spcPts val="0"/>
              </a:spcBef>
              <a:spcAft>
                <a:spcPts val="1200"/>
              </a:spcAft>
              <a:buClr>
                <a:schemeClr val="lt1"/>
              </a:buClr>
              <a:buSzPts val="2400"/>
              <a:buNone/>
            </a:pPr>
            <a:endParaRPr sz="1100"/>
          </a:p>
        </p:txBody>
      </p:sp>
      <p:pic>
        <p:nvPicPr>
          <p:cNvPr id="623" name="Google Shape;623;p58"/>
          <p:cNvPicPr preferRelativeResize="0"/>
          <p:nvPr/>
        </p:nvPicPr>
        <p:blipFill>
          <a:blip r:embed="rId3">
            <a:alphaModFix/>
          </a:blip>
          <a:stretch>
            <a:fillRect/>
          </a:stretch>
        </p:blipFill>
        <p:spPr>
          <a:xfrm>
            <a:off x="1621925" y="2089525"/>
            <a:ext cx="5612974" cy="2948640"/>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59"/>
          <p:cNvSpPr txBox="1">
            <a:spLocks noGrp="1"/>
          </p:cNvSpPr>
          <p:nvPr>
            <p:ph type="title"/>
          </p:nvPr>
        </p:nvSpPr>
        <p:spPr>
          <a:xfrm>
            <a:off x="471900" y="738725"/>
            <a:ext cx="8222100" cy="767700"/>
          </a:xfrm>
          <a:prstGeom prst="rect">
            <a:avLst/>
          </a:prstGeom>
          <a:noFill/>
          <a:ln>
            <a:noFill/>
          </a:ln>
        </p:spPr>
        <p:txBody>
          <a:bodyPr spcFirstLastPara="1" wrap="square" lIns="68575" tIns="34275" rIns="68575" bIns="34275" anchor="ctr" anchorCtr="0">
            <a:normAutofit/>
          </a:bodyPr>
          <a:lstStyle/>
          <a:p>
            <a:pPr marL="0" lvl="0" indent="0" algn="ctr" rtl="0">
              <a:spcBef>
                <a:spcPts val="0"/>
              </a:spcBef>
              <a:spcAft>
                <a:spcPts val="0"/>
              </a:spcAft>
              <a:buClr>
                <a:schemeClr val="lt2"/>
              </a:buClr>
              <a:buSzPts val="4050"/>
              <a:buFont typeface="Georgia"/>
              <a:buNone/>
            </a:pPr>
            <a:r>
              <a:rPr lang="en" sz="2800" dirty="0"/>
              <a:t>Government Accounts</a:t>
            </a:r>
            <a:endParaRPr sz="2800" dirty="0"/>
          </a:p>
        </p:txBody>
      </p:sp>
      <p:sp>
        <p:nvSpPr>
          <p:cNvPr id="629" name="Google Shape;629;p59"/>
          <p:cNvSpPr txBox="1">
            <a:spLocks noGrp="1"/>
          </p:cNvSpPr>
          <p:nvPr>
            <p:ph type="body" idx="1"/>
          </p:nvPr>
        </p:nvSpPr>
        <p:spPr>
          <a:xfrm>
            <a:off x="471900" y="1919075"/>
            <a:ext cx="8222100" cy="2710200"/>
          </a:xfrm>
          <a:prstGeom prst="rect">
            <a:avLst/>
          </a:prstGeom>
          <a:noFill/>
          <a:ln>
            <a:noFill/>
          </a:ln>
        </p:spPr>
        <p:txBody>
          <a:bodyPr spcFirstLastPara="1" wrap="square" lIns="68575" tIns="34275" rIns="68575" bIns="34275" anchor="t" anchorCtr="0">
            <a:normAutofit/>
          </a:bodyPr>
          <a:lstStyle/>
          <a:p>
            <a:pPr marL="2286000" lvl="0" indent="457200" algn="l" rtl="0">
              <a:lnSpc>
                <a:spcPct val="100000"/>
              </a:lnSpc>
              <a:spcBef>
                <a:spcPts val="0"/>
              </a:spcBef>
              <a:spcAft>
                <a:spcPts val="0"/>
              </a:spcAft>
              <a:buNone/>
            </a:pPr>
            <a:endParaRPr/>
          </a:p>
          <a:p>
            <a:pPr marL="0" lvl="0" indent="0" algn="ctr" rtl="0">
              <a:spcBef>
                <a:spcPts val="0"/>
              </a:spcBef>
              <a:spcAft>
                <a:spcPts val="1200"/>
              </a:spcAft>
              <a:buClr>
                <a:schemeClr val="lt1"/>
              </a:buClr>
              <a:buSzPts val="2400"/>
              <a:buNone/>
            </a:pPr>
            <a:endParaRPr sz="1100"/>
          </a:p>
        </p:txBody>
      </p:sp>
      <p:pic>
        <p:nvPicPr>
          <p:cNvPr id="630" name="Google Shape;630;p59"/>
          <p:cNvPicPr preferRelativeResize="0"/>
          <p:nvPr/>
        </p:nvPicPr>
        <p:blipFill>
          <a:blip r:embed="rId3">
            <a:alphaModFix/>
          </a:blip>
          <a:stretch>
            <a:fillRect/>
          </a:stretch>
        </p:blipFill>
        <p:spPr>
          <a:xfrm>
            <a:off x="1848763" y="2024150"/>
            <a:ext cx="5366124" cy="3017775"/>
          </a:xfrm>
          <a:prstGeom prst="rect">
            <a:avLst/>
          </a:prstGeom>
          <a:noFill/>
          <a:ln>
            <a:noFill/>
          </a:ln>
        </p:spPr>
      </p:pic>
      <p:sp>
        <p:nvSpPr>
          <p:cNvPr id="631" name="Google Shape;631;p59"/>
          <p:cNvSpPr txBox="1"/>
          <p:nvPr/>
        </p:nvSpPr>
        <p:spPr>
          <a:xfrm>
            <a:off x="570925" y="1721750"/>
            <a:ext cx="7921800" cy="57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lt2"/>
                </a:solidFill>
                <a:latin typeface="Roboto"/>
                <a:ea typeface="Roboto"/>
                <a:cs typeface="Roboto"/>
                <a:sym typeface="Roboto"/>
              </a:rPr>
              <a:t>Ensure the social media manager is diligent and cautious when posting</a:t>
            </a:r>
            <a:endParaRPr sz="1800">
              <a:solidFill>
                <a:schemeClr val="lt2"/>
              </a:solidFill>
              <a:latin typeface="Roboto"/>
              <a:ea typeface="Roboto"/>
              <a:cs typeface="Roboto"/>
              <a:sym typeface="Roboto"/>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7" name="Google Shape;637;p60"/>
          <p:cNvSpPr txBox="1">
            <a:spLocks noGrp="1"/>
          </p:cNvSpPr>
          <p:nvPr>
            <p:ph type="title"/>
          </p:nvPr>
        </p:nvSpPr>
        <p:spPr>
          <a:xfrm>
            <a:off x="471900" y="738725"/>
            <a:ext cx="8222100" cy="767700"/>
          </a:xfrm>
          <a:prstGeom prst="rect">
            <a:avLst/>
          </a:prstGeom>
          <a:noFill/>
          <a:ln>
            <a:noFill/>
          </a:ln>
        </p:spPr>
        <p:txBody>
          <a:bodyPr spcFirstLastPara="1" wrap="square" lIns="68575" tIns="34275" rIns="68575" bIns="34275" anchor="ctr" anchorCtr="0">
            <a:normAutofit/>
          </a:bodyPr>
          <a:lstStyle/>
          <a:p>
            <a:pPr marL="0" lvl="0" indent="0" algn="ctr" rtl="0">
              <a:spcBef>
                <a:spcPts val="0"/>
              </a:spcBef>
              <a:spcAft>
                <a:spcPts val="0"/>
              </a:spcAft>
              <a:buClr>
                <a:schemeClr val="lt2"/>
              </a:buClr>
              <a:buSzPts val="3300"/>
              <a:buFont typeface="Georgia"/>
              <a:buNone/>
            </a:pPr>
            <a:r>
              <a:rPr lang="en" sz="2800" dirty="0"/>
              <a:t>Government Accounts</a:t>
            </a:r>
            <a:endParaRPr sz="2800" dirty="0"/>
          </a:p>
        </p:txBody>
      </p:sp>
      <p:sp>
        <p:nvSpPr>
          <p:cNvPr id="638" name="Google Shape;638;p60"/>
          <p:cNvSpPr txBox="1">
            <a:spLocks noGrp="1"/>
          </p:cNvSpPr>
          <p:nvPr>
            <p:ph type="body" idx="1"/>
          </p:nvPr>
        </p:nvSpPr>
        <p:spPr>
          <a:xfrm>
            <a:off x="471900" y="1919075"/>
            <a:ext cx="8222100" cy="2710200"/>
          </a:xfrm>
          <a:prstGeom prst="rect">
            <a:avLst/>
          </a:prstGeom>
          <a:noFill/>
          <a:ln>
            <a:noFill/>
          </a:ln>
        </p:spPr>
        <p:txBody>
          <a:bodyPr spcFirstLastPara="1" wrap="square" lIns="68575" tIns="34275" rIns="68575" bIns="34275" anchor="t" anchorCtr="0">
            <a:normAutofit/>
          </a:bodyPr>
          <a:lstStyle/>
          <a:p>
            <a:pPr marL="342900" lvl="1" indent="0" algn="l" rtl="0">
              <a:spcBef>
                <a:spcPts val="0"/>
              </a:spcBef>
              <a:spcAft>
                <a:spcPts val="0"/>
              </a:spcAft>
              <a:buClr>
                <a:schemeClr val="lt1"/>
              </a:buClr>
              <a:buSzPts val="2100"/>
              <a:buNone/>
            </a:pPr>
            <a:endParaRPr sz="1100" u="sng"/>
          </a:p>
          <a:p>
            <a:pPr marL="342900" lvl="1" indent="0" algn="l" rtl="0">
              <a:spcBef>
                <a:spcPts val="400"/>
              </a:spcBef>
              <a:spcAft>
                <a:spcPts val="1200"/>
              </a:spcAft>
              <a:buClr>
                <a:schemeClr val="lt1"/>
              </a:buClr>
              <a:buSzPts val="2100"/>
              <a:buNone/>
            </a:pPr>
            <a:endParaRPr sz="1100"/>
          </a:p>
        </p:txBody>
      </p:sp>
      <p:sp>
        <p:nvSpPr>
          <p:cNvPr id="639" name="Google Shape;639;p60"/>
          <p:cNvSpPr txBox="1"/>
          <p:nvPr/>
        </p:nvSpPr>
        <p:spPr>
          <a:xfrm>
            <a:off x="306975" y="1919075"/>
            <a:ext cx="4988700" cy="2886000"/>
          </a:xfrm>
          <a:prstGeom prst="rect">
            <a:avLst/>
          </a:prstGeom>
          <a:noFill/>
          <a:ln>
            <a:noFill/>
          </a:ln>
        </p:spPr>
        <p:txBody>
          <a:bodyPr spcFirstLastPara="1" wrap="square" lIns="68575" tIns="34275" rIns="68575" bIns="34275" anchor="t" anchorCtr="0">
            <a:spAutoFit/>
          </a:bodyPr>
          <a:lstStyle/>
          <a:p>
            <a:pPr marL="0" marR="0" lvl="0" indent="0" algn="just" rtl="0">
              <a:spcBef>
                <a:spcPts val="0"/>
              </a:spcBef>
              <a:spcAft>
                <a:spcPts val="0"/>
              </a:spcAft>
              <a:buNone/>
            </a:pPr>
            <a:r>
              <a:rPr lang="en" sz="1800" b="1">
                <a:solidFill>
                  <a:schemeClr val="dk2"/>
                </a:solidFill>
                <a:latin typeface="Roboto"/>
                <a:ea typeface="Roboto"/>
                <a:cs typeface="Roboto"/>
                <a:sym typeface="Roboto"/>
              </a:rPr>
              <a:t>Ensure social media managers understand the legal implications of managing a government account.</a:t>
            </a:r>
            <a:endParaRPr sz="1800">
              <a:solidFill>
                <a:schemeClr val="dk2"/>
              </a:solidFill>
              <a:latin typeface="Roboto"/>
              <a:ea typeface="Roboto"/>
              <a:cs typeface="Roboto"/>
              <a:sym typeface="Roboto"/>
            </a:endParaRPr>
          </a:p>
          <a:p>
            <a:pPr marL="0" marR="0" lvl="0" indent="0" algn="just" rtl="0">
              <a:spcBef>
                <a:spcPts val="0"/>
              </a:spcBef>
              <a:spcAft>
                <a:spcPts val="0"/>
              </a:spcAft>
              <a:buNone/>
            </a:pPr>
            <a:endParaRPr sz="1800" i="1">
              <a:solidFill>
                <a:schemeClr val="dk2"/>
              </a:solidFill>
              <a:latin typeface="Roboto"/>
              <a:ea typeface="Roboto"/>
              <a:cs typeface="Roboto"/>
              <a:sym typeface="Roboto"/>
            </a:endParaRPr>
          </a:p>
          <a:p>
            <a:pPr marL="0" marR="0" lvl="0" indent="0" algn="just" rtl="0">
              <a:spcBef>
                <a:spcPts val="0"/>
              </a:spcBef>
              <a:spcAft>
                <a:spcPts val="0"/>
              </a:spcAft>
              <a:buNone/>
            </a:pPr>
            <a:r>
              <a:rPr lang="en" sz="1800">
                <a:solidFill>
                  <a:schemeClr val="dk2"/>
                </a:solidFill>
                <a:latin typeface="Roboto"/>
                <a:ea typeface="Roboto"/>
                <a:cs typeface="Roboto"/>
                <a:sym typeface="Roboto"/>
              </a:rPr>
              <a:t>Hunt County Sheriff’s Office Facebook page was a public forum for purposes of the First Amendment and removing comments and users critical of the Sheriff’s Office constituted a constitutional violation. </a:t>
            </a:r>
            <a:endParaRPr sz="1800">
              <a:solidFill>
                <a:schemeClr val="dk2"/>
              </a:solidFill>
              <a:latin typeface="Roboto"/>
              <a:ea typeface="Roboto"/>
              <a:cs typeface="Roboto"/>
              <a:sym typeface="Roboto"/>
            </a:endParaRPr>
          </a:p>
          <a:p>
            <a:pPr marL="0" marR="0" lvl="0" indent="0" algn="l" rtl="0">
              <a:spcBef>
                <a:spcPts val="0"/>
              </a:spcBef>
              <a:spcAft>
                <a:spcPts val="0"/>
              </a:spcAft>
              <a:buNone/>
            </a:pPr>
            <a:endParaRPr sz="2100" i="1">
              <a:solidFill>
                <a:schemeClr val="lt1"/>
              </a:solidFill>
              <a:latin typeface="Georgia"/>
              <a:ea typeface="Georgia"/>
              <a:cs typeface="Georgia"/>
              <a:sym typeface="Georgia"/>
            </a:endParaRPr>
          </a:p>
        </p:txBody>
      </p:sp>
      <p:pic>
        <p:nvPicPr>
          <p:cNvPr id="640" name="Google Shape;640;p60"/>
          <p:cNvPicPr preferRelativeResize="0"/>
          <p:nvPr/>
        </p:nvPicPr>
        <p:blipFill>
          <a:blip r:embed="rId3">
            <a:alphaModFix/>
          </a:blip>
          <a:stretch>
            <a:fillRect/>
          </a:stretch>
        </p:blipFill>
        <p:spPr>
          <a:xfrm>
            <a:off x="5579175" y="1697575"/>
            <a:ext cx="3328999" cy="332900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sp>
        <p:nvSpPr>
          <p:cNvPr id="646" name="Google Shape;646;p61"/>
          <p:cNvSpPr txBox="1">
            <a:spLocks noGrp="1"/>
          </p:cNvSpPr>
          <p:nvPr>
            <p:ph type="title"/>
          </p:nvPr>
        </p:nvSpPr>
        <p:spPr>
          <a:xfrm>
            <a:off x="471900" y="738725"/>
            <a:ext cx="8222100" cy="767700"/>
          </a:xfrm>
          <a:prstGeom prst="rect">
            <a:avLst/>
          </a:prstGeom>
          <a:noFill/>
          <a:ln>
            <a:noFill/>
          </a:ln>
        </p:spPr>
        <p:txBody>
          <a:bodyPr spcFirstLastPara="1" wrap="square" lIns="68575" tIns="34275" rIns="68575" bIns="34275" anchor="ctr" anchorCtr="0">
            <a:normAutofit/>
          </a:bodyPr>
          <a:lstStyle/>
          <a:p>
            <a:pPr marL="0" lvl="0" indent="0" algn="ctr" rtl="0">
              <a:spcBef>
                <a:spcPts val="0"/>
              </a:spcBef>
              <a:spcAft>
                <a:spcPts val="0"/>
              </a:spcAft>
              <a:buClr>
                <a:schemeClr val="lt2"/>
              </a:buClr>
              <a:buSzPts val="3300"/>
              <a:buFont typeface="Georgia"/>
              <a:buNone/>
            </a:pPr>
            <a:r>
              <a:rPr lang="en" sz="2800" dirty="0"/>
              <a:t>Government Accounts</a:t>
            </a:r>
            <a:endParaRPr sz="2800" dirty="0"/>
          </a:p>
        </p:txBody>
      </p:sp>
      <p:sp>
        <p:nvSpPr>
          <p:cNvPr id="647" name="Google Shape;647;p61"/>
          <p:cNvSpPr txBox="1">
            <a:spLocks noGrp="1"/>
          </p:cNvSpPr>
          <p:nvPr>
            <p:ph type="body" idx="1"/>
          </p:nvPr>
        </p:nvSpPr>
        <p:spPr>
          <a:xfrm>
            <a:off x="471900" y="1919075"/>
            <a:ext cx="8222100" cy="2710200"/>
          </a:xfrm>
          <a:prstGeom prst="rect">
            <a:avLst/>
          </a:prstGeom>
          <a:noFill/>
          <a:ln>
            <a:noFill/>
          </a:ln>
        </p:spPr>
        <p:txBody>
          <a:bodyPr spcFirstLastPara="1" wrap="square" lIns="68575" tIns="34275" rIns="68575" bIns="34275" anchor="t" anchorCtr="0">
            <a:normAutofit/>
          </a:bodyPr>
          <a:lstStyle/>
          <a:p>
            <a:pPr marL="342900" lvl="1" indent="0" algn="l" rtl="0">
              <a:spcBef>
                <a:spcPts val="0"/>
              </a:spcBef>
              <a:spcAft>
                <a:spcPts val="0"/>
              </a:spcAft>
              <a:buClr>
                <a:schemeClr val="lt1"/>
              </a:buClr>
              <a:buSzPts val="2100"/>
              <a:buNone/>
            </a:pPr>
            <a:endParaRPr sz="1100" u="sng"/>
          </a:p>
          <a:p>
            <a:pPr marL="342900" lvl="1" indent="0" algn="l" rtl="0">
              <a:spcBef>
                <a:spcPts val="400"/>
              </a:spcBef>
              <a:spcAft>
                <a:spcPts val="1200"/>
              </a:spcAft>
              <a:buClr>
                <a:schemeClr val="lt1"/>
              </a:buClr>
              <a:buSzPts val="2100"/>
              <a:buNone/>
            </a:pPr>
            <a:endParaRPr sz="1100"/>
          </a:p>
        </p:txBody>
      </p:sp>
      <p:sp>
        <p:nvSpPr>
          <p:cNvPr id="648" name="Google Shape;648;p61"/>
          <p:cNvSpPr txBox="1"/>
          <p:nvPr/>
        </p:nvSpPr>
        <p:spPr>
          <a:xfrm>
            <a:off x="706013" y="1762427"/>
            <a:ext cx="7513607" cy="3162374"/>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2000" b="1" dirty="0">
                <a:solidFill>
                  <a:schemeClr val="dk2"/>
                </a:solidFill>
                <a:latin typeface="Roboto"/>
                <a:ea typeface="Roboto"/>
                <a:cs typeface="Roboto"/>
                <a:sym typeface="Roboto"/>
              </a:rPr>
              <a:t>Tips for Managing a City Account</a:t>
            </a:r>
            <a:endParaRPr sz="2000" b="1" dirty="0">
              <a:solidFill>
                <a:schemeClr val="dk2"/>
              </a:solidFill>
              <a:latin typeface="Roboto"/>
              <a:ea typeface="Roboto"/>
              <a:cs typeface="Roboto"/>
              <a:sym typeface="Roboto"/>
            </a:endParaRPr>
          </a:p>
          <a:p>
            <a:pPr marL="0" marR="0" lvl="0" indent="0" algn="l" rtl="0">
              <a:spcBef>
                <a:spcPts val="0"/>
              </a:spcBef>
              <a:spcAft>
                <a:spcPts val="0"/>
              </a:spcAft>
              <a:buNone/>
            </a:pPr>
            <a:endParaRPr lang="en-US" sz="1600" dirty="0">
              <a:solidFill>
                <a:schemeClr val="dk2"/>
              </a:solidFill>
              <a:latin typeface="Roboto"/>
              <a:ea typeface="Roboto"/>
              <a:cs typeface="Roboto"/>
              <a:sym typeface="Roboto"/>
            </a:endParaRPr>
          </a:p>
          <a:p>
            <a:pPr marL="0" marR="0" lvl="0" indent="0" algn="l" rtl="0">
              <a:spcBef>
                <a:spcPts val="0"/>
              </a:spcBef>
              <a:spcAft>
                <a:spcPts val="0"/>
              </a:spcAft>
              <a:buNone/>
            </a:pPr>
            <a:r>
              <a:rPr lang="en-US" sz="1600" dirty="0">
                <a:solidFill>
                  <a:schemeClr val="dk2"/>
                </a:solidFill>
                <a:latin typeface="Roboto"/>
                <a:ea typeface="Roboto"/>
                <a:cs typeface="Roboto"/>
                <a:sym typeface="Roboto"/>
              </a:rPr>
              <a:t>Carefully consider the implications of any joke, hashtag, or meme </a:t>
            </a:r>
            <a:r>
              <a:rPr lang="en-US" sz="1600" u="sng" dirty="0">
                <a:solidFill>
                  <a:schemeClr val="dk2"/>
                </a:solidFill>
                <a:latin typeface="Roboto"/>
                <a:ea typeface="Roboto"/>
                <a:cs typeface="Roboto"/>
                <a:sym typeface="Roboto"/>
              </a:rPr>
              <a:t>before</a:t>
            </a:r>
            <a:r>
              <a:rPr lang="en-US" sz="1600" dirty="0">
                <a:solidFill>
                  <a:schemeClr val="dk2"/>
                </a:solidFill>
                <a:latin typeface="Roboto"/>
                <a:ea typeface="Roboto"/>
                <a:cs typeface="Roboto"/>
                <a:sym typeface="Roboto"/>
              </a:rPr>
              <a:t> posting.</a:t>
            </a:r>
            <a:endParaRPr sz="1600" dirty="0">
              <a:solidFill>
                <a:schemeClr val="dk2"/>
              </a:solidFill>
              <a:latin typeface="Roboto"/>
              <a:ea typeface="Roboto"/>
              <a:cs typeface="Roboto"/>
              <a:sym typeface="Roboto"/>
            </a:endParaRPr>
          </a:p>
          <a:p>
            <a:pPr marL="0" marR="0" lvl="0" indent="0" algn="l" rtl="0">
              <a:spcBef>
                <a:spcPts val="0"/>
              </a:spcBef>
              <a:spcAft>
                <a:spcPts val="0"/>
              </a:spcAft>
              <a:buNone/>
            </a:pPr>
            <a:endParaRPr lang="en" sz="1600" dirty="0">
              <a:solidFill>
                <a:schemeClr val="dk2"/>
              </a:solidFill>
              <a:latin typeface="Roboto"/>
              <a:ea typeface="Roboto"/>
              <a:cs typeface="Roboto"/>
              <a:sym typeface="Roboto"/>
            </a:endParaRPr>
          </a:p>
          <a:p>
            <a:pPr marL="0" marR="0" lvl="0" indent="0" algn="l" rtl="0">
              <a:spcBef>
                <a:spcPts val="0"/>
              </a:spcBef>
              <a:spcAft>
                <a:spcPts val="0"/>
              </a:spcAft>
              <a:buNone/>
            </a:pPr>
            <a:r>
              <a:rPr lang="en" sz="1600" dirty="0">
                <a:solidFill>
                  <a:schemeClr val="dk2"/>
                </a:solidFill>
                <a:latin typeface="Roboto"/>
                <a:ea typeface="Roboto"/>
                <a:cs typeface="Roboto"/>
                <a:sym typeface="Roboto"/>
              </a:rPr>
              <a:t>Remain content-neutral in the moderation of any city social media page.</a:t>
            </a:r>
            <a:endParaRPr sz="1600" dirty="0">
              <a:solidFill>
                <a:schemeClr val="dk2"/>
              </a:solidFill>
              <a:latin typeface="Roboto"/>
              <a:ea typeface="Roboto"/>
              <a:cs typeface="Roboto"/>
              <a:sym typeface="Roboto"/>
            </a:endParaRPr>
          </a:p>
          <a:p>
            <a:pPr marL="0" marR="0" lvl="0" indent="0" algn="l" rtl="0">
              <a:spcBef>
                <a:spcPts val="0"/>
              </a:spcBef>
              <a:spcAft>
                <a:spcPts val="0"/>
              </a:spcAft>
              <a:buNone/>
            </a:pPr>
            <a:endParaRPr sz="1600" dirty="0">
              <a:solidFill>
                <a:schemeClr val="dk2"/>
              </a:solidFill>
              <a:latin typeface="Roboto"/>
              <a:ea typeface="Roboto"/>
              <a:cs typeface="Roboto"/>
              <a:sym typeface="Roboto"/>
            </a:endParaRPr>
          </a:p>
          <a:p>
            <a:pPr marL="0" marR="0" lvl="0" indent="0" algn="l" rtl="0">
              <a:spcBef>
                <a:spcPts val="0"/>
              </a:spcBef>
              <a:spcAft>
                <a:spcPts val="0"/>
              </a:spcAft>
              <a:buNone/>
            </a:pPr>
            <a:r>
              <a:rPr lang="en" sz="1600" dirty="0">
                <a:solidFill>
                  <a:schemeClr val="dk2"/>
                </a:solidFill>
                <a:latin typeface="Roboto"/>
                <a:ea typeface="Roboto"/>
                <a:cs typeface="Roboto"/>
                <a:sym typeface="Roboto"/>
              </a:rPr>
              <a:t>Do not delete comments or block users for being critical or for supporting/opposing a matter discussed on the page.  </a:t>
            </a:r>
            <a:endParaRPr sz="1600" dirty="0">
              <a:solidFill>
                <a:schemeClr val="dk2"/>
              </a:solidFill>
              <a:latin typeface="Roboto"/>
              <a:ea typeface="Roboto"/>
              <a:cs typeface="Roboto"/>
              <a:sym typeface="Roboto"/>
            </a:endParaRPr>
          </a:p>
          <a:p>
            <a:pPr marL="0" marR="0" lvl="0" indent="0" algn="l" rtl="0">
              <a:spcBef>
                <a:spcPts val="0"/>
              </a:spcBef>
              <a:spcAft>
                <a:spcPts val="0"/>
              </a:spcAft>
              <a:buNone/>
            </a:pPr>
            <a:endParaRPr sz="1600" dirty="0">
              <a:solidFill>
                <a:schemeClr val="dk2"/>
              </a:solidFill>
              <a:latin typeface="Roboto"/>
              <a:ea typeface="Roboto"/>
              <a:cs typeface="Roboto"/>
              <a:sym typeface="Roboto"/>
            </a:endParaRPr>
          </a:p>
          <a:p>
            <a:pPr marL="0" marR="0" lvl="0" indent="0" algn="l" rtl="0">
              <a:spcBef>
                <a:spcPts val="0"/>
              </a:spcBef>
              <a:spcAft>
                <a:spcPts val="0"/>
              </a:spcAft>
              <a:buNone/>
            </a:pPr>
            <a:r>
              <a:rPr lang="en" sz="1600" dirty="0">
                <a:solidFill>
                  <a:schemeClr val="dk2"/>
                </a:solidFill>
                <a:latin typeface="Roboto"/>
                <a:ea typeface="Roboto"/>
                <a:cs typeface="Roboto"/>
                <a:sym typeface="Roboto"/>
              </a:rPr>
              <a:t>Consider seeking legal advice before deleting any comment or taking action to block any user.</a:t>
            </a:r>
            <a:endParaRPr sz="1600" dirty="0">
              <a:solidFill>
                <a:schemeClr val="dk2"/>
              </a:solidFill>
              <a:latin typeface="Roboto"/>
              <a:ea typeface="Roboto"/>
              <a:cs typeface="Roboto"/>
              <a:sym typeface="Roboto"/>
            </a:endParaRPr>
          </a:p>
          <a:p>
            <a:pPr marL="0" marR="0" lvl="0" indent="0" algn="l" rtl="0">
              <a:spcBef>
                <a:spcPts val="0"/>
              </a:spcBef>
              <a:spcAft>
                <a:spcPts val="0"/>
              </a:spcAft>
              <a:buNone/>
            </a:pPr>
            <a:endParaRPr sz="2100" dirty="0">
              <a:solidFill>
                <a:schemeClr val="lt1"/>
              </a:solidFill>
              <a:latin typeface="Georgia"/>
              <a:ea typeface="Georgia"/>
              <a:cs typeface="Georgia"/>
              <a:sym typeface="Georgia"/>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8B4F9A-E32C-4BA2-B418-FA4DEE031D1C}"/>
              </a:ext>
            </a:extLst>
          </p:cNvPr>
          <p:cNvSpPr>
            <a:spLocks noGrp="1"/>
          </p:cNvSpPr>
          <p:nvPr>
            <p:ph type="title"/>
          </p:nvPr>
        </p:nvSpPr>
        <p:spPr>
          <a:xfrm>
            <a:off x="217951" y="1652515"/>
            <a:ext cx="2808000" cy="1838469"/>
          </a:xfrm>
        </p:spPr>
        <p:txBody>
          <a:bodyPr>
            <a:noAutofit/>
          </a:bodyPr>
          <a:lstStyle/>
          <a:p>
            <a:r>
              <a:rPr lang="en-US" sz="3600" dirty="0"/>
              <a:t>Social </a:t>
            </a:r>
            <a:br>
              <a:rPr lang="en-US" sz="3600" dirty="0"/>
            </a:br>
            <a:r>
              <a:rPr lang="en-US" sz="3600" dirty="0"/>
              <a:t>Media </a:t>
            </a:r>
            <a:br>
              <a:rPr lang="en-US" sz="3600" dirty="0"/>
            </a:br>
            <a:r>
              <a:rPr lang="en-US" sz="3600" dirty="0"/>
              <a:t>Policies</a:t>
            </a:r>
          </a:p>
        </p:txBody>
      </p:sp>
      <p:pic>
        <p:nvPicPr>
          <p:cNvPr id="1026" name="Picture 2" descr="Funny Founding Father Thomas Jefferson ...">
            <a:extLst>
              <a:ext uri="{FF2B5EF4-FFF2-40B4-BE49-F238E27FC236}">
                <a16:creationId xmlns:a16="http://schemas.microsoft.com/office/drawing/2014/main" id="{A20DF21F-2419-424D-93A5-90EA92B423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1053" y="1001517"/>
            <a:ext cx="3554515" cy="3554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7142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7"/>
          <p:cNvSpPr txBox="1">
            <a:spLocks noGrp="1"/>
          </p:cNvSpPr>
          <p:nvPr>
            <p:ph type="body" idx="1"/>
          </p:nvPr>
        </p:nvSpPr>
        <p:spPr>
          <a:xfrm>
            <a:off x="202500" y="1905575"/>
            <a:ext cx="4171500" cy="2902500"/>
          </a:xfrm>
          <a:prstGeom prst="rect">
            <a:avLst/>
          </a:prstGeom>
          <a:noFill/>
          <a:ln>
            <a:noFill/>
          </a:ln>
        </p:spPr>
        <p:txBody>
          <a:bodyPr spcFirstLastPara="1" wrap="square" lIns="68575" tIns="34275" rIns="68575" bIns="34275" anchor="t" anchorCtr="0">
            <a:normAutofit/>
          </a:bodyPr>
          <a:lstStyle/>
          <a:p>
            <a:pPr marL="0" lvl="0" indent="0" algn="l" rtl="0">
              <a:spcBef>
                <a:spcPts val="600"/>
              </a:spcBef>
              <a:spcAft>
                <a:spcPts val="0"/>
              </a:spcAft>
              <a:buNone/>
            </a:pPr>
            <a:endParaRPr sz="1700" b="1" u="sng" dirty="0"/>
          </a:p>
          <a:p>
            <a:pPr marL="0" lvl="0" indent="457200" algn="l" rtl="0">
              <a:spcBef>
                <a:spcPts val="600"/>
              </a:spcBef>
              <a:spcAft>
                <a:spcPts val="0"/>
              </a:spcAft>
              <a:buNone/>
            </a:pPr>
            <a:r>
              <a:rPr lang="en" sz="2000" b="1" u="sng" dirty="0"/>
              <a:t>Some Legal Issues Covered:</a:t>
            </a:r>
            <a:endParaRPr sz="2000" b="1" u="sng" dirty="0"/>
          </a:p>
          <a:p>
            <a:pPr marL="0" lvl="0" indent="457200" algn="l" rtl="0">
              <a:spcBef>
                <a:spcPts val="600"/>
              </a:spcBef>
              <a:spcAft>
                <a:spcPts val="0"/>
              </a:spcAft>
              <a:buNone/>
            </a:pPr>
            <a:r>
              <a:rPr lang="en" sz="2000" dirty="0"/>
              <a:t>First Amendment</a:t>
            </a:r>
            <a:endParaRPr sz="2000" dirty="0"/>
          </a:p>
          <a:p>
            <a:pPr marL="0" lvl="0" indent="457200" algn="l" rtl="0">
              <a:spcBef>
                <a:spcPts val="600"/>
              </a:spcBef>
              <a:spcAft>
                <a:spcPts val="0"/>
              </a:spcAft>
              <a:buNone/>
            </a:pPr>
            <a:r>
              <a:rPr lang="en" sz="2000" dirty="0"/>
              <a:t>Illegal Discrimination</a:t>
            </a:r>
            <a:endParaRPr sz="2000" dirty="0"/>
          </a:p>
          <a:p>
            <a:pPr marL="0" lvl="0" indent="457200" algn="l" rtl="0">
              <a:spcBef>
                <a:spcPts val="600"/>
              </a:spcBef>
              <a:spcAft>
                <a:spcPts val="0"/>
              </a:spcAft>
              <a:buNone/>
            </a:pPr>
            <a:r>
              <a:rPr lang="en" sz="2000" dirty="0"/>
              <a:t>Open Government Laws</a:t>
            </a:r>
            <a:endParaRPr sz="2000" dirty="0"/>
          </a:p>
          <a:p>
            <a:pPr marL="254000" lvl="0" indent="-254000" algn="l" rtl="0">
              <a:spcBef>
                <a:spcPts val="500"/>
              </a:spcBef>
              <a:spcAft>
                <a:spcPts val="0"/>
              </a:spcAft>
              <a:buClr>
                <a:schemeClr val="lt1"/>
              </a:buClr>
              <a:buSzPts val="2400"/>
              <a:buNone/>
            </a:pPr>
            <a:endParaRPr sz="1100" dirty="0"/>
          </a:p>
          <a:p>
            <a:pPr marL="254000" lvl="0" indent="-101600" algn="l" rtl="0">
              <a:spcBef>
                <a:spcPts val="500"/>
              </a:spcBef>
              <a:spcAft>
                <a:spcPts val="1200"/>
              </a:spcAft>
              <a:buClr>
                <a:schemeClr val="lt1"/>
              </a:buClr>
              <a:buSzPts val="2400"/>
              <a:buNone/>
            </a:pPr>
            <a:endParaRPr sz="3200" b="1" dirty="0">
              <a:solidFill>
                <a:srgbClr val="6B6B6B"/>
              </a:solidFill>
              <a:highlight>
                <a:srgbClr val="FFFFFF"/>
              </a:highlight>
              <a:latin typeface="Arial"/>
              <a:ea typeface="Arial"/>
              <a:cs typeface="Arial"/>
              <a:sym typeface="Arial"/>
            </a:endParaRPr>
          </a:p>
        </p:txBody>
      </p:sp>
      <p:sp>
        <p:nvSpPr>
          <p:cNvPr id="109" name="Google Shape;109;p17"/>
          <p:cNvSpPr txBox="1">
            <a:spLocks noGrp="1"/>
          </p:cNvSpPr>
          <p:nvPr>
            <p:ph type="title"/>
          </p:nvPr>
        </p:nvSpPr>
        <p:spPr>
          <a:xfrm>
            <a:off x="471900" y="738725"/>
            <a:ext cx="8222100" cy="767700"/>
          </a:xfrm>
          <a:prstGeom prst="rect">
            <a:avLst/>
          </a:prstGeom>
          <a:noFill/>
          <a:ln>
            <a:noFill/>
          </a:ln>
        </p:spPr>
        <p:txBody>
          <a:bodyPr spcFirstLastPara="1" wrap="square" lIns="68575" tIns="34275" rIns="68575" bIns="34275" anchor="ctr" anchorCtr="0">
            <a:normAutofit fontScale="90000"/>
          </a:bodyPr>
          <a:lstStyle/>
          <a:p>
            <a:pPr marL="0" lvl="0" indent="0" algn="ctr" rtl="0">
              <a:spcBef>
                <a:spcPts val="0"/>
              </a:spcBef>
              <a:spcAft>
                <a:spcPts val="0"/>
              </a:spcAft>
              <a:buClr>
                <a:schemeClr val="lt2"/>
              </a:buClr>
              <a:buSzPct val="100000"/>
              <a:buFont typeface="Georgia"/>
              <a:buNone/>
            </a:pPr>
            <a:r>
              <a:rPr lang="en" sz="5400"/>
              <a:t>Social Media</a:t>
            </a:r>
            <a:endParaRPr sz="1100"/>
          </a:p>
        </p:txBody>
      </p:sp>
      <p:pic>
        <p:nvPicPr>
          <p:cNvPr id="110" name="Google Shape;110;p17"/>
          <p:cNvPicPr preferRelativeResize="0"/>
          <p:nvPr/>
        </p:nvPicPr>
        <p:blipFill>
          <a:blip r:embed="rId3">
            <a:alphaModFix/>
          </a:blip>
          <a:stretch>
            <a:fillRect/>
          </a:stretch>
        </p:blipFill>
        <p:spPr>
          <a:xfrm>
            <a:off x="4475250" y="1919075"/>
            <a:ext cx="4353750" cy="2902500"/>
          </a:xfrm>
          <a:prstGeom prst="rect">
            <a:avLst/>
          </a:prstGeom>
          <a:noFill/>
          <a:ln>
            <a:noFill/>
          </a:ln>
        </p:spPr>
      </p:pic>
      <p:sp>
        <p:nvSpPr>
          <p:cNvPr id="111" name="Google Shape;111;p17"/>
          <p:cNvSpPr txBox="1"/>
          <p:nvPr/>
        </p:nvSpPr>
        <p:spPr>
          <a:xfrm>
            <a:off x="4495500" y="4779000"/>
            <a:ext cx="4171500" cy="283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600"/>
              </a:spcBef>
              <a:spcAft>
                <a:spcPts val="0"/>
              </a:spcAft>
              <a:buClr>
                <a:schemeClr val="lt1"/>
              </a:buClr>
              <a:buSzPts val="3000"/>
              <a:buFont typeface="Arial"/>
              <a:buNone/>
            </a:pPr>
            <a:r>
              <a:rPr lang="en" sz="1000" b="1">
                <a:solidFill>
                  <a:srgbClr val="6B6B6B"/>
                </a:solidFill>
                <a:highlight>
                  <a:srgbClr val="FFFFFF"/>
                </a:highlight>
              </a:rPr>
              <a:t>(Photo illustration by Salon/Getty Images)</a:t>
            </a:r>
            <a:endParaRPr sz="1000">
              <a:solidFill>
                <a:schemeClr val="lt2"/>
              </a:solidFill>
              <a:latin typeface="Roboto"/>
              <a:ea typeface="Roboto"/>
              <a:cs typeface="Roboto"/>
              <a:sym typeface="Roboto"/>
            </a:endParaRPr>
          </a:p>
          <a:p>
            <a:pPr marL="0" lvl="0" indent="0" algn="l" rtl="0">
              <a:spcBef>
                <a:spcPts val="0"/>
              </a:spcBef>
              <a:spcAft>
                <a:spcPts val="0"/>
              </a:spcAft>
              <a:buNone/>
            </a:pPr>
            <a:endParaRPr sz="1800">
              <a:solidFill>
                <a:schemeClr val="lt2"/>
              </a:solidFill>
              <a:latin typeface="Roboto"/>
              <a:ea typeface="Roboto"/>
              <a:cs typeface="Roboto"/>
              <a:sym typeface="Roboto"/>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99"/>
        <p:cNvGrpSpPr/>
        <p:nvPr/>
      </p:nvGrpSpPr>
      <p:grpSpPr>
        <a:xfrm>
          <a:off x="0" y="0"/>
          <a:ext cx="0" cy="0"/>
          <a:chOff x="0" y="0"/>
          <a:chExt cx="0" cy="0"/>
        </a:xfrm>
      </p:grpSpPr>
      <p:sp>
        <p:nvSpPr>
          <p:cNvPr id="600" name="Google Shape;600;p55"/>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2800" dirty="0"/>
              <a:t>Social Media Polic</a:t>
            </a:r>
            <a:r>
              <a:rPr lang="en-US" sz="2800" dirty="0" err="1"/>
              <a:t>ies</a:t>
            </a:r>
            <a:endParaRPr sz="2800" dirty="0"/>
          </a:p>
        </p:txBody>
      </p:sp>
      <p:sp>
        <p:nvSpPr>
          <p:cNvPr id="601" name="Google Shape;601;p55"/>
          <p:cNvSpPr txBox="1">
            <a:spLocks noGrp="1"/>
          </p:cNvSpPr>
          <p:nvPr>
            <p:ph type="body" idx="1"/>
          </p:nvPr>
        </p:nvSpPr>
        <p:spPr>
          <a:xfrm>
            <a:off x="354825" y="1695300"/>
            <a:ext cx="6366300" cy="303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700" b="1" dirty="0"/>
              <a:t>Policy Suggestions for </a:t>
            </a:r>
            <a:r>
              <a:rPr lang="en-US" sz="1700" b="1" dirty="0"/>
              <a:t>Employee Social Media Use:</a:t>
            </a:r>
            <a:endParaRPr lang="en" sz="1700" b="1" dirty="0"/>
          </a:p>
          <a:p>
            <a:pPr marL="0" lvl="0" indent="0" algn="l" rtl="0">
              <a:spcBef>
                <a:spcPts val="0"/>
              </a:spcBef>
              <a:spcAft>
                <a:spcPts val="0"/>
              </a:spcAft>
              <a:buNone/>
            </a:pPr>
            <a:endParaRPr lang="en" sz="1700" dirty="0"/>
          </a:p>
          <a:p>
            <a:pPr marL="0" lvl="0" indent="0" algn="l" rtl="0">
              <a:spcBef>
                <a:spcPts val="0"/>
              </a:spcBef>
              <a:spcAft>
                <a:spcPts val="0"/>
              </a:spcAft>
              <a:buNone/>
            </a:pPr>
            <a:r>
              <a:rPr lang="en" sz="1700" dirty="0"/>
              <a:t>Prohibit or limit employee use of social media while on the job; </a:t>
            </a:r>
            <a:endParaRPr sz="1700" dirty="0"/>
          </a:p>
          <a:p>
            <a:pPr marL="0" lvl="0" indent="0" algn="l" rtl="0">
              <a:spcBef>
                <a:spcPts val="1200"/>
              </a:spcBef>
              <a:spcAft>
                <a:spcPts val="0"/>
              </a:spcAft>
              <a:buNone/>
            </a:pPr>
            <a:r>
              <a:rPr lang="en" sz="1700" dirty="0"/>
              <a:t>Prohibit release of confidential information; </a:t>
            </a:r>
            <a:endParaRPr sz="1700" dirty="0"/>
          </a:p>
          <a:p>
            <a:pPr marL="0" lvl="0" indent="0" algn="l" rtl="0">
              <a:spcBef>
                <a:spcPts val="1200"/>
              </a:spcBef>
              <a:spcAft>
                <a:spcPts val="0"/>
              </a:spcAft>
              <a:buNone/>
            </a:pPr>
            <a:r>
              <a:rPr lang="en" sz="1700" dirty="0"/>
              <a:t>Prohibit employees from holding themselves out as the city’s spokesperson (unless they are) or from maintaining an account or posting content that appears or purports to be official/governmental;</a:t>
            </a:r>
            <a:endParaRPr sz="1700" i="1" dirty="0"/>
          </a:p>
          <a:p>
            <a:pPr marL="0" lvl="0" indent="0" algn="l" rtl="0">
              <a:spcBef>
                <a:spcPts val="1200"/>
              </a:spcBef>
              <a:spcAft>
                <a:spcPts val="1200"/>
              </a:spcAft>
              <a:buNone/>
            </a:pPr>
            <a:endParaRPr sz="1700" dirty="0"/>
          </a:p>
        </p:txBody>
      </p:sp>
      <p:pic>
        <p:nvPicPr>
          <p:cNvPr id="602" name="Google Shape;602;p55"/>
          <p:cNvPicPr preferRelativeResize="0"/>
          <p:nvPr/>
        </p:nvPicPr>
        <p:blipFill>
          <a:blip r:embed="rId3">
            <a:alphaModFix/>
          </a:blip>
          <a:stretch>
            <a:fillRect/>
          </a:stretch>
        </p:blipFill>
        <p:spPr>
          <a:xfrm>
            <a:off x="7235650" y="2143350"/>
            <a:ext cx="1492975" cy="2536600"/>
          </a:xfrm>
          <a:prstGeom prst="rect">
            <a:avLst/>
          </a:prstGeom>
          <a:noFill/>
          <a:ln>
            <a:noFill/>
          </a:ln>
        </p:spPr>
      </p:pic>
    </p:spTree>
    <p:extLst>
      <p:ext uri="{BB962C8B-B14F-4D97-AF65-F5344CB8AC3E}">
        <p14:creationId xmlns:p14="http://schemas.microsoft.com/office/powerpoint/2010/main" val="9059709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56"/>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2800" dirty="0"/>
              <a:t>Social Media Polic</a:t>
            </a:r>
            <a:r>
              <a:rPr lang="en-US" sz="2800" dirty="0" err="1"/>
              <a:t>ies</a:t>
            </a:r>
            <a:endParaRPr sz="2800" dirty="0"/>
          </a:p>
        </p:txBody>
      </p:sp>
      <p:sp>
        <p:nvSpPr>
          <p:cNvPr id="608" name="Google Shape;608;p56"/>
          <p:cNvSpPr txBox="1">
            <a:spLocks noGrp="1"/>
          </p:cNvSpPr>
          <p:nvPr>
            <p:ph type="body" idx="1"/>
          </p:nvPr>
        </p:nvSpPr>
        <p:spPr>
          <a:xfrm>
            <a:off x="354825" y="1695300"/>
            <a:ext cx="6366300" cy="3037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t>Continued…</a:t>
            </a:r>
            <a:endParaRPr b="1" dirty="0"/>
          </a:p>
          <a:p>
            <a:pPr marL="0" lvl="0" indent="0" algn="l" rtl="0">
              <a:spcBef>
                <a:spcPts val="1200"/>
              </a:spcBef>
              <a:spcAft>
                <a:spcPts val="0"/>
              </a:spcAft>
              <a:buNone/>
            </a:pPr>
            <a:r>
              <a:rPr lang="en" sz="1700" dirty="0"/>
              <a:t>Encourage employees and officials to add labels or disclaimers to personal social media accounts;</a:t>
            </a:r>
            <a:endParaRPr sz="1700" dirty="0"/>
          </a:p>
          <a:p>
            <a:pPr marL="0" lvl="0" indent="0" algn="l" rtl="0">
              <a:spcBef>
                <a:spcPts val="1200"/>
              </a:spcBef>
              <a:spcAft>
                <a:spcPts val="0"/>
              </a:spcAft>
              <a:buNone/>
            </a:pPr>
            <a:r>
              <a:rPr lang="en" sz="1700" dirty="0"/>
              <a:t>Extend any existing code of conduct to social media use;</a:t>
            </a:r>
            <a:endParaRPr sz="1700" dirty="0"/>
          </a:p>
          <a:p>
            <a:pPr marL="0" lvl="0" indent="0" algn="l" rtl="0">
              <a:spcBef>
                <a:spcPts val="1200"/>
              </a:spcBef>
              <a:spcAft>
                <a:spcPts val="0"/>
              </a:spcAft>
              <a:buNone/>
            </a:pPr>
            <a:r>
              <a:rPr lang="en" sz="1700" dirty="0"/>
              <a:t>Prohibit employees from posting photos wearing city uniform or insignia; and</a:t>
            </a:r>
            <a:endParaRPr sz="1700" dirty="0"/>
          </a:p>
          <a:p>
            <a:pPr marL="0" lvl="0" indent="0" algn="l" rtl="0">
              <a:spcBef>
                <a:spcPts val="1200"/>
              </a:spcBef>
              <a:spcAft>
                <a:spcPts val="0"/>
              </a:spcAft>
              <a:buNone/>
            </a:pPr>
            <a:r>
              <a:rPr lang="en" sz="1700" dirty="0"/>
              <a:t>Prohibit or limit the use of the city’s logo or letterhead.</a:t>
            </a:r>
            <a:endParaRPr sz="1700" dirty="0"/>
          </a:p>
          <a:p>
            <a:pPr marL="0" lvl="0" indent="0" algn="l" rtl="0">
              <a:spcBef>
                <a:spcPts val="1200"/>
              </a:spcBef>
              <a:spcAft>
                <a:spcPts val="0"/>
              </a:spcAft>
              <a:buNone/>
            </a:pPr>
            <a:endParaRPr sz="1100" i="1" dirty="0"/>
          </a:p>
          <a:p>
            <a:pPr marL="0" lvl="0" indent="0" algn="l" rtl="0">
              <a:spcBef>
                <a:spcPts val="1200"/>
              </a:spcBef>
              <a:spcAft>
                <a:spcPts val="1200"/>
              </a:spcAft>
              <a:buNone/>
            </a:pPr>
            <a:endParaRPr sz="1700" dirty="0"/>
          </a:p>
        </p:txBody>
      </p:sp>
      <p:pic>
        <p:nvPicPr>
          <p:cNvPr id="609" name="Google Shape;609;p56"/>
          <p:cNvPicPr preferRelativeResize="0"/>
          <p:nvPr/>
        </p:nvPicPr>
        <p:blipFill>
          <a:blip r:embed="rId3">
            <a:alphaModFix/>
          </a:blip>
          <a:stretch>
            <a:fillRect/>
          </a:stretch>
        </p:blipFill>
        <p:spPr>
          <a:xfrm>
            <a:off x="6983475" y="2022725"/>
            <a:ext cx="1492975" cy="2536600"/>
          </a:xfrm>
          <a:prstGeom prst="rect">
            <a:avLst/>
          </a:prstGeom>
          <a:noFill/>
          <a:ln>
            <a:noFill/>
          </a:ln>
        </p:spPr>
      </p:pic>
    </p:spTree>
    <p:extLst>
      <p:ext uri="{BB962C8B-B14F-4D97-AF65-F5344CB8AC3E}">
        <p14:creationId xmlns:p14="http://schemas.microsoft.com/office/powerpoint/2010/main" val="10771425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58"/>
        <p:cNvGrpSpPr/>
        <p:nvPr/>
      </p:nvGrpSpPr>
      <p:grpSpPr>
        <a:xfrm>
          <a:off x="0" y="0"/>
          <a:ext cx="0" cy="0"/>
          <a:chOff x="0" y="0"/>
          <a:chExt cx="0" cy="0"/>
        </a:xfrm>
      </p:grpSpPr>
      <p:sp>
        <p:nvSpPr>
          <p:cNvPr id="659" name="Google Shape;659;p63"/>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2800" dirty="0"/>
              <a:t>Social Media Policies</a:t>
            </a:r>
            <a:endParaRPr sz="2800" dirty="0"/>
          </a:p>
        </p:txBody>
      </p:sp>
      <p:sp>
        <p:nvSpPr>
          <p:cNvPr id="660" name="Google Shape;660;p63"/>
          <p:cNvSpPr txBox="1">
            <a:spLocks noGrp="1"/>
          </p:cNvSpPr>
          <p:nvPr>
            <p:ph type="body" idx="1"/>
          </p:nvPr>
        </p:nvSpPr>
        <p:spPr>
          <a:xfrm>
            <a:off x="471900" y="1757710"/>
            <a:ext cx="8222100" cy="3224425"/>
          </a:xfrm>
          <a:prstGeom prst="rect">
            <a:avLst/>
          </a:prstGeom>
        </p:spPr>
        <p:txBody>
          <a:bodyPr spcFirstLastPara="1" wrap="square" lIns="91425" tIns="91425" rIns="91425" bIns="91425" anchor="t" anchorCtr="0">
            <a:normAutofit fontScale="25000" lnSpcReduction="20000"/>
          </a:bodyPr>
          <a:lstStyle/>
          <a:p>
            <a:pPr marL="0" lvl="0" indent="0" algn="just" rtl="0">
              <a:lnSpc>
                <a:spcPct val="90000"/>
              </a:lnSpc>
              <a:spcBef>
                <a:spcPts val="800"/>
              </a:spcBef>
              <a:spcAft>
                <a:spcPts val="0"/>
              </a:spcAft>
              <a:buNone/>
            </a:pPr>
            <a:r>
              <a:rPr lang="en-US" sz="7200" i="1" dirty="0">
                <a:solidFill>
                  <a:srgbClr val="000000"/>
                </a:solidFill>
                <a:latin typeface="Roboto" panose="020B0604020202020204" charset="0"/>
                <a:ea typeface="Roboto" panose="020B0604020202020204" charset="0"/>
                <a:cs typeface="Georgia"/>
                <a:sym typeface="Georgia"/>
              </a:rPr>
              <a:t>Sample Language</a:t>
            </a:r>
          </a:p>
          <a:p>
            <a:pPr marL="0" lvl="0" indent="0" algn="just" rtl="0">
              <a:lnSpc>
                <a:spcPct val="90000"/>
              </a:lnSpc>
              <a:spcBef>
                <a:spcPts val="800"/>
              </a:spcBef>
              <a:spcAft>
                <a:spcPts val="0"/>
              </a:spcAft>
              <a:buNone/>
            </a:pPr>
            <a:endParaRPr lang="en" sz="2800" i="1" dirty="0">
              <a:solidFill>
                <a:srgbClr val="000000"/>
              </a:solidFill>
              <a:latin typeface="Roboto" panose="020B0604020202020204" charset="0"/>
              <a:ea typeface="Roboto" panose="020B0604020202020204" charset="0"/>
              <a:cs typeface="Georgia"/>
              <a:sym typeface="Georgia"/>
            </a:endParaRPr>
          </a:p>
          <a:p>
            <a:pPr marL="0" lvl="0" indent="0" algn="just" rtl="0">
              <a:lnSpc>
                <a:spcPct val="120000"/>
              </a:lnSpc>
              <a:spcBef>
                <a:spcPts val="800"/>
              </a:spcBef>
              <a:spcAft>
                <a:spcPts val="0"/>
              </a:spcAft>
              <a:buNone/>
            </a:pPr>
            <a:r>
              <a:rPr lang="en" sz="6400" dirty="0">
                <a:solidFill>
                  <a:srgbClr val="000000"/>
                </a:solidFill>
                <a:sym typeface="Georgia"/>
              </a:rPr>
              <a:t>(A) “Social Media” includes various forms of discussion and information sharing tools including social networking, blogs, video sharing, podcasts, wikis, message boards and online forums. Technologies include picture and video sharing, wall postings, e-mail, instant messaging, and music sharing, to name a few. Examples of Social Media applications include, but are not limited to, Google and Yahoo Groups, Wikipedia, My Space and Facebook, YouTube, Flickr, Twitter, LinkedIn, and blogging.</a:t>
            </a:r>
            <a:endParaRPr sz="6400" dirty="0">
              <a:solidFill>
                <a:srgbClr val="000000"/>
              </a:solidFill>
              <a:sym typeface="Georgia"/>
            </a:endParaRPr>
          </a:p>
          <a:p>
            <a:pPr marL="0" lvl="0" indent="0" algn="l" rtl="0">
              <a:lnSpc>
                <a:spcPct val="120000"/>
              </a:lnSpc>
              <a:spcBef>
                <a:spcPts val="800"/>
              </a:spcBef>
              <a:spcAft>
                <a:spcPts val="0"/>
              </a:spcAft>
              <a:buNone/>
            </a:pPr>
            <a:r>
              <a:rPr lang="en" sz="6400" dirty="0">
                <a:solidFill>
                  <a:srgbClr val="000000"/>
                </a:solidFill>
                <a:sym typeface="Georgia"/>
              </a:rPr>
              <a:t>(B) City </a:t>
            </a:r>
            <a:r>
              <a:rPr lang="en-US" sz="6400" dirty="0">
                <a:solidFill>
                  <a:srgbClr val="000000"/>
                </a:solidFill>
                <a:sym typeface="Georgia"/>
              </a:rPr>
              <a:t>t</a:t>
            </a:r>
            <a:r>
              <a:rPr lang="en" sz="6400" dirty="0">
                <a:solidFill>
                  <a:srgbClr val="000000"/>
                </a:solidFill>
                <a:sym typeface="Georgia"/>
              </a:rPr>
              <a:t>ime and equipment should not be used for updating social media sites, including updating personal pages or profiles. Time spent on social media sites should be limited in the same manner as time spent on the telephone or internet when conducting personal business.</a:t>
            </a:r>
            <a:endParaRPr sz="6400" dirty="0">
              <a:solidFill>
                <a:srgbClr val="000000"/>
              </a:solidFill>
              <a:sym typeface="Georgia"/>
            </a:endParaRPr>
          </a:p>
          <a:p>
            <a:pPr marL="0" lvl="0" indent="0" algn="l" rtl="0">
              <a:spcBef>
                <a:spcPts val="0"/>
              </a:spcBef>
              <a:spcAft>
                <a:spcPts val="1200"/>
              </a:spcAft>
              <a:buNone/>
            </a:pPr>
            <a:endParaRPr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sp>
        <p:nvSpPr>
          <p:cNvPr id="665" name="Google Shape;665;p64"/>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2800" dirty="0"/>
              <a:t>Social Media Policies</a:t>
            </a:r>
            <a:endParaRPr sz="2800" dirty="0"/>
          </a:p>
        </p:txBody>
      </p:sp>
      <p:sp>
        <p:nvSpPr>
          <p:cNvPr id="666" name="Google Shape;666;p64"/>
          <p:cNvSpPr txBox="1">
            <a:spLocks noGrp="1"/>
          </p:cNvSpPr>
          <p:nvPr>
            <p:ph type="body" idx="1"/>
          </p:nvPr>
        </p:nvSpPr>
        <p:spPr>
          <a:xfrm>
            <a:off x="471900" y="1919075"/>
            <a:ext cx="7996982" cy="2601650"/>
          </a:xfrm>
          <a:prstGeom prst="rect">
            <a:avLst/>
          </a:prstGeom>
        </p:spPr>
        <p:txBody>
          <a:bodyPr spcFirstLastPara="1" wrap="square" lIns="91425" tIns="91425" rIns="91425" bIns="91425" anchor="t" anchorCtr="0">
            <a:normAutofit fontScale="92500"/>
          </a:bodyPr>
          <a:lstStyle/>
          <a:p>
            <a:pPr marL="0" lvl="0" indent="0" algn="just" rtl="0">
              <a:lnSpc>
                <a:spcPct val="90000"/>
              </a:lnSpc>
              <a:spcBef>
                <a:spcPts val="800"/>
              </a:spcBef>
              <a:spcAft>
                <a:spcPts val="0"/>
              </a:spcAft>
              <a:buNone/>
            </a:pPr>
            <a:r>
              <a:rPr lang="en" sz="1700" dirty="0">
                <a:solidFill>
                  <a:srgbClr val="000000"/>
                </a:solidFill>
              </a:rPr>
              <a:t>(C) Employees may not use the City’s logo, letterhead or other identifying material including pictures of themselves or co-workers wearing or displaying the City’s logo.</a:t>
            </a:r>
            <a:endParaRPr sz="1700" dirty="0">
              <a:solidFill>
                <a:srgbClr val="000000"/>
              </a:solidFill>
            </a:endParaRPr>
          </a:p>
          <a:p>
            <a:pPr marL="0" lvl="0" indent="0" algn="just" rtl="0">
              <a:lnSpc>
                <a:spcPct val="90000"/>
              </a:lnSpc>
              <a:spcBef>
                <a:spcPts val="800"/>
              </a:spcBef>
              <a:spcAft>
                <a:spcPts val="0"/>
              </a:spcAft>
              <a:buNone/>
            </a:pPr>
            <a:r>
              <a:rPr lang="en" sz="1700" dirty="0">
                <a:solidFill>
                  <a:srgbClr val="000000"/>
                </a:solidFill>
              </a:rPr>
              <a:t>(D) Employees may not post discriminatory, defamatory, libelous or slanderous comments when discussing the City, its governing body, supervisors and employees.</a:t>
            </a:r>
            <a:endParaRPr sz="1700" dirty="0">
              <a:solidFill>
                <a:srgbClr val="000000"/>
              </a:solidFill>
            </a:endParaRPr>
          </a:p>
          <a:p>
            <a:pPr marL="0" lvl="0" indent="0" algn="just" rtl="0">
              <a:lnSpc>
                <a:spcPct val="90000"/>
              </a:lnSpc>
              <a:spcBef>
                <a:spcPts val="800"/>
              </a:spcBef>
              <a:spcAft>
                <a:spcPts val="0"/>
              </a:spcAft>
              <a:buNone/>
            </a:pPr>
            <a:r>
              <a:rPr lang="en" sz="1700" dirty="0">
                <a:solidFill>
                  <a:srgbClr val="000000"/>
                </a:solidFill>
              </a:rPr>
              <a:t>(E) Employees must comply with City policies and personal sites may be monitored to determine compliance with City policies.</a:t>
            </a:r>
            <a:endParaRPr sz="1700" dirty="0">
              <a:solidFill>
                <a:srgbClr val="000000"/>
              </a:solidFill>
            </a:endParaRPr>
          </a:p>
          <a:p>
            <a:pPr marL="0" lvl="0" indent="0" algn="just" rtl="0">
              <a:lnSpc>
                <a:spcPct val="90000"/>
              </a:lnSpc>
              <a:spcBef>
                <a:spcPts val="800"/>
              </a:spcBef>
              <a:spcAft>
                <a:spcPts val="0"/>
              </a:spcAft>
              <a:buNone/>
            </a:pPr>
            <a:r>
              <a:rPr lang="en" sz="1700" dirty="0">
                <a:solidFill>
                  <a:srgbClr val="000000"/>
                </a:solidFill>
              </a:rPr>
              <a:t>(F) Employees who fail to follow the policy regarding social media may be subject to disciplinary action, up to and including termination.</a:t>
            </a:r>
            <a:endParaRPr sz="1700" dirty="0">
              <a:solidFill>
                <a:srgbClr val="000000"/>
              </a:solidFill>
            </a:endParaRPr>
          </a:p>
          <a:p>
            <a:pPr marL="0" lvl="0" indent="0" algn="l" rtl="0">
              <a:spcBef>
                <a:spcPts val="0"/>
              </a:spcBef>
              <a:spcAft>
                <a:spcPts val="1200"/>
              </a:spcAft>
              <a:buNone/>
            </a:pPr>
            <a:endParaRPr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70"/>
        <p:cNvGrpSpPr/>
        <p:nvPr/>
      </p:nvGrpSpPr>
      <p:grpSpPr>
        <a:xfrm>
          <a:off x="0" y="0"/>
          <a:ext cx="0" cy="0"/>
          <a:chOff x="0" y="0"/>
          <a:chExt cx="0" cy="0"/>
        </a:xfrm>
      </p:grpSpPr>
      <p:sp>
        <p:nvSpPr>
          <p:cNvPr id="671" name="Google Shape;671;p65"/>
          <p:cNvSpPr txBox="1">
            <a:spLocks noGrp="1"/>
          </p:cNvSpPr>
          <p:nvPr>
            <p:ph type="title"/>
          </p:nvPr>
        </p:nvSpPr>
        <p:spPr>
          <a:xfrm>
            <a:off x="460950" y="2065350"/>
            <a:ext cx="8222100" cy="1012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700"/>
              <a:t>Other Legal Considerations</a:t>
            </a:r>
            <a:endParaRPr sz="2700"/>
          </a:p>
        </p:txBody>
      </p:sp>
      <p:pic>
        <p:nvPicPr>
          <p:cNvPr id="672" name="Google Shape;672;p65"/>
          <p:cNvPicPr preferRelativeResize="0"/>
          <p:nvPr/>
        </p:nvPicPr>
        <p:blipFill>
          <a:blip r:embed="rId3">
            <a:alphaModFix/>
          </a:blip>
          <a:stretch>
            <a:fillRect/>
          </a:stretch>
        </p:blipFill>
        <p:spPr>
          <a:xfrm>
            <a:off x="5371275" y="1195212"/>
            <a:ext cx="2753075" cy="275307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66"/>
          <p:cNvSpPr txBox="1">
            <a:spLocks noGrp="1"/>
          </p:cNvSpPr>
          <p:nvPr>
            <p:ph type="title"/>
          </p:nvPr>
        </p:nvSpPr>
        <p:spPr>
          <a:xfrm>
            <a:off x="471900" y="738725"/>
            <a:ext cx="8222100" cy="767700"/>
          </a:xfrm>
          <a:prstGeom prst="rect">
            <a:avLst/>
          </a:prstGeom>
          <a:noFill/>
          <a:ln>
            <a:noFill/>
          </a:ln>
        </p:spPr>
        <p:txBody>
          <a:bodyPr spcFirstLastPara="1" wrap="square" lIns="68575" tIns="34275" rIns="68575" bIns="34275" anchor="ctr" anchorCtr="0">
            <a:normAutofit fontScale="90000"/>
          </a:bodyPr>
          <a:lstStyle/>
          <a:p>
            <a:pPr marL="0" lvl="0" indent="0" algn="ctr" rtl="0">
              <a:spcBef>
                <a:spcPts val="0"/>
              </a:spcBef>
              <a:spcAft>
                <a:spcPts val="0"/>
              </a:spcAft>
              <a:buClr>
                <a:schemeClr val="lt2"/>
              </a:buClr>
              <a:buSzPts val="3300"/>
              <a:buFont typeface="Georgia"/>
              <a:buNone/>
            </a:pPr>
            <a:r>
              <a:rPr lang="en-US" sz="2500" dirty="0"/>
              <a:t>Prohibitions Against Certain Social Media on Government Devices</a:t>
            </a:r>
            <a:endParaRPr sz="2500" dirty="0"/>
          </a:p>
        </p:txBody>
      </p:sp>
      <p:sp>
        <p:nvSpPr>
          <p:cNvPr id="680" name="Google Shape;680;p66"/>
          <p:cNvSpPr txBox="1"/>
          <p:nvPr/>
        </p:nvSpPr>
        <p:spPr>
          <a:xfrm>
            <a:off x="1370500" y="2339083"/>
            <a:ext cx="6497700" cy="346200"/>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endParaRPr sz="1800">
              <a:solidFill>
                <a:schemeClr val="lt1"/>
              </a:solidFill>
              <a:latin typeface="Roboto"/>
              <a:ea typeface="Roboto"/>
              <a:cs typeface="Roboto"/>
              <a:sym typeface="Roboto"/>
            </a:endParaRPr>
          </a:p>
        </p:txBody>
      </p:sp>
      <p:pic>
        <p:nvPicPr>
          <p:cNvPr id="681" name="Google Shape;681;p66"/>
          <p:cNvPicPr preferRelativeResize="0"/>
          <p:nvPr/>
        </p:nvPicPr>
        <p:blipFill>
          <a:blip r:embed="rId3">
            <a:alphaModFix/>
          </a:blip>
          <a:stretch>
            <a:fillRect/>
          </a:stretch>
        </p:blipFill>
        <p:spPr>
          <a:xfrm>
            <a:off x="5684718" y="2209525"/>
            <a:ext cx="2342600" cy="2195250"/>
          </a:xfrm>
          <a:prstGeom prst="rect">
            <a:avLst/>
          </a:prstGeom>
          <a:noFill/>
          <a:ln>
            <a:noFill/>
          </a:ln>
        </p:spPr>
      </p:pic>
      <p:pic>
        <p:nvPicPr>
          <p:cNvPr id="2" name="Picture 1">
            <a:extLst>
              <a:ext uri="{FF2B5EF4-FFF2-40B4-BE49-F238E27FC236}">
                <a16:creationId xmlns:a16="http://schemas.microsoft.com/office/drawing/2014/main" id="{8E2265BB-4F59-45A4-BFB2-53F6935F8808}"/>
              </a:ext>
            </a:extLst>
          </p:cNvPr>
          <p:cNvPicPr>
            <a:picLocks noChangeAspect="1"/>
          </p:cNvPicPr>
          <p:nvPr/>
        </p:nvPicPr>
        <p:blipFill>
          <a:blip r:embed="rId4"/>
          <a:stretch>
            <a:fillRect/>
          </a:stretch>
        </p:blipFill>
        <p:spPr>
          <a:xfrm>
            <a:off x="471900" y="2092959"/>
            <a:ext cx="4526548" cy="2534867"/>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67"/>
          <p:cNvSpPr txBox="1">
            <a:spLocks noGrp="1"/>
          </p:cNvSpPr>
          <p:nvPr>
            <p:ph type="body" idx="1"/>
          </p:nvPr>
        </p:nvSpPr>
        <p:spPr>
          <a:xfrm>
            <a:off x="332124" y="1919075"/>
            <a:ext cx="4994477" cy="2892622"/>
          </a:xfrm>
          <a:prstGeom prst="rect">
            <a:avLst/>
          </a:prstGeom>
          <a:noFill/>
          <a:ln>
            <a:noFill/>
          </a:ln>
        </p:spPr>
        <p:txBody>
          <a:bodyPr spcFirstLastPara="1" wrap="square" lIns="68575" tIns="34275" rIns="68575" bIns="34275" anchor="t" anchorCtr="0">
            <a:normAutofit fontScale="62500" lnSpcReduction="20000"/>
          </a:bodyPr>
          <a:lstStyle/>
          <a:p>
            <a:pPr marL="0" lvl="0" indent="0" algn="just" rtl="0">
              <a:spcBef>
                <a:spcPts val="0"/>
              </a:spcBef>
              <a:spcAft>
                <a:spcPts val="0"/>
              </a:spcAft>
              <a:buNone/>
            </a:pPr>
            <a:r>
              <a:rPr lang="en-US" sz="2374" u="sng" dirty="0"/>
              <a:t>In </a:t>
            </a:r>
            <a:r>
              <a:rPr lang="en-US" sz="2374" i="1" u="sng" dirty="0" err="1"/>
              <a:t>Lindke</a:t>
            </a:r>
            <a:r>
              <a:rPr lang="en-US" sz="2374" i="1" u="sng" dirty="0"/>
              <a:t>, </a:t>
            </a:r>
            <a:r>
              <a:rPr lang="en-US" sz="2374" u="sng" dirty="0"/>
              <a:t>the</a:t>
            </a:r>
            <a:r>
              <a:rPr lang="en-US" sz="2374" i="1" u="sng" dirty="0"/>
              <a:t> s</a:t>
            </a:r>
            <a:r>
              <a:rPr lang="en" sz="2374" u="sng" dirty="0"/>
              <a:t>tatus </a:t>
            </a:r>
            <a:r>
              <a:rPr lang="en-US" sz="2374" u="sng" dirty="0"/>
              <a:t>of Freed’s account </a:t>
            </a:r>
            <a:r>
              <a:rPr lang="en" sz="2374" u="sng" dirty="0"/>
              <a:t>as a </a:t>
            </a:r>
            <a:r>
              <a:rPr lang="en" sz="2374" b="1" u="sng" dirty="0"/>
              <a:t>personal</a:t>
            </a:r>
            <a:r>
              <a:rPr lang="en" sz="2374" u="sng" dirty="0"/>
              <a:t> account mattered. That does not matter under the PIA.</a:t>
            </a:r>
            <a:endParaRPr sz="2374" u="sng" dirty="0"/>
          </a:p>
          <a:p>
            <a:pPr marL="0" lvl="0" indent="0" algn="just" rtl="0">
              <a:spcBef>
                <a:spcPts val="0"/>
              </a:spcBef>
              <a:spcAft>
                <a:spcPts val="0"/>
              </a:spcAft>
              <a:buNone/>
            </a:pPr>
            <a:endParaRPr sz="2374" u="sng" dirty="0"/>
          </a:p>
          <a:p>
            <a:pPr marL="0" lvl="0" indent="0" algn="just" rtl="0">
              <a:spcBef>
                <a:spcPts val="0"/>
              </a:spcBef>
              <a:spcAft>
                <a:spcPts val="0"/>
              </a:spcAft>
              <a:buNone/>
            </a:pPr>
            <a:r>
              <a:rPr lang="en" sz="2374" i="1" dirty="0"/>
              <a:t>Lindke</a:t>
            </a:r>
            <a:r>
              <a:rPr lang="en" sz="2374" dirty="0"/>
              <a:t> looked at </a:t>
            </a:r>
            <a:r>
              <a:rPr lang="en-US" sz="2374" dirty="0"/>
              <a:t>the </a:t>
            </a:r>
            <a:r>
              <a:rPr lang="en" sz="2374" dirty="0"/>
              <a:t>First Amendment and discussed the state-action doctrine to determine whether the city manager was making posts or taking action in his official capacity.</a:t>
            </a:r>
            <a:endParaRPr sz="2374" dirty="0"/>
          </a:p>
          <a:p>
            <a:pPr marL="0" lvl="0" indent="0" algn="just" rtl="0">
              <a:spcBef>
                <a:spcPts val="0"/>
              </a:spcBef>
              <a:spcAft>
                <a:spcPts val="0"/>
              </a:spcAft>
              <a:buNone/>
            </a:pPr>
            <a:endParaRPr sz="2374" dirty="0"/>
          </a:p>
          <a:p>
            <a:pPr marL="0" lvl="0" indent="0" algn="just" rtl="0">
              <a:spcBef>
                <a:spcPts val="0"/>
              </a:spcBef>
              <a:spcAft>
                <a:spcPts val="0"/>
              </a:spcAft>
              <a:buNone/>
            </a:pPr>
            <a:r>
              <a:rPr lang="en" sz="2374" dirty="0"/>
              <a:t>The PIA is an entirely different law regarding the release of public </a:t>
            </a:r>
            <a:r>
              <a:rPr lang="en-US" sz="2374" dirty="0"/>
              <a:t>records or public </a:t>
            </a:r>
            <a:r>
              <a:rPr lang="en" sz="2374" dirty="0"/>
              <a:t>information. </a:t>
            </a:r>
            <a:r>
              <a:rPr lang="en-US" sz="2374" dirty="0"/>
              <a:t>The </a:t>
            </a:r>
            <a:r>
              <a:rPr lang="en" sz="2374" dirty="0"/>
              <a:t>PIA defines public information and specifically includes communications (even social media posts!) if made “in connection with the transaction of official business.” </a:t>
            </a:r>
            <a:endParaRPr sz="2374" dirty="0"/>
          </a:p>
          <a:p>
            <a:pPr marL="0" lvl="0" indent="0" algn="just" rtl="0">
              <a:spcBef>
                <a:spcPts val="0"/>
              </a:spcBef>
              <a:spcAft>
                <a:spcPts val="0"/>
              </a:spcAft>
              <a:buNone/>
            </a:pPr>
            <a:endParaRPr sz="2374" dirty="0"/>
          </a:p>
          <a:p>
            <a:pPr marL="254000" lvl="0" indent="-235317" algn="just" rtl="0">
              <a:spcBef>
                <a:spcPts val="0"/>
              </a:spcBef>
              <a:spcAft>
                <a:spcPts val="0"/>
              </a:spcAft>
              <a:buClr>
                <a:schemeClr val="lt1"/>
              </a:buClr>
              <a:buSzPct val="100000"/>
              <a:buChar char="●"/>
            </a:pPr>
            <a:endParaRPr sz="2374" u="sng" dirty="0"/>
          </a:p>
          <a:p>
            <a:pPr marL="0" lvl="0" indent="0" algn="just" rtl="0">
              <a:spcBef>
                <a:spcPts val="300"/>
              </a:spcBef>
              <a:spcAft>
                <a:spcPts val="0"/>
              </a:spcAft>
              <a:buNone/>
            </a:pPr>
            <a:endParaRPr sz="1674" dirty="0"/>
          </a:p>
          <a:p>
            <a:pPr marL="254000" lvl="0" indent="-254000" algn="l" rtl="0">
              <a:spcBef>
                <a:spcPts val="400"/>
              </a:spcBef>
              <a:spcAft>
                <a:spcPts val="0"/>
              </a:spcAft>
              <a:buClr>
                <a:schemeClr val="lt1"/>
              </a:buClr>
              <a:buSzPct val="218181"/>
              <a:buNone/>
            </a:pPr>
            <a:endParaRPr sz="1100" dirty="0"/>
          </a:p>
          <a:p>
            <a:pPr marL="0" lvl="0" indent="0" algn="just" rtl="0">
              <a:spcBef>
                <a:spcPts val="300"/>
              </a:spcBef>
              <a:spcAft>
                <a:spcPts val="0"/>
              </a:spcAft>
              <a:buNone/>
            </a:pPr>
            <a:endParaRPr sz="2374" dirty="0"/>
          </a:p>
        </p:txBody>
      </p:sp>
      <p:sp>
        <p:nvSpPr>
          <p:cNvPr id="688" name="Google Shape;688;p67"/>
          <p:cNvSpPr txBox="1">
            <a:spLocks noGrp="1"/>
          </p:cNvSpPr>
          <p:nvPr>
            <p:ph type="title"/>
          </p:nvPr>
        </p:nvSpPr>
        <p:spPr>
          <a:xfrm>
            <a:off x="471900" y="738725"/>
            <a:ext cx="8222100" cy="767700"/>
          </a:xfrm>
          <a:prstGeom prst="rect">
            <a:avLst/>
          </a:prstGeom>
          <a:noFill/>
          <a:ln>
            <a:noFill/>
          </a:ln>
        </p:spPr>
        <p:txBody>
          <a:bodyPr spcFirstLastPara="1" wrap="square" lIns="68575" tIns="34275" rIns="68575" bIns="34275" anchor="ctr" anchorCtr="0">
            <a:normAutofit/>
          </a:bodyPr>
          <a:lstStyle/>
          <a:p>
            <a:pPr marL="0" lvl="0" indent="0" algn="ctr" rtl="0">
              <a:spcBef>
                <a:spcPts val="0"/>
              </a:spcBef>
              <a:spcAft>
                <a:spcPts val="0"/>
              </a:spcAft>
              <a:buClr>
                <a:schemeClr val="lt2"/>
              </a:buClr>
              <a:buSzPts val="4500"/>
              <a:buFont typeface="Georgia"/>
              <a:buNone/>
            </a:pPr>
            <a:r>
              <a:rPr lang="en" sz="2800" dirty="0"/>
              <a:t>Public Information Act</a:t>
            </a:r>
            <a:endParaRPr sz="2800" dirty="0"/>
          </a:p>
        </p:txBody>
      </p:sp>
      <p:pic>
        <p:nvPicPr>
          <p:cNvPr id="689" name="Google Shape;689;p67"/>
          <p:cNvPicPr preferRelativeResize="0"/>
          <p:nvPr/>
        </p:nvPicPr>
        <p:blipFill>
          <a:blip r:embed="rId3">
            <a:alphaModFix/>
          </a:blip>
          <a:stretch>
            <a:fillRect/>
          </a:stretch>
        </p:blipFill>
        <p:spPr>
          <a:xfrm>
            <a:off x="5794652" y="2454283"/>
            <a:ext cx="2899348" cy="1827579"/>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94"/>
        <p:cNvGrpSpPr/>
        <p:nvPr/>
      </p:nvGrpSpPr>
      <p:grpSpPr>
        <a:xfrm>
          <a:off x="0" y="0"/>
          <a:ext cx="0" cy="0"/>
          <a:chOff x="0" y="0"/>
          <a:chExt cx="0" cy="0"/>
        </a:xfrm>
      </p:grpSpPr>
      <p:sp>
        <p:nvSpPr>
          <p:cNvPr id="695" name="Google Shape;695;p68"/>
          <p:cNvSpPr txBox="1">
            <a:spLocks noGrp="1"/>
          </p:cNvSpPr>
          <p:nvPr>
            <p:ph type="body" idx="1"/>
          </p:nvPr>
        </p:nvSpPr>
        <p:spPr>
          <a:xfrm>
            <a:off x="318400" y="1979850"/>
            <a:ext cx="3782100" cy="2894100"/>
          </a:xfrm>
          <a:prstGeom prst="rect">
            <a:avLst/>
          </a:prstGeom>
          <a:noFill/>
          <a:ln>
            <a:noFill/>
          </a:ln>
        </p:spPr>
        <p:txBody>
          <a:bodyPr spcFirstLastPara="1" wrap="square" lIns="68575" tIns="34275" rIns="68575" bIns="34275" anchor="t" anchorCtr="0">
            <a:normAutofit fontScale="92500"/>
          </a:bodyPr>
          <a:lstStyle/>
          <a:p>
            <a:pPr marL="46355" lvl="0" indent="0" algn="l" rtl="0">
              <a:spcBef>
                <a:spcPts val="0"/>
              </a:spcBef>
              <a:spcAft>
                <a:spcPts val="0"/>
              </a:spcAft>
              <a:buClr>
                <a:schemeClr val="lt1"/>
              </a:buClr>
              <a:buSzPct val="100000"/>
              <a:buNone/>
            </a:pPr>
            <a:r>
              <a:rPr lang="en" sz="1500" u="sng" dirty="0"/>
              <a:t>Information that may be subject to the Act:</a:t>
            </a:r>
            <a:endParaRPr sz="1500" dirty="0"/>
          </a:p>
          <a:p>
            <a:pPr marL="254000" lvl="0" indent="-207645" algn="l" rtl="0">
              <a:spcBef>
                <a:spcPts val="400"/>
              </a:spcBef>
              <a:spcAft>
                <a:spcPts val="0"/>
              </a:spcAft>
              <a:buClr>
                <a:schemeClr val="lt1"/>
              </a:buClr>
              <a:buSzPct val="100000"/>
              <a:buFont typeface="Noto Sans Symbols"/>
              <a:buChar char="⮚"/>
            </a:pPr>
            <a:r>
              <a:rPr lang="en" sz="1500" dirty="0"/>
              <a:t>E-mails in a personal account</a:t>
            </a:r>
            <a:r>
              <a:rPr lang="en-US" sz="1500" dirty="0"/>
              <a:t>;</a:t>
            </a:r>
            <a:endParaRPr sz="1500" dirty="0"/>
          </a:p>
          <a:p>
            <a:pPr marL="254000" lvl="0" indent="-207645" algn="l" rtl="0">
              <a:spcBef>
                <a:spcPts val="400"/>
              </a:spcBef>
              <a:spcAft>
                <a:spcPts val="0"/>
              </a:spcAft>
              <a:buClr>
                <a:schemeClr val="lt1"/>
              </a:buClr>
              <a:buSzPct val="100000"/>
              <a:buFont typeface="Noto Sans Symbols"/>
              <a:buChar char="⮚"/>
            </a:pPr>
            <a:r>
              <a:rPr lang="en" sz="1500" dirty="0"/>
              <a:t>Text messages on a personal cell phone;</a:t>
            </a:r>
            <a:endParaRPr sz="1500" dirty="0"/>
          </a:p>
          <a:p>
            <a:pPr marL="254000" lvl="0" indent="-207645" algn="l" rtl="0">
              <a:spcBef>
                <a:spcPts val="400"/>
              </a:spcBef>
              <a:spcAft>
                <a:spcPts val="0"/>
              </a:spcAft>
              <a:buClr>
                <a:schemeClr val="lt1"/>
              </a:buClr>
              <a:buSzPct val="100000"/>
              <a:buFont typeface="Noto Sans Symbols"/>
              <a:buChar char="⮚"/>
            </a:pPr>
            <a:r>
              <a:rPr lang="en" sz="1500" dirty="0"/>
              <a:t>Posts to social media accounts, even if restricted to “friends” or “followers” only; or</a:t>
            </a:r>
            <a:endParaRPr sz="1500" dirty="0"/>
          </a:p>
          <a:p>
            <a:pPr marL="254000" lvl="0" indent="-207645" algn="l" rtl="0">
              <a:spcBef>
                <a:spcPts val="400"/>
              </a:spcBef>
              <a:spcAft>
                <a:spcPts val="0"/>
              </a:spcAft>
              <a:buClr>
                <a:schemeClr val="lt1"/>
              </a:buClr>
              <a:buSzPct val="100000"/>
              <a:buFont typeface="Noto Sans Symbols"/>
              <a:buChar char="⮚"/>
            </a:pPr>
            <a:r>
              <a:rPr lang="en" sz="1500" dirty="0"/>
              <a:t>Direct or private messages using a personal Facebook (or other social media) account.</a:t>
            </a:r>
            <a:endParaRPr sz="1500" dirty="0"/>
          </a:p>
          <a:p>
            <a:pPr marL="254000" lvl="0" indent="-254000" algn="l" rtl="0">
              <a:spcBef>
                <a:spcPts val="400"/>
              </a:spcBef>
              <a:spcAft>
                <a:spcPts val="0"/>
              </a:spcAft>
              <a:buClr>
                <a:schemeClr val="lt1"/>
              </a:buClr>
              <a:buSzPct val="100000"/>
              <a:buNone/>
            </a:pPr>
            <a:endParaRPr sz="2100" dirty="0"/>
          </a:p>
          <a:p>
            <a:pPr marL="254000" lvl="0" indent="-254000" algn="l" rtl="0">
              <a:spcBef>
                <a:spcPts val="500"/>
              </a:spcBef>
              <a:spcAft>
                <a:spcPts val="0"/>
              </a:spcAft>
              <a:buClr>
                <a:schemeClr val="lt1"/>
              </a:buClr>
              <a:buSzPct val="218181"/>
              <a:buNone/>
            </a:pPr>
            <a:endParaRPr sz="1100" dirty="0"/>
          </a:p>
          <a:p>
            <a:pPr marL="254000" lvl="0" indent="-101600" algn="l" rtl="0">
              <a:spcBef>
                <a:spcPts val="500"/>
              </a:spcBef>
              <a:spcAft>
                <a:spcPts val="1200"/>
              </a:spcAft>
              <a:buClr>
                <a:schemeClr val="lt1"/>
              </a:buClr>
              <a:buSzPct val="218181"/>
              <a:buNone/>
            </a:pPr>
            <a:endParaRPr sz="1100" dirty="0"/>
          </a:p>
        </p:txBody>
      </p:sp>
      <p:sp>
        <p:nvSpPr>
          <p:cNvPr id="696" name="Google Shape;696;p68"/>
          <p:cNvSpPr txBox="1">
            <a:spLocks noGrp="1"/>
          </p:cNvSpPr>
          <p:nvPr>
            <p:ph type="title"/>
          </p:nvPr>
        </p:nvSpPr>
        <p:spPr>
          <a:xfrm>
            <a:off x="471900" y="738725"/>
            <a:ext cx="8222100" cy="767700"/>
          </a:xfrm>
          <a:prstGeom prst="rect">
            <a:avLst/>
          </a:prstGeom>
          <a:noFill/>
          <a:ln>
            <a:noFill/>
          </a:ln>
        </p:spPr>
        <p:txBody>
          <a:bodyPr spcFirstLastPara="1" wrap="square" lIns="68575" tIns="34275" rIns="68575" bIns="34275" anchor="ctr" anchorCtr="0">
            <a:normAutofit/>
          </a:bodyPr>
          <a:lstStyle/>
          <a:p>
            <a:pPr marL="0" lvl="0" indent="0" algn="ctr" rtl="0">
              <a:spcBef>
                <a:spcPts val="0"/>
              </a:spcBef>
              <a:spcAft>
                <a:spcPts val="0"/>
              </a:spcAft>
              <a:buClr>
                <a:schemeClr val="lt2"/>
              </a:buClr>
              <a:buSzPts val="4500"/>
              <a:buFont typeface="Georgia"/>
              <a:buNone/>
            </a:pPr>
            <a:r>
              <a:rPr lang="en" sz="2800" dirty="0"/>
              <a:t>Public Information Act</a:t>
            </a:r>
            <a:endParaRPr sz="2800" dirty="0"/>
          </a:p>
        </p:txBody>
      </p:sp>
      <p:pic>
        <p:nvPicPr>
          <p:cNvPr id="697" name="Google Shape;697;p68"/>
          <p:cNvPicPr preferRelativeResize="0"/>
          <p:nvPr/>
        </p:nvPicPr>
        <p:blipFill>
          <a:blip r:embed="rId3">
            <a:alphaModFix/>
          </a:blip>
          <a:stretch>
            <a:fillRect/>
          </a:stretch>
        </p:blipFill>
        <p:spPr>
          <a:xfrm>
            <a:off x="4480182" y="1979850"/>
            <a:ext cx="4345418" cy="2894100"/>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69"/>
          <p:cNvSpPr txBox="1">
            <a:spLocks noGrp="1"/>
          </p:cNvSpPr>
          <p:nvPr>
            <p:ph type="title"/>
          </p:nvPr>
        </p:nvSpPr>
        <p:spPr>
          <a:xfrm>
            <a:off x="471900" y="738725"/>
            <a:ext cx="3604444" cy="767700"/>
          </a:xfrm>
          <a:prstGeom prst="rect">
            <a:avLst/>
          </a:prstGeom>
          <a:noFill/>
          <a:ln>
            <a:noFill/>
          </a:ln>
        </p:spPr>
        <p:txBody>
          <a:bodyPr spcFirstLastPara="1" wrap="square" lIns="68575" tIns="34275" rIns="68575" bIns="34275" anchor="ctr" anchorCtr="0">
            <a:noAutofit/>
          </a:bodyPr>
          <a:lstStyle/>
          <a:p>
            <a:pPr marL="0" lvl="0" indent="0" algn="ctr" rtl="0">
              <a:spcBef>
                <a:spcPts val="0"/>
              </a:spcBef>
              <a:spcAft>
                <a:spcPts val="0"/>
              </a:spcAft>
              <a:buClr>
                <a:schemeClr val="lt2"/>
              </a:buClr>
              <a:buSzPts val="3300"/>
              <a:buFont typeface="Georgia"/>
              <a:buNone/>
            </a:pPr>
            <a:r>
              <a:rPr lang="en" sz="2800" dirty="0"/>
              <a:t>Public </a:t>
            </a:r>
            <a:br>
              <a:rPr lang="en" sz="2800" dirty="0"/>
            </a:br>
            <a:r>
              <a:rPr lang="en" sz="2800" dirty="0"/>
              <a:t>Information Act</a:t>
            </a:r>
            <a:endParaRPr sz="2800" dirty="0"/>
          </a:p>
        </p:txBody>
      </p:sp>
      <p:sp>
        <p:nvSpPr>
          <p:cNvPr id="704" name="Google Shape;704;p69"/>
          <p:cNvSpPr txBox="1">
            <a:spLocks noGrp="1"/>
          </p:cNvSpPr>
          <p:nvPr>
            <p:ph type="body" idx="1"/>
          </p:nvPr>
        </p:nvSpPr>
        <p:spPr>
          <a:xfrm>
            <a:off x="224072" y="1854231"/>
            <a:ext cx="4100100" cy="2773500"/>
          </a:xfrm>
          <a:prstGeom prst="rect">
            <a:avLst/>
          </a:prstGeom>
          <a:noFill/>
          <a:ln>
            <a:noFill/>
          </a:ln>
        </p:spPr>
        <p:txBody>
          <a:bodyPr spcFirstLastPara="1" wrap="square" lIns="68575" tIns="34275" rIns="68575" bIns="34275" anchor="t" anchorCtr="0">
            <a:normAutofit lnSpcReduction="10000"/>
          </a:bodyPr>
          <a:lstStyle/>
          <a:p>
            <a:pPr marL="0" lvl="0" indent="0" algn="l" rtl="0">
              <a:spcBef>
                <a:spcPts val="0"/>
              </a:spcBef>
              <a:spcAft>
                <a:spcPts val="0"/>
              </a:spcAft>
              <a:buNone/>
            </a:pPr>
            <a:r>
              <a:rPr lang="en" sz="2000" b="1" dirty="0"/>
              <a:t>Social Media Challenges under the PIA</a:t>
            </a:r>
            <a:endParaRPr sz="2000" b="1" dirty="0"/>
          </a:p>
          <a:p>
            <a:pPr marL="0" lvl="0" indent="0" algn="l" rtl="0">
              <a:spcBef>
                <a:spcPts val="0"/>
              </a:spcBef>
              <a:spcAft>
                <a:spcPts val="0"/>
              </a:spcAft>
              <a:buNone/>
            </a:pPr>
            <a:endParaRPr lang="en" sz="2000" dirty="0"/>
          </a:p>
          <a:p>
            <a:pPr marL="0" lvl="0" indent="0" algn="l" rtl="0">
              <a:spcBef>
                <a:spcPts val="0"/>
              </a:spcBef>
              <a:spcAft>
                <a:spcPts val="0"/>
              </a:spcAft>
              <a:buNone/>
            </a:pPr>
            <a:r>
              <a:rPr lang="en" sz="2000" dirty="0"/>
              <a:t>How does the </a:t>
            </a:r>
            <a:r>
              <a:rPr lang="en-US" sz="2000" dirty="0"/>
              <a:t>c</a:t>
            </a:r>
            <a:r>
              <a:rPr lang="en" sz="2000" dirty="0"/>
              <a:t>ity know if information exists?</a:t>
            </a:r>
            <a:endParaRPr sz="2000" dirty="0"/>
          </a:p>
          <a:p>
            <a:pPr marL="0" lvl="0" indent="0" algn="l" rtl="0">
              <a:spcBef>
                <a:spcPts val="500"/>
              </a:spcBef>
              <a:spcAft>
                <a:spcPts val="0"/>
              </a:spcAft>
              <a:buNone/>
            </a:pPr>
            <a:endParaRPr lang="en" sz="2000" dirty="0"/>
          </a:p>
          <a:p>
            <a:pPr marL="0" lvl="0" indent="0" algn="l" rtl="0">
              <a:spcBef>
                <a:spcPts val="500"/>
              </a:spcBef>
              <a:spcAft>
                <a:spcPts val="0"/>
              </a:spcAft>
              <a:buNone/>
            </a:pPr>
            <a:r>
              <a:rPr lang="en" sz="2000" dirty="0"/>
              <a:t>How does the </a:t>
            </a:r>
            <a:r>
              <a:rPr lang="en-US" sz="2000" dirty="0"/>
              <a:t>c</a:t>
            </a:r>
            <a:r>
              <a:rPr lang="en" sz="2000" dirty="0"/>
              <a:t>ity gather the information</a:t>
            </a:r>
            <a:r>
              <a:rPr lang="en" sz="1600" dirty="0"/>
              <a:t>?</a:t>
            </a:r>
            <a:endParaRPr sz="1600" dirty="0"/>
          </a:p>
        </p:txBody>
      </p:sp>
      <p:pic>
        <p:nvPicPr>
          <p:cNvPr id="705" name="Google Shape;705;p69"/>
          <p:cNvPicPr preferRelativeResize="0"/>
          <p:nvPr/>
        </p:nvPicPr>
        <p:blipFill>
          <a:blip r:embed="rId3">
            <a:alphaModFix/>
          </a:blip>
          <a:stretch>
            <a:fillRect/>
          </a:stretch>
        </p:blipFill>
        <p:spPr>
          <a:xfrm>
            <a:off x="4937802" y="1766047"/>
            <a:ext cx="3748998" cy="3200525"/>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70"/>
          <p:cNvSpPr txBox="1">
            <a:spLocks noGrp="1"/>
          </p:cNvSpPr>
          <p:nvPr>
            <p:ph type="body" idx="1"/>
          </p:nvPr>
        </p:nvSpPr>
        <p:spPr>
          <a:xfrm>
            <a:off x="0" y="1813704"/>
            <a:ext cx="5601810" cy="3329796"/>
          </a:xfrm>
          <a:prstGeom prst="rect">
            <a:avLst/>
          </a:prstGeom>
          <a:noFill/>
          <a:ln>
            <a:noFill/>
          </a:ln>
        </p:spPr>
        <p:txBody>
          <a:bodyPr spcFirstLastPara="1" wrap="square" lIns="68575" tIns="34275" rIns="68575" bIns="34275" anchor="t" anchorCtr="0">
            <a:noAutofit/>
          </a:bodyPr>
          <a:lstStyle/>
          <a:p>
            <a:pPr marL="457200" lvl="1" indent="-215900" algn="just">
              <a:buClr>
                <a:schemeClr val="lt1"/>
              </a:buClr>
              <a:buChar char="●"/>
            </a:pPr>
            <a:r>
              <a:rPr lang="en" dirty="0"/>
              <a:t>● 	Analyze whether employee posts </a:t>
            </a:r>
            <a:r>
              <a:rPr lang="en" u="sng" dirty="0"/>
              <a:t>comply</a:t>
            </a:r>
            <a:r>
              <a:rPr lang="en" dirty="0"/>
              <a:t> with city policy;</a:t>
            </a:r>
            <a:endParaRPr dirty="0"/>
          </a:p>
          <a:p>
            <a:pPr marL="457200" lvl="1" indent="-215900" algn="just">
              <a:spcBef>
                <a:spcPts val="400"/>
              </a:spcBef>
              <a:buClr>
                <a:schemeClr val="lt1"/>
              </a:buClr>
              <a:buFont typeface="Noto Sans Symbols"/>
              <a:buChar char="⮚"/>
            </a:pPr>
            <a:r>
              <a:rPr lang="en" dirty="0"/>
              <a:t>● 	Ensure the </a:t>
            </a:r>
            <a:r>
              <a:rPr lang="en" u="sng" dirty="0"/>
              <a:t>accuracy</a:t>
            </a:r>
            <a:r>
              <a:rPr lang="en" dirty="0"/>
              <a:t> of all posts made on behalf of the 	city; </a:t>
            </a:r>
            <a:endParaRPr dirty="0"/>
          </a:p>
          <a:p>
            <a:pPr marL="457200" lvl="1" indent="-215900" algn="just">
              <a:spcBef>
                <a:spcPts val="400"/>
              </a:spcBef>
              <a:buClr>
                <a:schemeClr val="lt1"/>
              </a:buClr>
              <a:buFont typeface="Noto Sans Symbols"/>
              <a:buChar char="⮚"/>
            </a:pPr>
            <a:r>
              <a:rPr lang="en" dirty="0"/>
              <a:t>● 	Adopt or update social media policies that </a:t>
            </a:r>
            <a:r>
              <a:rPr lang="en-US" dirty="0"/>
              <a:t>prohibit or</a:t>
            </a:r>
            <a:r>
              <a:rPr lang="en" dirty="0"/>
              <a:t> 	limit </a:t>
            </a:r>
            <a:r>
              <a:rPr lang="en" u="sng" dirty="0"/>
              <a:t>on-duty use </a:t>
            </a:r>
            <a:r>
              <a:rPr lang="en" dirty="0"/>
              <a:t>of cell phones and social media;</a:t>
            </a:r>
            <a:endParaRPr dirty="0"/>
          </a:p>
          <a:p>
            <a:pPr marL="457200" lvl="1" indent="-215900" algn="just">
              <a:spcBef>
                <a:spcPts val="400"/>
              </a:spcBef>
              <a:buClr>
                <a:schemeClr val="lt1"/>
              </a:buClr>
              <a:buFont typeface="Noto Sans Symbols"/>
              <a:buChar char="⮚"/>
            </a:pPr>
            <a:r>
              <a:rPr lang="en" dirty="0"/>
              <a:t>●	Include provisions in your policies related to posts that 	may reveal sensitive or </a:t>
            </a:r>
            <a:r>
              <a:rPr lang="en" u="sng" dirty="0"/>
              <a:t>confidential information</a:t>
            </a:r>
            <a:r>
              <a:rPr lang="en" dirty="0"/>
              <a:t>; </a:t>
            </a:r>
            <a:endParaRPr dirty="0"/>
          </a:p>
          <a:p>
            <a:pPr marL="457200" lvl="1" indent="-215900" algn="just">
              <a:spcBef>
                <a:spcPts val="400"/>
              </a:spcBef>
              <a:buClr>
                <a:schemeClr val="lt1"/>
              </a:buClr>
              <a:buFont typeface="Noto Sans Symbols"/>
              <a:buChar char="⮚"/>
            </a:pPr>
            <a:r>
              <a:rPr lang="en" dirty="0"/>
              <a:t>●	Consider provisions that address whether the post or       	message is required to be </a:t>
            </a:r>
            <a:r>
              <a:rPr lang="en" u="sng" dirty="0"/>
              <a:t>maintained</a:t>
            </a:r>
            <a:r>
              <a:rPr lang="en" dirty="0"/>
              <a:t> for records 	retention or public information purposes; </a:t>
            </a:r>
            <a:endParaRPr dirty="0"/>
          </a:p>
          <a:p>
            <a:pPr marL="457200" lvl="1" indent="-215900" algn="just">
              <a:spcBef>
                <a:spcPts val="400"/>
              </a:spcBef>
              <a:buClr>
                <a:schemeClr val="lt1"/>
              </a:buClr>
              <a:buFont typeface="Noto Sans Symbols"/>
              <a:buChar char="⮚"/>
            </a:pPr>
            <a:r>
              <a:rPr lang="en" dirty="0"/>
              <a:t>● 	When in doubt, </a:t>
            </a:r>
            <a:r>
              <a:rPr lang="en" u="sng" dirty="0"/>
              <a:t>call your attorney.</a:t>
            </a:r>
            <a:endParaRPr u="sng" dirty="0"/>
          </a:p>
          <a:p>
            <a:pPr marL="254000" lvl="0" indent="-139700" algn="l" rtl="0">
              <a:spcBef>
                <a:spcPts val="400"/>
              </a:spcBef>
              <a:spcAft>
                <a:spcPts val="0"/>
              </a:spcAft>
              <a:buClr>
                <a:schemeClr val="lt1"/>
              </a:buClr>
              <a:buSzPts val="2100"/>
              <a:buFont typeface="Noto Sans Symbols"/>
              <a:buNone/>
            </a:pPr>
            <a:endParaRPr sz="1600" dirty="0"/>
          </a:p>
          <a:p>
            <a:pPr marL="254000" lvl="0" indent="-139700" algn="l" rtl="0">
              <a:spcBef>
                <a:spcPts val="400"/>
              </a:spcBef>
              <a:spcAft>
                <a:spcPts val="1200"/>
              </a:spcAft>
              <a:buClr>
                <a:schemeClr val="lt1"/>
              </a:buClr>
              <a:buSzPts val="2100"/>
              <a:buFont typeface="Noto Sans Symbols"/>
              <a:buNone/>
            </a:pPr>
            <a:endParaRPr sz="2400" dirty="0"/>
          </a:p>
        </p:txBody>
      </p:sp>
      <p:sp>
        <p:nvSpPr>
          <p:cNvPr id="712" name="Google Shape;712;p70"/>
          <p:cNvSpPr txBox="1">
            <a:spLocks noGrp="1"/>
          </p:cNvSpPr>
          <p:nvPr>
            <p:ph type="title"/>
          </p:nvPr>
        </p:nvSpPr>
        <p:spPr>
          <a:xfrm>
            <a:off x="471900" y="738725"/>
            <a:ext cx="8222100" cy="767700"/>
          </a:xfrm>
          <a:prstGeom prst="rect">
            <a:avLst/>
          </a:prstGeom>
          <a:noFill/>
          <a:ln>
            <a:noFill/>
          </a:ln>
        </p:spPr>
        <p:txBody>
          <a:bodyPr spcFirstLastPara="1" wrap="square" lIns="68575" tIns="34275" rIns="68575" bIns="34275" anchor="ctr" anchorCtr="0">
            <a:normAutofit/>
          </a:bodyPr>
          <a:lstStyle/>
          <a:p>
            <a:pPr marL="0" lvl="0" indent="0" algn="ctr" rtl="0">
              <a:spcBef>
                <a:spcPts val="0"/>
              </a:spcBef>
              <a:spcAft>
                <a:spcPts val="0"/>
              </a:spcAft>
              <a:buClr>
                <a:schemeClr val="lt2"/>
              </a:buClr>
              <a:buSzPts val="4500"/>
              <a:buFont typeface="Georgia"/>
              <a:buNone/>
            </a:pPr>
            <a:r>
              <a:rPr lang="en-US" sz="2800" dirty="0"/>
              <a:t>Final </a:t>
            </a:r>
            <a:r>
              <a:rPr lang="en" sz="2800" dirty="0"/>
              <a:t>Suggestions</a:t>
            </a:r>
            <a:endParaRPr sz="2800" dirty="0"/>
          </a:p>
        </p:txBody>
      </p:sp>
      <p:pic>
        <p:nvPicPr>
          <p:cNvPr id="713" name="Google Shape;713;p70"/>
          <p:cNvPicPr preferRelativeResize="0"/>
          <p:nvPr/>
        </p:nvPicPr>
        <p:blipFill>
          <a:blip r:embed="rId3">
            <a:alphaModFix/>
          </a:blip>
          <a:stretch>
            <a:fillRect/>
          </a:stretch>
        </p:blipFill>
        <p:spPr>
          <a:xfrm>
            <a:off x="5734017" y="1813704"/>
            <a:ext cx="3311371" cy="316534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18"/>
          <p:cNvSpPr txBox="1">
            <a:spLocks noGrp="1"/>
          </p:cNvSpPr>
          <p:nvPr>
            <p:ph type="title"/>
          </p:nvPr>
        </p:nvSpPr>
        <p:spPr>
          <a:xfrm>
            <a:off x="222437" y="1728738"/>
            <a:ext cx="2916300" cy="14889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200" dirty="0"/>
              <a:t>Personal </a:t>
            </a:r>
            <a:endParaRPr sz="3200" dirty="0"/>
          </a:p>
          <a:p>
            <a:pPr marL="0" lvl="0" indent="0" algn="ctr" rtl="0">
              <a:spcBef>
                <a:spcPts val="0"/>
              </a:spcBef>
              <a:spcAft>
                <a:spcPts val="0"/>
              </a:spcAft>
              <a:buNone/>
            </a:pPr>
            <a:r>
              <a:rPr lang="en" sz="3200" dirty="0"/>
              <a:t>Social Media Accounts</a:t>
            </a:r>
            <a:endParaRPr sz="3200" dirty="0"/>
          </a:p>
        </p:txBody>
      </p:sp>
      <p:sp>
        <p:nvSpPr>
          <p:cNvPr id="117" name="Google Shape;117;p18"/>
          <p:cNvSpPr txBox="1"/>
          <p:nvPr/>
        </p:nvSpPr>
        <p:spPr>
          <a:xfrm>
            <a:off x="3495125" y="4887000"/>
            <a:ext cx="24165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lt2"/>
              </a:solidFill>
              <a:latin typeface="Roboto"/>
              <a:ea typeface="Roboto"/>
              <a:cs typeface="Roboto"/>
              <a:sym typeface="Roboto"/>
            </a:endParaRPr>
          </a:p>
        </p:txBody>
      </p:sp>
      <p:pic>
        <p:nvPicPr>
          <p:cNvPr id="118" name="Google Shape;118;p18"/>
          <p:cNvPicPr preferRelativeResize="0"/>
          <p:nvPr/>
        </p:nvPicPr>
        <p:blipFill rotWithShape="1">
          <a:blip r:embed="rId3">
            <a:alphaModFix/>
          </a:blip>
          <a:srcRect l="4747" t="9650" r="6173" b="10060"/>
          <a:stretch/>
        </p:blipFill>
        <p:spPr>
          <a:xfrm>
            <a:off x="3373225" y="0"/>
            <a:ext cx="5316442" cy="4966825"/>
          </a:xfrm>
          <a:prstGeom prst="rect">
            <a:avLst/>
          </a:prstGeom>
          <a:noFill/>
          <a:ln>
            <a:noFill/>
          </a:ln>
        </p:spPr>
      </p:pic>
      <p:sp>
        <p:nvSpPr>
          <p:cNvPr id="119" name="Google Shape;119;p18"/>
          <p:cNvSpPr txBox="1"/>
          <p:nvPr/>
        </p:nvSpPr>
        <p:spPr>
          <a:xfrm>
            <a:off x="4130350" y="2094625"/>
            <a:ext cx="3802200" cy="148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lt2"/>
                </a:solidFill>
                <a:latin typeface="Roboto"/>
                <a:ea typeface="Roboto"/>
                <a:cs typeface="Roboto"/>
                <a:sym typeface="Roboto"/>
              </a:rPr>
              <a:t>I got 99 problems but a king ain’t one </a:t>
            </a:r>
            <a:endParaRPr sz="1800">
              <a:solidFill>
                <a:schemeClr val="lt2"/>
              </a:solidFill>
              <a:latin typeface="Roboto"/>
              <a:ea typeface="Roboto"/>
              <a:cs typeface="Roboto"/>
              <a:sym typeface="Roboto"/>
            </a:endParaRPr>
          </a:p>
        </p:txBody>
      </p:sp>
      <p:sp>
        <p:nvSpPr>
          <p:cNvPr id="120" name="Google Shape;120;p18"/>
          <p:cNvSpPr txBox="1"/>
          <p:nvPr/>
        </p:nvSpPr>
        <p:spPr>
          <a:xfrm>
            <a:off x="4633433" y="768370"/>
            <a:ext cx="19974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dirty="0">
                <a:solidFill>
                  <a:srgbClr val="737373"/>
                </a:solidFill>
                <a:highlight>
                  <a:srgbClr val="F5F8FF"/>
                </a:highlight>
                <a:latin typeface="Roboto"/>
                <a:ea typeface="Roboto"/>
                <a:cs typeface="Roboto"/>
                <a:sym typeface="Roboto"/>
              </a:rPr>
              <a:t>@GWash</a:t>
            </a:r>
            <a:r>
              <a:rPr lang="en" dirty="0">
                <a:solidFill>
                  <a:srgbClr val="F5F8FF"/>
                </a:solidFill>
                <a:highlight>
                  <a:srgbClr val="F5F8FF"/>
                </a:highlight>
                <a:latin typeface="Roboto"/>
                <a:ea typeface="Roboto"/>
                <a:cs typeface="Roboto"/>
                <a:sym typeface="Roboto"/>
              </a:rPr>
              <a:t>== ==</a:t>
            </a:r>
            <a:endParaRPr dirty="0">
              <a:solidFill>
                <a:srgbClr val="F5F8FF"/>
              </a:solidFill>
              <a:highlight>
                <a:srgbClr val="F5F8FF"/>
              </a:highlight>
              <a:latin typeface="Roboto"/>
              <a:ea typeface="Roboto"/>
              <a:cs typeface="Roboto"/>
              <a:sym typeface="Roboto"/>
            </a:endParaRPr>
          </a:p>
        </p:txBody>
      </p:sp>
      <p:pic>
        <p:nvPicPr>
          <p:cNvPr id="121" name="Google Shape;121;p18"/>
          <p:cNvPicPr preferRelativeResize="0"/>
          <p:nvPr/>
        </p:nvPicPr>
        <p:blipFill>
          <a:blip r:embed="rId4">
            <a:alphaModFix/>
          </a:blip>
          <a:stretch>
            <a:fillRect/>
          </a:stretch>
        </p:blipFill>
        <p:spPr>
          <a:xfrm>
            <a:off x="3857600" y="499250"/>
            <a:ext cx="714400" cy="670500"/>
          </a:xfrm>
          <a:prstGeom prst="rect">
            <a:avLst/>
          </a:prstGeom>
          <a:noFill/>
          <a:ln>
            <a:noFill/>
          </a:ln>
        </p:spPr>
      </p:pic>
      <p:sp>
        <p:nvSpPr>
          <p:cNvPr id="122" name="Google Shape;122;p18"/>
          <p:cNvSpPr txBox="1"/>
          <p:nvPr/>
        </p:nvSpPr>
        <p:spPr>
          <a:xfrm>
            <a:off x="5770500" y="767250"/>
            <a:ext cx="11604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2"/>
                </a:solidFill>
                <a:highlight>
                  <a:srgbClr val="F5F8FF"/>
                </a:highlight>
                <a:latin typeface="Roboto"/>
                <a:ea typeface="Roboto"/>
                <a:cs typeface="Roboto"/>
                <a:sym typeface="Roboto"/>
              </a:rPr>
              <a:t>July 4, 1776</a:t>
            </a:r>
            <a:endParaRPr sz="1100">
              <a:solidFill>
                <a:schemeClr val="lt2"/>
              </a:solidFill>
              <a:highlight>
                <a:srgbClr val="F5F8FF"/>
              </a:highlight>
              <a:latin typeface="Roboto"/>
              <a:ea typeface="Roboto"/>
              <a:cs typeface="Roboto"/>
              <a:sym typeface="Roboto"/>
            </a:endParaRPr>
          </a:p>
        </p:txBody>
      </p:sp>
      <p:sp>
        <p:nvSpPr>
          <p:cNvPr id="123" name="Google Shape;123;p18"/>
          <p:cNvSpPr txBox="1"/>
          <p:nvPr/>
        </p:nvSpPr>
        <p:spPr>
          <a:xfrm>
            <a:off x="4505968" y="528673"/>
            <a:ext cx="1327886" cy="33852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b="1" dirty="0">
                <a:solidFill>
                  <a:schemeClr val="dk2"/>
                </a:solidFill>
                <a:highlight>
                  <a:srgbClr val="F6F8FF"/>
                </a:highlight>
                <a:latin typeface="Roboto"/>
                <a:ea typeface="Roboto"/>
                <a:cs typeface="Roboto"/>
                <a:sym typeface="Roboto"/>
              </a:rPr>
              <a:t>George Washington</a:t>
            </a:r>
            <a:endParaRPr sz="800" b="1" dirty="0">
              <a:solidFill>
                <a:schemeClr val="dk2"/>
              </a:solidFill>
              <a:highlight>
                <a:srgbClr val="F6F8FF"/>
              </a:highlight>
              <a:latin typeface="Roboto"/>
              <a:ea typeface="Roboto"/>
              <a:cs typeface="Roboto"/>
              <a:sym typeface="Roboto"/>
            </a:endParaRPr>
          </a:p>
        </p:txBody>
      </p:sp>
      <p:pic>
        <p:nvPicPr>
          <p:cNvPr id="124" name="Google Shape;124;p18"/>
          <p:cNvPicPr preferRelativeResize="0"/>
          <p:nvPr/>
        </p:nvPicPr>
        <p:blipFill>
          <a:blip r:embed="rId5">
            <a:alphaModFix/>
          </a:blip>
          <a:stretch>
            <a:fillRect/>
          </a:stretch>
        </p:blipFill>
        <p:spPr>
          <a:xfrm>
            <a:off x="4648100" y="2473188"/>
            <a:ext cx="316937" cy="316937"/>
          </a:xfrm>
          <a:prstGeom prst="rect">
            <a:avLst/>
          </a:prstGeom>
          <a:noFill/>
          <a:ln>
            <a:noFill/>
          </a:ln>
        </p:spPr>
      </p:pic>
      <p:sp>
        <p:nvSpPr>
          <p:cNvPr id="125" name="Google Shape;125;p18"/>
          <p:cNvSpPr txBox="1"/>
          <p:nvPr/>
        </p:nvSpPr>
        <p:spPr>
          <a:xfrm>
            <a:off x="4036450" y="1255550"/>
            <a:ext cx="4128000" cy="384900"/>
          </a:xfrm>
          <a:prstGeom prst="rect">
            <a:avLst/>
          </a:prstGeom>
          <a:solidFill>
            <a:srgbClr val="F5F8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a:solidFill>
                  <a:schemeClr val="lt2"/>
                </a:solidFill>
                <a:highlight>
                  <a:srgbClr val="F5F8FF"/>
                </a:highlight>
                <a:latin typeface="Roboto"/>
                <a:ea typeface="Roboto"/>
                <a:cs typeface="Roboto"/>
                <a:sym typeface="Roboto"/>
              </a:rPr>
              <a:t>General of the Continental Army.</a:t>
            </a:r>
            <a:endParaRPr sz="1100">
              <a:solidFill>
                <a:schemeClr val="lt2"/>
              </a:solidFill>
              <a:highlight>
                <a:srgbClr val="F5F8FF"/>
              </a:highlight>
              <a:latin typeface="Roboto"/>
              <a:ea typeface="Roboto"/>
              <a:cs typeface="Roboto"/>
              <a:sym typeface="Roboto"/>
            </a:endParaRPr>
          </a:p>
          <a:p>
            <a:pPr marL="0" lvl="0" indent="0" algn="l" rtl="0">
              <a:spcBef>
                <a:spcPts val="0"/>
              </a:spcBef>
              <a:spcAft>
                <a:spcPts val="0"/>
              </a:spcAft>
              <a:buNone/>
            </a:pPr>
            <a:r>
              <a:rPr lang="en" sz="1100">
                <a:solidFill>
                  <a:schemeClr val="lt2"/>
                </a:solidFill>
                <a:highlight>
                  <a:srgbClr val="F5F8FF"/>
                </a:highlight>
                <a:latin typeface="Roboto"/>
                <a:ea typeface="Roboto"/>
                <a:cs typeface="Roboto"/>
                <a:sym typeface="Roboto"/>
              </a:rPr>
              <a:t>Posts made while fighting for liberty. Please excuse any typos</a:t>
            </a:r>
            <a:r>
              <a:rPr lang="en" sz="1100">
                <a:solidFill>
                  <a:schemeClr val="lt2"/>
                </a:solidFill>
                <a:highlight>
                  <a:schemeClr val="lt1"/>
                </a:highlight>
                <a:latin typeface="Roboto"/>
                <a:ea typeface="Roboto"/>
                <a:cs typeface="Roboto"/>
                <a:sym typeface="Roboto"/>
              </a:rPr>
              <a:t>.</a:t>
            </a:r>
            <a:endParaRPr sz="1100">
              <a:solidFill>
                <a:schemeClr val="lt2"/>
              </a:solidFill>
              <a:highlight>
                <a:schemeClr val="lt1"/>
              </a:highlight>
              <a:latin typeface="Roboto"/>
              <a:ea typeface="Roboto"/>
              <a:cs typeface="Roboto"/>
              <a:sym typeface="Roboto"/>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17384-E29B-409A-96D2-A7F3AF1CF9EA}"/>
              </a:ext>
            </a:extLst>
          </p:cNvPr>
          <p:cNvSpPr>
            <a:spLocks noGrp="1"/>
          </p:cNvSpPr>
          <p:nvPr>
            <p:ph type="title"/>
          </p:nvPr>
        </p:nvSpPr>
        <p:spPr>
          <a:xfrm>
            <a:off x="1458450" y="-1099011"/>
            <a:ext cx="6227100" cy="4090800"/>
          </a:xfrm>
        </p:spPr>
        <p:txBody>
          <a:bodyPr/>
          <a:lstStyle/>
          <a:p>
            <a:pPr algn="ctr"/>
            <a:r>
              <a:rPr lang="en-US" dirty="0"/>
              <a:t>Questions?</a:t>
            </a:r>
          </a:p>
        </p:txBody>
      </p:sp>
      <p:pic>
        <p:nvPicPr>
          <p:cNvPr id="4" name="Picture 3">
            <a:extLst>
              <a:ext uri="{FF2B5EF4-FFF2-40B4-BE49-F238E27FC236}">
                <a16:creationId xmlns:a16="http://schemas.microsoft.com/office/drawing/2014/main" id="{EDF93973-DC0B-48D4-AAFE-0C4A715973C6}"/>
              </a:ext>
            </a:extLst>
          </p:cNvPr>
          <p:cNvPicPr>
            <a:picLocks noChangeAspect="1"/>
          </p:cNvPicPr>
          <p:nvPr/>
        </p:nvPicPr>
        <p:blipFill>
          <a:blip r:embed="rId3"/>
          <a:stretch>
            <a:fillRect/>
          </a:stretch>
        </p:blipFill>
        <p:spPr>
          <a:xfrm>
            <a:off x="2202611" y="1583666"/>
            <a:ext cx="4876800" cy="3352800"/>
          </a:xfrm>
          <a:prstGeom prst="rect">
            <a:avLst/>
          </a:prstGeom>
        </p:spPr>
      </p:pic>
    </p:spTree>
    <p:extLst>
      <p:ext uri="{BB962C8B-B14F-4D97-AF65-F5344CB8AC3E}">
        <p14:creationId xmlns:p14="http://schemas.microsoft.com/office/powerpoint/2010/main" val="185211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9"/>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a:t>Personal Social Media Accounts</a:t>
            </a:r>
            <a:endParaRPr/>
          </a:p>
        </p:txBody>
      </p:sp>
      <p:sp>
        <p:nvSpPr>
          <p:cNvPr id="131" name="Google Shape;131;p19"/>
          <p:cNvSpPr txBox="1">
            <a:spLocks noGrp="1"/>
          </p:cNvSpPr>
          <p:nvPr>
            <p:ph type="body" idx="1"/>
          </p:nvPr>
        </p:nvSpPr>
        <p:spPr>
          <a:xfrm>
            <a:off x="228900" y="1919075"/>
            <a:ext cx="5144100" cy="27102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t>Do city employees/officials have…</a:t>
            </a:r>
            <a:endParaRPr b="1"/>
          </a:p>
          <a:p>
            <a:pPr marL="0" lvl="0" indent="0" algn="l" rtl="0">
              <a:spcBef>
                <a:spcPts val="1200"/>
              </a:spcBef>
              <a:spcAft>
                <a:spcPts val="0"/>
              </a:spcAft>
              <a:buNone/>
            </a:pPr>
            <a:r>
              <a:rPr lang="en"/>
              <a:t>First Amendment right to free speech? </a:t>
            </a:r>
            <a:r>
              <a:rPr lang="en" u="sng"/>
              <a:t>Yes.</a:t>
            </a:r>
            <a:endParaRPr u="sng"/>
          </a:p>
          <a:p>
            <a:pPr marL="0" lvl="0" indent="0" algn="l" rtl="0">
              <a:spcBef>
                <a:spcPts val="1200"/>
              </a:spcBef>
              <a:spcAft>
                <a:spcPts val="0"/>
              </a:spcAft>
              <a:buNone/>
            </a:pPr>
            <a:r>
              <a:rPr lang="en"/>
              <a:t>Right to use social media accounts? </a:t>
            </a:r>
            <a:r>
              <a:rPr lang="en" u="sng"/>
              <a:t>Yes.</a:t>
            </a:r>
            <a:endParaRPr u="sng"/>
          </a:p>
          <a:p>
            <a:pPr marL="0" lvl="0" indent="0" algn="l" rtl="0">
              <a:spcBef>
                <a:spcPts val="1200"/>
              </a:spcBef>
              <a:spcAft>
                <a:spcPts val="0"/>
              </a:spcAft>
              <a:buNone/>
            </a:pPr>
            <a:r>
              <a:rPr lang="en"/>
              <a:t>Right to appear to be speaking on behalf of the city? </a:t>
            </a:r>
            <a:r>
              <a:rPr lang="en" u="sng"/>
              <a:t>No. </a:t>
            </a:r>
            <a:endParaRPr u="sng"/>
          </a:p>
          <a:p>
            <a:pPr marL="0" lvl="0" indent="0" algn="l" rtl="0">
              <a:spcBef>
                <a:spcPts val="1200"/>
              </a:spcBef>
              <a:spcAft>
                <a:spcPts val="1200"/>
              </a:spcAft>
              <a:buNone/>
            </a:pPr>
            <a:endParaRPr/>
          </a:p>
        </p:txBody>
      </p:sp>
      <p:pic>
        <p:nvPicPr>
          <p:cNvPr id="132" name="Google Shape;132;p19"/>
          <p:cNvPicPr preferRelativeResize="0"/>
          <p:nvPr/>
        </p:nvPicPr>
        <p:blipFill>
          <a:blip r:embed="rId3">
            <a:alphaModFix/>
          </a:blip>
          <a:stretch>
            <a:fillRect/>
          </a:stretch>
        </p:blipFill>
        <p:spPr>
          <a:xfrm>
            <a:off x="5764496" y="1820250"/>
            <a:ext cx="3133625" cy="31336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0"/>
          <p:cNvSpPr txBox="1">
            <a:spLocks noGrp="1"/>
          </p:cNvSpPr>
          <p:nvPr>
            <p:ph type="title"/>
          </p:nvPr>
        </p:nvSpPr>
        <p:spPr>
          <a:xfrm>
            <a:off x="226078" y="159798"/>
            <a:ext cx="2808000" cy="1151402"/>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 dirty="0"/>
              <a:t>Personal </a:t>
            </a:r>
            <a:endParaRPr dirty="0"/>
          </a:p>
          <a:p>
            <a:pPr marL="0" lvl="0" indent="0" algn="ctr" rtl="0">
              <a:spcBef>
                <a:spcPts val="0"/>
              </a:spcBef>
              <a:spcAft>
                <a:spcPts val="0"/>
              </a:spcAft>
              <a:buNone/>
            </a:pPr>
            <a:r>
              <a:rPr lang="en" dirty="0"/>
              <a:t>Social Media </a:t>
            </a:r>
            <a:endParaRPr dirty="0"/>
          </a:p>
          <a:p>
            <a:pPr marL="0" lvl="0" indent="0" algn="ctr" rtl="0">
              <a:spcBef>
                <a:spcPts val="0"/>
              </a:spcBef>
              <a:spcAft>
                <a:spcPts val="0"/>
              </a:spcAft>
              <a:buNone/>
            </a:pPr>
            <a:r>
              <a:rPr lang="en" dirty="0"/>
              <a:t>Posts</a:t>
            </a:r>
            <a:endParaRPr dirty="0"/>
          </a:p>
        </p:txBody>
      </p:sp>
      <p:sp>
        <p:nvSpPr>
          <p:cNvPr id="138" name="Google Shape;138;p20"/>
          <p:cNvSpPr txBox="1">
            <a:spLocks noGrp="1"/>
          </p:cNvSpPr>
          <p:nvPr>
            <p:ph type="body" idx="1"/>
          </p:nvPr>
        </p:nvSpPr>
        <p:spPr>
          <a:xfrm>
            <a:off x="0" y="1268234"/>
            <a:ext cx="3244721" cy="2409907"/>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1800" b="1" dirty="0"/>
              <a:t>Implications may include:</a:t>
            </a:r>
            <a:endParaRPr sz="1800" b="1" dirty="0"/>
          </a:p>
          <a:p>
            <a:pPr marL="230188" lvl="0" indent="-230188" rtl="0">
              <a:spcBef>
                <a:spcPts val="1200"/>
              </a:spcBef>
              <a:spcAft>
                <a:spcPts val="0"/>
              </a:spcAft>
              <a:buSzPts val="1500"/>
              <a:buChar char="●"/>
            </a:pPr>
            <a:r>
              <a:rPr lang="en" sz="1800" dirty="0"/>
              <a:t>Legal exposure for the city;</a:t>
            </a:r>
            <a:endParaRPr sz="1800" dirty="0"/>
          </a:p>
          <a:p>
            <a:pPr marL="230188" lvl="0" indent="-230188" rtl="0">
              <a:spcBef>
                <a:spcPts val="0"/>
              </a:spcBef>
              <a:spcAft>
                <a:spcPts val="0"/>
              </a:spcAft>
              <a:buSzPts val="1500"/>
              <a:buChar char="●"/>
            </a:pPr>
            <a:r>
              <a:rPr lang="en" sz="1800" dirty="0"/>
              <a:t>Discipline for the employee;</a:t>
            </a:r>
            <a:endParaRPr sz="1800" dirty="0"/>
          </a:p>
          <a:p>
            <a:pPr marL="230188" lvl="0" indent="-230188" rtl="0">
              <a:spcBef>
                <a:spcPts val="0"/>
              </a:spcBef>
              <a:spcAft>
                <a:spcPts val="0"/>
              </a:spcAft>
              <a:buSzPts val="1500"/>
              <a:buChar char="●"/>
            </a:pPr>
            <a:r>
              <a:rPr lang="en" sz="1800" dirty="0"/>
              <a:t>Backlash for public officials; and/or</a:t>
            </a:r>
            <a:endParaRPr sz="1800" dirty="0"/>
          </a:p>
          <a:p>
            <a:pPr marL="230188" lvl="0" indent="-230188" rtl="0">
              <a:spcBef>
                <a:spcPts val="0"/>
              </a:spcBef>
              <a:spcAft>
                <a:spcPts val="0"/>
              </a:spcAft>
              <a:buSzPts val="1500"/>
              <a:buChar char="●"/>
            </a:pPr>
            <a:r>
              <a:rPr lang="en" sz="1800" dirty="0"/>
              <a:t>Misunderstanding or confusion for the public. </a:t>
            </a:r>
            <a:endParaRPr sz="1800" dirty="0"/>
          </a:p>
          <a:p>
            <a:pPr marL="0" lvl="0" indent="0" algn="just" rtl="0">
              <a:spcBef>
                <a:spcPts val="1200"/>
              </a:spcBef>
              <a:spcAft>
                <a:spcPts val="1200"/>
              </a:spcAft>
              <a:buNone/>
            </a:pPr>
            <a:endParaRPr sz="1500" dirty="0"/>
          </a:p>
        </p:txBody>
      </p:sp>
      <p:sp>
        <p:nvSpPr>
          <p:cNvPr id="139" name="Google Shape;139;p20"/>
          <p:cNvSpPr txBox="1"/>
          <p:nvPr/>
        </p:nvSpPr>
        <p:spPr>
          <a:xfrm>
            <a:off x="3495125" y="4887000"/>
            <a:ext cx="24165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lt2"/>
              </a:solidFill>
              <a:latin typeface="Roboto"/>
              <a:ea typeface="Roboto"/>
              <a:cs typeface="Roboto"/>
              <a:sym typeface="Roboto"/>
            </a:endParaRPr>
          </a:p>
        </p:txBody>
      </p:sp>
      <p:sp>
        <p:nvSpPr>
          <p:cNvPr id="140" name="Google Shape;140;p20"/>
          <p:cNvSpPr txBox="1"/>
          <p:nvPr/>
        </p:nvSpPr>
        <p:spPr>
          <a:xfrm>
            <a:off x="4130350" y="2094625"/>
            <a:ext cx="3802200" cy="148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lt2"/>
                </a:solidFill>
                <a:latin typeface="Roboto"/>
                <a:ea typeface="Roboto"/>
                <a:cs typeface="Roboto"/>
                <a:sym typeface="Roboto"/>
              </a:rPr>
              <a:t>I got 99 problems but a king ain’t one </a:t>
            </a:r>
            <a:endParaRPr sz="1800">
              <a:solidFill>
                <a:schemeClr val="lt2"/>
              </a:solidFill>
              <a:latin typeface="Roboto"/>
              <a:ea typeface="Roboto"/>
              <a:cs typeface="Roboto"/>
              <a:sym typeface="Roboto"/>
            </a:endParaRPr>
          </a:p>
        </p:txBody>
      </p:sp>
      <p:sp>
        <p:nvSpPr>
          <p:cNvPr id="141" name="Google Shape;141;p20"/>
          <p:cNvSpPr txBox="1"/>
          <p:nvPr/>
        </p:nvSpPr>
        <p:spPr>
          <a:xfrm>
            <a:off x="4648100" y="767250"/>
            <a:ext cx="19974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rgbClr val="737373"/>
                </a:solidFill>
                <a:highlight>
                  <a:srgbClr val="F5F8FF"/>
                </a:highlight>
                <a:latin typeface="Roboto"/>
                <a:ea typeface="Roboto"/>
                <a:cs typeface="Roboto"/>
                <a:sym typeface="Roboto"/>
              </a:rPr>
              <a:t>@GWash</a:t>
            </a:r>
            <a:r>
              <a:rPr lang="en">
                <a:solidFill>
                  <a:srgbClr val="F5F8FF"/>
                </a:solidFill>
                <a:highlight>
                  <a:srgbClr val="F5F8FF"/>
                </a:highlight>
                <a:latin typeface="Roboto"/>
                <a:ea typeface="Roboto"/>
                <a:cs typeface="Roboto"/>
                <a:sym typeface="Roboto"/>
              </a:rPr>
              <a:t>====</a:t>
            </a:r>
            <a:endParaRPr>
              <a:solidFill>
                <a:srgbClr val="F5F8FF"/>
              </a:solidFill>
              <a:highlight>
                <a:srgbClr val="F5F8FF"/>
              </a:highlight>
              <a:latin typeface="Roboto"/>
              <a:ea typeface="Roboto"/>
              <a:cs typeface="Roboto"/>
              <a:sym typeface="Roboto"/>
            </a:endParaRPr>
          </a:p>
        </p:txBody>
      </p:sp>
      <p:pic>
        <p:nvPicPr>
          <p:cNvPr id="142" name="Google Shape;142;p20"/>
          <p:cNvPicPr preferRelativeResize="0"/>
          <p:nvPr/>
        </p:nvPicPr>
        <p:blipFill>
          <a:blip r:embed="rId3">
            <a:alphaModFix/>
          </a:blip>
          <a:stretch>
            <a:fillRect/>
          </a:stretch>
        </p:blipFill>
        <p:spPr>
          <a:xfrm>
            <a:off x="3857600" y="499250"/>
            <a:ext cx="714400" cy="670500"/>
          </a:xfrm>
          <a:prstGeom prst="rect">
            <a:avLst/>
          </a:prstGeom>
          <a:noFill/>
          <a:ln>
            <a:noFill/>
          </a:ln>
        </p:spPr>
      </p:pic>
      <p:sp>
        <p:nvSpPr>
          <p:cNvPr id="143" name="Google Shape;143;p20"/>
          <p:cNvSpPr txBox="1"/>
          <p:nvPr/>
        </p:nvSpPr>
        <p:spPr>
          <a:xfrm>
            <a:off x="5770500" y="767250"/>
            <a:ext cx="1160400" cy="25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lt2"/>
                </a:solidFill>
                <a:highlight>
                  <a:srgbClr val="F5F8FF"/>
                </a:highlight>
                <a:latin typeface="Roboto"/>
                <a:ea typeface="Roboto"/>
                <a:cs typeface="Roboto"/>
                <a:sym typeface="Roboto"/>
              </a:rPr>
              <a:t>July 4, 1776</a:t>
            </a:r>
            <a:endParaRPr sz="1100">
              <a:solidFill>
                <a:schemeClr val="lt2"/>
              </a:solidFill>
              <a:highlight>
                <a:srgbClr val="F5F8FF"/>
              </a:highlight>
              <a:latin typeface="Roboto"/>
              <a:ea typeface="Roboto"/>
              <a:cs typeface="Roboto"/>
              <a:sym typeface="Roboto"/>
            </a:endParaRPr>
          </a:p>
        </p:txBody>
      </p:sp>
      <p:sp>
        <p:nvSpPr>
          <p:cNvPr id="144" name="Google Shape;144;p20"/>
          <p:cNvSpPr txBox="1"/>
          <p:nvPr/>
        </p:nvSpPr>
        <p:spPr>
          <a:xfrm>
            <a:off x="4204025" y="499250"/>
            <a:ext cx="17076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300" b="1">
                <a:solidFill>
                  <a:schemeClr val="dk2"/>
                </a:solidFill>
                <a:highlight>
                  <a:srgbClr val="F6F8FF"/>
                </a:highlight>
                <a:latin typeface="Roboto"/>
                <a:ea typeface="Roboto"/>
                <a:cs typeface="Roboto"/>
                <a:sym typeface="Roboto"/>
              </a:rPr>
              <a:t>George Washington</a:t>
            </a:r>
            <a:endParaRPr sz="1100" b="1">
              <a:solidFill>
                <a:schemeClr val="dk2"/>
              </a:solidFill>
              <a:highlight>
                <a:srgbClr val="F6F8FF"/>
              </a:highlight>
              <a:latin typeface="Roboto"/>
              <a:ea typeface="Roboto"/>
              <a:cs typeface="Roboto"/>
              <a:sym typeface="Roboto"/>
            </a:endParaRPr>
          </a:p>
        </p:txBody>
      </p:sp>
      <p:pic>
        <p:nvPicPr>
          <p:cNvPr id="145" name="Google Shape;145;p20"/>
          <p:cNvPicPr preferRelativeResize="0"/>
          <p:nvPr/>
        </p:nvPicPr>
        <p:blipFill>
          <a:blip r:embed="rId4">
            <a:alphaModFix/>
          </a:blip>
          <a:stretch>
            <a:fillRect/>
          </a:stretch>
        </p:blipFill>
        <p:spPr>
          <a:xfrm>
            <a:off x="4648100" y="2473188"/>
            <a:ext cx="316937" cy="316937"/>
          </a:xfrm>
          <a:prstGeom prst="rect">
            <a:avLst/>
          </a:prstGeom>
          <a:noFill/>
          <a:ln>
            <a:noFill/>
          </a:ln>
        </p:spPr>
      </p:pic>
      <p:sp>
        <p:nvSpPr>
          <p:cNvPr id="146" name="Google Shape;146;p20"/>
          <p:cNvSpPr txBox="1"/>
          <p:nvPr/>
        </p:nvSpPr>
        <p:spPr>
          <a:xfrm>
            <a:off x="4407125" y="1255550"/>
            <a:ext cx="3757200" cy="384900"/>
          </a:xfrm>
          <a:prstGeom prst="rect">
            <a:avLst/>
          </a:prstGeom>
          <a:solidFill>
            <a:srgbClr val="F5F8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a:solidFill>
                  <a:schemeClr val="lt2"/>
                </a:solidFill>
                <a:highlight>
                  <a:srgbClr val="F5F8FF"/>
                </a:highlight>
                <a:latin typeface="Roboto"/>
                <a:ea typeface="Roboto"/>
                <a:cs typeface="Roboto"/>
                <a:sym typeface="Roboto"/>
              </a:rPr>
              <a:t>General of the Continental Army.</a:t>
            </a:r>
            <a:endParaRPr sz="1000">
              <a:solidFill>
                <a:schemeClr val="lt2"/>
              </a:solidFill>
              <a:highlight>
                <a:srgbClr val="F5F8FF"/>
              </a:highlight>
              <a:latin typeface="Roboto"/>
              <a:ea typeface="Roboto"/>
              <a:cs typeface="Roboto"/>
              <a:sym typeface="Roboto"/>
            </a:endParaRPr>
          </a:p>
          <a:p>
            <a:pPr marL="0" lvl="0" indent="0" algn="l" rtl="0">
              <a:spcBef>
                <a:spcPts val="0"/>
              </a:spcBef>
              <a:spcAft>
                <a:spcPts val="0"/>
              </a:spcAft>
              <a:buNone/>
            </a:pPr>
            <a:r>
              <a:rPr lang="en" sz="1000">
                <a:solidFill>
                  <a:schemeClr val="lt2"/>
                </a:solidFill>
                <a:highlight>
                  <a:srgbClr val="F5F8FF"/>
                </a:highlight>
                <a:latin typeface="Roboto"/>
                <a:ea typeface="Roboto"/>
                <a:cs typeface="Roboto"/>
                <a:sym typeface="Roboto"/>
              </a:rPr>
              <a:t>Posts made while fighting for liberty. Please excuse any typos</a:t>
            </a:r>
            <a:r>
              <a:rPr lang="en" sz="1000">
                <a:solidFill>
                  <a:schemeClr val="lt2"/>
                </a:solidFill>
                <a:highlight>
                  <a:schemeClr val="lt1"/>
                </a:highlight>
                <a:latin typeface="Roboto"/>
                <a:ea typeface="Roboto"/>
                <a:cs typeface="Roboto"/>
                <a:sym typeface="Roboto"/>
              </a:rPr>
              <a:t>.</a:t>
            </a:r>
            <a:endParaRPr sz="1000">
              <a:solidFill>
                <a:schemeClr val="lt2"/>
              </a:solidFill>
              <a:highlight>
                <a:schemeClr val="lt1"/>
              </a:highlight>
              <a:latin typeface="Roboto"/>
              <a:ea typeface="Roboto"/>
              <a:cs typeface="Roboto"/>
              <a:sym typeface="Roboto"/>
            </a:endParaRPr>
          </a:p>
        </p:txBody>
      </p:sp>
      <p:pic>
        <p:nvPicPr>
          <p:cNvPr id="147" name="Google Shape;147;p20"/>
          <p:cNvPicPr preferRelativeResize="0"/>
          <p:nvPr/>
        </p:nvPicPr>
        <p:blipFill>
          <a:blip r:embed="rId5">
            <a:alphaModFix/>
          </a:blip>
          <a:stretch>
            <a:fillRect/>
          </a:stretch>
        </p:blipFill>
        <p:spPr>
          <a:xfrm>
            <a:off x="3571650" y="399538"/>
            <a:ext cx="4919604" cy="446425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1"/>
          <p:cNvSpPr txBox="1">
            <a:spLocks noGrp="1"/>
          </p:cNvSpPr>
          <p:nvPr>
            <p:ph type="title"/>
          </p:nvPr>
        </p:nvSpPr>
        <p:spPr>
          <a:xfrm>
            <a:off x="471900" y="738725"/>
            <a:ext cx="8222100" cy="7677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 dirty="0"/>
              <a:t>Personal Social Media Posts</a:t>
            </a:r>
            <a:endParaRPr dirty="0"/>
          </a:p>
        </p:txBody>
      </p:sp>
      <p:sp>
        <p:nvSpPr>
          <p:cNvPr id="153" name="Google Shape;153;p21"/>
          <p:cNvSpPr txBox="1">
            <a:spLocks noGrp="1"/>
          </p:cNvSpPr>
          <p:nvPr>
            <p:ph type="body" idx="1"/>
          </p:nvPr>
        </p:nvSpPr>
        <p:spPr>
          <a:xfrm>
            <a:off x="163550" y="1784200"/>
            <a:ext cx="3771600" cy="3359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United States Supreme Court Decision, March 15, 2024.</a:t>
            </a:r>
            <a:endParaRPr dirty="0"/>
          </a:p>
          <a:p>
            <a:pPr marL="0" lvl="0" indent="0" algn="l" rtl="0">
              <a:spcBef>
                <a:spcPts val="1200"/>
              </a:spcBef>
              <a:spcAft>
                <a:spcPts val="0"/>
              </a:spcAft>
              <a:buNone/>
            </a:pPr>
            <a:r>
              <a:rPr lang="en" i="1" u="sng" dirty="0"/>
              <a:t>Lindke v. Freed</a:t>
            </a:r>
            <a:endParaRPr u="sng" dirty="0"/>
          </a:p>
          <a:p>
            <a:pPr marL="0" lvl="0" indent="0" algn="l" rtl="0">
              <a:spcBef>
                <a:spcPts val="1200"/>
              </a:spcBef>
              <a:spcAft>
                <a:spcPts val="0"/>
              </a:spcAft>
              <a:buNone/>
            </a:pPr>
            <a:r>
              <a:rPr lang="en" dirty="0"/>
              <a:t>Freed deleted Lindke’s Facebook comments and blocked him.</a:t>
            </a:r>
            <a:endParaRPr dirty="0"/>
          </a:p>
          <a:p>
            <a:pPr marL="0" lvl="0" indent="0" algn="l" rtl="0">
              <a:spcBef>
                <a:spcPts val="1200"/>
              </a:spcBef>
              <a:spcAft>
                <a:spcPts val="1200"/>
              </a:spcAft>
              <a:buNone/>
            </a:pPr>
            <a:r>
              <a:rPr lang="en" dirty="0"/>
              <a:t>Lindke sued alleging violation of his First Amendment right.</a:t>
            </a:r>
            <a:endParaRPr dirty="0"/>
          </a:p>
        </p:txBody>
      </p:sp>
      <p:pic>
        <p:nvPicPr>
          <p:cNvPr id="154" name="Google Shape;154;p21"/>
          <p:cNvPicPr preferRelativeResize="0"/>
          <p:nvPr/>
        </p:nvPicPr>
        <p:blipFill>
          <a:blip r:embed="rId3">
            <a:alphaModFix/>
          </a:blip>
          <a:stretch>
            <a:fillRect/>
          </a:stretch>
        </p:blipFill>
        <p:spPr>
          <a:xfrm>
            <a:off x="3935000" y="1919075"/>
            <a:ext cx="5033800" cy="2818925"/>
          </a:xfrm>
          <a:prstGeom prst="rect">
            <a:avLst/>
          </a:prstGeom>
          <a:noFill/>
          <a:ln>
            <a:noFill/>
          </a:ln>
        </p:spPr>
      </p:pic>
    </p:spTree>
  </p:cSld>
  <p:clrMapOvr>
    <a:masterClrMapping/>
  </p:clrMapOvr>
</p:sld>
</file>

<file path=ppt/theme/theme1.xml><?xml version="1.0" encoding="utf-8"?>
<a:theme xmlns:a="http://schemas.openxmlformats.org/drawingml/2006/main" name="Material">
  <a:themeElements>
    <a:clrScheme name="Material">
      <a:dk1>
        <a:srgbClr val="4285F4"/>
      </a:dk1>
      <a:lt1>
        <a:srgbClr val="FFFFFF"/>
      </a:lt1>
      <a:dk2>
        <a:srgbClr val="424242"/>
      </a:dk2>
      <a:lt2>
        <a:srgbClr val="737373"/>
      </a:lt2>
      <a:accent1>
        <a:srgbClr val="0277BD"/>
      </a:accent1>
      <a:accent2>
        <a:srgbClr val="0F9D58"/>
      </a:accent2>
      <a:accent3>
        <a:srgbClr val="DB4437"/>
      </a:accent3>
      <a:accent4>
        <a:srgbClr val="FAFAFA"/>
      </a:accent4>
      <a:accent5>
        <a:srgbClr val="1A237E"/>
      </a:accent5>
      <a:accent6>
        <a:srgbClr val="F4B400"/>
      </a:accent6>
      <a:hlink>
        <a:srgbClr val="1A237E"/>
      </a:hlink>
      <a:folHlink>
        <a:srgbClr val="1A237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E44FEF859F5BA4B89A4DC153F9F7047" ma:contentTypeVersion="15" ma:contentTypeDescription="Create a new document." ma:contentTypeScope="" ma:versionID="b5fa590b7f45a361efbe31527972df3a">
  <xsd:schema xmlns:xsd="http://www.w3.org/2001/XMLSchema" xmlns:xs="http://www.w3.org/2001/XMLSchema" xmlns:p="http://schemas.microsoft.com/office/2006/metadata/properties" xmlns:ns2="42d80b5b-9166-41de-9abd-a7089d0244a6" xmlns:ns3="8523a9fe-24b3-4fba-b4b4-99549620bb68" targetNamespace="http://schemas.microsoft.com/office/2006/metadata/properties" ma:root="true" ma:fieldsID="b01e48d6b3b521a7505fc0082122531f" ns2:_="" ns3:_="">
    <xsd:import namespace="42d80b5b-9166-41de-9abd-a7089d0244a6"/>
    <xsd:import namespace="8523a9fe-24b3-4fba-b4b4-99549620bb68"/>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DateTaken" minOccurs="0"/>
                <xsd:element ref="ns2:MediaServiceLocation" minOccurs="0"/>
                <xsd:element ref="ns2:MediaServiceOCR" minOccurs="0"/>
                <xsd:element ref="ns2:MediaServiceGenerationTime" minOccurs="0"/>
                <xsd:element ref="ns2:MediaServiceEventHashCode" minOccurs="0"/>
                <xsd:element ref="ns2:MediaLengthInSeconds"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d80b5b-9166-41de-9abd-a7089d0244a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2edaba5d-021b-47f3-88ae-893c76e4e397" ma:termSetId="09814cd3-568e-fe90-9814-8d621ff8fb84" ma:anchorId="fba54fb3-c3e1-fe81-a776-ca4b69148c4d" ma:open="true" ma:isKeyword="false">
      <xsd:complexType>
        <xsd:sequence>
          <xsd:element ref="pc:Terms" minOccurs="0" maxOccurs="1"/>
        </xsd:sequence>
      </xsd:complexType>
    </xsd:element>
    <xsd:element name="MediaServiceDateTaken" ma:index="13" nillable="true" ma:displayName="MediaServiceDateTaken" ma:description="" ma:hidden="true" ma:indexed="true" ma:internalName="MediaServiceDateTaken" ma:readOnly="true">
      <xsd:simpleType>
        <xsd:restriction base="dms:Text"/>
      </xsd:simpleType>
    </xsd:element>
    <xsd:element name="MediaServiceLocation" ma:index="14" nillable="true" ma:displayName="Location" ma:description="" ma:indexed="true"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523a9fe-24b3-4fba-b4b4-99549620bb68"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6ab375bf-7140-4311-8b8b-4d36e8f1518a}" ma:internalName="TaxCatchAll" ma:showField="CatchAllData" ma:web="8523a9fe-24b3-4fba-b4b4-99549620bb6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8523a9fe-24b3-4fba-b4b4-99549620bb68" xsi:nil="true"/>
    <lcf76f155ced4ddcb4097134ff3c332f xmlns="42d80b5b-9166-41de-9abd-a7089d0244a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379EE4A-77BF-47E2-84E2-3C1E1EF481DA}"/>
</file>

<file path=customXml/itemProps2.xml><?xml version="1.0" encoding="utf-8"?>
<ds:datastoreItem xmlns:ds="http://schemas.openxmlformats.org/officeDocument/2006/customXml" ds:itemID="{A6839AB8-D34A-4D3A-9E9A-6D453351998B}"/>
</file>

<file path=customXml/itemProps3.xml><?xml version="1.0" encoding="utf-8"?>
<ds:datastoreItem xmlns:ds="http://schemas.openxmlformats.org/officeDocument/2006/customXml" ds:itemID="{CBAE1290-F455-4473-A563-6F53B63091D9}"/>
</file>

<file path=docProps/app.xml><?xml version="1.0" encoding="utf-8"?>
<Properties xmlns="http://schemas.openxmlformats.org/officeDocument/2006/extended-properties" xmlns:vt="http://schemas.openxmlformats.org/officeDocument/2006/docPropsVTypes">
  <TotalTime>551</TotalTime>
  <Words>8611</Words>
  <Application>Microsoft Office PowerPoint</Application>
  <PresentationFormat>On-screen Show (16:9)</PresentationFormat>
  <Paragraphs>534</Paragraphs>
  <Slides>60</Slides>
  <Notes>59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60</vt:i4>
      </vt:variant>
    </vt:vector>
  </HeadingPairs>
  <TitlesOfParts>
    <vt:vector size="68" baseType="lpstr">
      <vt:lpstr>Noto Sans Symbols</vt:lpstr>
      <vt:lpstr>Wingdings</vt:lpstr>
      <vt:lpstr>Open Sans</vt:lpstr>
      <vt:lpstr>Georgia</vt:lpstr>
      <vt:lpstr>Arial</vt:lpstr>
      <vt:lpstr>Calibri</vt:lpstr>
      <vt:lpstr>Roboto</vt:lpstr>
      <vt:lpstr>Material</vt:lpstr>
      <vt:lpstr>Social Media Issues: What if the Founding Fathers had Facebook?</vt:lpstr>
      <vt:lpstr>Social Media Popular Platforms</vt:lpstr>
      <vt:lpstr>Social Media Pros and Cons</vt:lpstr>
      <vt:lpstr>Social Media</vt:lpstr>
      <vt:lpstr>Social Media</vt:lpstr>
      <vt:lpstr>Personal  Social Media Accounts</vt:lpstr>
      <vt:lpstr>Personal Social Media Accounts</vt:lpstr>
      <vt:lpstr>Personal  Social Media  Posts</vt:lpstr>
      <vt:lpstr>Personal Social Media Posts</vt:lpstr>
      <vt:lpstr>Personal Social Media Posts</vt:lpstr>
      <vt:lpstr>The difficulty with a “mixed use” account:  Importantly, the Supreme Court warned:   “A public official who fails to keep personal posts in a clearly designated personal account therefore exposes himself to greater potential liability.” Lindke v. Freed </vt:lpstr>
      <vt:lpstr>Personal Social Media Posts</vt:lpstr>
      <vt:lpstr>Personal Social Media Posts</vt:lpstr>
      <vt:lpstr>Facebook</vt:lpstr>
      <vt:lpstr>Facebook</vt:lpstr>
      <vt:lpstr>Facebook</vt:lpstr>
      <vt:lpstr>Employee Discipline</vt:lpstr>
      <vt:lpstr>Employee Discipline</vt:lpstr>
      <vt:lpstr>Employee Discipline</vt:lpstr>
      <vt:lpstr>Employee Discipline</vt:lpstr>
      <vt:lpstr>Employee Discipline</vt:lpstr>
      <vt:lpstr>Employee Discipline</vt:lpstr>
      <vt:lpstr>Employee Discipline</vt:lpstr>
      <vt:lpstr>Employee Discipline</vt:lpstr>
      <vt:lpstr>Employee Discipline</vt:lpstr>
      <vt:lpstr>Employee Discipline</vt:lpstr>
      <vt:lpstr>Employee Discipline</vt:lpstr>
      <vt:lpstr>Employee Discipline</vt:lpstr>
      <vt:lpstr>Employee Discipline</vt:lpstr>
      <vt:lpstr>Employee Discipline</vt:lpstr>
      <vt:lpstr>Employee Discipline</vt:lpstr>
      <vt:lpstr>Employee Discipline</vt:lpstr>
      <vt:lpstr>Employee Discipline</vt:lpstr>
      <vt:lpstr>Employee Discipline</vt:lpstr>
      <vt:lpstr>Employee Discipline</vt:lpstr>
      <vt:lpstr>Employee Discipline</vt:lpstr>
      <vt:lpstr>Employee Discipline</vt:lpstr>
      <vt:lpstr>Employee Discipline</vt:lpstr>
      <vt:lpstr>Employee Discipline</vt:lpstr>
      <vt:lpstr>Employee Discipline</vt:lpstr>
      <vt:lpstr>Employee Discipline</vt:lpstr>
      <vt:lpstr>First Amendment Review </vt:lpstr>
      <vt:lpstr>Government Accounts </vt:lpstr>
      <vt:lpstr>Government Accounts</vt:lpstr>
      <vt:lpstr>Government Accounts</vt:lpstr>
      <vt:lpstr>Government Accounts</vt:lpstr>
      <vt:lpstr>Government Accounts</vt:lpstr>
      <vt:lpstr>Government Accounts</vt:lpstr>
      <vt:lpstr>Social  Media  Policies</vt:lpstr>
      <vt:lpstr>Social Media Policies</vt:lpstr>
      <vt:lpstr>Social Media Policies</vt:lpstr>
      <vt:lpstr>Social Media Policies</vt:lpstr>
      <vt:lpstr>Social Media Policies</vt:lpstr>
      <vt:lpstr>Other Legal Considerations</vt:lpstr>
      <vt:lpstr>Prohibitions Against Certain Social Media on Government Devices</vt:lpstr>
      <vt:lpstr>Public Information Act</vt:lpstr>
      <vt:lpstr>Public Information Act</vt:lpstr>
      <vt:lpstr>Public  Information Act</vt:lpstr>
      <vt:lpstr>Final Suggestions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 Media Issues: What if the Founding Fathers had Facebook?</dc:title>
  <dc:creator>Andrea D. Russell</dc:creator>
  <cp:lastModifiedBy>Joshua Williams</cp:lastModifiedBy>
  <cp:revision>59</cp:revision>
  <cp:lastPrinted>2024-04-26T19:53:27Z</cp:lastPrinted>
  <dcterms:modified xsi:type="dcterms:W3CDTF">2025-01-21T17:00:17Z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0x010100CE44FEF859F5BA4B89A4DC153F9F7047</vt:lpwstr>
  </property>
</Properties>
</file>