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Inter" panose="020B0604020202020204" charset="0"/>
      <p:bold r:id="rId33"/>
      <p:boldItalic r:id="rId34"/>
    </p:embeddedFont>
    <p:embeddedFont>
      <p:font typeface="Ovo" panose="020B0604020202020204" charset="0"/>
      <p:regular r:id="rId35"/>
    </p:embeddedFont>
    <p:embeddedFont>
      <p:font typeface="Tomorrow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OfD8lY6PZ38m90zBzY4FqmsR6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2" y="3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customschemas.google.com/relationships/presentationmetadata" Target="metadata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qvRDhW-XVA?feature=oembed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7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3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Dlo-VB0-HI?feature=oembed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mailto:Jeff@sworn.a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657" b="657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233412" y="1028700"/>
            <a:ext cx="2163313" cy="1709017"/>
          </a:xfrm>
          <a:custGeom>
            <a:avLst/>
            <a:gdLst/>
            <a:ahLst/>
            <a:cxnLst/>
            <a:rect l="l" t="t" r="r" b="b"/>
            <a:pathLst>
              <a:path w="2163313" h="1709017" extrusionOk="0">
                <a:moveTo>
                  <a:pt x="0" y="0"/>
                </a:moveTo>
                <a:lnTo>
                  <a:pt x="2163312" y="0"/>
                </a:lnTo>
                <a:lnTo>
                  <a:pt x="2163312" y="1709017"/>
                </a:lnTo>
                <a:lnTo>
                  <a:pt x="0" y="1709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6" name="Google Shape;86;p1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7" name="Google Shape;87;p1"/>
          <p:cNvSpPr txBox="1"/>
          <p:nvPr/>
        </p:nvSpPr>
        <p:spPr>
          <a:xfrm>
            <a:off x="1028700" y="3339085"/>
            <a:ext cx="9459898" cy="352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Leveraging AI and Data Analytics to Enhance Workforce Resilience and Readiness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/>
          <p:nvPr/>
        </p:nvSpPr>
        <p:spPr>
          <a:xfrm>
            <a:off x="9391131" y="0"/>
            <a:ext cx="8896869" cy="10287000"/>
          </a:xfrm>
          <a:custGeom>
            <a:avLst/>
            <a:gdLst/>
            <a:ahLst/>
            <a:cxnLst/>
            <a:rect l="l" t="t" r="r" b="b"/>
            <a:pathLst>
              <a:path w="1378358" h="1593725" extrusionOk="0">
                <a:moveTo>
                  <a:pt x="0" y="0"/>
                </a:moveTo>
                <a:lnTo>
                  <a:pt x="1378358" y="0"/>
                </a:lnTo>
                <a:lnTo>
                  <a:pt x="1378358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7811" r="-7811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9" name="Google Shape;239;p10"/>
          <p:cNvSpPr txBox="1"/>
          <p:nvPr/>
        </p:nvSpPr>
        <p:spPr>
          <a:xfrm>
            <a:off x="764125" y="989132"/>
            <a:ext cx="7784071" cy="219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WORKFORCE FORECAST</a:t>
            </a:r>
            <a:endParaRPr/>
          </a:p>
        </p:txBody>
      </p:sp>
      <p:sp>
        <p:nvSpPr>
          <p:cNvPr id="240" name="Google Shape;240;p10"/>
          <p:cNvSpPr txBox="1"/>
          <p:nvPr/>
        </p:nvSpPr>
        <p:spPr>
          <a:xfrm>
            <a:off x="764125" y="3719712"/>
            <a:ext cx="7784071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Generation Z &amp; Generation Alpha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1028700" y="4567255"/>
            <a:ext cx="7658100" cy="490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838" marR="0" lvl="1" indent="-263919" algn="l" rtl="0">
              <a:lnSpc>
                <a:spcPct val="16305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44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Little or no desire to pursue careers in Public Safety</a:t>
            </a:r>
            <a:endParaRPr sz="2400" dirty="0"/>
          </a:p>
          <a:p>
            <a:pPr marL="263919" lvl="5" algn="ctr">
              <a:lnSpc>
                <a:spcPct val="163052"/>
              </a:lnSpc>
              <a:buClr>
                <a:srgbClr val="FFFFFF"/>
              </a:buClr>
              <a:buSzPts val="2444"/>
            </a:pPr>
            <a:r>
              <a:rPr lang="en-US" sz="2444" b="0" i="0" u="none" strike="noStrike" cap="none" dirty="0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Work-Life Balance</a:t>
            </a:r>
            <a:endParaRPr dirty="0"/>
          </a:p>
          <a:p>
            <a:pPr marL="263919" lvl="4" algn="ctr">
              <a:lnSpc>
                <a:spcPct val="163052"/>
              </a:lnSpc>
              <a:buClr>
                <a:srgbClr val="FFFFFF"/>
              </a:buClr>
              <a:buSzPts val="2444"/>
            </a:pPr>
            <a:r>
              <a:rPr lang="en-US" sz="2444" b="0" i="0" u="none" strike="noStrike" cap="none" dirty="0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Perceptions of Job Safety</a:t>
            </a:r>
            <a:endParaRPr lang="en-US" dirty="0">
              <a:ea typeface="Ovo"/>
            </a:endParaRPr>
          </a:p>
          <a:p>
            <a:pPr marL="263919" lvl="4" algn="ctr">
              <a:lnSpc>
                <a:spcPct val="163052"/>
              </a:lnSpc>
              <a:buClr>
                <a:srgbClr val="FFFFFF"/>
              </a:buClr>
              <a:buSzPts val="2444"/>
            </a:pPr>
            <a:r>
              <a:rPr lang="en-US" sz="2444" b="0" i="0" u="none" strike="noStrike" cap="none" dirty="0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     Preference for Careers that Leverage Technology              and Innovation</a:t>
            </a:r>
            <a:endParaRPr dirty="0"/>
          </a:p>
          <a:p>
            <a:pPr marL="263919" lvl="4" algn="ctr">
              <a:lnSpc>
                <a:spcPct val="163052"/>
              </a:lnSpc>
              <a:buClr>
                <a:srgbClr val="FFFFFF"/>
              </a:buClr>
              <a:buSzPts val="2444"/>
            </a:pPr>
            <a:r>
              <a:rPr lang="en-US" sz="2444" b="0" i="0" u="none" strike="noStrike" cap="none" dirty="0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     High-stress Work Environments</a:t>
            </a:r>
            <a:endParaRPr dirty="0"/>
          </a:p>
          <a:p>
            <a:pPr marL="263919" lvl="4" algn="ctr">
              <a:lnSpc>
                <a:spcPct val="163052"/>
              </a:lnSpc>
              <a:buClr>
                <a:srgbClr val="FFFFFF"/>
              </a:buClr>
              <a:buSzPts val="2444"/>
            </a:pPr>
            <a:r>
              <a:rPr lang="en-US" sz="2444" b="0" i="0" u="none" strike="noStrike" cap="none" dirty="0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     Societal Scrutiny</a:t>
            </a:r>
            <a:endParaRPr dirty="0"/>
          </a:p>
          <a:p>
            <a:pPr marL="0" marR="0" lvl="0" indent="0" algn="l" rtl="0">
              <a:lnSpc>
                <a:spcPct val="163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44" b="0" i="0" u="none" strike="noStrike" cap="none" dirty="0">
              <a:solidFill>
                <a:srgbClr val="FFFFFF"/>
              </a:solidFill>
              <a:latin typeface="Ovo"/>
              <a:ea typeface="Ovo"/>
              <a:cs typeface="Ovo"/>
              <a:sym typeface="Ov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1"/>
          <p:cNvGrpSpPr/>
          <p:nvPr/>
        </p:nvGrpSpPr>
        <p:grpSpPr>
          <a:xfrm>
            <a:off x="2838775" y="-1102683"/>
            <a:ext cx="3086100" cy="11389683"/>
            <a:chOff x="0" y="-219075"/>
            <a:chExt cx="812800" cy="2999752"/>
          </a:xfrm>
        </p:grpSpPr>
        <p:sp>
          <p:nvSpPr>
            <p:cNvPr id="247" name="Google Shape;247;p11"/>
            <p:cNvSpPr/>
            <p:nvPr/>
          </p:nvSpPr>
          <p:spPr>
            <a:xfrm>
              <a:off x="0" y="0"/>
              <a:ext cx="812800" cy="2780677"/>
            </a:xfrm>
            <a:custGeom>
              <a:avLst/>
              <a:gdLst/>
              <a:ahLst/>
              <a:cxnLst/>
              <a:rect l="l" t="t" r="r" b="b"/>
              <a:pathLst>
                <a:path w="812800" h="2780677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80677"/>
                  </a:lnTo>
                  <a:lnTo>
                    <a:pt x="0" y="2780677"/>
                  </a:lnTo>
                  <a:close/>
                </a:path>
              </a:pathLst>
            </a:custGeom>
            <a:solidFill>
              <a:srgbClr val="1C283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Google Shape;248;p11"/>
            <p:cNvSpPr txBox="1"/>
            <p:nvPr/>
          </p:nvSpPr>
          <p:spPr>
            <a:xfrm>
              <a:off x="0" y="-219075"/>
              <a:ext cx="812800" cy="2999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9" name="Google Shape;249;p11"/>
          <p:cNvCxnSpPr/>
          <p:nvPr/>
        </p:nvCxnSpPr>
        <p:spPr>
          <a:xfrm>
            <a:off x="1028700" y="9339021"/>
            <a:ext cx="16230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0" name="Google Shape;250;p11"/>
          <p:cNvGrpSpPr/>
          <p:nvPr/>
        </p:nvGrpSpPr>
        <p:grpSpPr>
          <a:xfrm rot="10800000">
            <a:off x="9144000" y="9310688"/>
            <a:ext cx="8115300" cy="264620"/>
            <a:chOff x="0" y="-57150"/>
            <a:chExt cx="2137363" cy="69693"/>
          </a:xfrm>
        </p:grpSpPr>
        <p:sp>
          <p:nvSpPr>
            <p:cNvPr id="251" name="Google Shape;251;p11"/>
            <p:cNvSpPr/>
            <p:nvPr/>
          </p:nvSpPr>
          <p:spPr>
            <a:xfrm>
              <a:off x="0" y="0"/>
              <a:ext cx="2137363" cy="12543"/>
            </a:xfrm>
            <a:custGeom>
              <a:avLst/>
              <a:gdLst/>
              <a:ahLst/>
              <a:cxnLst/>
              <a:rect l="l" t="t" r="r" b="b"/>
              <a:pathLst>
                <a:path w="2137363" h="12543" extrusionOk="0">
                  <a:moveTo>
                    <a:pt x="6272" y="0"/>
                  </a:moveTo>
                  <a:lnTo>
                    <a:pt x="2131091" y="0"/>
                  </a:lnTo>
                  <a:cubicBezTo>
                    <a:pt x="2132755" y="0"/>
                    <a:pt x="2134350" y="661"/>
                    <a:pt x="2135526" y="1837"/>
                  </a:cubicBezTo>
                  <a:cubicBezTo>
                    <a:pt x="2136702" y="3013"/>
                    <a:pt x="2137363" y="4608"/>
                    <a:pt x="2137363" y="6272"/>
                  </a:cubicBezTo>
                  <a:lnTo>
                    <a:pt x="2137363" y="6272"/>
                  </a:lnTo>
                  <a:cubicBezTo>
                    <a:pt x="2137363" y="7935"/>
                    <a:pt x="2136702" y="9530"/>
                    <a:pt x="2135526" y="10706"/>
                  </a:cubicBezTo>
                  <a:cubicBezTo>
                    <a:pt x="2134350" y="11882"/>
                    <a:pt x="2132755" y="12543"/>
                    <a:pt x="2131091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 txBox="1"/>
            <p:nvPr/>
          </p:nvSpPr>
          <p:spPr>
            <a:xfrm>
              <a:off x="0" y="-57150"/>
              <a:ext cx="2137363" cy="69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1"/>
          <p:cNvGrpSpPr/>
          <p:nvPr/>
        </p:nvGrpSpPr>
        <p:grpSpPr>
          <a:xfrm>
            <a:off x="11890923" y="9240216"/>
            <a:ext cx="188568" cy="188568"/>
            <a:chOff x="0" y="0"/>
            <a:chExt cx="812800" cy="812800"/>
          </a:xfrm>
        </p:grpSpPr>
        <p:sp>
          <p:nvSpPr>
            <p:cNvPr id="254" name="Google Shape;254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1"/>
          <p:cNvGrpSpPr/>
          <p:nvPr/>
        </p:nvGrpSpPr>
        <p:grpSpPr>
          <a:xfrm>
            <a:off x="14860905" y="9240216"/>
            <a:ext cx="188568" cy="188568"/>
            <a:chOff x="0" y="0"/>
            <a:chExt cx="812800" cy="812800"/>
          </a:xfrm>
        </p:grpSpPr>
        <p:sp>
          <p:nvSpPr>
            <p:cNvPr id="257" name="Google Shape;257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1"/>
          <p:cNvSpPr/>
          <p:nvPr/>
        </p:nvSpPr>
        <p:spPr>
          <a:xfrm>
            <a:off x="2457644" y="1223724"/>
            <a:ext cx="4381825" cy="5054747"/>
          </a:xfrm>
          <a:custGeom>
            <a:avLst/>
            <a:gdLst/>
            <a:ahLst/>
            <a:cxnLst/>
            <a:rect l="l" t="t" r="r" b="b"/>
            <a:pathLst>
              <a:path w="1378358" h="1590034" extrusionOk="0">
                <a:moveTo>
                  <a:pt x="0" y="0"/>
                </a:moveTo>
                <a:lnTo>
                  <a:pt x="1378358" y="0"/>
                </a:lnTo>
                <a:lnTo>
                  <a:pt x="1378358" y="1590034"/>
                </a:lnTo>
                <a:lnTo>
                  <a:pt x="0" y="1590034"/>
                </a:lnTo>
                <a:close/>
              </a:path>
            </a:pathLst>
          </a:custGeom>
          <a:blipFill rotWithShape="1">
            <a:blip r:embed="rId3">
              <a:alphaModFix amt="18999"/>
            </a:blip>
            <a:stretch>
              <a:fillRect l="-36568" r="-3656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0" name="Google Shape;260;p11"/>
          <p:cNvSpPr/>
          <p:nvPr/>
        </p:nvSpPr>
        <p:spPr>
          <a:xfrm>
            <a:off x="1228822" y="2112779"/>
            <a:ext cx="4381825" cy="5054747"/>
          </a:xfrm>
          <a:custGeom>
            <a:avLst/>
            <a:gdLst/>
            <a:ahLst/>
            <a:cxnLst/>
            <a:rect l="l" t="t" r="r" b="b"/>
            <a:pathLst>
              <a:path w="1378358" h="1590034" extrusionOk="0">
                <a:moveTo>
                  <a:pt x="0" y="0"/>
                </a:moveTo>
                <a:lnTo>
                  <a:pt x="1378358" y="0"/>
                </a:lnTo>
                <a:lnTo>
                  <a:pt x="1378358" y="1590034"/>
                </a:lnTo>
                <a:lnTo>
                  <a:pt x="0" y="1590034"/>
                </a:lnTo>
                <a:close/>
              </a:path>
            </a:pathLst>
          </a:custGeom>
          <a:blipFill rotWithShape="1">
            <a:blip r:embed="rId4">
              <a:alphaModFix amt="58999"/>
            </a:blip>
            <a:stretch>
              <a:fillRect l="-59342" r="-5934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1" name="Google Shape;261;p11"/>
          <p:cNvSpPr/>
          <p:nvPr/>
        </p:nvSpPr>
        <p:spPr>
          <a:xfrm>
            <a:off x="0" y="3001834"/>
            <a:ext cx="4381825" cy="5054747"/>
          </a:xfrm>
          <a:custGeom>
            <a:avLst/>
            <a:gdLst/>
            <a:ahLst/>
            <a:cxnLst/>
            <a:rect l="l" t="t" r="r" b="b"/>
            <a:pathLst>
              <a:path w="1378358" h="1590034" extrusionOk="0">
                <a:moveTo>
                  <a:pt x="0" y="0"/>
                </a:moveTo>
                <a:lnTo>
                  <a:pt x="1378358" y="0"/>
                </a:lnTo>
                <a:lnTo>
                  <a:pt x="1378358" y="1590034"/>
                </a:lnTo>
                <a:lnTo>
                  <a:pt x="0" y="1590034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6568" r="-3656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2" name="Google Shape;262;p11"/>
          <p:cNvSpPr txBox="1"/>
          <p:nvPr/>
        </p:nvSpPr>
        <p:spPr>
          <a:xfrm>
            <a:off x="7820818" y="1028700"/>
            <a:ext cx="8503620" cy="185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34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WHAT THE INCOMING WORKFORCE WANTS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7531324" y="4896140"/>
            <a:ext cx="9438482" cy="251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9252" marR="0" lvl="1" indent="-349626" algn="l" rtl="0">
              <a:lnSpc>
                <a:spcPct val="124428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238"/>
              <a:buFont typeface="Arial"/>
              <a:buChar char="•"/>
            </a:pPr>
            <a:r>
              <a:rPr lang="en-US" sz="3238" b="1" i="0" u="none" strike="noStrike" cap="none" dirty="0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Place High Value on Work-Life Balance</a:t>
            </a:r>
            <a:endParaRPr dirty="0"/>
          </a:p>
          <a:p>
            <a:pPr marL="699252" marR="0" lvl="1" indent="-349626" algn="l" rtl="0">
              <a:lnSpc>
                <a:spcPct val="124428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238"/>
              <a:buFont typeface="Arial"/>
              <a:buChar char="•"/>
            </a:pPr>
            <a:r>
              <a:rPr lang="en-US" sz="3238" b="1" i="0" u="none" strike="noStrike" cap="none" dirty="0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Mental Health</a:t>
            </a:r>
            <a:endParaRPr dirty="0"/>
          </a:p>
          <a:p>
            <a:pPr marL="699252" marR="0" lvl="1" indent="-349626" algn="l" rtl="0">
              <a:lnSpc>
                <a:spcPct val="124428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238"/>
              <a:buFont typeface="Arial"/>
              <a:buChar char="•"/>
            </a:pPr>
            <a:r>
              <a:rPr lang="en-US" sz="3238" b="1" i="0" u="none" strike="noStrike" cap="none" dirty="0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Overall Well-Being</a:t>
            </a:r>
            <a:endParaRPr dirty="0"/>
          </a:p>
          <a:p>
            <a:pPr marL="699252" marR="0" lvl="1" indent="-349626" algn="l" rtl="0">
              <a:lnSpc>
                <a:spcPct val="124428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238"/>
              <a:buFont typeface="Arial"/>
              <a:buChar char="•"/>
            </a:pPr>
            <a:r>
              <a:rPr lang="en-US" sz="3238" b="1" i="0" u="none" strike="noStrike" cap="none" dirty="0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Supportive Work Environment</a:t>
            </a:r>
            <a:endParaRPr dirty="0"/>
          </a:p>
          <a:p>
            <a:pPr marL="0" marR="0" lvl="0" indent="0" algn="l" rtl="0">
              <a:lnSpc>
                <a:spcPct val="124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38" b="1" i="0" u="none" strike="noStrike" cap="none" dirty="0">
              <a:solidFill>
                <a:srgbClr val="1C283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/>
          <p:nvPr/>
        </p:nvSpPr>
        <p:spPr>
          <a:xfrm>
            <a:off x="9144000" y="5238263"/>
            <a:ext cx="3094955" cy="2926606"/>
          </a:xfrm>
          <a:custGeom>
            <a:avLst/>
            <a:gdLst/>
            <a:ahLst/>
            <a:cxnLst/>
            <a:rect l="l" t="t" r="r" b="b"/>
            <a:pathLst>
              <a:path w="1681498" h="1590034" extrusionOk="0">
                <a:moveTo>
                  <a:pt x="0" y="0"/>
                </a:moveTo>
                <a:lnTo>
                  <a:pt x="1681498" y="0"/>
                </a:lnTo>
                <a:lnTo>
                  <a:pt x="1681498" y="1590034"/>
                </a:lnTo>
                <a:lnTo>
                  <a:pt x="0" y="159003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962" r="-2096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0" name="Google Shape;270;p12"/>
          <p:cNvSpPr/>
          <p:nvPr/>
        </p:nvSpPr>
        <p:spPr>
          <a:xfrm>
            <a:off x="12496200" y="5238263"/>
            <a:ext cx="3005768" cy="2926606"/>
          </a:xfrm>
          <a:custGeom>
            <a:avLst/>
            <a:gdLst/>
            <a:ahLst/>
            <a:cxnLst/>
            <a:rect l="l" t="t" r="r" b="b"/>
            <a:pathLst>
              <a:path w="1681498" h="1637213" extrusionOk="0">
                <a:moveTo>
                  <a:pt x="0" y="0"/>
                </a:moveTo>
                <a:lnTo>
                  <a:pt x="1681498" y="0"/>
                </a:lnTo>
                <a:lnTo>
                  <a:pt x="1681498" y="1637213"/>
                </a:lnTo>
                <a:lnTo>
                  <a:pt x="0" y="163721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3067" r="-23067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1" name="Google Shape;271;p12"/>
          <p:cNvSpPr/>
          <p:nvPr/>
        </p:nvSpPr>
        <p:spPr>
          <a:xfrm>
            <a:off x="9144000" y="2089524"/>
            <a:ext cx="3094955" cy="2926606"/>
          </a:xfrm>
          <a:custGeom>
            <a:avLst/>
            <a:gdLst/>
            <a:ahLst/>
            <a:cxnLst/>
            <a:rect l="l" t="t" r="r" b="b"/>
            <a:pathLst>
              <a:path w="1681498" h="1590034" extrusionOk="0">
                <a:moveTo>
                  <a:pt x="0" y="0"/>
                </a:moveTo>
                <a:lnTo>
                  <a:pt x="1681498" y="0"/>
                </a:lnTo>
                <a:lnTo>
                  <a:pt x="1681498" y="1590034"/>
                </a:lnTo>
                <a:lnTo>
                  <a:pt x="0" y="1590034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0962" r="-2096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2" name="Google Shape;272;p12"/>
          <p:cNvSpPr/>
          <p:nvPr/>
        </p:nvSpPr>
        <p:spPr>
          <a:xfrm>
            <a:off x="12496200" y="2089524"/>
            <a:ext cx="3005768" cy="2926606"/>
          </a:xfrm>
          <a:custGeom>
            <a:avLst/>
            <a:gdLst/>
            <a:ahLst/>
            <a:cxnLst/>
            <a:rect l="l" t="t" r="r" b="b"/>
            <a:pathLst>
              <a:path w="1681498" h="1637213" extrusionOk="0">
                <a:moveTo>
                  <a:pt x="0" y="0"/>
                </a:moveTo>
                <a:lnTo>
                  <a:pt x="1681498" y="0"/>
                </a:lnTo>
                <a:lnTo>
                  <a:pt x="1681498" y="1637213"/>
                </a:lnTo>
                <a:lnTo>
                  <a:pt x="0" y="1637213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3067" r="-23067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3" name="Google Shape;273;p12"/>
          <p:cNvSpPr txBox="1"/>
          <p:nvPr/>
        </p:nvSpPr>
        <p:spPr>
          <a:xfrm>
            <a:off x="1281640" y="1469198"/>
            <a:ext cx="9796973" cy="82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31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 PRACTICE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1281640" y="2939517"/>
            <a:ext cx="6456380" cy="64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38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Employers should....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1281640" y="4101239"/>
            <a:ext cx="7033678" cy="274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3454" marR="0" lvl="1" indent="-331727" algn="l" rtl="0">
              <a:lnSpc>
                <a:spcPct val="14322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72"/>
              <a:buFont typeface="Arial"/>
              <a:buChar char="•"/>
            </a:pPr>
            <a:r>
              <a:rPr lang="en-US" sz="3072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Prioritize Health Initiatives</a:t>
            </a:r>
            <a:endParaRPr/>
          </a:p>
          <a:p>
            <a:pPr marL="663454" marR="0" lvl="1" indent="-331727" algn="l" rtl="0">
              <a:lnSpc>
                <a:spcPct val="14322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72"/>
              <a:buFont typeface="Arial"/>
              <a:buChar char="•"/>
            </a:pPr>
            <a:r>
              <a:rPr lang="en-US" sz="3072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Provide Mental Health Resources</a:t>
            </a:r>
            <a:endParaRPr/>
          </a:p>
          <a:p>
            <a:pPr marL="663454" marR="0" lvl="1" indent="-331727" algn="l" rtl="0">
              <a:lnSpc>
                <a:spcPct val="14322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72"/>
              <a:buFont typeface="Arial"/>
              <a:buChar char="•"/>
            </a:pPr>
            <a:r>
              <a:rPr lang="en-US" sz="3072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Foster Supportive Work Environment</a:t>
            </a:r>
            <a:endParaRPr/>
          </a:p>
          <a:p>
            <a:pPr marL="0" marR="0" lvl="0" indent="0" algn="l" rtl="0">
              <a:lnSpc>
                <a:spcPct val="14322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72" b="0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76" name="Google Shape;276;p12"/>
          <p:cNvCxnSpPr/>
          <p:nvPr/>
        </p:nvCxnSpPr>
        <p:spPr>
          <a:xfrm rot="10800000">
            <a:off x="17353584" y="0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7" name="Google Shape;277;p12"/>
          <p:cNvGrpSpPr/>
          <p:nvPr/>
        </p:nvGrpSpPr>
        <p:grpSpPr>
          <a:xfrm rot="5400000">
            <a:off x="12189366" y="5129740"/>
            <a:ext cx="10545430" cy="285950"/>
            <a:chOff x="0" y="-57150"/>
            <a:chExt cx="2777397" cy="75311"/>
          </a:xfrm>
        </p:grpSpPr>
        <p:sp>
          <p:nvSpPr>
            <p:cNvPr id="278" name="Google Shape;278;p12"/>
            <p:cNvSpPr/>
            <p:nvPr/>
          </p:nvSpPr>
          <p:spPr>
            <a:xfrm>
              <a:off x="0" y="0"/>
              <a:ext cx="2777397" cy="18161"/>
            </a:xfrm>
            <a:custGeom>
              <a:avLst/>
              <a:gdLst/>
              <a:ahLst/>
              <a:cxnLst/>
              <a:rect l="l" t="t" r="r" b="b"/>
              <a:pathLst>
                <a:path w="2777397" h="18161" extrusionOk="0">
                  <a:moveTo>
                    <a:pt x="9081" y="0"/>
                  </a:moveTo>
                  <a:lnTo>
                    <a:pt x="2768316" y="0"/>
                  </a:lnTo>
                  <a:cubicBezTo>
                    <a:pt x="2770725" y="0"/>
                    <a:pt x="2773035" y="957"/>
                    <a:pt x="2774737" y="2660"/>
                  </a:cubicBezTo>
                  <a:cubicBezTo>
                    <a:pt x="2776440" y="4363"/>
                    <a:pt x="2777397" y="6672"/>
                    <a:pt x="2777397" y="9081"/>
                  </a:cubicBezTo>
                  <a:lnTo>
                    <a:pt x="2777397" y="9081"/>
                  </a:lnTo>
                  <a:cubicBezTo>
                    <a:pt x="2777397" y="14096"/>
                    <a:pt x="2773332" y="18161"/>
                    <a:pt x="2768316" y="18161"/>
                  </a:cubicBezTo>
                  <a:lnTo>
                    <a:pt x="9081" y="18161"/>
                  </a:lnTo>
                  <a:cubicBezTo>
                    <a:pt x="6672" y="18161"/>
                    <a:pt x="4363" y="17205"/>
                    <a:pt x="2660" y="15502"/>
                  </a:cubicBezTo>
                  <a:cubicBezTo>
                    <a:pt x="957" y="13799"/>
                    <a:pt x="0" y="11489"/>
                    <a:pt x="0" y="9081"/>
                  </a:cubicBezTo>
                  <a:lnTo>
                    <a:pt x="0" y="9081"/>
                  </a:lnTo>
                  <a:cubicBezTo>
                    <a:pt x="0" y="6672"/>
                    <a:pt x="957" y="4363"/>
                    <a:pt x="2660" y="2660"/>
                  </a:cubicBezTo>
                  <a:cubicBezTo>
                    <a:pt x="4363" y="957"/>
                    <a:pt x="6672" y="0"/>
                    <a:pt x="90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 txBox="1"/>
            <p:nvPr/>
          </p:nvSpPr>
          <p:spPr>
            <a:xfrm>
              <a:off x="0" y="-57150"/>
              <a:ext cx="2777397" cy="753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2"/>
          <p:cNvGrpSpPr/>
          <p:nvPr/>
        </p:nvGrpSpPr>
        <p:grpSpPr>
          <a:xfrm rot="-5400000">
            <a:off x="17259300" y="5179808"/>
            <a:ext cx="188568" cy="188568"/>
            <a:chOff x="0" y="0"/>
            <a:chExt cx="812800" cy="812800"/>
          </a:xfrm>
        </p:grpSpPr>
        <p:sp>
          <p:nvSpPr>
            <p:cNvPr id="281" name="Google Shape;281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2"/>
          <p:cNvGrpSpPr/>
          <p:nvPr/>
        </p:nvGrpSpPr>
        <p:grpSpPr>
          <a:xfrm rot="-5400000">
            <a:off x="17259300" y="2209827"/>
            <a:ext cx="188568" cy="188568"/>
            <a:chOff x="0" y="0"/>
            <a:chExt cx="812800" cy="812800"/>
          </a:xfrm>
        </p:grpSpPr>
        <p:sp>
          <p:nvSpPr>
            <p:cNvPr id="284" name="Google Shape;284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12"/>
          <p:cNvSpPr txBox="1"/>
          <p:nvPr/>
        </p:nvSpPr>
        <p:spPr>
          <a:xfrm>
            <a:off x="1281640" y="6772948"/>
            <a:ext cx="7033678" cy="109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32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72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Making Health and Wellness a Priority is Vital to attracting new Talent</a:t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3"/>
          <p:cNvGrpSpPr/>
          <p:nvPr/>
        </p:nvGrpSpPr>
        <p:grpSpPr>
          <a:xfrm>
            <a:off x="2838775" y="-1102683"/>
            <a:ext cx="3086100" cy="11389683"/>
            <a:chOff x="0" y="-219075"/>
            <a:chExt cx="812800" cy="2999752"/>
          </a:xfrm>
        </p:grpSpPr>
        <p:sp>
          <p:nvSpPr>
            <p:cNvPr id="293" name="Google Shape;293;p13"/>
            <p:cNvSpPr/>
            <p:nvPr/>
          </p:nvSpPr>
          <p:spPr>
            <a:xfrm>
              <a:off x="0" y="0"/>
              <a:ext cx="812800" cy="2780677"/>
            </a:xfrm>
            <a:custGeom>
              <a:avLst/>
              <a:gdLst/>
              <a:ahLst/>
              <a:cxnLst/>
              <a:rect l="l" t="t" r="r" b="b"/>
              <a:pathLst>
                <a:path w="812800" h="2780677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80677"/>
                  </a:lnTo>
                  <a:lnTo>
                    <a:pt x="0" y="2780677"/>
                  </a:lnTo>
                  <a:close/>
                </a:path>
              </a:pathLst>
            </a:custGeom>
            <a:solidFill>
              <a:srgbClr val="1C283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Google Shape;294;p13"/>
            <p:cNvSpPr txBox="1"/>
            <p:nvPr/>
          </p:nvSpPr>
          <p:spPr>
            <a:xfrm>
              <a:off x="0" y="-219075"/>
              <a:ext cx="812800" cy="2999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5" name="Google Shape;295;p13"/>
          <p:cNvCxnSpPr/>
          <p:nvPr/>
        </p:nvCxnSpPr>
        <p:spPr>
          <a:xfrm>
            <a:off x="1028700" y="9339021"/>
            <a:ext cx="16230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6" name="Google Shape;296;p13"/>
          <p:cNvGrpSpPr/>
          <p:nvPr/>
        </p:nvGrpSpPr>
        <p:grpSpPr>
          <a:xfrm rot="10800000">
            <a:off x="9144000" y="9310688"/>
            <a:ext cx="8115300" cy="264620"/>
            <a:chOff x="0" y="-57150"/>
            <a:chExt cx="2137363" cy="69693"/>
          </a:xfrm>
        </p:grpSpPr>
        <p:sp>
          <p:nvSpPr>
            <p:cNvPr id="297" name="Google Shape;297;p13"/>
            <p:cNvSpPr/>
            <p:nvPr/>
          </p:nvSpPr>
          <p:spPr>
            <a:xfrm>
              <a:off x="0" y="0"/>
              <a:ext cx="2137363" cy="12543"/>
            </a:xfrm>
            <a:custGeom>
              <a:avLst/>
              <a:gdLst/>
              <a:ahLst/>
              <a:cxnLst/>
              <a:rect l="l" t="t" r="r" b="b"/>
              <a:pathLst>
                <a:path w="2137363" h="12543" extrusionOk="0">
                  <a:moveTo>
                    <a:pt x="6272" y="0"/>
                  </a:moveTo>
                  <a:lnTo>
                    <a:pt x="2131091" y="0"/>
                  </a:lnTo>
                  <a:cubicBezTo>
                    <a:pt x="2132755" y="0"/>
                    <a:pt x="2134350" y="661"/>
                    <a:pt x="2135526" y="1837"/>
                  </a:cubicBezTo>
                  <a:cubicBezTo>
                    <a:pt x="2136702" y="3013"/>
                    <a:pt x="2137363" y="4608"/>
                    <a:pt x="2137363" y="6272"/>
                  </a:cubicBezTo>
                  <a:lnTo>
                    <a:pt x="2137363" y="6272"/>
                  </a:lnTo>
                  <a:cubicBezTo>
                    <a:pt x="2137363" y="7935"/>
                    <a:pt x="2136702" y="9530"/>
                    <a:pt x="2135526" y="10706"/>
                  </a:cubicBezTo>
                  <a:cubicBezTo>
                    <a:pt x="2134350" y="11882"/>
                    <a:pt x="2132755" y="12543"/>
                    <a:pt x="2131091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 txBox="1"/>
            <p:nvPr/>
          </p:nvSpPr>
          <p:spPr>
            <a:xfrm>
              <a:off x="0" y="-57150"/>
              <a:ext cx="2137363" cy="69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3"/>
          <p:cNvGrpSpPr/>
          <p:nvPr/>
        </p:nvGrpSpPr>
        <p:grpSpPr>
          <a:xfrm>
            <a:off x="11890923" y="9240216"/>
            <a:ext cx="188568" cy="188568"/>
            <a:chOff x="0" y="0"/>
            <a:chExt cx="812800" cy="812800"/>
          </a:xfrm>
        </p:grpSpPr>
        <p:sp>
          <p:nvSpPr>
            <p:cNvPr id="300" name="Google Shape;300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3"/>
          <p:cNvGrpSpPr/>
          <p:nvPr/>
        </p:nvGrpSpPr>
        <p:grpSpPr>
          <a:xfrm>
            <a:off x="14860905" y="9240216"/>
            <a:ext cx="188568" cy="188568"/>
            <a:chOff x="0" y="0"/>
            <a:chExt cx="812800" cy="812800"/>
          </a:xfrm>
        </p:grpSpPr>
        <p:sp>
          <p:nvSpPr>
            <p:cNvPr id="303" name="Google Shape;303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13"/>
          <p:cNvSpPr/>
          <p:nvPr/>
        </p:nvSpPr>
        <p:spPr>
          <a:xfrm>
            <a:off x="2369247" y="1908705"/>
            <a:ext cx="4381825" cy="5054747"/>
          </a:xfrm>
          <a:custGeom>
            <a:avLst/>
            <a:gdLst/>
            <a:ahLst/>
            <a:cxnLst/>
            <a:rect l="l" t="t" r="r" b="b"/>
            <a:pathLst>
              <a:path w="1378358" h="1590034" extrusionOk="0">
                <a:moveTo>
                  <a:pt x="0" y="0"/>
                </a:moveTo>
                <a:lnTo>
                  <a:pt x="1378358" y="0"/>
                </a:lnTo>
                <a:lnTo>
                  <a:pt x="1378358" y="1590034"/>
                </a:lnTo>
                <a:lnTo>
                  <a:pt x="0" y="1590034"/>
                </a:lnTo>
                <a:close/>
              </a:path>
            </a:pathLst>
          </a:custGeom>
          <a:blipFill rotWithShape="1">
            <a:blip r:embed="rId3">
              <a:alphaModFix amt="18999"/>
            </a:blip>
            <a:stretch>
              <a:fillRect l="-36568" r="-3656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6" name="Google Shape;306;p13"/>
          <p:cNvSpPr/>
          <p:nvPr/>
        </p:nvSpPr>
        <p:spPr>
          <a:xfrm>
            <a:off x="1028700" y="2930452"/>
            <a:ext cx="4381825" cy="5054747"/>
          </a:xfrm>
          <a:custGeom>
            <a:avLst/>
            <a:gdLst/>
            <a:ahLst/>
            <a:cxnLst/>
            <a:rect l="l" t="t" r="r" b="b"/>
            <a:pathLst>
              <a:path w="1378358" h="1590034" extrusionOk="0">
                <a:moveTo>
                  <a:pt x="0" y="0"/>
                </a:moveTo>
                <a:lnTo>
                  <a:pt x="1378358" y="0"/>
                </a:lnTo>
                <a:lnTo>
                  <a:pt x="1378358" y="1590034"/>
                </a:lnTo>
                <a:lnTo>
                  <a:pt x="0" y="1590034"/>
                </a:lnTo>
                <a:close/>
              </a:path>
            </a:pathLst>
          </a:custGeom>
          <a:blipFill rotWithShape="1">
            <a:blip r:embed="rId4">
              <a:alphaModFix amt="58999"/>
            </a:blip>
            <a:stretch>
              <a:fillRect l="-59342" r="-5934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7" name="Google Shape;307;p13"/>
          <p:cNvSpPr txBox="1"/>
          <p:nvPr/>
        </p:nvSpPr>
        <p:spPr>
          <a:xfrm>
            <a:off x="7820818" y="1038225"/>
            <a:ext cx="8503620" cy="175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34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RESILIENCE AND READINESS</a:t>
            </a:r>
            <a:endParaRPr/>
          </a:p>
        </p:txBody>
      </p:sp>
      <p:sp>
        <p:nvSpPr>
          <p:cNvPr id="308" name="Google Shape;308;p13"/>
          <p:cNvSpPr txBox="1"/>
          <p:nvPr/>
        </p:nvSpPr>
        <p:spPr>
          <a:xfrm>
            <a:off x="7820818" y="3536198"/>
            <a:ext cx="9438482" cy="453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9252" marR="0" lvl="1" indent="-349626" algn="l" rtl="0">
              <a:lnSpc>
                <a:spcPct val="124428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238"/>
              <a:buFont typeface="Arial"/>
              <a:buChar char="•"/>
            </a:pPr>
            <a:r>
              <a:rPr lang="en-US" sz="3238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Resilience</a:t>
            </a:r>
            <a:r>
              <a:rPr lang="en-US" sz="32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 – The ability to adapt and recover from adversity, stress and challenging circumstances. Involves maintaining mental well-being and bouncing back from setbacks (personal, professional, or environmental).</a:t>
            </a:r>
            <a:endParaRPr/>
          </a:p>
          <a:p>
            <a:pPr marL="699252" marR="0" lvl="1" indent="-349626" algn="l" rtl="0">
              <a:lnSpc>
                <a:spcPct val="124428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238"/>
              <a:buFont typeface="Arial"/>
              <a:buChar char="•"/>
            </a:pPr>
            <a:r>
              <a:rPr lang="en-US" sz="3238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Readiness</a:t>
            </a:r>
            <a:r>
              <a:rPr lang="en-US" sz="32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 – Involves having the necessary resources, motivation, and mindset to pursue wellness goals, fitness, mindfulness, lifestyle changes.</a:t>
            </a:r>
            <a:endParaRPr/>
          </a:p>
        </p:txBody>
      </p:sp>
      <p:sp>
        <p:nvSpPr>
          <p:cNvPr id="309" name="Google Shape;309;p13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/>
          <p:nvPr/>
        </p:nvSpPr>
        <p:spPr>
          <a:xfrm>
            <a:off x="10852349" y="-422845"/>
            <a:ext cx="3242180" cy="3217863"/>
          </a:xfrm>
          <a:custGeom>
            <a:avLst/>
            <a:gdLst/>
            <a:ahLst/>
            <a:cxnLst/>
            <a:rect l="l" t="t" r="r" b="b"/>
            <a:pathLst>
              <a:path w="3242180" h="3217863" extrusionOk="0">
                <a:moveTo>
                  <a:pt x="0" y="0"/>
                </a:moveTo>
                <a:lnTo>
                  <a:pt x="3242179" y="0"/>
                </a:lnTo>
                <a:lnTo>
                  <a:pt x="3242179" y="3217863"/>
                </a:lnTo>
                <a:lnTo>
                  <a:pt x="0" y="3217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5" name="Google Shape;315;p14"/>
          <p:cNvSpPr/>
          <p:nvPr/>
        </p:nvSpPr>
        <p:spPr>
          <a:xfrm>
            <a:off x="698051" y="4012807"/>
            <a:ext cx="3295955" cy="2381938"/>
          </a:xfrm>
          <a:custGeom>
            <a:avLst/>
            <a:gdLst/>
            <a:ahLst/>
            <a:cxnLst/>
            <a:rect l="l" t="t" r="r" b="b"/>
            <a:pathLst>
              <a:path w="3295955" h="2381938" extrusionOk="0">
                <a:moveTo>
                  <a:pt x="0" y="0"/>
                </a:moveTo>
                <a:lnTo>
                  <a:pt x="3295955" y="0"/>
                </a:lnTo>
                <a:lnTo>
                  <a:pt x="3295955" y="2381937"/>
                </a:lnTo>
                <a:lnTo>
                  <a:pt x="0" y="2381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846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6" name="Google Shape;316;p14"/>
          <p:cNvSpPr/>
          <p:nvPr/>
        </p:nvSpPr>
        <p:spPr>
          <a:xfrm>
            <a:off x="4950453" y="4042945"/>
            <a:ext cx="3295955" cy="2321662"/>
          </a:xfrm>
          <a:custGeom>
            <a:avLst/>
            <a:gdLst/>
            <a:ahLst/>
            <a:cxnLst/>
            <a:rect l="l" t="t" r="r" b="b"/>
            <a:pathLst>
              <a:path w="3295955" h="2321662" extrusionOk="0">
                <a:moveTo>
                  <a:pt x="0" y="0"/>
                </a:moveTo>
                <a:lnTo>
                  <a:pt x="3295955" y="0"/>
                </a:lnTo>
                <a:lnTo>
                  <a:pt x="3295955" y="2321662"/>
                </a:lnTo>
                <a:lnTo>
                  <a:pt x="0" y="2321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1135" r="-1749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7" name="Google Shape;317;p14"/>
          <p:cNvSpPr/>
          <p:nvPr/>
        </p:nvSpPr>
        <p:spPr>
          <a:xfrm>
            <a:off x="9202855" y="4012807"/>
            <a:ext cx="3298987" cy="2321662"/>
          </a:xfrm>
          <a:custGeom>
            <a:avLst/>
            <a:gdLst/>
            <a:ahLst/>
            <a:cxnLst/>
            <a:rect l="l" t="t" r="r" b="b"/>
            <a:pathLst>
              <a:path w="3298987" h="2321662" extrusionOk="0">
                <a:moveTo>
                  <a:pt x="0" y="0"/>
                </a:moveTo>
                <a:lnTo>
                  <a:pt x="3298987" y="0"/>
                </a:lnTo>
                <a:lnTo>
                  <a:pt x="3298987" y="2321662"/>
                </a:lnTo>
                <a:lnTo>
                  <a:pt x="0" y="2321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8" name="Google Shape;318;p14"/>
          <p:cNvSpPr/>
          <p:nvPr/>
        </p:nvSpPr>
        <p:spPr>
          <a:xfrm>
            <a:off x="13454342" y="4042945"/>
            <a:ext cx="3298987" cy="2321662"/>
          </a:xfrm>
          <a:custGeom>
            <a:avLst/>
            <a:gdLst/>
            <a:ahLst/>
            <a:cxnLst/>
            <a:rect l="l" t="t" r="r" b="b"/>
            <a:pathLst>
              <a:path w="3298987" h="2321662" extrusionOk="0">
                <a:moveTo>
                  <a:pt x="0" y="0"/>
                </a:moveTo>
                <a:lnTo>
                  <a:pt x="3298987" y="0"/>
                </a:lnTo>
                <a:lnTo>
                  <a:pt x="3298987" y="2321662"/>
                </a:lnTo>
                <a:lnTo>
                  <a:pt x="0" y="2321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5626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9" name="Google Shape;319;p14"/>
          <p:cNvSpPr txBox="1"/>
          <p:nvPr/>
        </p:nvSpPr>
        <p:spPr>
          <a:xfrm>
            <a:off x="1269434" y="1624398"/>
            <a:ext cx="11232408" cy="9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29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Health &amp; Wellness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1269434" y="6889013"/>
            <a:ext cx="3357050" cy="87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1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Physical fitness</a:t>
            </a:r>
            <a:endParaRPr/>
          </a:p>
        </p:txBody>
      </p:sp>
      <p:sp>
        <p:nvSpPr>
          <p:cNvPr id="321" name="Google Shape;321;p14"/>
          <p:cNvSpPr txBox="1"/>
          <p:nvPr/>
        </p:nvSpPr>
        <p:spPr>
          <a:xfrm>
            <a:off x="5586768" y="6921549"/>
            <a:ext cx="3357050" cy="43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1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Sleep</a:t>
            </a:r>
            <a:endParaRPr/>
          </a:p>
        </p:txBody>
      </p:sp>
      <p:sp>
        <p:nvSpPr>
          <p:cNvPr id="322" name="Google Shape;322;p14"/>
          <p:cNvSpPr txBox="1"/>
          <p:nvPr/>
        </p:nvSpPr>
        <p:spPr>
          <a:xfrm>
            <a:off x="9362969" y="6921549"/>
            <a:ext cx="3357050" cy="43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1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Nutrition</a:t>
            </a:r>
            <a:endParaRPr/>
          </a:p>
        </p:txBody>
      </p:sp>
      <p:sp>
        <p:nvSpPr>
          <p:cNvPr id="323" name="Google Shape;323;p14"/>
          <p:cNvSpPr txBox="1"/>
          <p:nvPr/>
        </p:nvSpPr>
        <p:spPr>
          <a:xfrm>
            <a:off x="13902250" y="6889013"/>
            <a:ext cx="3357050" cy="87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1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Mental wellbeing</a:t>
            </a: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5"/>
          <p:cNvGrpSpPr/>
          <p:nvPr/>
        </p:nvGrpSpPr>
        <p:grpSpPr>
          <a:xfrm>
            <a:off x="2838775" y="-1102683"/>
            <a:ext cx="3086100" cy="11389683"/>
            <a:chOff x="0" y="-219075"/>
            <a:chExt cx="812800" cy="2999752"/>
          </a:xfrm>
        </p:grpSpPr>
        <p:sp>
          <p:nvSpPr>
            <p:cNvPr id="330" name="Google Shape;330;p15"/>
            <p:cNvSpPr/>
            <p:nvPr/>
          </p:nvSpPr>
          <p:spPr>
            <a:xfrm>
              <a:off x="0" y="0"/>
              <a:ext cx="812800" cy="2780677"/>
            </a:xfrm>
            <a:custGeom>
              <a:avLst/>
              <a:gdLst/>
              <a:ahLst/>
              <a:cxnLst/>
              <a:rect l="l" t="t" r="r" b="b"/>
              <a:pathLst>
                <a:path w="812800" h="2780677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80677"/>
                  </a:lnTo>
                  <a:lnTo>
                    <a:pt x="0" y="2780677"/>
                  </a:lnTo>
                  <a:close/>
                </a:path>
              </a:pathLst>
            </a:custGeom>
            <a:solidFill>
              <a:srgbClr val="1C283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Google Shape;331;p15"/>
            <p:cNvSpPr txBox="1"/>
            <p:nvPr/>
          </p:nvSpPr>
          <p:spPr>
            <a:xfrm>
              <a:off x="0" y="-219075"/>
              <a:ext cx="812800" cy="2999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2" name="Google Shape;332;p15"/>
          <p:cNvCxnSpPr/>
          <p:nvPr/>
        </p:nvCxnSpPr>
        <p:spPr>
          <a:xfrm>
            <a:off x="1028700" y="9339021"/>
            <a:ext cx="16230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3" name="Google Shape;333;p15"/>
          <p:cNvGrpSpPr/>
          <p:nvPr/>
        </p:nvGrpSpPr>
        <p:grpSpPr>
          <a:xfrm rot="10800000">
            <a:off x="9144000" y="9310688"/>
            <a:ext cx="8115300" cy="264620"/>
            <a:chOff x="0" y="-57150"/>
            <a:chExt cx="2137363" cy="69693"/>
          </a:xfrm>
        </p:grpSpPr>
        <p:sp>
          <p:nvSpPr>
            <p:cNvPr id="334" name="Google Shape;334;p15"/>
            <p:cNvSpPr/>
            <p:nvPr/>
          </p:nvSpPr>
          <p:spPr>
            <a:xfrm>
              <a:off x="0" y="0"/>
              <a:ext cx="2137363" cy="12543"/>
            </a:xfrm>
            <a:custGeom>
              <a:avLst/>
              <a:gdLst/>
              <a:ahLst/>
              <a:cxnLst/>
              <a:rect l="l" t="t" r="r" b="b"/>
              <a:pathLst>
                <a:path w="2137363" h="12543" extrusionOk="0">
                  <a:moveTo>
                    <a:pt x="6272" y="0"/>
                  </a:moveTo>
                  <a:lnTo>
                    <a:pt x="2131091" y="0"/>
                  </a:lnTo>
                  <a:cubicBezTo>
                    <a:pt x="2132755" y="0"/>
                    <a:pt x="2134350" y="661"/>
                    <a:pt x="2135526" y="1837"/>
                  </a:cubicBezTo>
                  <a:cubicBezTo>
                    <a:pt x="2136702" y="3013"/>
                    <a:pt x="2137363" y="4608"/>
                    <a:pt x="2137363" y="6272"/>
                  </a:cubicBezTo>
                  <a:lnTo>
                    <a:pt x="2137363" y="6272"/>
                  </a:lnTo>
                  <a:cubicBezTo>
                    <a:pt x="2137363" y="7935"/>
                    <a:pt x="2136702" y="9530"/>
                    <a:pt x="2135526" y="10706"/>
                  </a:cubicBezTo>
                  <a:cubicBezTo>
                    <a:pt x="2134350" y="11882"/>
                    <a:pt x="2132755" y="12543"/>
                    <a:pt x="2131091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 txBox="1"/>
            <p:nvPr/>
          </p:nvSpPr>
          <p:spPr>
            <a:xfrm>
              <a:off x="0" y="-57150"/>
              <a:ext cx="2137363" cy="69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15"/>
          <p:cNvGrpSpPr/>
          <p:nvPr/>
        </p:nvGrpSpPr>
        <p:grpSpPr>
          <a:xfrm>
            <a:off x="11890923" y="9240216"/>
            <a:ext cx="188568" cy="188568"/>
            <a:chOff x="0" y="0"/>
            <a:chExt cx="812800" cy="812800"/>
          </a:xfrm>
        </p:grpSpPr>
        <p:sp>
          <p:nvSpPr>
            <p:cNvPr id="337" name="Google Shape;337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15"/>
          <p:cNvGrpSpPr/>
          <p:nvPr/>
        </p:nvGrpSpPr>
        <p:grpSpPr>
          <a:xfrm>
            <a:off x="14860905" y="9240216"/>
            <a:ext cx="188568" cy="188568"/>
            <a:chOff x="0" y="0"/>
            <a:chExt cx="812800" cy="812800"/>
          </a:xfrm>
        </p:grpSpPr>
        <p:sp>
          <p:nvSpPr>
            <p:cNvPr id="340" name="Google Shape;340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15"/>
          <p:cNvSpPr/>
          <p:nvPr/>
        </p:nvSpPr>
        <p:spPr>
          <a:xfrm>
            <a:off x="473865" y="674190"/>
            <a:ext cx="6708157" cy="4469310"/>
          </a:xfrm>
          <a:custGeom>
            <a:avLst/>
            <a:gdLst/>
            <a:ahLst/>
            <a:cxnLst/>
            <a:rect l="l" t="t" r="r" b="b"/>
            <a:pathLst>
              <a:path w="6708157" h="4469310" extrusionOk="0">
                <a:moveTo>
                  <a:pt x="0" y="0"/>
                </a:moveTo>
                <a:lnTo>
                  <a:pt x="6708157" y="0"/>
                </a:lnTo>
                <a:lnTo>
                  <a:pt x="6708157" y="4469310"/>
                </a:lnTo>
                <a:lnTo>
                  <a:pt x="0" y="4469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3" name="Google Shape;343;p15"/>
          <p:cNvSpPr/>
          <p:nvPr/>
        </p:nvSpPr>
        <p:spPr>
          <a:xfrm>
            <a:off x="1028700" y="2258944"/>
            <a:ext cx="7427203" cy="4948374"/>
          </a:xfrm>
          <a:custGeom>
            <a:avLst/>
            <a:gdLst/>
            <a:ahLst/>
            <a:cxnLst/>
            <a:rect l="l" t="t" r="r" b="b"/>
            <a:pathLst>
              <a:path w="7427203" h="4948374" extrusionOk="0">
                <a:moveTo>
                  <a:pt x="0" y="0"/>
                </a:moveTo>
                <a:lnTo>
                  <a:pt x="7427203" y="0"/>
                </a:lnTo>
                <a:lnTo>
                  <a:pt x="7427203" y="4948374"/>
                </a:lnTo>
                <a:lnTo>
                  <a:pt x="0" y="4948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4" name="Google Shape;344;p15"/>
          <p:cNvSpPr/>
          <p:nvPr/>
        </p:nvSpPr>
        <p:spPr>
          <a:xfrm>
            <a:off x="3827944" y="5143500"/>
            <a:ext cx="6610523" cy="4404261"/>
          </a:xfrm>
          <a:custGeom>
            <a:avLst/>
            <a:gdLst/>
            <a:ahLst/>
            <a:cxnLst/>
            <a:rect l="l" t="t" r="r" b="b"/>
            <a:pathLst>
              <a:path w="6610523" h="4404261" extrusionOk="0">
                <a:moveTo>
                  <a:pt x="0" y="0"/>
                </a:moveTo>
                <a:lnTo>
                  <a:pt x="6610523" y="0"/>
                </a:lnTo>
                <a:lnTo>
                  <a:pt x="6610523" y="4404261"/>
                </a:lnTo>
                <a:lnTo>
                  <a:pt x="0" y="4404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5" name="Google Shape;345;p15"/>
          <p:cNvSpPr txBox="1"/>
          <p:nvPr/>
        </p:nvSpPr>
        <p:spPr>
          <a:xfrm>
            <a:off x="7820818" y="1038225"/>
            <a:ext cx="8503620" cy="87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34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FITNESS</a:t>
            </a:r>
            <a:endParaRPr/>
          </a:p>
        </p:txBody>
      </p:sp>
      <p:sp>
        <p:nvSpPr>
          <p:cNvPr id="346" name="Google Shape;346;p15"/>
          <p:cNvSpPr txBox="1"/>
          <p:nvPr/>
        </p:nvSpPr>
        <p:spPr>
          <a:xfrm>
            <a:off x="9675728" y="2249419"/>
            <a:ext cx="9438482" cy="227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Endurance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Strength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Agility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Balance</a:t>
            </a:r>
            <a:endParaRPr/>
          </a:p>
        </p:txBody>
      </p:sp>
      <p:sp>
        <p:nvSpPr>
          <p:cNvPr id="347" name="Google Shape;347;p15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16"/>
          <p:cNvGrpSpPr/>
          <p:nvPr/>
        </p:nvGrpSpPr>
        <p:grpSpPr>
          <a:xfrm>
            <a:off x="2838775" y="-1102683"/>
            <a:ext cx="3086100" cy="11389683"/>
            <a:chOff x="0" y="-219075"/>
            <a:chExt cx="812800" cy="2999752"/>
          </a:xfrm>
        </p:grpSpPr>
        <p:sp>
          <p:nvSpPr>
            <p:cNvPr id="353" name="Google Shape;353;p16"/>
            <p:cNvSpPr/>
            <p:nvPr/>
          </p:nvSpPr>
          <p:spPr>
            <a:xfrm>
              <a:off x="0" y="0"/>
              <a:ext cx="812800" cy="2780677"/>
            </a:xfrm>
            <a:custGeom>
              <a:avLst/>
              <a:gdLst/>
              <a:ahLst/>
              <a:cxnLst/>
              <a:rect l="l" t="t" r="r" b="b"/>
              <a:pathLst>
                <a:path w="812800" h="2780677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80677"/>
                  </a:lnTo>
                  <a:lnTo>
                    <a:pt x="0" y="2780677"/>
                  </a:lnTo>
                  <a:close/>
                </a:path>
              </a:pathLst>
            </a:custGeom>
            <a:solidFill>
              <a:srgbClr val="1C283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Google Shape;354;p16"/>
            <p:cNvSpPr txBox="1"/>
            <p:nvPr/>
          </p:nvSpPr>
          <p:spPr>
            <a:xfrm>
              <a:off x="0" y="-219075"/>
              <a:ext cx="812800" cy="2999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5" name="Google Shape;355;p16"/>
          <p:cNvCxnSpPr/>
          <p:nvPr/>
        </p:nvCxnSpPr>
        <p:spPr>
          <a:xfrm>
            <a:off x="1028700" y="9339021"/>
            <a:ext cx="16230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56" name="Google Shape;356;p16"/>
          <p:cNvGrpSpPr/>
          <p:nvPr/>
        </p:nvGrpSpPr>
        <p:grpSpPr>
          <a:xfrm rot="10800000">
            <a:off x="9144000" y="9310688"/>
            <a:ext cx="8115300" cy="264620"/>
            <a:chOff x="0" y="-57150"/>
            <a:chExt cx="2137363" cy="69693"/>
          </a:xfrm>
        </p:grpSpPr>
        <p:sp>
          <p:nvSpPr>
            <p:cNvPr id="357" name="Google Shape;357;p16"/>
            <p:cNvSpPr/>
            <p:nvPr/>
          </p:nvSpPr>
          <p:spPr>
            <a:xfrm>
              <a:off x="0" y="0"/>
              <a:ext cx="2137363" cy="12543"/>
            </a:xfrm>
            <a:custGeom>
              <a:avLst/>
              <a:gdLst/>
              <a:ahLst/>
              <a:cxnLst/>
              <a:rect l="l" t="t" r="r" b="b"/>
              <a:pathLst>
                <a:path w="2137363" h="12543" extrusionOk="0">
                  <a:moveTo>
                    <a:pt x="6272" y="0"/>
                  </a:moveTo>
                  <a:lnTo>
                    <a:pt x="2131091" y="0"/>
                  </a:lnTo>
                  <a:cubicBezTo>
                    <a:pt x="2132755" y="0"/>
                    <a:pt x="2134350" y="661"/>
                    <a:pt x="2135526" y="1837"/>
                  </a:cubicBezTo>
                  <a:cubicBezTo>
                    <a:pt x="2136702" y="3013"/>
                    <a:pt x="2137363" y="4608"/>
                    <a:pt x="2137363" y="6272"/>
                  </a:cubicBezTo>
                  <a:lnTo>
                    <a:pt x="2137363" y="6272"/>
                  </a:lnTo>
                  <a:cubicBezTo>
                    <a:pt x="2137363" y="7935"/>
                    <a:pt x="2136702" y="9530"/>
                    <a:pt x="2135526" y="10706"/>
                  </a:cubicBezTo>
                  <a:cubicBezTo>
                    <a:pt x="2134350" y="11882"/>
                    <a:pt x="2132755" y="12543"/>
                    <a:pt x="2131091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 txBox="1"/>
            <p:nvPr/>
          </p:nvSpPr>
          <p:spPr>
            <a:xfrm>
              <a:off x="0" y="-57150"/>
              <a:ext cx="2137363" cy="69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16"/>
          <p:cNvGrpSpPr/>
          <p:nvPr/>
        </p:nvGrpSpPr>
        <p:grpSpPr>
          <a:xfrm>
            <a:off x="11890923" y="9240216"/>
            <a:ext cx="188568" cy="188568"/>
            <a:chOff x="0" y="0"/>
            <a:chExt cx="812800" cy="812800"/>
          </a:xfrm>
        </p:grpSpPr>
        <p:sp>
          <p:nvSpPr>
            <p:cNvPr id="360" name="Google Shape;360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6"/>
          <p:cNvGrpSpPr/>
          <p:nvPr/>
        </p:nvGrpSpPr>
        <p:grpSpPr>
          <a:xfrm>
            <a:off x="14860905" y="9240216"/>
            <a:ext cx="188568" cy="188568"/>
            <a:chOff x="0" y="0"/>
            <a:chExt cx="812800" cy="812800"/>
          </a:xfrm>
        </p:grpSpPr>
        <p:sp>
          <p:nvSpPr>
            <p:cNvPr id="363" name="Google Shape;363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16"/>
          <p:cNvSpPr/>
          <p:nvPr/>
        </p:nvSpPr>
        <p:spPr>
          <a:xfrm rot="5400000">
            <a:off x="-441942" y="1530284"/>
            <a:ext cx="5924548" cy="3722987"/>
          </a:xfrm>
          <a:custGeom>
            <a:avLst/>
            <a:gdLst/>
            <a:ahLst/>
            <a:cxnLst/>
            <a:rect l="l" t="t" r="r" b="b"/>
            <a:pathLst>
              <a:path w="5924548" h="3722987" extrusionOk="0">
                <a:moveTo>
                  <a:pt x="0" y="0"/>
                </a:moveTo>
                <a:lnTo>
                  <a:pt x="5924548" y="0"/>
                </a:lnTo>
                <a:lnTo>
                  <a:pt x="5924548" y="3722987"/>
                </a:lnTo>
                <a:lnTo>
                  <a:pt x="0" y="3722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71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6" name="Google Shape;366;p16"/>
          <p:cNvSpPr/>
          <p:nvPr/>
        </p:nvSpPr>
        <p:spPr>
          <a:xfrm>
            <a:off x="1806960" y="4606709"/>
            <a:ext cx="7143816" cy="4822076"/>
          </a:xfrm>
          <a:custGeom>
            <a:avLst/>
            <a:gdLst/>
            <a:ahLst/>
            <a:cxnLst/>
            <a:rect l="l" t="t" r="r" b="b"/>
            <a:pathLst>
              <a:path w="7143816" h="4822076" extrusionOk="0">
                <a:moveTo>
                  <a:pt x="0" y="0"/>
                </a:moveTo>
                <a:lnTo>
                  <a:pt x="7143816" y="0"/>
                </a:lnTo>
                <a:lnTo>
                  <a:pt x="7143816" y="4822075"/>
                </a:lnTo>
                <a:lnTo>
                  <a:pt x="0" y="4822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7" name="Google Shape;367;p16"/>
          <p:cNvSpPr txBox="1"/>
          <p:nvPr/>
        </p:nvSpPr>
        <p:spPr>
          <a:xfrm>
            <a:off x="7820818" y="1038225"/>
            <a:ext cx="8503620" cy="87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34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SLEEP</a:t>
            </a:r>
            <a:endParaRPr/>
          </a:p>
        </p:txBody>
      </p:sp>
      <p:sp>
        <p:nvSpPr>
          <p:cNvPr id="368" name="Google Shape;368;p16"/>
          <p:cNvSpPr txBox="1"/>
          <p:nvPr/>
        </p:nvSpPr>
        <p:spPr>
          <a:xfrm>
            <a:off x="9675728" y="2249419"/>
            <a:ext cx="9438482" cy="227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Environment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Preparation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Calmness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Consistency</a:t>
            </a:r>
            <a:endParaRPr/>
          </a:p>
        </p:txBody>
      </p:sp>
      <p:sp>
        <p:nvSpPr>
          <p:cNvPr id="369" name="Google Shape;369;p16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7"/>
          <p:cNvGrpSpPr/>
          <p:nvPr/>
        </p:nvGrpSpPr>
        <p:grpSpPr>
          <a:xfrm>
            <a:off x="2838775" y="-1102683"/>
            <a:ext cx="3086100" cy="11389683"/>
            <a:chOff x="0" y="-219075"/>
            <a:chExt cx="812800" cy="2999752"/>
          </a:xfrm>
        </p:grpSpPr>
        <p:sp>
          <p:nvSpPr>
            <p:cNvPr id="375" name="Google Shape;375;p17"/>
            <p:cNvSpPr/>
            <p:nvPr/>
          </p:nvSpPr>
          <p:spPr>
            <a:xfrm>
              <a:off x="0" y="0"/>
              <a:ext cx="812800" cy="2780677"/>
            </a:xfrm>
            <a:custGeom>
              <a:avLst/>
              <a:gdLst/>
              <a:ahLst/>
              <a:cxnLst/>
              <a:rect l="l" t="t" r="r" b="b"/>
              <a:pathLst>
                <a:path w="812800" h="2780677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80677"/>
                  </a:lnTo>
                  <a:lnTo>
                    <a:pt x="0" y="2780677"/>
                  </a:lnTo>
                  <a:close/>
                </a:path>
              </a:pathLst>
            </a:custGeom>
            <a:solidFill>
              <a:srgbClr val="1C283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Google Shape;376;p17"/>
            <p:cNvSpPr txBox="1"/>
            <p:nvPr/>
          </p:nvSpPr>
          <p:spPr>
            <a:xfrm>
              <a:off x="0" y="-219075"/>
              <a:ext cx="812800" cy="2999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7" name="Google Shape;377;p17"/>
          <p:cNvCxnSpPr/>
          <p:nvPr/>
        </p:nvCxnSpPr>
        <p:spPr>
          <a:xfrm>
            <a:off x="1028700" y="9339021"/>
            <a:ext cx="16230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78" name="Google Shape;378;p17"/>
          <p:cNvGrpSpPr/>
          <p:nvPr/>
        </p:nvGrpSpPr>
        <p:grpSpPr>
          <a:xfrm rot="10800000">
            <a:off x="9144000" y="9310688"/>
            <a:ext cx="8115300" cy="264620"/>
            <a:chOff x="0" y="-57150"/>
            <a:chExt cx="2137363" cy="69693"/>
          </a:xfrm>
        </p:grpSpPr>
        <p:sp>
          <p:nvSpPr>
            <p:cNvPr id="379" name="Google Shape;379;p17"/>
            <p:cNvSpPr/>
            <p:nvPr/>
          </p:nvSpPr>
          <p:spPr>
            <a:xfrm>
              <a:off x="0" y="0"/>
              <a:ext cx="2137363" cy="12543"/>
            </a:xfrm>
            <a:custGeom>
              <a:avLst/>
              <a:gdLst/>
              <a:ahLst/>
              <a:cxnLst/>
              <a:rect l="l" t="t" r="r" b="b"/>
              <a:pathLst>
                <a:path w="2137363" h="12543" extrusionOk="0">
                  <a:moveTo>
                    <a:pt x="6272" y="0"/>
                  </a:moveTo>
                  <a:lnTo>
                    <a:pt x="2131091" y="0"/>
                  </a:lnTo>
                  <a:cubicBezTo>
                    <a:pt x="2132755" y="0"/>
                    <a:pt x="2134350" y="661"/>
                    <a:pt x="2135526" y="1837"/>
                  </a:cubicBezTo>
                  <a:cubicBezTo>
                    <a:pt x="2136702" y="3013"/>
                    <a:pt x="2137363" y="4608"/>
                    <a:pt x="2137363" y="6272"/>
                  </a:cubicBezTo>
                  <a:lnTo>
                    <a:pt x="2137363" y="6272"/>
                  </a:lnTo>
                  <a:cubicBezTo>
                    <a:pt x="2137363" y="7935"/>
                    <a:pt x="2136702" y="9530"/>
                    <a:pt x="2135526" y="10706"/>
                  </a:cubicBezTo>
                  <a:cubicBezTo>
                    <a:pt x="2134350" y="11882"/>
                    <a:pt x="2132755" y="12543"/>
                    <a:pt x="2131091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 txBox="1"/>
            <p:nvPr/>
          </p:nvSpPr>
          <p:spPr>
            <a:xfrm>
              <a:off x="0" y="-57150"/>
              <a:ext cx="2137363" cy="69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17"/>
          <p:cNvGrpSpPr/>
          <p:nvPr/>
        </p:nvGrpSpPr>
        <p:grpSpPr>
          <a:xfrm>
            <a:off x="11890923" y="9240216"/>
            <a:ext cx="188568" cy="188568"/>
            <a:chOff x="0" y="0"/>
            <a:chExt cx="812800" cy="812800"/>
          </a:xfrm>
        </p:grpSpPr>
        <p:sp>
          <p:nvSpPr>
            <p:cNvPr id="382" name="Google Shape;382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17"/>
          <p:cNvGrpSpPr/>
          <p:nvPr/>
        </p:nvGrpSpPr>
        <p:grpSpPr>
          <a:xfrm>
            <a:off x="14860905" y="9240216"/>
            <a:ext cx="188568" cy="188568"/>
            <a:chOff x="0" y="0"/>
            <a:chExt cx="812800" cy="812800"/>
          </a:xfrm>
        </p:grpSpPr>
        <p:sp>
          <p:nvSpPr>
            <p:cNvPr id="385" name="Google Shape;385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7"/>
          <p:cNvSpPr/>
          <p:nvPr/>
        </p:nvSpPr>
        <p:spPr>
          <a:xfrm>
            <a:off x="4880506" y="5836733"/>
            <a:ext cx="4852878" cy="3233230"/>
          </a:xfrm>
          <a:custGeom>
            <a:avLst/>
            <a:gdLst/>
            <a:ahLst/>
            <a:cxnLst/>
            <a:rect l="l" t="t" r="r" b="b"/>
            <a:pathLst>
              <a:path w="4852878" h="3233230" extrusionOk="0">
                <a:moveTo>
                  <a:pt x="0" y="0"/>
                </a:moveTo>
                <a:lnTo>
                  <a:pt x="4852878" y="0"/>
                </a:lnTo>
                <a:lnTo>
                  <a:pt x="4852878" y="3233230"/>
                </a:lnTo>
                <a:lnTo>
                  <a:pt x="0" y="3233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8" name="Google Shape;388;p17"/>
          <p:cNvSpPr/>
          <p:nvPr/>
        </p:nvSpPr>
        <p:spPr>
          <a:xfrm>
            <a:off x="2456308" y="3207919"/>
            <a:ext cx="5810375" cy="3871162"/>
          </a:xfrm>
          <a:custGeom>
            <a:avLst/>
            <a:gdLst/>
            <a:ahLst/>
            <a:cxnLst/>
            <a:rect l="l" t="t" r="r" b="b"/>
            <a:pathLst>
              <a:path w="5810375" h="3871162" extrusionOk="0">
                <a:moveTo>
                  <a:pt x="0" y="0"/>
                </a:moveTo>
                <a:lnTo>
                  <a:pt x="5810375" y="0"/>
                </a:lnTo>
                <a:lnTo>
                  <a:pt x="5810375" y="3871162"/>
                </a:lnTo>
                <a:lnTo>
                  <a:pt x="0" y="3871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9" name="Google Shape;389;p17"/>
          <p:cNvSpPr/>
          <p:nvPr/>
        </p:nvSpPr>
        <p:spPr>
          <a:xfrm>
            <a:off x="676978" y="723587"/>
            <a:ext cx="6418684" cy="4284471"/>
          </a:xfrm>
          <a:custGeom>
            <a:avLst/>
            <a:gdLst/>
            <a:ahLst/>
            <a:cxnLst/>
            <a:rect l="l" t="t" r="r" b="b"/>
            <a:pathLst>
              <a:path w="6418684" h="4284471" extrusionOk="0">
                <a:moveTo>
                  <a:pt x="0" y="0"/>
                </a:moveTo>
                <a:lnTo>
                  <a:pt x="6418684" y="0"/>
                </a:lnTo>
                <a:lnTo>
                  <a:pt x="6418684" y="4284471"/>
                </a:lnTo>
                <a:lnTo>
                  <a:pt x="0" y="4284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0" name="Google Shape;390;p17"/>
          <p:cNvSpPr txBox="1"/>
          <p:nvPr/>
        </p:nvSpPr>
        <p:spPr>
          <a:xfrm>
            <a:off x="7820818" y="1038225"/>
            <a:ext cx="8503620" cy="87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34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NUTRITION</a:t>
            </a:r>
            <a:endParaRPr/>
          </a:p>
        </p:txBody>
      </p:sp>
      <p:sp>
        <p:nvSpPr>
          <p:cNvPr id="391" name="Google Shape;391;p17"/>
          <p:cNvSpPr txBox="1"/>
          <p:nvPr/>
        </p:nvSpPr>
        <p:spPr>
          <a:xfrm>
            <a:off x="9144000" y="2732867"/>
            <a:ext cx="9438482" cy="227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Planning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Nourishment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Choices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Hydration</a:t>
            </a:r>
            <a:endParaRPr/>
          </a:p>
        </p:txBody>
      </p:sp>
      <p:sp>
        <p:nvSpPr>
          <p:cNvPr id="392" name="Google Shape;392;p17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18"/>
          <p:cNvGrpSpPr/>
          <p:nvPr/>
        </p:nvGrpSpPr>
        <p:grpSpPr>
          <a:xfrm>
            <a:off x="2838775" y="-1102683"/>
            <a:ext cx="3086100" cy="11389683"/>
            <a:chOff x="0" y="-219075"/>
            <a:chExt cx="812800" cy="2999752"/>
          </a:xfrm>
        </p:grpSpPr>
        <p:sp>
          <p:nvSpPr>
            <p:cNvPr id="398" name="Google Shape;398;p18"/>
            <p:cNvSpPr/>
            <p:nvPr/>
          </p:nvSpPr>
          <p:spPr>
            <a:xfrm>
              <a:off x="0" y="0"/>
              <a:ext cx="812800" cy="2780677"/>
            </a:xfrm>
            <a:custGeom>
              <a:avLst/>
              <a:gdLst/>
              <a:ahLst/>
              <a:cxnLst/>
              <a:rect l="l" t="t" r="r" b="b"/>
              <a:pathLst>
                <a:path w="812800" h="2780677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80677"/>
                  </a:lnTo>
                  <a:lnTo>
                    <a:pt x="0" y="2780677"/>
                  </a:lnTo>
                  <a:close/>
                </a:path>
              </a:pathLst>
            </a:custGeom>
            <a:solidFill>
              <a:srgbClr val="1C283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Google Shape;399;p18"/>
            <p:cNvSpPr txBox="1"/>
            <p:nvPr/>
          </p:nvSpPr>
          <p:spPr>
            <a:xfrm>
              <a:off x="0" y="-219075"/>
              <a:ext cx="812800" cy="2999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00" name="Google Shape;400;p18"/>
          <p:cNvCxnSpPr/>
          <p:nvPr/>
        </p:nvCxnSpPr>
        <p:spPr>
          <a:xfrm>
            <a:off x="1028700" y="9339021"/>
            <a:ext cx="16230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01" name="Google Shape;401;p18"/>
          <p:cNvGrpSpPr/>
          <p:nvPr/>
        </p:nvGrpSpPr>
        <p:grpSpPr>
          <a:xfrm rot="10800000">
            <a:off x="9144000" y="9310688"/>
            <a:ext cx="8115300" cy="264620"/>
            <a:chOff x="0" y="-57150"/>
            <a:chExt cx="2137363" cy="69693"/>
          </a:xfrm>
        </p:grpSpPr>
        <p:sp>
          <p:nvSpPr>
            <p:cNvPr id="402" name="Google Shape;402;p18"/>
            <p:cNvSpPr/>
            <p:nvPr/>
          </p:nvSpPr>
          <p:spPr>
            <a:xfrm>
              <a:off x="0" y="0"/>
              <a:ext cx="2137363" cy="12543"/>
            </a:xfrm>
            <a:custGeom>
              <a:avLst/>
              <a:gdLst/>
              <a:ahLst/>
              <a:cxnLst/>
              <a:rect l="l" t="t" r="r" b="b"/>
              <a:pathLst>
                <a:path w="2137363" h="12543" extrusionOk="0">
                  <a:moveTo>
                    <a:pt x="6272" y="0"/>
                  </a:moveTo>
                  <a:lnTo>
                    <a:pt x="2131091" y="0"/>
                  </a:lnTo>
                  <a:cubicBezTo>
                    <a:pt x="2132755" y="0"/>
                    <a:pt x="2134350" y="661"/>
                    <a:pt x="2135526" y="1837"/>
                  </a:cubicBezTo>
                  <a:cubicBezTo>
                    <a:pt x="2136702" y="3013"/>
                    <a:pt x="2137363" y="4608"/>
                    <a:pt x="2137363" y="6272"/>
                  </a:cubicBezTo>
                  <a:lnTo>
                    <a:pt x="2137363" y="6272"/>
                  </a:lnTo>
                  <a:cubicBezTo>
                    <a:pt x="2137363" y="7935"/>
                    <a:pt x="2136702" y="9530"/>
                    <a:pt x="2135526" y="10706"/>
                  </a:cubicBezTo>
                  <a:cubicBezTo>
                    <a:pt x="2134350" y="11882"/>
                    <a:pt x="2132755" y="12543"/>
                    <a:pt x="2131091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 txBox="1"/>
            <p:nvPr/>
          </p:nvSpPr>
          <p:spPr>
            <a:xfrm>
              <a:off x="0" y="-57150"/>
              <a:ext cx="2137363" cy="69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11890923" y="9240216"/>
            <a:ext cx="188568" cy="188568"/>
            <a:chOff x="0" y="0"/>
            <a:chExt cx="812800" cy="812800"/>
          </a:xfrm>
        </p:grpSpPr>
        <p:sp>
          <p:nvSpPr>
            <p:cNvPr id="405" name="Google Shape;405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18"/>
          <p:cNvGrpSpPr/>
          <p:nvPr/>
        </p:nvGrpSpPr>
        <p:grpSpPr>
          <a:xfrm>
            <a:off x="14860905" y="9240216"/>
            <a:ext cx="188568" cy="188568"/>
            <a:chOff x="0" y="0"/>
            <a:chExt cx="812800" cy="812800"/>
          </a:xfrm>
        </p:grpSpPr>
        <p:sp>
          <p:nvSpPr>
            <p:cNvPr id="408" name="Google Shape;408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18"/>
          <p:cNvSpPr/>
          <p:nvPr/>
        </p:nvSpPr>
        <p:spPr>
          <a:xfrm>
            <a:off x="313295" y="1028700"/>
            <a:ext cx="6404803" cy="4267200"/>
          </a:xfrm>
          <a:custGeom>
            <a:avLst/>
            <a:gdLst/>
            <a:ahLst/>
            <a:cxnLst/>
            <a:rect l="l" t="t" r="r" b="b"/>
            <a:pathLst>
              <a:path w="6404803" h="4267200" extrusionOk="0">
                <a:moveTo>
                  <a:pt x="0" y="0"/>
                </a:moveTo>
                <a:lnTo>
                  <a:pt x="6404803" y="0"/>
                </a:lnTo>
                <a:lnTo>
                  <a:pt x="6404803" y="4267200"/>
                </a:ln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1" name="Google Shape;411;p18"/>
          <p:cNvSpPr/>
          <p:nvPr/>
        </p:nvSpPr>
        <p:spPr>
          <a:xfrm>
            <a:off x="1282800" y="4354041"/>
            <a:ext cx="8076820" cy="3452841"/>
          </a:xfrm>
          <a:custGeom>
            <a:avLst/>
            <a:gdLst/>
            <a:ahLst/>
            <a:cxnLst/>
            <a:rect l="l" t="t" r="r" b="b"/>
            <a:pathLst>
              <a:path w="8076820" h="3452841" extrusionOk="0">
                <a:moveTo>
                  <a:pt x="0" y="0"/>
                </a:moveTo>
                <a:lnTo>
                  <a:pt x="8076820" y="0"/>
                </a:lnTo>
                <a:lnTo>
                  <a:pt x="8076820" y="3452840"/>
                </a:lnTo>
                <a:lnTo>
                  <a:pt x="0" y="3452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2" name="Google Shape;412;p18"/>
          <p:cNvSpPr txBox="1"/>
          <p:nvPr/>
        </p:nvSpPr>
        <p:spPr>
          <a:xfrm>
            <a:off x="7820818" y="1038225"/>
            <a:ext cx="8503620" cy="87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34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MENTAL WELLBEING</a:t>
            </a:r>
            <a:endParaRPr/>
          </a:p>
        </p:txBody>
      </p:sp>
      <p:sp>
        <p:nvSpPr>
          <p:cNvPr id="413" name="Google Shape;413;p18"/>
          <p:cNvSpPr txBox="1"/>
          <p:nvPr/>
        </p:nvSpPr>
        <p:spPr>
          <a:xfrm>
            <a:off x="9958948" y="2336367"/>
            <a:ext cx="9438482" cy="227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Cognition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Finances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Relationships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Activities</a:t>
            </a:r>
            <a:endParaRPr/>
          </a:p>
        </p:txBody>
      </p:sp>
      <p:sp>
        <p:nvSpPr>
          <p:cNvPr id="414" name="Google Shape;414;p18"/>
          <p:cNvSpPr/>
          <p:nvPr/>
        </p:nvSpPr>
        <p:spPr>
          <a:xfrm>
            <a:off x="7391539" y="5519470"/>
            <a:ext cx="6866526" cy="4574823"/>
          </a:xfrm>
          <a:custGeom>
            <a:avLst/>
            <a:gdLst/>
            <a:ahLst/>
            <a:cxnLst/>
            <a:rect l="l" t="t" r="r" b="b"/>
            <a:pathLst>
              <a:path w="6866526" h="4574823" extrusionOk="0">
                <a:moveTo>
                  <a:pt x="0" y="0"/>
                </a:moveTo>
                <a:lnTo>
                  <a:pt x="6866526" y="0"/>
                </a:lnTo>
                <a:lnTo>
                  <a:pt x="6866526" y="4574823"/>
                </a:lnTo>
                <a:lnTo>
                  <a:pt x="0" y="45748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5" name="Google Shape;415;p18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/>
          <p:nvPr/>
        </p:nvSpPr>
        <p:spPr>
          <a:xfrm>
            <a:off x="15886889" y="7978332"/>
            <a:ext cx="2744822" cy="2635029"/>
          </a:xfrm>
          <a:custGeom>
            <a:avLst/>
            <a:gdLst/>
            <a:ahLst/>
            <a:cxnLst/>
            <a:rect l="l" t="t" r="r" b="b"/>
            <a:pathLst>
              <a:path w="2744822" h="2635029" extrusionOk="0">
                <a:moveTo>
                  <a:pt x="0" y="0"/>
                </a:moveTo>
                <a:lnTo>
                  <a:pt x="2744822" y="0"/>
                </a:lnTo>
                <a:lnTo>
                  <a:pt x="2744822" y="2635030"/>
                </a:lnTo>
                <a:lnTo>
                  <a:pt x="0" y="263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1" name="Google Shape;421;p19"/>
          <p:cNvSpPr/>
          <p:nvPr/>
        </p:nvSpPr>
        <p:spPr>
          <a:xfrm>
            <a:off x="8492798" y="2796994"/>
            <a:ext cx="7662062" cy="4693013"/>
          </a:xfrm>
          <a:custGeom>
            <a:avLst/>
            <a:gdLst/>
            <a:ahLst/>
            <a:cxnLst/>
            <a:rect l="l" t="t" r="r" b="b"/>
            <a:pathLst>
              <a:path w="7662062" h="4693013" extrusionOk="0">
                <a:moveTo>
                  <a:pt x="0" y="0"/>
                </a:moveTo>
                <a:lnTo>
                  <a:pt x="7662062" y="0"/>
                </a:lnTo>
                <a:lnTo>
                  <a:pt x="7662062" y="4693012"/>
                </a:lnTo>
                <a:lnTo>
                  <a:pt x="0" y="4693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2" name="Google Shape;422;p19"/>
          <p:cNvSpPr txBox="1"/>
          <p:nvPr/>
        </p:nvSpPr>
        <p:spPr>
          <a:xfrm>
            <a:off x="1416619" y="1019175"/>
            <a:ext cx="13780261" cy="94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29" b="1" dirty="0">
                <a:solidFill>
                  <a:srgbClr val="FFFFFF"/>
                </a:solidFill>
              </a:rPr>
              <a:t>AI</a:t>
            </a:r>
            <a:r>
              <a:rPr lang="en-US" sz="5029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 build Resilience &amp; Readiness</a:t>
            </a:r>
            <a:endParaRPr dirty="0"/>
          </a:p>
        </p:txBody>
      </p:sp>
      <p:sp>
        <p:nvSpPr>
          <p:cNvPr id="423" name="Google Shape;423;p19"/>
          <p:cNvSpPr txBox="1"/>
          <p:nvPr/>
        </p:nvSpPr>
        <p:spPr>
          <a:xfrm>
            <a:off x="1416619" y="3740321"/>
            <a:ext cx="5310916" cy="273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Biometrics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CAD/RMS Data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Work Schedules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Personal Insight</a:t>
            </a:r>
            <a:endParaRPr/>
          </a:p>
          <a:p>
            <a:pPr marL="0" marR="0" lvl="0" indent="0" algn="l" rtl="0">
              <a:lnSpc>
                <a:spcPct val="900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63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233412" y="1028700"/>
            <a:ext cx="2163313" cy="1709017"/>
          </a:xfrm>
          <a:custGeom>
            <a:avLst/>
            <a:gdLst/>
            <a:ahLst/>
            <a:cxnLst/>
            <a:rect l="l" t="t" r="r" b="b"/>
            <a:pathLst>
              <a:path w="2163313" h="1709017" extrusionOk="0">
                <a:moveTo>
                  <a:pt x="0" y="0"/>
                </a:moveTo>
                <a:lnTo>
                  <a:pt x="2163312" y="0"/>
                </a:lnTo>
                <a:lnTo>
                  <a:pt x="2163312" y="1709017"/>
                </a:lnTo>
                <a:lnTo>
                  <a:pt x="0" y="1709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3" name="Google Shape;93;p2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" name="Google Shape;94;p2"/>
          <p:cNvSpPr txBox="1"/>
          <p:nvPr/>
        </p:nvSpPr>
        <p:spPr>
          <a:xfrm>
            <a:off x="945573" y="439514"/>
            <a:ext cx="9459898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How AI was envisioned in 1987</a:t>
            </a:r>
            <a:endParaRPr dirty="0"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1964" y="2374899"/>
            <a:ext cx="12428566" cy="68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title="Robocop (1987) | Official Trailer | MGM Studios">
            <a:hlinkClick r:id="" action="ppaction://media"/>
            <a:extLst>
              <a:ext uri="{FF2B5EF4-FFF2-40B4-BE49-F238E27FC236}">
                <a16:creationId xmlns:a16="http://schemas.microsoft.com/office/drawing/2014/main" id="{4DB72E0B-327B-CFF9-2884-A912814FA0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937164" y="2374899"/>
            <a:ext cx="13158587" cy="688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0"/>
          <p:cNvSpPr/>
          <p:nvPr/>
        </p:nvSpPr>
        <p:spPr>
          <a:xfrm>
            <a:off x="15886889" y="7978332"/>
            <a:ext cx="2744822" cy="2635029"/>
          </a:xfrm>
          <a:custGeom>
            <a:avLst/>
            <a:gdLst/>
            <a:ahLst/>
            <a:cxnLst/>
            <a:rect l="l" t="t" r="r" b="b"/>
            <a:pathLst>
              <a:path w="2744822" h="2635029" extrusionOk="0">
                <a:moveTo>
                  <a:pt x="0" y="0"/>
                </a:moveTo>
                <a:lnTo>
                  <a:pt x="2744822" y="0"/>
                </a:lnTo>
                <a:lnTo>
                  <a:pt x="2744822" y="2635030"/>
                </a:lnTo>
                <a:lnTo>
                  <a:pt x="0" y="263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0" name="Google Shape;430;p20"/>
          <p:cNvSpPr/>
          <p:nvPr/>
        </p:nvSpPr>
        <p:spPr>
          <a:xfrm>
            <a:off x="-1103736" y="5438775"/>
            <a:ext cx="2744822" cy="2635029"/>
          </a:xfrm>
          <a:custGeom>
            <a:avLst/>
            <a:gdLst/>
            <a:ahLst/>
            <a:cxnLst/>
            <a:rect l="l" t="t" r="r" b="b"/>
            <a:pathLst>
              <a:path w="2744822" h="2635029" extrusionOk="0">
                <a:moveTo>
                  <a:pt x="0" y="0"/>
                </a:moveTo>
                <a:lnTo>
                  <a:pt x="2744822" y="0"/>
                </a:lnTo>
                <a:lnTo>
                  <a:pt x="2744822" y="2635029"/>
                </a:lnTo>
                <a:lnTo>
                  <a:pt x="0" y="2635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1" name="Google Shape;431;p20"/>
          <p:cNvSpPr/>
          <p:nvPr/>
        </p:nvSpPr>
        <p:spPr>
          <a:xfrm>
            <a:off x="8099097" y="2980432"/>
            <a:ext cx="6493261" cy="4326135"/>
          </a:xfrm>
          <a:custGeom>
            <a:avLst/>
            <a:gdLst/>
            <a:ahLst/>
            <a:cxnLst/>
            <a:rect l="l" t="t" r="r" b="b"/>
            <a:pathLst>
              <a:path w="6493261" h="4326135" extrusionOk="0">
                <a:moveTo>
                  <a:pt x="0" y="0"/>
                </a:moveTo>
                <a:lnTo>
                  <a:pt x="6493261" y="0"/>
                </a:lnTo>
                <a:lnTo>
                  <a:pt x="6493261" y="4326136"/>
                </a:lnTo>
                <a:lnTo>
                  <a:pt x="0" y="4326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2" name="Google Shape;432;p20"/>
          <p:cNvSpPr txBox="1"/>
          <p:nvPr/>
        </p:nvSpPr>
        <p:spPr>
          <a:xfrm>
            <a:off x="1416619" y="1019175"/>
            <a:ext cx="13780261" cy="7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2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Biometric Devices</a:t>
            </a:r>
            <a:endParaRPr/>
          </a:p>
        </p:txBody>
      </p:sp>
      <p:sp>
        <p:nvSpPr>
          <p:cNvPr id="433" name="Google Shape;433;p20"/>
          <p:cNvSpPr txBox="1"/>
          <p:nvPr/>
        </p:nvSpPr>
        <p:spPr>
          <a:xfrm>
            <a:off x="1416619" y="3740321"/>
            <a:ext cx="5310916" cy="333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Oura Rings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Apple Watch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Garmin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Fitbit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Whoop</a:t>
            </a:r>
            <a:endParaRPr/>
          </a:p>
          <a:p>
            <a:pPr marL="0" marR="0" lvl="0" indent="0" algn="l" rtl="0">
              <a:lnSpc>
                <a:spcPct val="900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63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8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1"/>
          <p:cNvSpPr/>
          <p:nvPr/>
        </p:nvSpPr>
        <p:spPr>
          <a:xfrm>
            <a:off x="15886889" y="7978332"/>
            <a:ext cx="2744822" cy="2635029"/>
          </a:xfrm>
          <a:custGeom>
            <a:avLst/>
            <a:gdLst/>
            <a:ahLst/>
            <a:cxnLst/>
            <a:rect l="l" t="t" r="r" b="b"/>
            <a:pathLst>
              <a:path w="2744822" h="2635029" extrusionOk="0">
                <a:moveTo>
                  <a:pt x="0" y="0"/>
                </a:moveTo>
                <a:lnTo>
                  <a:pt x="2744822" y="0"/>
                </a:lnTo>
                <a:lnTo>
                  <a:pt x="2744822" y="2635030"/>
                </a:lnTo>
                <a:lnTo>
                  <a:pt x="0" y="263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0" name="Google Shape;440;p21"/>
          <p:cNvSpPr/>
          <p:nvPr/>
        </p:nvSpPr>
        <p:spPr>
          <a:xfrm>
            <a:off x="-879190" y="5143500"/>
            <a:ext cx="2744822" cy="2635029"/>
          </a:xfrm>
          <a:custGeom>
            <a:avLst/>
            <a:gdLst/>
            <a:ahLst/>
            <a:cxnLst/>
            <a:rect l="l" t="t" r="r" b="b"/>
            <a:pathLst>
              <a:path w="2744822" h="2635029" extrusionOk="0">
                <a:moveTo>
                  <a:pt x="0" y="0"/>
                </a:moveTo>
                <a:lnTo>
                  <a:pt x="2744822" y="0"/>
                </a:lnTo>
                <a:lnTo>
                  <a:pt x="2744822" y="2635029"/>
                </a:lnTo>
                <a:lnTo>
                  <a:pt x="0" y="2635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1" name="Google Shape;441;p21"/>
          <p:cNvSpPr/>
          <p:nvPr/>
        </p:nvSpPr>
        <p:spPr>
          <a:xfrm>
            <a:off x="9434083" y="2346215"/>
            <a:ext cx="5211416" cy="3908562"/>
          </a:xfrm>
          <a:custGeom>
            <a:avLst/>
            <a:gdLst/>
            <a:ahLst/>
            <a:cxnLst/>
            <a:rect l="l" t="t" r="r" b="b"/>
            <a:pathLst>
              <a:path w="5211416" h="3908562" extrusionOk="0">
                <a:moveTo>
                  <a:pt x="0" y="0"/>
                </a:moveTo>
                <a:lnTo>
                  <a:pt x="5211416" y="0"/>
                </a:lnTo>
                <a:lnTo>
                  <a:pt x="5211416" y="3908562"/>
                </a:lnTo>
                <a:lnTo>
                  <a:pt x="0" y="3908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2" name="Google Shape;442;p21"/>
          <p:cNvSpPr txBox="1"/>
          <p:nvPr/>
        </p:nvSpPr>
        <p:spPr>
          <a:xfrm>
            <a:off x="1416619" y="1019175"/>
            <a:ext cx="13780261" cy="7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29" b="1" i="0" u="none" strike="noStrike" cap="none">
                <a:solidFill>
                  <a:srgbClr val="1C283C"/>
                </a:solidFill>
                <a:latin typeface="Arial"/>
                <a:ea typeface="Arial"/>
                <a:cs typeface="Arial"/>
                <a:sym typeface="Arial"/>
              </a:rPr>
              <a:t>Biometric data</a:t>
            </a:r>
            <a:endParaRPr/>
          </a:p>
        </p:txBody>
      </p:sp>
      <p:sp>
        <p:nvSpPr>
          <p:cNvPr id="443" name="Google Shape;443;p21"/>
          <p:cNvSpPr txBox="1"/>
          <p:nvPr/>
        </p:nvSpPr>
        <p:spPr>
          <a:xfrm>
            <a:off x="1416619" y="2876450"/>
            <a:ext cx="10291157" cy="569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Heart Rate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Heart Rate Variability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Physical Activity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Sleep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Stress</a:t>
            </a:r>
            <a:endParaRPr/>
          </a:p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63" b="1" i="0" u="none" strike="noStrike" cap="none">
              <a:solidFill>
                <a:srgbClr val="1C283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63" b="1" i="0" u="none" strike="noStrike" cap="none">
              <a:solidFill>
                <a:srgbClr val="1C283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These data points can indicate overall health and wellness/resilience and Readiness</a:t>
            </a:r>
            <a:endParaRPr/>
          </a:p>
          <a:p>
            <a:pPr marL="0" marR="0" lvl="0" indent="0" algn="l" rtl="0">
              <a:lnSpc>
                <a:spcPct val="900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63" b="1" i="0" u="none" strike="noStrike" cap="none">
              <a:solidFill>
                <a:srgbClr val="1C283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4" name="Google Shape;444;p21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8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2"/>
          <p:cNvSpPr/>
          <p:nvPr/>
        </p:nvSpPr>
        <p:spPr>
          <a:xfrm rot="-5400000">
            <a:off x="924611" y="5090628"/>
            <a:ext cx="10408348" cy="227091"/>
          </a:xfrm>
          <a:custGeom>
            <a:avLst/>
            <a:gdLst/>
            <a:ahLst/>
            <a:cxnLst/>
            <a:rect l="l" t="t" r="r" b="b"/>
            <a:pathLst>
              <a:path w="10408348" h="227091" extrusionOk="0">
                <a:moveTo>
                  <a:pt x="0" y="0"/>
                </a:moveTo>
                <a:lnTo>
                  <a:pt x="10408348" y="0"/>
                </a:lnTo>
                <a:lnTo>
                  <a:pt x="10408348" y="227092"/>
                </a:lnTo>
                <a:lnTo>
                  <a:pt x="0" y="227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50" name="Google Shape;450;p22"/>
          <p:cNvSpPr txBox="1"/>
          <p:nvPr/>
        </p:nvSpPr>
        <p:spPr>
          <a:xfrm>
            <a:off x="1028700" y="3983075"/>
            <a:ext cx="4483812" cy="23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29" b="1" i="0" u="none" strike="noStrike" cap="none">
                <a:solidFill>
                  <a:srgbClr val="1C283C"/>
                </a:solidFill>
                <a:latin typeface="Arial"/>
                <a:ea typeface="Arial"/>
                <a:cs typeface="Arial"/>
                <a:sym typeface="Arial"/>
              </a:rPr>
              <a:t>CAD &amp; RMS Data</a:t>
            </a:r>
            <a:endParaRPr/>
          </a:p>
          <a:p>
            <a:pPr marL="0" marR="0" lvl="0" indent="0" algn="l" rtl="0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29" b="1" i="0" u="none" strike="noStrike" cap="none">
              <a:solidFill>
                <a:srgbClr val="1C28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2"/>
          <p:cNvSpPr txBox="1"/>
          <p:nvPr/>
        </p:nvSpPr>
        <p:spPr>
          <a:xfrm>
            <a:off x="7488907" y="1923137"/>
            <a:ext cx="10291157" cy="687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Types of Call Responses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Frequencies of high-trauma/high-stress calls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Number of Runs/Responses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Cases Investigated 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Workload/Caseload</a:t>
            </a:r>
            <a:endParaRPr/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(Applicable to Telecommunicators/Detention Staff)</a:t>
            </a:r>
            <a:endParaRPr/>
          </a:p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63" b="1" i="0" u="none" strike="noStrike" cap="none">
              <a:solidFill>
                <a:srgbClr val="1C283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726174" marR="0" lvl="1" indent="-363087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1C283C"/>
              </a:buClr>
              <a:buSzPts val="3363"/>
              <a:buFont typeface="Arial"/>
              <a:buChar char="•"/>
            </a:pPr>
            <a:r>
              <a:rPr lang="en-US" sz="336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All can be coded to indicate potential impact on the employee</a:t>
            </a:r>
            <a:endParaRPr/>
          </a:p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63" b="1" i="0" u="none" strike="noStrike" cap="none">
              <a:solidFill>
                <a:srgbClr val="1C283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900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63" b="1" i="0" u="none" strike="noStrike" cap="none">
              <a:solidFill>
                <a:srgbClr val="1C283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2" name="Google Shape;452;p22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23"/>
          <p:cNvGrpSpPr/>
          <p:nvPr/>
        </p:nvGrpSpPr>
        <p:grpSpPr>
          <a:xfrm>
            <a:off x="-822169" y="-967242"/>
            <a:ext cx="19594246" cy="3365637"/>
            <a:chOff x="0" y="-219075"/>
            <a:chExt cx="5160625" cy="886423"/>
          </a:xfrm>
        </p:grpSpPr>
        <p:sp>
          <p:nvSpPr>
            <p:cNvPr id="458" name="Google Shape;458;p23"/>
            <p:cNvSpPr/>
            <p:nvPr/>
          </p:nvSpPr>
          <p:spPr>
            <a:xfrm>
              <a:off x="0" y="0"/>
              <a:ext cx="5160625" cy="667348"/>
            </a:xfrm>
            <a:custGeom>
              <a:avLst/>
              <a:gdLst/>
              <a:ahLst/>
              <a:cxnLst/>
              <a:rect l="l" t="t" r="r" b="b"/>
              <a:pathLst>
                <a:path w="5160625" h="667348" extrusionOk="0">
                  <a:moveTo>
                    <a:pt x="0" y="0"/>
                  </a:moveTo>
                  <a:lnTo>
                    <a:pt x="5160625" y="0"/>
                  </a:lnTo>
                  <a:lnTo>
                    <a:pt x="5160625" y="667348"/>
                  </a:lnTo>
                  <a:lnTo>
                    <a:pt x="0" y="667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Google Shape;459;p23"/>
            <p:cNvSpPr txBox="1"/>
            <p:nvPr/>
          </p:nvSpPr>
          <p:spPr>
            <a:xfrm>
              <a:off x="0" y="-219075"/>
              <a:ext cx="5160625" cy="886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23"/>
          <p:cNvGrpSpPr/>
          <p:nvPr/>
        </p:nvGrpSpPr>
        <p:grpSpPr>
          <a:xfrm rot="-5400000">
            <a:off x="17259300" y="2209827"/>
            <a:ext cx="188568" cy="188568"/>
            <a:chOff x="0" y="0"/>
            <a:chExt cx="812800" cy="812800"/>
          </a:xfrm>
        </p:grpSpPr>
        <p:sp>
          <p:nvSpPr>
            <p:cNvPr id="461" name="Google Shape;461;p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23"/>
          <p:cNvSpPr/>
          <p:nvPr/>
        </p:nvSpPr>
        <p:spPr>
          <a:xfrm>
            <a:off x="9440946" y="2398395"/>
            <a:ext cx="8847054" cy="7888605"/>
          </a:xfrm>
          <a:custGeom>
            <a:avLst/>
            <a:gdLst/>
            <a:ahLst/>
            <a:cxnLst/>
            <a:rect l="l" t="t" r="r" b="b"/>
            <a:pathLst>
              <a:path w="8847054" h="7888605" extrusionOk="0">
                <a:moveTo>
                  <a:pt x="0" y="0"/>
                </a:moveTo>
                <a:lnTo>
                  <a:pt x="8847054" y="0"/>
                </a:lnTo>
                <a:lnTo>
                  <a:pt x="8847054" y="7888605"/>
                </a:lnTo>
                <a:lnTo>
                  <a:pt x="0" y="7888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352" r="-16475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64" name="Google Shape;464;p23"/>
          <p:cNvSpPr txBox="1"/>
          <p:nvPr/>
        </p:nvSpPr>
        <p:spPr>
          <a:xfrm>
            <a:off x="1221741" y="818424"/>
            <a:ext cx="12603989" cy="62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31" b="1" i="0" u="none" strike="noStrike" cap="none">
                <a:solidFill>
                  <a:srgbClr val="1C283C"/>
                </a:solidFill>
                <a:latin typeface="Arial"/>
                <a:ea typeface="Arial"/>
                <a:cs typeface="Arial"/>
                <a:sym typeface="Arial"/>
              </a:rPr>
              <a:t>SHIFT SCHEDULES/HOURS WORKED </a:t>
            </a:r>
            <a:endParaRPr/>
          </a:p>
        </p:txBody>
      </p:sp>
      <p:sp>
        <p:nvSpPr>
          <p:cNvPr id="465" name="Google Shape;465;p23"/>
          <p:cNvSpPr txBox="1"/>
          <p:nvPr/>
        </p:nvSpPr>
        <p:spPr>
          <a:xfrm>
            <a:off x="690573" y="3069585"/>
            <a:ext cx="7960523" cy="570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Regular Shift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Overtime</a:t>
            </a:r>
            <a:endParaRPr/>
          </a:p>
          <a:p>
            <a:pPr marL="1571220" marR="0" lvl="2" indent="-523740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38"/>
              <a:buFont typeface="Arial"/>
              <a:buChar char="⚬"/>
            </a:pPr>
            <a:r>
              <a:rPr lang="en-US" sz="3638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Forced</a:t>
            </a:r>
            <a:endParaRPr/>
          </a:p>
          <a:p>
            <a:pPr marL="1571220" marR="0" lvl="2" indent="-523740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38"/>
              <a:buFont typeface="Arial"/>
              <a:buChar char="⚬"/>
            </a:pPr>
            <a:r>
              <a:rPr lang="en-US" sz="3638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Voluntary</a:t>
            </a:r>
            <a:endParaRPr/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Extra/Part-time Jobs</a:t>
            </a:r>
            <a:endParaRPr/>
          </a:p>
          <a:p>
            <a:pPr marL="0" marR="0" lvl="0" indent="0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38" b="0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785610" marR="0" lvl="1" indent="-392804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38"/>
              <a:buFont typeface="Arial"/>
              <a:buChar char="•"/>
            </a:pPr>
            <a:r>
              <a:rPr lang="en-US" sz="3638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Hours worked can be detrimental to health and wellness/resilience and readiness.</a:t>
            </a:r>
            <a:endParaRPr/>
          </a:p>
          <a:p>
            <a:pPr marL="0" marR="0" lvl="0" indent="0" algn="l" rtl="0">
              <a:lnSpc>
                <a:spcPct val="1244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38" b="0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6" name="Google Shape;466;p23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4"/>
          <p:cNvSpPr/>
          <p:nvPr/>
        </p:nvSpPr>
        <p:spPr>
          <a:xfrm>
            <a:off x="0" y="-1914463"/>
            <a:ext cx="18288000" cy="10056774"/>
          </a:xfrm>
          <a:custGeom>
            <a:avLst/>
            <a:gdLst/>
            <a:ahLst/>
            <a:cxnLst/>
            <a:rect l="l" t="t" r="r" b="b"/>
            <a:pathLst>
              <a:path w="18288000" h="10056774" extrusionOk="0">
                <a:moveTo>
                  <a:pt x="0" y="0"/>
                </a:moveTo>
                <a:lnTo>
                  <a:pt x="18288000" y="0"/>
                </a:lnTo>
                <a:lnTo>
                  <a:pt x="18288000" y="10056774"/>
                </a:lnTo>
                <a:lnTo>
                  <a:pt x="0" y="10056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l="-6495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72" name="Google Shape;472;p24"/>
          <p:cNvGrpSpPr/>
          <p:nvPr/>
        </p:nvGrpSpPr>
        <p:grpSpPr>
          <a:xfrm>
            <a:off x="2218525" y="2915342"/>
            <a:ext cx="9066824" cy="336699"/>
            <a:chOff x="0" y="-47625"/>
            <a:chExt cx="2174445" cy="80749"/>
          </a:xfrm>
        </p:grpSpPr>
        <p:sp>
          <p:nvSpPr>
            <p:cNvPr id="473" name="Google Shape;473;p24"/>
            <p:cNvSpPr/>
            <p:nvPr/>
          </p:nvSpPr>
          <p:spPr>
            <a:xfrm>
              <a:off x="0" y="0"/>
              <a:ext cx="2174445" cy="33124"/>
            </a:xfrm>
            <a:custGeom>
              <a:avLst/>
              <a:gdLst/>
              <a:ahLst/>
              <a:cxnLst/>
              <a:rect l="l" t="t" r="r" b="b"/>
              <a:pathLst>
                <a:path w="2174445" h="33124" extrusionOk="0">
                  <a:moveTo>
                    <a:pt x="0" y="0"/>
                  </a:moveTo>
                  <a:lnTo>
                    <a:pt x="2174445" y="0"/>
                  </a:lnTo>
                  <a:lnTo>
                    <a:pt x="2174445" y="33124"/>
                  </a:lnTo>
                  <a:lnTo>
                    <a:pt x="0" y="33124"/>
                  </a:lnTo>
                  <a:close/>
                </a:path>
              </a:pathLst>
            </a:custGeom>
            <a:gradFill>
              <a:gsLst>
                <a:gs pos="0">
                  <a:srgbClr val="BBE1FA"/>
                </a:gs>
                <a:gs pos="100000">
                  <a:srgbClr val="8F92AA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Google Shape;474;p24"/>
            <p:cNvSpPr txBox="1"/>
            <p:nvPr/>
          </p:nvSpPr>
          <p:spPr>
            <a:xfrm>
              <a:off x="0" y="-47625"/>
              <a:ext cx="2174445" cy="80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24"/>
          <p:cNvSpPr/>
          <p:nvPr/>
        </p:nvSpPr>
        <p:spPr>
          <a:xfrm>
            <a:off x="0" y="2324398"/>
            <a:ext cx="4603536" cy="6390856"/>
          </a:xfrm>
          <a:custGeom>
            <a:avLst/>
            <a:gdLst/>
            <a:ahLst/>
            <a:cxnLst/>
            <a:rect l="l" t="t" r="r" b="b"/>
            <a:pathLst>
              <a:path w="629214" h="873505" extrusionOk="0">
                <a:moveTo>
                  <a:pt x="38680" y="0"/>
                </a:moveTo>
                <a:lnTo>
                  <a:pt x="590534" y="0"/>
                </a:lnTo>
                <a:cubicBezTo>
                  <a:pt x="611896" y="0"/>
                  <a:pt x="629214" y="17318"/>
                  <a:pt x="629214" y="38680"/>
                </a:cubicBezTo>
                <a:lnTo>
                  <a:pt x="629214" y="834825"/>
                </a:lnTo>
                <a:cubicBezTo>
                  <a:pt x="629214" y="845084"/>
                  <a:pt x="625138" y="854922"/>
                  <a:pt x="617885" y="862176"/>
                </a:cubicBezTo>
                <a:cubicBezTo>
                  <a:pt x="610631" y="869430"/>
                  <a:pt x="600792" y="873505"/>
                  <a:pt x="590534" y="873505"/>
                </a:cubicBezTo>
                <a:lnTo>
                  <a:pt x="38680" y="873505"/>
                </a:lnTo>
                <a:cubicBezTo>
                  <a:pt x="28421" y="873505"/>
                  <a:pt x="18583" y="869430"/>
                  <a:pt x="11329" y="862176"/>
                </a:cubicBezTo>
                <a:cubicBezTo>
                  <a:pt x="4075" y="854922"/>
                  <a:pt x="0" y="845084"/>
                  <a:pt x="0" y="834825"/>
                </a:cubicBezTo>
                <a:lnTo>
                  <a:pt x="0" y="38680"/>
                </a:lnTo>
                <a:cubicBezTo>
                  <a:pt x="0" y="28421"/>
                  <a:pt x="4075" y="18583"/>
                  <a:pt x="11329" y="11329"/>
                </a:cubicBezTo>
                <a:cubicBezTo>
                  <a:pt x="18583" y="4075"/>
                  <a:pt x="28421" y="0"/>
                  <a:pt x="3868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4179" r="-5417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4"/>
          <p:cNvSpPr/>
          <p:nvPr/>
        </p:nvSpPr>
        <p:spPr>
          <a:xfrm flipH="1">
            <a:off x="0" y="9258300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 extrusionOk="0">
                <a:moveTo>
                  <a:pt x="7315200" y="0"/>
                </a:moveTo>
                <a:lnTo>
                  <a:pt x="0" y="0"/>
                </a:lnTo>
                <a:lnTo>
                  <a:pt x="0" y="1064029"/>
                </a:lnTo>
                <a:lnTo>
                  <a:pt x="7315200" y="1064029"/>
                </a:lnTo>
                <a:lnTo>
                  <a:pt x="7315200" y="0"/>
                </a:lnTo>
                <a:close/>
              </a:path>
            </a:pathLst>
          </a:custGeom>
          <a:blipFill rotWithShape="1">
            <a:blip r:embed="rId5">
              <a:alphaModFix amt="4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77" name="Google Shape;477;p24"/>
          <p:cNvSpPr/>
          <p:nvPr/>
        </p:nvSpPr>
        <p:spPr>
          <a:xfrm>
            <a:off x="10972800" y="-35329"/>
            <a:ext cx="7315200" cy="1064029"/>
          </a:xfrm>
          <a:custGeom>
            <a:avLst/>
            <a:gdLst/>
            <a:ahLst/>
            <a:cxnLst/>
            <a:rect l="l" t="t" r="r" b="b"/>
            <a:pathLst>
              <a:path w="7315200" h="1064029" extrusionOk="0">
                <a:moveTo>
                  <a:pt x="0" y="0"/>
                </a:moveTo>
                <a:lnTo>
                  <a:pt x="7315200" y="0"/>
                </a:lnTo>
                <a:lnTo>
                  <a:pt x="7315200" y="1064029"/>
                </a:lnTo>
                <a:lnTo>
                  <a:pt x="0" y="1064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78" name="Google Shape;478;p24"/>
          <p:cNvSpPr txBox="1"/>
          <p:nvPr/>
        </p:nvSpPr>
        <p:spPr>
          <a:xfrm>
            <a:off x="4709109" y="1739880"/>
            <a:ext cx="11386642" cy="104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9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INSIGHT</a:t>
            </a:r>
            <a:endParaRPr/>
          </a:p>
        </p:txBody>
      </p:sp>
      <p:sp>
        <p:nvSpPr>
          <p:cNvPr id="479" name="Google Shape;479;p24"/>
          <p:cNvSpPr txBox="1"/>
          <p:nvPr/>
        </p:nvSpPr>
        <p:spPr>
          <a:xfrm>
            <a:off x="5710275" y="4090240"/>
            <a:ext cx="11150149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12470" marR="0" lvl="1" indent="-35623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Used to track those impacts on health and wellness/resilience and readiness for which there are no data points that can be gathered automatically such as</a:t>
            </a:r>
            <a:endParaRPr/>
          </a:p>
          <a:p>
            <a:pPr marL="1424940" marR="0" lvl="2" indent="-4749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⚬"/>
            </a:pPr>
            <a:r>
              <a:rPr lang="en-US" sz="3300" b="0" i="0" u="none" strike="noStrike" cap="none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Sleep Environment</a:t>
            </a:r>
            <a:endParaRPr/>
          </a:p>
          <a:p>
            <a:pPr marL="1424940" marR="0" lvl="2" indent="-4749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⚬"/>
            </a:pPr>
            <a:r>
              <a:rPr lang="en-US" sz="3300" b="0" i="0" u="none" strike="noStrike" cap="none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Meal Planning</a:t>
            </a:r>
            <a:endParaRPr/>
          </a:p>
          <a:p>
            <a:pPr marL="1424940" marR="0" lvl="2" indent="-4749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⚬"/>
            </a:pPr>
            <a:r>
              <a:rPr lang="en-US" sz="3300" b="0" i="0" u="none" strike="noStrike" cap="none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Finances</a:t>
            </a:r>
            <a:endParaRPr/>
          </a:p>
          <a:p>
            <a:pPr marL="1424940" marR="0" lvl="2" indent="-4749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⚬"/>
            </a:pPr>
            <a:r>
              <a:rPr lang="en-US" sz="3300" b="0" i="0" u="none" strike="noStrike" cap="none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Relationships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0" i="0" u="none" strike="noStrike" cap="none">
              <a:solidFill>
                <a:srgbClr val="D9D9D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5"/>
          <p:cNvSpPr/>
          <p:nvPr/>
        </p:nvSpPr>
        <p:spPr>
          <a:xfrm>
            <a:off x="0" y="-2174082"/>
            <a:ext cx="18288000" cy="10056774"/>
          </a:xfrm>
          <a:custGeom>
            <a:avLst/>
            <a:gdLst/>
            <a:ahLst/>
            <a:cxnLst/>
            <a:rect l="l" t="t" r="r" b="b"/>
            <a:pathLst>
              <a:path w="18288000" h="10056774" extrusionOk="0">
                <a:moveTo>
                  <a:pt x="0" y="0"/>
                </a:moveTo>
                <a:lnTo>
                  <a:pt x="18288000" y="0"/>
                </a:lnTo>
                <a:lnTo>
                  <a:pt x="18288000" y="10056774"/>
                </a:lnTo>
                <a:lnTo>
                  <a:pt x="0" y="10056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l="-6495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6" name="Google Shape;486;p25"/>
          <p:cNvSpPr/>
          <p:nvPr/>
        </p:nvSpPr>
        <p:spPr>
          <a:xfrm>
            <a:off x="10405937" y="4578085"/>
            <a:ext cx="7882063" cy="5568455"/>
          </a:xfrm>
          <a:custGeom>
            <a:avLst/>
            <a:gdLst/>
            <a:ahLst/>
            <a:cxnLst/>
            <a:rect l="l" t="t" r="r" b="b"/>
            <a:pathLst>
              <a:path w="1302506" h="920184" extrusionOk="0">
                <a:moveTo>
                  <a:pt x="22591" y="0"/>
                </a:moveTo>
                <a:lnTo>
                  <a:pt x="1279915" y="0"/>
                </a:lnTo>
                <a:cubicBezTo>
                  <a:pt x="1292392" y="0"/>
                  <a:pt x="1302506" y="10114"/>
                  <a:pt x="1302506" y="22591"/>
                </a:cubicBezTo>
                <a:lnTo>
                  <a:pt x="1302506" y="897593"/>
                </a:lnTo>
                <a:cubicBezTo>
                  <a:pt x="1302506" y="903584"/>
                  <a:pt x="1300126" y="909331"/>
                  <a:pt x="1295890" y="913567"/>
                </a:cubicBezTo>
                <a:cubicBezTo>
                  <a:pt x="1291653" y="917804"/>
                  <a:pt x="1285907" y="920184"/>
                  <a:pt x="1279915" y="920184"/>
                </a:cubicBezTo>
                <a:lnTo>
                  <a:pt x="22591" y="920184"/>
                </a:lnTo>
                <a:cubicBezTo>
                  <a:pt x="10114" y="920184"/>
                  <a:pt x="0" y="910070"/>
                  <a:pt x="0" y="897593"/>
                </a:cubicBezTo>
                <a:lnTo>
                  <a:pt x="0" y="22591"/>
                </a:lnTo>
                <a:cubicBezTo>
                  <a:pt x="0" y="16600"/>
                  <a:pt x="2380" y="10853"/>
                  <a:pt x="6617" y="6617"/>
                </a:cubicBezTo>
                <a:cubicBezTo>
                  <a:pt x="10853" y="2380"/>
                  <a:pt x="16600" y="0"/>
                  <a:pt x="22591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16" r="-3017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5"/>
          <p:cNvSpPr/>
          <p:nvPr/>
        </p:nvSpPr>
        <p:spPr>
          <a:xfrm>
            <a:off x="-281254" y="7882692"/>
            <a:ext cx="8807265" cy="1281057"/>
          </a:xfrm>
          <a:custGeom>
            <a:avLst/>
            <a:gdLst/>
            <a:ahLst/>
            <a:cxnLst/>
            <a:rect l="l" t="t" r="r" b="b"/>
            <a:pathLst>
              <a:path w="8807265" h="1281057" extrusionOk="0">
                <a:moveTo>
                  <a:pt x="0" y="0"/>
                </a:moveTo>
                <a:lnTo>
                  <a:pt x="8807265" y="0"/>
                </a:lnTo>
                <a:lnTo>
                  <a:pt x="8807265" y="1281057"/>
                </a:lnTo>
                <a:lnTo>
                  <a:pt x="0" y="1281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2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88" name="Google Shape;488;p25"/>
          <p:cNvGrpSpPr/>
          <p:nvPr/>
        </p:nvGrpSpPr>
        <p:grpSpPr>
          <a:xfrm>
            <a:off x="16946115" y="620609"/>
            <a:ext cx="2683770" cy="617600"/>
            <a:chOff x="0" y="-47625"/>
            <a:chExt cx="643633" cy="148116"/>
          </a:xfrm>
        </p:grpSpPr>
        <p:sp>
          <p:nvSpPr>
            <p:cNvPr id="489" name="Google Shape;489;p25"/>
            <p:cNvSpPr/>
            <p:nvPr/>
          </p:nvSpPr>
          <p:spPr>
            <a:xfrm>
              <a:off x="0" y="0"/>
              <a:ext cx="643633" cy="100491"/>
            </a:xfrm>
            <a:custGeom>
              <a:avLst/>
              <a:gdLst/>
              <a:ahLst/>
              <a:cxnLst/>
              <a:rect l="l" t="t" r="r" b="b"/>
              <a:pathLst>
                <a:path w="643633" h="100491" extrusionOk="0">
                  <a:moveTo>
                    <a:pt x="0" y="0"/>
                  </a:moveTo>
                  <a:lnTo>
                    <a:pt x="643633" y="0"/>
                  </a:lnTo>
                  <a:lnTo>
                    <a:pt x="643633" y="100491"/>
                  </a:lnTo>
                  <a:lnTo>
                    <a:pt x="0" y="100491"/>
                  </a:lnTo>
                  <a:close/>
                </a:path>
              </a:pathLst>
            </a:custGeom>
            <a:solidFill>
              <a:srgbClr val="F1F4F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Google Shape;490;p25"/>
            <p:cNvSpPr txBox="1"/>
            <p:nvPr/>
          </p:nvSpPr>
          <p:spPr>
            <a:xfrm>
              <a:off x="0" y="-47625"/>
              <a:ext cx="643633" cy="148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25"/>
          <p:cNvSpPr txBox="1"/>
          <p:nvPr/>
        </p:nvSpPr>
        <p:spPr>
          <a:xfrm>
            <a:off x="705149" y="600075"/>
            <a:ext cx="14992401" cy="77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AS AN EARLY WARNING INDICATOR </a:t>
            </a:r>
            <a:endParaRPr/>
          </a:p>
        </p:txBody>
      </p:sp>
      <p:sp>
        <p:nvSpPr>
          <p:cNvPr id="492" name="Google Shape;492;p25"/>
          <p:cNvSpPr txBox="1"/>
          <p:nvPr/>
        </p:nvSpPr>
        <p:spPr>
          <a:xfrm>
            <a:off x="243955" y="1658444"/>
            <a:ext cx="10161982" cy="670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12470" marR="0" lvl="1" indent="-35623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•"/>
            </a:pPr>
            <a:r>
              <a:rPr lang="en-US" sz="3300" b="0" i="0" u="none" strike="noStrike" cap="none" dirty="0">
                <a:solidFill>
                  <a:srgbClr val="D9D9D9"/>
                </a:solidFill>
                <a:latin typeface="Tomorrow"/>
                <a:ea typeface="Tomorrow"/>
                <a:cs typeface="Tomorrow"/>
                <a:sym typeface="Tomorrow"/>
              </a:rPr>
              <a:t>AI can see things that are not obvious to us</a:t>
            </a:r>
            <a:endParaRPr dirty="0"/>
          </a:p>
          <a:p>
            <a:pPr marL="1424940" marR="0" lvl="2" indent="-4749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⚬"/>
            </a:pPr>
            <a:r>
              <a:rPr lang="en-US" sz="3300" b="0" i="0" u="none" strike="noStrike" cap="none" dirty="0">
                <a:solidFill>
                  <a:srgbClr val="D9D9D9"/>
                </a:solidFill>
                <a:latin typeface="Tomorrow"/>
                <a:ea typeface="Tomorrow"/>
                <a:cs typeface="Tomorrow"/>
                <a:sym typeface="Tomorrow"/>
              </a:rPr>
              <a:t>How a specific call or work schedule has:</a:t>
            </a:r>
            <a:endParaRPr dirty="0"/>
          </a:p>
          <a:p>
            <a:pPr marL="2137410" marR="0" lvl="3" indent="-53435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￭"/>
            </a:pPr>
            <a:r>
              <a:rPr lang="en-US" sz="3300" b="0" i="0" u="none" strike="noStrike" cap="none" dirty="0">
                <a:solidFill>
                  <a:srgbClr val="D9D9D9"/>
                </a:solidFill>
                <a:latin typeface="Tomorrow"/>
                <a:ea typeface="Tomorrow"/>
                <a:cs typeface="Tomorrow"/>
                <a:sym typeface="Tomorrow"/>
              </a:rPr>
              <a:t>Effected your sleep</a:t>
            </a:r>
            <a:endParaRPr dirty="0"/>
          </a:p>
          <a:p>
            <a:pPr marL="2137410" marR="0" lvl="3" indent="-53435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￭"/>
            </a:pPr>
            <a:r>
              <a:rPr lang="en-US" sz="3300" b="0" i="0" u="none" strike="noStrike" cap="none" dirty="0">
                <a:solidFill>
                  <a:srgbClr val="D9D9D9"/>
                </a:solidFill>
                <a:latin typeface="Tomorrow"/>
                <a:ea typeface="Tomorrow"/>
                <a:cs typeface="Tomorrow"/>
                <a:sym typeface="Tomorrow"/>
              </a:rPr>
              <a:t>Effected your nutrition (food choices)</a:t>
            </a:r>
            <a:endParaRPr dirty="0"/>
          </a:p>
          <a:p>
            <a:pPr marL="2137410" marR="0" lvl="3" indent="-53435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￭"/>
            </a:pPr>
            <a:r>
              <a:rPr lang="en-US" sz="3300" b="0" i="0" u="none" strike="noStrike" cap="none" dirty="0">
                <a:solidFill>
                  <a:srgbClr val="D9D9D9"/>
                </a:solidFill>
                <a:latin typeface="Tomorrow"/>
                <a:ea typeface="Tomorrow"/>
                <a:cs typeface="Tomorrow"/>
                <a:sym typeface="Tomorrow"/>
              </a:rPr>
              <a:t>Effected your workout routine</a:t>
            </a:r>
            <a:endParaRPr dirty="0"/>
          </a:p>
          <a:p>
            <a:pPr marL="2137410" marR="0" lvl="3" indent="-53435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￭"/>
            </a:pPr>
            <a:r>
              <a:rPr lang="en-US" sz="3300" b="0" i="0" u="none" strike="noStrike" cap="none" dirty="0">
                <a:solidFill>
                  <a:srgbClr val="D9D9D9"/>
                </a:solidFill>
                <a:latin typeface="Tomorrow"/>
                <a:ea typeface="Tomorrow"/>
                <a:cs typeface="Tomorrow"/>
                <a:sym typeface="Tomorrow"/>
              </a:rPr>
              <a:t>Effected your relationships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0" i="0" u="none" strike="noStrike" cap="none" dirty="0">
              <a:solidFill>
                <a:srgbClr val="D9D9D9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712470" marR="0" lvl="1" indent="-35623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•"/>
            </a:pPr>
            <a:r>
              <a:rPr lang="en-US" sz="3300" b="0" i="0" u="none" strike="noStrike" cap="none" dirty="0">
                <a:solidFill>
                  <a:srgbClr val="D9D9D9"/>
                </a:solidFill>
                <a:latin typeface="Tomorrow"/>
                <a:ea typeface="Tomorrow"/>
                <a:cs typeface="Tomorrow"/>
                <a:sym typeface="Tomorrow"/>
              </a:rPr>
              <a:t>AI can help connect the dots and alert the user to potential issues before they become</a:t>
            </a:r>
          </a:p>
          <a:p>
            <a:pPr marL="712470" marR="0" lvl="1" indent="-35623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300"/>
              <a:buFont typeface="Arial"/>
              <a:buChar char="•"/>
            </a:pPr>
            <a:r>
              <a:rPr lang="en-US" sz="3300" b="0" i="0" u="none" strike="noStrike" cap="none" dirty="0">
                <a:solidFill>
                  <a:srgbClr val="D9D9D9"/>
                </a:solidFill>
                <a:latin typeface="Tomorrow"/>
                <a:ea typeface="Tomorrow"/>
                <a:cs typeface="Tomorrow"/>
                <a:sym typeface="Tomorrow"/>
              </a:rPr>
              <a:t>detrimental.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0" i="0" u="none" strike="noStrike" cap="none" dirty="0">
              <a:solidFill>
                <a:srgbClr val="D9D9D9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6"/>
          <p:cNvSpPr/>
          <p:nvPr/>
        </p:nvSpPr>
        <p:spPr>
          <a:xfrm>
            <a:off x="16445986" y="9171996"/>
            <a:ext cx="813314" cy="231490"/>
          </a:xfrm>
          <a:custGeom>
            <a:avLst/>
            <a:gdLst/>
            <a:ahLst/>
            <a:cxnLst/>
            <a:rect l="l" t="t" r="r" b="b"/>
            <a:pathLst>
              <a:path w="813314" h="231490" extrusionOk="0">
                <a:moveTo>
                  <a:pt x="0" y="0"/>
                </a:moveTo>
                <a:lnTo>
                  <a:pt x="813314" y="0"/>
                </a:lnTo>
                <a:lnTo>
                  <a:pt x="813314" y="231491"/>
                </a:lnTo>
                <a:lnTo>
                  <a:pt x="0" y="231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7120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99" name="Google Shape;499;p26"/>
          <p:cNvGrpSpPr/>
          <p:nvPr/>
        </p:nvGrpSpPr>
        <p:grpSpPr>
          <a:xfrm>
            <a:off x="-5024564" y="-688814"/>
            <a:ext cx="12106528" cy="12106528"/>
            <a:chOff x="0" y="0"/>
            <a:chExt cx="812800" cy="812800"/>
          </a:xfrm>
        </p:grpSpPr>
        <p:sp>
          <p:nvSpPr>
            <p:cNvPr id="500" name="Google Shape;500;p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Google Shape;501;p26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26"/>
          <p:cNvSpPr txBox="1"/>
          <p:nvPr/>
        </p:nvSpPr>
        <p:spPr>
          <a:xfrm>
            <a:off x="5786437" y="282649"/>
            <a:ext cx="10123576" cy="22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as an Early Warning Indicator</a:t>
            </a:r>
            <a:endParaRPr dirty="0"/>
          </a:p>
        </p:txBody>
      </p:sp>
      <p:sp>
        <p:nvSpPr>
          <p:cNvPr id="503" name="Google Shape;503;p26"/>
          <p:cNvSpPr txBox="1"/>
          <p:nvPr/>
        </p:nvSpPr>
        <p:spPr>
          <a:xfrm>
            <a:off x="7325182" y="3962547"/>
            <a:ext cx="9120804" cy="307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59917" marR="0" lvl="1" indent="-329958" algn="l" rtl="0">
              <a:lnSpc>
                <a:spcPct val="112990"/>
              </a:lnSpc>
              <a:spcBef>
                <a:spcPts val="0"/>
              </a:spcBef>
              <a:spcAft>
                <a:spcPts val="0"/>
              </a:spcAft>
              <a:buClr>
                <a:srgbClr val="FFFAFA"/>
              </a:buClr>
              <a:buSzPts val="3056"/>
              <a:buFont typeface="Arial"/>
              <a:buChar char="•"/>
            </a:pPr>
            <a:r>
              <a:rPr lang="en-US" sz="3056" b="0" i="0" u="none" strike="noStrike" cap="none">
                <a:solidFill>
                  <a:srgbClr val="FFFAFA"/>
                </a:solidFill>
                <a:latin typeface="Inter"/>
                <a:ea typeface="Inter"/>
                <a:cs typeface="Inter"/>
                <a:sym typeface="Inter"/>
              </a:rPr>
              <a:t>AI can use the information obtained through the data it is fed to:</a:t>
            </a:r>
            <a:endParaRPr/>
          </a:p>
          <a:p>
            <a:pPr marL="1319834" marR="0" lvl="2" indent="-439944" algn="l" rtl="0">
              <a:lnSpc>
                <a:spcPct val="112990"/>
              </a:lnSpc>
              <a:spcBef>
                <a:spcPts val="0"/>
              </a:spcBef>
              <a:spcAft>
                <a:spcPts val="0"/>
              </a:spcAft>
              <a:buClr>
                <a:srgbClr val="FFFAFA"/>
              </a:buClr>
              <a:buSzPts val="3056"/>
              <a:buFont typeface="Arial"/>
              <a:buChar char="⚬"/>
            </a:pPr>
            <a:r>
              <a:rPr lang="en-US" sz="3056" b="0" i="0" u="none" strike="noStrike" cap="none">
                <a:solidFill>
                  <a:srgbClr val="FFFAFA"/>
                </a:solidFill>
                <a:latin typeface="Inter"/>
                <a:ea typeface="Inter"/>
                <a:cs typeface="Inter"/>
                <a:sym typeface="Inter"/>
              </a:rPr>
              <a:t>Alert the user to specific conditions</a:t>
            </a:r>
            <a:endParaRPr/>
          </a:p>
          <a:p>
            <a:pPr marL="1319834" marR="0" lvl="2" indent="-439944" algn="l" rtl="0">
              <a:lnSpc>
                <a:spcPct val="112990"/>
              </a:lnSpc>
              <a:spcBef>
                <a:spcPts val="0"/>
              </a:spcBef>
              <a:spcAft>
                <a:spcPts val="0"/>
              </a:spcAft>
              <a:buClr>
                <a:srgbClr val="FFFAFA"/>
              </a:buClr>
              <a:buSzPts val="3056"/>
              <a:buFont typeface="Arial"/>
              <a:buChar char="⚬"/>
            </a:pPr>
            <a:r>
              <a:rPr lang="en-US" sz="3056" b="0" i="0" u="none" strike="noStrike" cap="none">
                <a:solidFill>
                  <a:srgbClr val="FFFAFA"/>
                </a:solidFill>
                <a:latin typeface="Inter"/>
                <a:ea typeface="Inter"/>
                <a:cs typeface="Inter"/>
                <a:sym typeface="Inter"/>
              </a:rPr>
              <a:t>Direct the user to specific resources</a:t>
            </a:r>
            <a:endParaRPr/>
          </a:p>
          <a:p>
            <a:pPr marL="1319834" marR="0" lvl="2" indent="-439944" algn="l" rtl="0">
              <a:lnSpc>
                <a:spcPct val="112990"/>
              </a:lnSpc>
              <a:spcBef>
                <a:spcPts val="0"/>
              </a:spcBef>
              <a:spcAft>
                <a:spcPts val="0"/>
              </a:spcAft>
              <a:buClr>
                <a:srgbClr val="FFFAFA"/>
              </a:buClr>
              <a:buSzPts val="3056"/>
              <a:buFont typeface="Arial"/>
              <a:buChar char="⚬"/>
            </a:pPr>
            <a:r>
              <a:rPr lang="en-US" sz="3056" b="0" i="0" u="none" strike="noStrike" cap="none">
                <a:solidFill>
                  <a:srgbClr val="FFFAFA"/>
                </a:solidFill>
                <a:latin typeface="Inter"/>
                <a:ea typeface="Inter"/>
                <a:cs typeface="Inter"/>
                <a:sym typeface="Inter"/>
              </a:rPr>
              <a:t>Provide a mechanism to accountability</a:t>
            </a:r>
            <a:endParaRPr/>
          </a:p>
          <a:p>
            <a:pPr marL="1319834" marR="0" lvl="2" indent="-439944" algn="l" rtl="0">
              <a:lnSpc>
                <a:spcPct val="112990"/>
              </a:lnSpc>
              <a:spcBef>
                <a:spcPts val="0"/>
              </a:spcBef>
              <a:spcAft>
                <a:spcPts val="0"/>
              </a:spcAft>
              <a:buClr>
                <a:srgbClr val="FFFAFA"/>
              </a:buClr>
              <a:buSzPts val="3056"/>
              <a:buFont typeface="Arial"/>
              <a:buChar char="⚬"/>
            </a:pPr>
            <a:r>
              <a:rPr lang="en-US" sz="3056" b="0" i="0" u="none" strike="noStrike" cap="none">
                <a:solidFill>
                  <a:srgbClr val="FFFAFA"/>
                </a:solidFill>
                <a:latin typeface="Inter"/>
                <a:ea typeface="Inter"/>
                <a:cs typeface="Inter"/>
                <a:sym typeface="Inter"/>
              </a:rPr>
              <a:t>Keep the user on track</a:t>
            </a:r>
            <a:endParaRPr/>
          </a:p>
          <a:p>
            <a:pPr marL="0" marR="0" lvl="0" indent="0" algn="l" rtl="0">
              <a:lnSpc>
                <a:spcPct val="112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56" b="0" i="0" u="none" strike="noStrike" cap="none">
              <a:solidFill>
                <a:srgbClr val="FFFAF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4" name="Google Shape;504;p26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8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9" name="Google Shape;509;p27"/>
          <p:cNvCxnSpPr/>
          <p:nvPr/>
        </p:nvCxnSpPr>
        <p:spPr>
          <a:xfrm>
            <a:off x="1477790" y="9239250"/>
            <a:ext cx="15723700" cy="0"/>
          </a:xfrm>
          <a:prstGeom prst="straightConnector1">
            <a:avLst/>
          </a:prstGeom>
          <a:noFill/>
          <a:ln w="123825" cap="flat" cmpd="sng">
            <a:solidFill>
              <a:srgbClr val="30405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10" name="Google Shape;510;p27"/>
          <p:cNvGrpSpPr/>
          <p:nvPr/>
        </p:nvGrpSpPr>
        <p:grpSpPr>
          <a:xfrm>
            <a:off x="1476074" y="2966654"/>
            <a:ext cx="4577765" cy="3302916"/>
            <a:chOff x="0" y="-219075"/>
            <a:chExt cx="1205667" cy="869904"/>
          </a:xfrm>
        </p:grpSpPr>
        <p:sp>
          <p:nvSpPr>
            <p:cNvPr id="511" name="Google Shape;511;p27"/>
            <p:cNvSpPr/>
            <p:nvPr/>
          </p:nvSpPr>
          <p:spPr>
            <a:xfrm>
              <a:off x="0" y="0"/>
              <a:ext cx="1205667" cy="650829"/>
            </a:xfrm>
            <a:custGeom>
              <a:avLst/>
              <a:gdLst/>
              <a:ahLst/>
              <a:cxnLst/>
              <a:rect l="l" t="t" r="r" b="b"/>
              <a:pathLst>
                <a:path w="1205667" h="650829" extrusionOk="0">
                  <a:moveTo>
                    <a:pt x="54118" y="0"/>
                  </a:moveTo>
                  <a:lnTo>
                    <a:pt x="1151548" y="0"/>
                  </a:lnTo>
                  <a:cubicBezTo>
                    <a:pt x="1181437" y="0"/>
                    <a:pt x="1205667" y="24230"/>
                    <a:pt x="1205667" y="54118"/>
                  </a:cubicBezTo>
                  <a:lnTo>
                    <a:pt x="1205667" y="596711"/>
                  </a:lnTo>
                  <a:cubicBezTo>
                    <a:pt x="1205667" y="626599"/>
                    <a:pt x="1181437" y="650829"/>
                    <a:pt x="1151548" y="650829"/>
                  </a:cubicBezTo>
                  <a:lnTo>
                    <a:pt x="54118" y="650829"/>
                  </a:lnTo>
                  <a:cubicBezTo>
                    <a:pt x="24230" y="650829"/>
                    <a:pt x="0" y="626599"/>
                    <a:pt x="0" y="596711"/>
                  </a:cubicBezTo>
                  <a:lnTo>
                    <a:pt x="0" y="54118"/>
                  </a:lnTo>
                  <a:cubicBezTo>
                    <a:pt x="0" y="24230"/>
                    <a:pt x="24230" y="0"/>
                    <a:pt x="54118" y="0"/>
                  </a:cubicBezTo>
                  <a:close/>
                </a:path>
              </a:pathLst>
            </a:custGeom>
            <a:solidFill>
              <a:srgbClr val="1C283C"/>
            </a:solidFill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 txBox="1"/>
            <p:nvPr/>
          </p:nvSpPr>
          <p:spPr>
            <a:xfrm>
              <a:off x="0" y="-219075"/>
              <a:ext cx="1205667" cy="869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27"/>
          <p:cNvSpPr/>
          <p:nvPr/>
        </p:nvSpPr>
        <p:spPr>
          <a:xfrm>
            <a:off x="14818898" y="-316346"/>
            <a:ext cx="4142416" cy="4114800"/>
          </a:xfrm>
          <a:custGeom>
            <a:avLst/>
            <a:gdLst/>
            <a:ahLst/>
            <a:cxnLst/>
            <a:rect l="l" t="t" r="r" b="b"/>
            <a:pathLst>
              <a:path w="4142416" h="4114800" extrusionOk="0">
                <a:moveTo>
                  <a:pt x="0" y="0"/>
                </a:moveTo>
                <a:lnTo>
                  <a:pt x="4142416" y="0"/>
                </a:lnTo>
                <a:lnTo>
                  <a:pt x="41424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4" name="Google Shape;514;p27"/>
          <p:cNvSpPr txBox="1"/>
          <p:nvPr/>
        </p:nvSpPr>
        <p:spPr>
          <a:xfrm>
            <a:off x="1476074" y="1227099"/>
            <a:ext cx="11855588" cy="114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6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98" b="1" i="0" u="none" strike="noStrike" cap="none" dirty="0">
                <a:solidFill>
                  <a:srgbClr val="1C283C"/>
                </a:solidFill>
                <a:latin typeface="Arial"/>
                <a:ea typeface="Arial"/>
                <a:cs typeface="Arial"/>
                <a:sym typeface="Arial"/>
              </a:rPr>
              <a:t>Accountability</a:t>
            </a:r>
            <a:endParaRPr dirty="0"/>
          </a:p>
        </p:txBody>
      </p:sp>
      <p:sp>
        <p:nvSpPr>
          <p:cNvPr id="515" name="Google Shape;515;p27"/>
          <p:cNvSpPr txBox="1"/>
          <p:nvPr/>
        </p:nvSpPr>
        <p:spPr>
          <a:xfrm>
            <a:off x="1811918" y="4027657"/>
            <a:ext cx="3696646" cy="178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4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Peer Support is the most valued resource to public safety personnel</a:t>
            </a:r>
            <a:endParaRPr/>
          </a:p>
        </p:txBody>
      </p:sp>
      <p:grpSp>
        <p:nvGrpSpPr>
          <p:cNvPr id="516" name="Google Shape;516;p27"/>
          <p:cNvGrpSpPr/>
          <p:nvPr/>
        </p:nvGrpSpPr>
        <p:grpSpPr>
          <a:xfrm>
            <a:off x="6855117" y="2966654"/>
            <a:ext cx="4577765" cy="3302916"/>
            <a:chOff x="0" y="-219075"/>
            <a:chExt cx="1205667" cy="869904"/>
          </a:xfrm>
        </p:grpSpPr>
        <p:sp>
          <p:nvSpPr>
            <p:cNvPr id="517" name="Google Shape;517;p27"/>
            <p:cNvSpPr/>
            <p:nvPr/>
          </p:nvSpPr>
          <p:spPr>
            <a:xfrm>
              <a:off x="0" y="0"/>
              <a:ext cx="1205667" cy="650829"/>
            </a:xfrm>
            <a:custGeom>
              <a:avLst/>
              <a:gdLst/>
              <a:ahLst/>
              <a:cxnLst/>
              <a:rect l="l" t="t" r="r" b="b"/>
              <a:pathLst>
                <a:path w="1205667" h="650829" extrusionOk="0">
                  <a:moveTo>
                    <a:pt x="54118" y="0"/>
                  </a:moveTo>
                  <a:lnTo>
                    <a:pt x="1151548" y="0"/>
                  </a:lnTo>
                  <a:cubicBezTo>
                    <a:pt x="1181437" y="0"/>
                    <a:pt x="1205667" y="24230"/>
                    <a:pt x="1205667" y="54118"/>
                  </a:cubicBezTo>
                  <a:lnTo>
                    <a:pt x="1205667" y="596711"/>
                  </a:lnTo>
                  <a:cubicBezTo>
                    <a:pt x="1205667" y="626599"/>
                    <a:pt x="1181437" y="650829"/>
                    <a:pt x="1151548" y="650829"/>
                  </a:cubicBezTo>
                  <a:lnTo>
                    <a:pt x="54118" y="650829"/>
                  </a:lnTo>
                  <a:cubicBezTo>
                    <a:pt x="24230" y="650829"/>
                    <a:pt x="0" y="626599"/>
                    <a:pt x="0" y="596711"/>
                  </a:cubicBezTo>
                  <a:lnTo>
                    <a:pt x="0" y="54118"/>
                  </a:lnTo>
                  <a:cubicBezTo>
                    <a:pt x="0" y="24230"/>
                    <a:pt x="24230" y="0"/>
                    <a:pt x="54118" y="0"/>
                  </a:cubicBezTo>
                  <a:close/>
                </a:path>
              </a:pathLst>
            </a:custGeom>
            <a:solidFill>
              <a:srgbClr val="1C283C"/>
            </a:solidFill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 txBox="1"/>
            <p:nvPr/>
          </p:nvSpPr>
          <p:spPr>
            <a:xfrm>
              <a:off x="0" y="-219075"/>
              <a:ext cx="1205667" cy="869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p27"/>
          <p:cNvSpPr txBox="1"/>
          <p:nvPr/>
        </p:nvSpPr>
        <p:spPr>
          <a:xfrm>
            <a:off x="7216155" y="4027657"/>
            <a:ext cx="4216728" cy="178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4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AI can be used to share information to selected peers/accountability partners</a:t>
            </a:r>
            <a:endParaRPr/>
          </a:p>
        </p:txBody>
      </p:sp>
      <p:grpSp>
        <p:nvGrpSpPr>
          <p:cNvPr id="520" name="Google Shape;520;p27"/>
          <p:cNvGrpSpPr/>
          <p:nvPr/>
        </p:nvGrpSpPr>
        <p:grpSpPr>
          <a:xfrm>
            <a:off x="12312341" y="2966654"/>
            <a:ext cx="4577765" cy="3302916"/>
            <a:chOff x="0" y="-219075"/>
            <a:chExt cx="1205667" cy="869904"/>
          </a:xfrm>
        </p:grpSpPr>
        <p:sp>
          <p:nvSpPr>
            <p:cNvPr id="521" name="Google Shape;521;p27"/>
            <p:cNvSpPr/>
            <p:nvPr/>
          </p:nvSpPr>
          <p:spPr>
            <a:xfrm>
              <a:off x="0" y="0"/>
              <a:ext cx="1205667" cy="650829"/>
            </a:xfrm>
            <a:custGeom>
              <a:avLst/>
              <a:gdLst/>
              <a:ahLst/>
              <a:cxnLst/>
              <a:rect l="l" t="t" r="r" b="b"/>
              <a:pathLst>
                <a:path w="1205667" h="650829" extrusionOk="0">
                  <a:moveTo>
                    <a:pt x="54118" y="0"/>
                  </a:moveTo>
                  <a:lnTo>
                    <a:pt x="1151548" y="0"/>
                  </a:lnTo>
                  <a:cubicBezTo>
                    <a:pt x="1181437" y="0"/>
                    <a:pt x="1205667" y="24230"/>
                    <a:pt x="1205667" y="54118"/>
                  </a:cubicBezTo>
                  <a:lnTo>
                    <a:pt x="1205667" y="596711"/>
                  </a:lnTo>
                  <a:cubicBezTo>
                    <a:pt x="1205667" y="626599"/>
                    <a:pt x="1181437" y="650829"/>
                    <a:pt x="1151548" y="650829"/>
                  </a:cubicBezTo>
                  <a:lnTo>
                    <a:pt x="54118" y="650829"/>
                  </a:lnTo>
                  <a:cubicBezTo>
                    <a:pt x="24230" y="650829"/>
                    <a:pt x="0" y="626599"/>
                    <a:pt x="0" y="596711"/>
                  </a:cubicBezTo>
                  <a:lnTo>
                    <a:pt x="0" y="54118"/>
                  </a:lnTo>
                  <a:cubicBezTo>
                    <a:pt x="0" y="24230"/>
                    <a:pt x="24230" y="0"/>
                    <a:pt x="54118" y="0"/>
                  </a:cubicBezTo>
                  <a:close/>
                </a:path>
              </a:pathLst>
            </a:custGeom>
            <a:solidFill>
              <a:srgbClr val="1C283C"/>
            </a:solidFill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 txBox="1"/>
            <p:nvPr/>
          </p:nvSpPr>
          <p:spPr>
            <a:xfrm>
              <a:off x="0" y="-219075"/>
              <a:ext cx="1205667" cy="869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p27"/>
          <p:cNvSpPr txBox="1"/>
          <p:nvPr/>
        </p:nvSpPr>
        <p:spPr>
          <a:xfrm>
            <a:off x="12752900" y="3822147"/>
            <a:ext cx="3696646" cy="204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43" b="1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Having someone with information on how you are really doing is key to providing you the help you need</a:t>
            </a:r>
            <a:endParaRPr dirty="0"/>
          </a:p>
        </p:txBody>
      </p:sp>
      <p:sp>
        <p:nvSpPr>
          <p:cNvPr id="524" name="Google Shape;524;p27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8"/>
          <p:cNvGrpSpPr/>
          <p:nvPr/>
        </p:nvGrpSpPr>
        <p:grpSpPr>
          <a:xfrm>
            <a:off x="-822169" y="-967242"/>
            <a:ext cx="19594246" cy="3365637"/>
            <a:chOff x="0" y="-219075"/>
            <a:chExt cx="5160625" cy="886423"/>
          </a:xfrm>
        </p:grpSpPr>
        <p:sp>
          <p:nvSpPr>
            <p:cNvPr id="530" name="Google Shape;530;p28"/>
            <p:cNvSpPr/>
            <p:nvPr/>
          </p:nvSpPr>
          <p:spPr>
            <a:xfrm>
              <a:off x="0" y="0"/>
              <a:ext cx="5160625" cy="667348"/>
            </a:xfrm>
            <a:custGeom>
              <a:avLst/>
              <a:gdLst/>
              <a:ahLst/>
              <a:cxnLst/>
              <a:rect l="l" t="t" r="r" b="b"/>
              <a:pathLst>
                <a:path w="5160625" h="667348" extrusionOk="0">
                  <a:moveTo>
                    <a:pt x="0" y="0"/>
                  </a:moveTo>
                  <a:lnTo>
                    <a:pt x="5160625" y="0"/>
                  </a:lnTo>
                  <a:lnTo>
                    <a:pt x="5160625" y="667348"/>
                  </a:lnTo>
                  <a:lnTo>
                    <a:pt x="0" y="667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Google Shape;531;p28"/>
            <p:cNvSpPr txBox="1"/>
            <p:nvPr/>
          </p:nvSpPr>
          <p:spPr>
            <a:xfrm>
              <a:off x="0" y="-219075"/>
              <a:ext cx="5160625" cy="886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28"/>
          <p:cNvGrpSpPr/>
          <p:nvPr/>
        </p:nvGrpSpPr>
        <p:grpSpPr>
          <a:xfrm rot="-5400000">
            <a:off x="17259300" y="2209827"/>
            <a:ext cx="188568" cy="188568"/>
            <a:chOff x="0" y="0"/>
            <a:chExt cx="812800" cy="812800"/>
          </a:xfrm>
        </p:grpSpPr>
        <p:sp>
          <p:nvSpPr>
            <p:cNvPr id="533" name="Google Shape;533;p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5" name="Google Shape;535;p28"/>
          <p:cNvSpPr/>
          <p:nvPr/>
        </p:nvSpPr>
        <p:spPr>
          <a:xfrm>
            <a:off x="768402" y="4250271"/>
            <a:ext cx="2908592" cy="290859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>
            <a:off x="5200994" y="4250271"/>
            <a:ext cx="2908592" cy="290859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/>
          <p:nvPr/>
        </p:nvSpPr>
        <p:spPr>
          <a:xfrm>
            <a:off x="9629811" y="4250271"/>
            <a:ext cx="2908592" cy="290859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5045" r="-2504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8"/>
          <p:cNvSpPr/>
          <p:nvPr/>
        </p:nvSpPr>
        <p:spPr>
          <a:xfrm>
            <a:off x="14058629" y="4250271"/>
            <a:ext cx="2908592" cy="290859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5045" r="-2504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8"/>
          <p:cNvSpPr txBox="1"/>
          <p:nvPr/>
        </p:nvSpPr>
        <p:spPr>
          <a:xfrm>
            <a:off x="1221741" y="818424"/>
            <a:ext cx="12603989" cy="62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31" b="1" i="0" u="none" strike="noStrike" cap="none">
                <a:solidFill>
                  <a:srgbClr val="1C283C"/>
                </a:solidFill>
                <a:latin typeface="Arial"/>
                <a:ea typeface="Arial"/>
                <a:cs typeface="Arial"/>
                <a:sym typeface="Arial"/>
              </a:rPr>
              <a:t>AI AS A FORCE MULTIPLIER </a:t>
            </a:r>
            <a:endParaRPr/>
          </a:p>
        </p:txBody>
      </p:sp>
      <p:sp>
        <p:nvSpPr>
          <p:cNvPr id="540" name="Google Shape;540;p28"/>
          <p:cNvSpPr txBox="1"/>
          <p:nvPr/>
        </p:nvSpPr>
        <p:spPr>
          <a:xfrm>
            <a:off x="789181" y="7427563"/>
            <a:ext cx="2867035" cy="71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7" b="1" i="0" u="none" strike="noStrike" cap="none">
                <a:solidFill>
                  <a:srgbClr val="F1F4F8"/>
                </a:solidFill>
                <a:latin typeface="Inter"/>
                <a:ea typeface="Inter"/>
                <a:cs typeface="Inter"/>
                <a:sym typeface="Inter"/>
              </a:rPr>
              <a:t>Importance of a wellness unit</a:t>
            </a:r>
            <a:endParaRPr/>
          </a:p>
        </p:txBody>
      </p:sp>
      <p:sp>
        <p:nvSpPr>
          <p:cNvPr id="541" name="Google Shape;541;p28"/>
          <p:cNvSpPr txBox="1"/>
          <p:nvPr/>
        </p:nvSpPr>
        <p:spPr>
          <a:xfrm>
            <a:off x="5242551" y="7427563"/>
            <a:ext cx="2867035" cy="3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7" b="1" i="0" u="none" strike="noStrike" cap="none">
                <a:solidFill>
                  <a:srgbClr val="F1F4F8"/>
                </a:solidFill>
                <a:latin typeface="Inter"/>
                <a:ea typeface="Inter"/>
                <a:cs typeface="Inter"/>
                <a:sym typeface="Inter"/>
              </a:rPr>
              <a:t>Staffing challenges</a:t>
            </a:r>
            <a:endParaRPr/>
          </a:p>
        </p:txBody>
      </p:sp>
      <p:sp>
        <p:nvSpPr>
          <p:cNvPr id="542" name="Google Shape;542;p28"/>
          <p:cNvSpPr txBox="1"/>
          <p:nvPr/>
        </p:nvSpPr>
        <p:spPr>
          <a:xfrm>
            <a:off x="10040619" y="7401675"/>
            <a:ext cx="2867035" cy="143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7" b="1" i="0" u="none" strike="noStrike" cap="none">
                <a:solidFill>
                  <a:srgbClr val="F1F4F8"/>
                </a:solidFill>
                <a:latin typeface="Inter"/>
                <a:ea typeface="Inter"/>
                <a:cs typeface="Inter"/>
                <a:sym typeface="Inter"/>
              </a:rPr>
              <a:t>Providing the resources necessary to empower the employee</a:t>
            </a:r>
            <a:endParaRPr/>
          </a:p>
        </p:txBody>
      </p:sp>
      <p:sp>
        <p:nvSpPr>
          <p:cNvPr id="543" name="Google Shape;543;p28"/>
          <p:cNvSpPr txBox="1"/>
          <p:nvPr/>
        </p:nvSpPr>
        <p:spPr>
          <a:xfrm>
            <a:off x="14392265" y="7427563"/>
            <a:ext cx="2867035" cy="107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7" b="1" i="0" u="none" strike="noStrike" cap="none">
                <a:solidFill>
                  <a:srgbClr val="F1F4F8"/>
                </a:solidFill>
                <a:latin typeface="Inter"/>
                <a:ea typeface="Inter"/>
                <a:cs typeface="Inter"/>
                <a:sym typeface="Inter"/>
              </a:rPr>
              <a:t>Personal accountability with agency support</a:t>
            </a:r>
            <a:endParaRPr/>
          </a:p>
        </p:txBody>
      </p:sp>
      <p:sp>
        <p:nvSpPr>
          <p:cNvPr id="544" name="Google Shape;544;p28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9"/>
          <p:cNvSpPr/>
          <p:nvPr/>
        </p:nvSpPr>
        <p:spPr>
          <a:xfrm rot="-5400000">
            <a:off x="924611" y="5090628"/>
            <a:ext cx="10408348" cy="227091"/>
          </a:xfrm>
          <a:custGeom>
            <a:avLst/>
            <a:gdLst/>
            <a:ahLst/>
            <a:cxnLst/>
            <a:rect l="l" t="t" r="r" b="b"/>
            <a:pathLst>
              <a:path w="10408348" h="227091" extrusionOk="0">
                <a:moveTo>
                  <a:pt x="0" y="0"/>
                </a:moveTo>
                <a:lnTo>
                  <a:pt x="10408348" y="0"/>
                </a:lnTo>
                <a:lnTo>
                  <a:pt x="10408348" y="227092"/>
                </a:lnTo>
                <a:lnTo>
                  <a:pt x="0" y="227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0" name="Google Shape;550;p29"/>
          <p:cNvSpPr/>
          <p:nvPr/>
        </p:nvSpPr>
        <p:spPr>
          <a:xfrm>
            <a:off x="7999682" y="207596"/>
            <a:ext cx="8042179" cy="2003843"/>
          </a:xfrm>
          <a:custGeom>
            <a:avLst/>
            <a:gdLst/>
            <a:ahLst/>
            <a:cxnLst/>
            <a:rect l="l" t="t" r="r" b="b"/>
            <a:pathLst>
              <a:path w="8042179" h="2003843" extrusionOk="0">
                <a:moveTo>
                  <a:pt x="0" y="0"/>
                </a:moveTo>
                <a:lnTo>
                  <a:pt x="8042179" y="0"/>
                </a:lnTo>
                <a:lnTo>
                  <a:pt x="8042179" y="2003843"/>
                </a:lnTo>
                <a:lnTo>
                  <a:pt x="0" y="2003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1" name="Google Shape;551;p29"/>
          <p:cNvSpPr/>
          <p:nvPr/>
        </p:nvSpPr>
        <p:spPr>
          <a:xfrm>
            <a:off x="7999682" y="2211439"/>
            <a:ext cx="8042179" cy="2003843"/>
          </a:xfrm>
          <a:custGeom>
            <a:avLst/>
            <a:gdLst/>
            <a:ahLst/>
            <a:cxnLst/>
            <a:rect l="l" t="t" r="r" b="b"/>
            <a:pathLst>
              <a:path w="8042179" h="2003843" extrusionOk="0">
                <a:moveTo>
                  <a:pt x="0" y="0"/>
                </a:moveTo>
                <a:lnTo>
                  <a:pt x="8042179" y="0"/>
                </a:lnTo>
                <a:lnTo>
                  <a:pt x="8042179" y="2003843"/>
                </a:lnTo>
                <a:lnTo>
                  <a:pt x="0" y="2003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2" name="Google Shape;552;p29"/>
          <p:cNvSpPr/>
          <p:nvPr/>
        </p:nvSpPr>
        <p:spPr>
          <a:xfrm>
            <a:off x="7999682" y="4202252"/>
            <a:ext cx="8042179" cy="2003843"/>
          </a:xfrm>
          <a:custGeom>
            <a:avLst/>
            <a:gdLst/>
            <a:ahLst/>
            <a:cxnLst/>
            <a:rect l="l" t="t" r="r" b="b"/>
            <a:pathLst>
              <a:path w="8042179" h="2003843" extrusionOk="0">
                <a:moveTo>
                  <a:pt x="0" y="0"/>
                </a:moveTo>
                <a:lnTo>
                  <a:pt x="8042179" y="0"/>
                </a:lnTo>
                <a:lnTo>
                  <a:pt x="8042179" y="2003843"/>
                </a:lnTo>
                <a:lnTo>
                  <a:pt x="0" y="2003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3" name="Google Shape;553;p29"/>
          <p:cNvSpPr/>
          <p:nvPr/>
        </p:nvSpPr>
        <p:spPr>
          <a:xfrm>
            <a:off x="7999682" y="6206095"/>
            <a:ext cx="8042179" cy="2003843"/>
          </a:xfrm>
          <a:custGeom>
            <a:avLst/>
            <a:gdLst/>
            <a:ahLst/>
            <a:cxnLst/>
            <a:rect l="l" t="t" r="r" b="b"/>
            <a:pathLst>
              <a:path w="8042179" h="2003843" extrusionOk="0">
                <a:moveTo>
                  <a:pt x="0" y="0"/>
                </a:moveTo>
                <a:lnTo>
                  <a:pt x="8042179" y="0"/>
                </a:lnTo>
                <a:lnTo>
                  <a:pt x="8042179" y="2003843"/>
                </a:lnTo>
                <a:lnTo>
                  <a:pt x="0" y="2003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4" name="Google Shape;554;p29"/>
          <p:cNvSpPr/>
          <p:nvPr/>
        </p:nvSpPr>
        <p:spPr>
          <a:xfrm>
            <a:off x="7999682" y="8196820"/>
            <a:ext cx="8042179" cy="2003843"/>
          </a:xfrm>
          <a:custGeom>
            <a:avLst/>
            <a:gdLst/>
            <a:ahLst/>
            <a:cxnLst/>
            <a:rect l="l" t="t" r="r" b="b"/>
            <a:pathLst>
              <a:path w="8042179" h="2003843" extrusionOk="0">
                <a:moveTo>
                  <a:pt x="0" y="0"/>
                </a:moveTo>
                <a:lnTo>
                  <a:pt x="8042179" y="0"/>
                </a:lnTo>
                <a:lnTo>
                  <a:pt x="8042179" y="2003843"/>
                </a:lnTo>
                <a:lnTo>
                  <a:pt x="0" y="2003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5" name="Google Shape;555;p29"/>
          <p:cNvSpPr/>
          <p:nvPr/>
        </p:nvSpPr>
        <p:spPr>
          <a:xfrm>
            <a:off x="8235462" y="497882"/>
            <a:ext cx="1270706" cy="1161107"/>
          </a:xfrm>
          <a:custGeom>
            <a:avLst/>
            <a:gdLst/>
            <a:ahLst/>
            <a:cxnLst/>
            <a:rect l="l" t="t" r="r" b="b"/>
            <a:pathLst>
              <a:path w="1270706" h="1161107" extrusionOk="0">
                <a:moveTo>
                  <a:pt x="0" y="0"/>
                </a:moveTo>
                <a:lnTo>
                  <a:pt x="1270706" y="0"/>
                </a:lnTo>
                <a:lnTo>
                  <a:pt x="1270706" y="1161107"/>
                </a:lnTo>
                <a:lnTo>
                  <a:pt x="0" y="1161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6" name="Google Shape;556;p29"/>
          <p:cNvSpPr/>
          <p:nvPr/>
        </p:nvSpPr>
        <p:spPr>
          <a:xfrm>
            <a:off x="8235462" y="2566237"/>
            <a:ext cx="1270706" cy="1083565"/>
          </a:xfrm>
          <a:custGeom>
            <a:avLst/>
            <a:gdLst/>
            <a:ahLst/>
            <a:cxnLst/>
            <a:rect l="l" t="t" r="r" b="b"/>
            <a:pathLst>
              <a:path w="1270706" h="1083565" extrusionOk="0">
                <a:moveTo>
                  <a:pt x="0" y="0"/>
                </a:moveTo>
                <a:lnTo>
                  <a:pt x="1270706" y="0"/>
                </a:lnTo>
                <a:lnTo>
                  <a:pt x="1270706" y="1083565"/>
                </a:lnTo>
                <a:lnTo>
                  <a:pt x="0" y="1083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7" name="Google Shape;557;p29"/>
          <p:cNvSpPr/>
          <p:nvPr/>
        </p:nvSpPr>
        <p:spPr>
          <a:xfrm>
            <a:off x="8194169" y="4672482"/>
            <a:ext cx="1311999" cy="980719"/>
          </a:xfrm>
          <a:custGeom>
            <a:avLst/>
            <a:gdLst/>
            <a:ahLst/>
            <a:cxnLst/>
            <a:rect l="l" t="t" r="r" b="b"/>
            <a:pathLst>
              <a:path w="1311999" h="980719" extrusionOk="0">
                <a:moveTo>
                  <a:pt x="0" y="0"/>
                </a:moveTo>
                <a:lnTo>
                  <a:pt x="1311999" y="0"/>
                </a:lnTo>
                <a:lnTo>
                  <a:pt x="1311999" y="980719"/>
                </a:lnTo>
                <a:lnTo>
                  <a:pt x="0" y="9807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8" name="Google Shape;558;p29"/>
          <p:cNvSpPr/>
          <p:nvPr/>
        </p:nvSpPr>
        <p:spPr>
          <a:xfrm>
            <a:off x="8253473" y="6506122"/>
            <a:ext cx="1252695" cy="1252695"/>
          </a:xfrm>
          <a:custGeom>
            <a:avLst/>
            <a:gdLst/>
            <a:ahLst/>
            <a:cxnLst/>
            <a:rect l="l" t="t" r="r" b="b"/>
            <a:pathLst>
              <a:path w="1252695" h="1252695" extrusionOk="0">
                <a:moveTo>
                  <a:pt x="0" y="0"/>
                </a:moveTo>
                <a:lnTo>
                  <a:pt x="1252695" y="0"/>
                </a:lnTo>
                <a:lnTo>
                  <a:pt x="1252695" y="1252695"/>
                </a:lnTo>
                <a:lnTo>
                  <a:pt x="0" y="1252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9" name="Google Shape;559;p29"/>
          <p:cNvSpPr/>
          <p:nvPr/>
        </p:nvSpPr>
        <p:spPr>
          <a:xfrm>
            <a:off x="8253473" y="8562363"/>
            <a:ext cx="1353039" cy="1077357"/>
          </a:xfrm>
          <a:custGeom>
            <a:avLst/>
            <a:gdLst/>
            <a:ahLst/>
            <a:cxnLst/>
            <a:rect l="l" t="t" r="r" b="b"/>
            <a:pathLst>
              <a:path w="1353039" h="1077357" extrusionOk="0">
                <a:moveTo>
                  <a:pt x="0" y="0"/>
                </a:moveTo>
                <a:lnTo>
                  <a:pt x="1353039" y="0"/>
                </a:lnTo>
                <a:lnTo>
                  <a:pt x="1353039" y="1077358"/>
                </a:lnTo>
                <a:lnTo>
                  <a:pt x="0" y="1077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60" name="Google Shape;560;p29"/>
          <p:cNvSpPr txBox="1"/>
          <p:nvPr/>
        </p:nvSpPr>
        <p:spPr>
          <a:xfrm>
            <a:off x="543857" y="4510828"/>
            <a:ext cx="5100085" cy="69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9" b="1" i="0" u="none" strike="noStrike" cap="none">
                <a:solidFill>
                  <a:srgbClr val="1C283C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561" name="Google Shape;561;p29"/>
          <p:cNvSpPr txBox="1"/>
          <p:nvPr/>
        </p:nvSpPr>
        <p:spPr>
          <a:xfrm>
            <a:off x="9889935" y="618979"/>
            <a:ext cx="5716480" cy="77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AI is here and will only become a larger part of our lives</a:t>
            </a:r>
            <a:endParaRPr/>
          </a:p>
        </p:txBody>
      </p:sp>
      <p:sp>
        <p:nvSpPr>
          <p:cNvPr id="562" name="Google Shape;562;p29"/>
          <p:cNvSpPr txBox="1"/>
          <p:nvPr/>
        </p:nvSpPr>
        <p:spPr>
          <a:xfrm>
            <a:off x="9889935" y="2617438"/>
            <a:ext cx="5716480" cy="116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AI is more than a system to generate funny memes, write essays, or suggest your next movie on Netflix</a:t>
            </a:r>
            <a:endParaRPr/>
          </a:p>
        </p:txBody>
      </p:sp>
      <p:sp>
        <p:nvSpPr>
          <p:cNvPr id="563" name="Google Shape;563;p29"/>
          <p:cNvSpPr txBox="1"/>
          <p:nvPr/>
        </p:nvSpPr>
        <p:spPr>
          <a:xfrm>
            <a:off x="9877643" y="4624857"/>
            <a:ext cx="5716480" cy="77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Recruitment and Retention are and will be a Challenge for Public Safety</a:t>
            </a:r>
            <a:endParaRPr/>
          </a:p>
        </p:txBody>
      </p:sp>
      <p:sp>
        <p:nvSpPr>
          <p:cNvPr id="564" name="Google Shape;564;p29"/>
          <p:cNvSpPr txBox="1"/>
          <p:nvPr/>
        </p:nvSpPr>
        <p:spPr>
          <a:xfrm>
            <a:off x="9877643" y="6527486"/>
            <a:ext cx="5716480" cy="116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Providing a workplace that prioritizes health and wellbeing will be key to attracting and keeping good employees</a:t>
            </a:r>
            <a:endParaRPr/>
          </a:p>
        </p:txBody>
      </p:sp>
      <p:sp>
        <p:nvSpPr>
          <p:cNvPr id="565" name="Google Shape;565;p29"/>
          <p:cNvSpPr txBox="1"/>
          <p:nvPr/>
        </p:nvSpPr>
        <p:spPr>
          <a:xfrm>
            <a:off x="9889935" y="8515108"/>
            <a:ext cx="5716480" cy="116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8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AI can assist a department with empowering the employee to take control of their own health.</a:t>
            </a:r>
            <a:endParaRPr/>
          </a:p>
        </p:txBody>
      </p:sp>
      <p:sp>
        <p:nvSpPr>
          <p:cNvPr id="566" name="Google Shape;566;p29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1233412" y="1028700"/>
            <a:ext cx="2163313" cy="1709017"/>
          </a:xfrm>
          <a:custGeom>
            <a:avLst/>
            <a:gdLst/>
            <a:ahLst/>
            <a:cxnLst/>
            <a:rect l="l" t="t" r="r" b="b"/>
            <a:pathLst>
              <a:path w="2163313" h="1709017" extrusionOk="0">
                <a:moveTo>
                  <a:pt x="0" y="0"/>
                </a:moveTo>
                <a:lnTo>
                  <a:pt x="2163312" y="0"/>
                </a:lnTo>
                <a:lnTo>
                  <a:pt x="2163312" y="1709017"/>
                </a:lnTo>
                <a:lnTo>
                  <a:pt x="0" y="1709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1" name="Google Shape;101;p3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" name="Google Shape;102;p3"/>
          <p:cNvSpPr txBox="1"/>
          <p:nvPr/>
        </p:nvSpPr>
        <p:spPr>
          <a:xfrm>
            <a:off x="1028700" y="3339085"/>
            <a:ext cx="9459898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1C283A"/>
                </a:solidFill>
                <a:latin typeface="Inter"/>
                <a:ea typeface="Inter"/>
                <a:cs typeface="Inter"/>
                <a:sym typeface="Inter"/>
              </a:rPr>
              <a:t>AI in 2024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710045" y="198705"/>
            <a:ext cx="945989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5000" b="1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AI in 2004</a:t>
            </a:r>
            <a:r>
              <a:rPr lang="en-US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endParaRPr dirty="0"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8073" y="1275923"/>
            <a:ext cx="13411200" cy="798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title="I, Robot (2004) Trailer #1 | Movieclips Classic Trailers">
            <a:hlinkClick r:id="" action="ppaction://media"/>
            <a:extLst>
              <a:ext uri="{FF2B5EF4-FFF2-40B4-BE49-F238E27FC236}">
                <a16:creationId xmlns:a16="http://schemas.microsoft.com/office/drawing/2014/main" id="{046A5E6C-EAC9-B202-A387-63AC806B09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898073" y="1275923"/>
            <a:ext cx="13577454" cy="7982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FA25D-F75C-B5C7-7D2D-D7AEAD232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97369"/>
            <a:ext cx="6618628" cy="5439325"/>
          </a:xfrm>
        </p:spPr>
        <p:txBody>
          <a:bodyPr anchor="t">
            <a:normAutofit/>
          </a:bodyPr>
          <a:lstStyle/>
          <a:p>
            <a:pPr algn="r"/>
            <a:r>
              <a:rPr lang="en-US" sz="11100">
                <a:solidFill>
                  <a:srgbClr val="FFFFFF"/>
                </a:solidFill>
              </a:rPr>
              <a:t>Jeff Spivey</a:t>
            </a:r>
            <a:br>
              <a:rPr lang="en-US" sz="11100">
                <a:solidFill>
                  <a:srgbClr val="FFFFFF"/>
                </a:solidFill>
              </a:rPr>
            </a:br>
            <a:br>
              <a:rPr lang="en-US" sz="11100">
                <a:solidFill>
                  <a:srgbClr val="FFFFFF"/>
                </a:solidFill>
              </a:rPr>
            </a:br>
            <a:endParaRPr lang="en-US" sz="111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45090-41EA-5F9D-7727-441651EDB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8025319"/>
            <a:ext cx="6618625" cy="154730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>
                <a:solidFill>
                  <a:srgbClr val="FFFFFF"/>
                </a:solidFill>
                <a:hlinkClick r:id="rId2"/>
              </a:rPr>
              <a:t>Jeff@sworn.ai</a:t>
            </a:r>
            <a:endParaRPr lang="en-US" sz="440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4400">
                <a:solidFill>
                  <a:srgbClr val="FFFFFF"/>
                </a:solidFill>
              </a:rPr>
              <a:t>817-372-4124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0983" y="2384052"/>
            <a:ext cx="0" cy="7889631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DCAC053-DB43-8A66-9931-FB6B2CAEB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71" y="2397369"/>
            <a:ext cx="7079631" cy="707963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268082" y="1900596"/>
            <a:ext cx="552721" cy="779952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22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51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4"/>
          <p:cNvGrpSpPr/>
          <p:nvPr/>
        </p:nvGrpSpPr>
        <p:grpSpPr>
          <a:xfrm>
            <a:off x="1477790" y="3980958"/>
            <a:ext cx="966495" cy="1136387"/>
            <a:chOff x="0" y="-142875"/>
            <a:chExt cx="812800" cy="955675"/>
          </a:xfrm>
        </p:grpSpPr>
        <p:sp>
          <p:nvSpPr>
            <p:cNvPr id="110" name="Google Shape;110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76200" y="-142875"/>
              <a:ext cx="6604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5813024" y="6950006"/>
            <a:ext cx="966495" cy="1136387"/>
            <a:chOff x="0" y="-142875"/>
            <a:chExt cx="812800" cy="955675"/>
          </a:xfrm>
        </p:grpSpPr>
        <p:sp>
          <p:nvSpPr>
            <p:cNvPr id="113" name="Google Shape;113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76200" y="-142875"/>
              <a:ext cx="6604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7704343" y="3980958"/>
            <a:ext cx="966495" cy="1136387"/>
            <a:chOff x="0" y="-142875"/>
            <a:chExt cx="812800" cy="955675"/>
          </a:xfrm>
        </p:grpSpPr>
        <p:sp>
          <p:nvSpPr>
            <p:cNvPr id="116" name="Google Shape;116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76200" y="-142875"/>
              <a:ext cx="6604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12045297" y="6603739"/>
            <a:ext cx="966495" cy="1136387"/>
            <a:chOff x="0" y="-142875"/>
            <a:chExt cx="812800" cy="955675"/>
          </a:xfrm>
        </p:grpSpPr>
        <p:sp>
          <p:nvSpPr>
            <p:cNvPr id="119" name="Google Shape;119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76200" y="-142875"/>
              <a:ext cx="6604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4"/>
          <p:cNvSpPr/>
          <p:nvPr/>
        </p:nvSpPr>
        <p:spPr>
          <a:xfrm rot="-8790015">
            <a:off x="13453100" y="2746754"/>
            <a:ext cx="3124423" cy="2468294"/>
          </a:xfrm>
          <a:custGeom>
            <a:avLst/>
            <a:gdLst/>
            <a:ahLst/>
            <a:cxnLst/>
            <a:rect l="l" t="t" r="r" b="b"/>
            <a:pathLst>
              <a:path w="3124423" h="2468294" extrusionOk="0">
                <a:moveTo>
                  <a:pt x="0" y="0"/>
                </a:moveTo>
                <a:lnTo>
                  <a:pt x="3124423" y="0"/>
                </a:lnTo>
                <a:lnTo>
                  <a:pt x="3124423" y="2468294"/>
                </a:lnTo>
                <a:lnTo>
                  <a:pt x="0" y="24682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2" name="Google Shape;122;p4"/>
          <p:cNvSpPr/>
          <p:nvPr/>
        </p:nvSpPr>
        <p:spPr>
          <a:xfrm rot="-9030832">
            <a:off x="-659981" y="7991322"/>
            <a:ext cx="2923794" cy="2533955"/>
          </a:xfrm>
          <a:custGeom>
            <a:avLst/>
            <a:gdLst/>
            <a:ahLst/>
            <a:cxnLst/>
            <a:rect l="l" t="t" r="r" b="b"/>
            <a:pathLst>
              <a:path w="2923794" h="2533955" extrusionOk="0">
                <a:moveTo>
                  <a:pt x="0" y="0"/>
                </a:moveTo>
                <a:lnTo>
                  <a:pt x="2923794" y="0"/>
                </a:lnTo>
                <a:lnTo>
                  <a:pt x="2923794" y="2533956"/>
                </a:lnTo>
                <a:lnTo>
                  <a:pt x="0" y="2533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3" name="Google Shape;123;p4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4" name="Google Shape;124;p4"/>
          <p:cNvSpPr/>
          <p:nvPr/>
        </p:nvSpPr>
        <p:spPr>
          <a:xfrm>
            <a:off x="602499" y="1186086"/>
            <a:ext cx="10432490" cy="2047376"/>
          </a:xfrm>
          <a:custGeom>
            <a:avLst/>
            <a:gdLst/>
            <a:ahLst/>
            <a:cxnLst/>
            <a:rect l="l" t="t" r="r" b="b"/>
            <a:pathLst>
              <a:path w="10432490" h="2047376" extrusionOk="0">
                <a:moveTo>
                  <a:pt x="0" y="0"/>
                </a:moveTo>
                <a:lnTo>
                  <a:pt x="10432490" y="0"/>
                </a:lnTo>
                <a:lnTo>
                  <a:pt x="10432490" y="2047377"/>
                </a:lnTo>
                <a:lnTo>
                  <a:pt x="0" y="2047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5" name="Google Shape;125;p4"/>
          <p:cNvSpPr txBox="1"/>
          <p:nvPr/>
        </p:nvSpPr>
        <p:spPr>
          <a:xfrm>
            <a:off x="984625" y="1272776"/>
            <a:ext cx="9913412" cy="164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6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Artificial intelligence can be classified into several types based on capabilities and functionalities. 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2698084" y="4237184"/>
            <a:ext cx="3603908" cy="26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Reactive AI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7039038" y="6859965"/>
            <a:ext cx="3606368" cy="26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Theory of Mind AI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8924637" y="4237184"/>
            <a:ext cx="3946800" cy="26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Limited Memory AI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13268967" y="6859965"/>
            <a:ext cx="3379386" cy="26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Self-aware AI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1618146" y="4386295"/>
            <a:ext cx="685783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5959099" y="7247354"/>
            <a:ext cx="685783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7844699" y="4386295"/>
            <a:ext cx="685783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12185653" y="7009077"/>
            <a:ext cx="685783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2698084" y="4691800"/>
            <a:ext cx="3935899" cy="18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4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1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AI involves developing computer systems that can perform tasks typically requiring human intelligence, such as learning, problem-solving, and decision-making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7039038" y="7316950"/>
            <a:ext cx="3606368" cy="156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4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1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 theoretical concept that would allow AI to understand and interpret human emotions, beliefs, and social cues, which is still in development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8924637" y="4697450"/>
            <a:ext cx="3946800" cy="9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4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1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Can observe and learn from past data to improve its responses (self-driving cars)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13268967" y="7247354"/>
            <a:ext cx="3935899" cy="12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4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1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Advanced form of AI that possesses self-awareness and consciousness, remains largely speculative at this stage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9129389" y="9494279"/>
            <a:ext cx="11658543" cy="31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Understanding Artificial intelligence (ai)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5"/>
          <p:cNvGrpSpPr/>
          <p:nvPr/>
        </p:nvGrpSpPr>
        <p:grpSpPr>
          <a:xfrm>
            <a:off x="1341413" y="1016194"/>
            <a:ext cx="966495" cy="1136387"/>
            <a:chOff x="0" y="-142875"/>
            <a:chExt cx="812800" cy="955675"/>
          </a:xfrm>
        </p:grpSpPr>
        <p:sp>
          <p:nvSpPr>
            <p:cNvPr id="144" name="Google Shape;144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76200" y="-142875"/>
              <a:ext cx="6604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5"/>
          <p:cNvGrpSpPr/>
          <p:nvPr/>
        </p:nvGrpSpPr>
        <p:grpSpPr>
          <a:xfrm>
            <a:off x="1341413" y="5886740"/>
            <a:ext cx="966495" cy="1136387"/>
            <a:chOff x="0" y="-142875"/>
            <a:chExt cx="812800" cy="955675"/>
          </a:xfrm>
        </p:grpSpPr>
        <p:sp>
          <p:nvSpPr>
            <p:cNvPr id="147" name="Google Shape;147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76200" y="-142875"/>
              <a:ext cx="6604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5"/>
          <p:cNvGrpSpPr/>
          <p:nvPr/>
        </p:nvGrpSpPr>
        <p:grpSpPr>
          <a:xfrm>
            <a:off x="7539855" y="3505221"/>
            <a:ext cx="966495" cy="1136387"/>
            <a:chOff x="0" y="-142875"/>
            <a:chExt cx="812800" cy="955675"/>
          </a:xfrm>
        </p:grpSpPr>
        <p:sp>
          <p:nvSpPr>
            <p:cNvPr id="150" name="Google Shape;150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76200" y="-142875"/>
              <a:ext cx="6604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5"/>
          <p:cNvSpPr/>
          <p:nvPr/>
        </p:nvSpPr>
        <p:spPr>
          <a:xfrm rot="-8790015">
            <a:off x="13293102" y="3743966"/>
            <a:ext cx="3124423" cy="2468294"/>
          </a:xfrm>
          <a:custGeom>
            <a:avLst/>
            <a:gdLst/>
            <a:ahLst/>
            <a:cxnLst/>
            <a:rect l="l" t="t" r="r" b="b"/>
            <a:pathLst>
              <a:path w="3124423" h="2468294" extrusionOk="0">
                <a:moveTo>
                  <a:pt x="0" y="0"/>
                </a:moveTo>
                <a:lnTo>
                  <a:pt x="3124423" y="0"/>
                </a:lnTo>
                <a:lnTo>
                  <a:pt x="3124423" y="2468294"/>
                </a:lnTo>
                <a:lnTo>
                  <a:pt x="0" y="24682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3" name="Google Shape;153;p5"/>
          <p:cNvSpPr/>
          <p:nvPr/>
        </p:nvSpPr>
        <p:spPr>
          <a:xfrm rot="-9030832">
            <a:off x="-659981" y="7991322"/>
            <a:ext cx="2923794" cy="2533955"/>
          </a:xfrm>
          <a:custGeom>
            <a:avLst/>
            <a:gdLst/>
            <a:ahLst/>
            <a:cxnLst/>
            <a:rect l="l" t="t" r="r" b="b"/>
            <a:pathLst>
              <a:path w="2923794" h="2533955" extrusionOk="0">
                <a:moveTo>
                  <a:pt x="0" y="0"/>
                </a:moveTo>
                <a:lnTo>
                  <a:pt x="2923794" y="0"/>
                </a:lnTo>
                <a:lnTo>
                  <a:pt x="2923794" y="2533956"/>
                </a:lnTo>
                <a:lnTo>
                  <a:pt x="0" y="2533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4" name="Google Shape;154;p5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5" name="Google Shape;155;p5"/>
          <p:cNvSpPr txBox="1"/>
          <p:nvPr/>
        </p:nvSpPr>
        <p:spPr>
          <a:xfrm>
            <a:off x="2561707" y="1272420"/>
            <a:ext cx="3603908" cy="33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3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Rule-based AI</a:t>
            </a:r>
            <a:endParaRPr b="1" dirty="0"/>
          </a:p>
        </p:txBody>
      </p:sp>
      <p:sp>
        <p:nvSpPr>
          <p:cNvPr id="156" name="Google Shape;156;p5"/>
          <p:cNvSpPr txBox="1"/>
          <p:nvPr/>
        </p:nvSpPr>
        <p:spPr>
          <a:xfrm>
            <a:off x="2381786" y="6437709"/>
            <a:ext cx="3606368" cy="66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8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43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43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3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Generative AI</a:t>
            </a:r>
            <a:endParaRPr dirty="0"/>
          </a:p>
        </p:txBody>
      </p:sp>
      <p:sp>
        <p:nvSpPr>
          <p:cNvPr id="157" name="Google Shape;157;p5"/>
          <p:cNvSpPr txBox="1"/>
          <p:nvPr/>
        </p:nvSpPr>
        <p:spPr>
          <a:xfrm>
            <a:off x="8760149" y="3761447"/>
            <a:ext cx="3946800" cy="26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Deep Learning AI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1481769" y="1421532"/>
            <a:ext cx="685783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1481769" y="6292077"/>
            <a:ext cx="685783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7680211" y="3910559"/>
            <a:ext cx="685783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2561707" y="1727037"/>
            <a:ext cx="3935899" cy="108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22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Operates using a set of predefined rules to make decisions or solve problems</a:t>
            </a:r>
            <a:endParaRPr dirty="0"/>
          </a:p>
        </p:txBody>
      </p:sp>
      <p:sp>
        <p:nvSpPr>
          <p:cNvPr id="162" name="Google Shape;162;p5"/>
          <p:cNvSpPr txBox="1"/>
          <p:nvPr/>
        </p:nvSpPr>
        <p:spPr>
          <a:xfrm>
            <a:off x="2332039" y="6658929"/>
            <a:ext cx="5348172" cy="132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22" b="0" i="0" u="none" strike="noStrike" cap="none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22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This AI creates new content, such as images or text, (GPT and DALL-E)</a:t>
            </a:r>
            <a:endParaRPr dirty="0"/>
          </a:p>
        </p:txBody>
      </p:sp>
      <p:sp>
        <p:nvSpPr>
          <p:cNvPr id="163" name="Google Shape;163;p5"/>
          <p:cNvSpPr txBox="1"/>
          <p:nvPr/>
        </p:nvSpPr>
        <p:spPr>
          <a:xfrm>
            <a:off x="8760149" y="4221713"/>
            <a:ext cx="3946800" cy="216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22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 subset of machine learning that uses multi-layered neural networks to analyze vast amounts of data, excelling in tasks like image and sound processing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8842222" y="9520013"/>
            <a:ext cx="11658543" cy="31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Understanding Artificial intelligence Cont.</a:t>
            </a: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>
            <a:off x="7539855" y="1016194"/>
            <a:ext cx="966495" cy="1136387"/>
            <a:chOff x="0" y="-142875"/>
            <a:chExt cx="812800" cy="955675"/>
          </a:xfrm>
        </p:grpSpPr>
        <p:sp>
          <p:nvSpPr>
            <p:cNvPr id="166" name="Google Shape;166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76200" y="-142875"/>
              <a:ext cx="6604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5"/>
          <p:cNvSpPr txBox="1"/>
          <p:nvPr/>
        </p:nvSpPr>
        <p:spPr>
          <a:xfrm>
            <a:off x="8760149" y="1272420"/>
            <a:ext cx="4111287" cy="26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Machine Learning AI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7680211" y="1421532"/>
            <a:ext cx="685783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8760149" y="1727037"/>
            <a:ext cx="3935899" cy="108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22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Learns from data and improves its accuracy over time </a:t>
            </a:r>
            <a:endParaRPr/>
          </a:p>
        </p:txBody>
      </p:sp>
      <p:grpSp>
        <p:nvGrpSpPr>
          <p:cNvPr id="171" name="Google Shape;171;p5"/>
          <p:cNvGrpSpPr/>
          <p:nvPr/>
        </p:nvGrpSpPr>
        <p:grpSpPr>
          <a:xfrm>
            <a:off x="1341413" y="3250726"/>
            <a:ext cx="966495" cy="1136387"/>
            <a:chOff x="0" y="-142875"/>
            <a:chExt cx="812800" cy="955675"/>
          </a:xfrm>
        </p:grpSpPr>
        <p:sp>
          <p:nvSpPr>
            <p:cNvPr id="172" name="Google Shape;172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76200" y="-142875"/>
              <a:ext cx="6604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5"/>
          <p:cNvSpPr txBox="1"/>
          <p:nvPr/>
        </p:nvSpPr>
        <p:spPr>
          <a:xfrm>
            <a:off x="2561707" y="3506951"/>
            <a:ext cx="3603908" cy="66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8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43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43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3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Neural Networks</a:t>
            </a:r>
            <a:endParaRPr dirty="0"/>
          </a:p>
        </p:txBody>
      </p:sp>
      <p:sp>
        <p:nvSpPr>
          <p:cNvPr id="175" name="Google Shape;175;p5"/>
          <p:cNvSpPr txBox="1"/>
          <p:nvPr/>
        </p:nvSpPr>
        <p:spPr>
          <a:xfrm>
            <a:off x="1481769" y="3656063"/>
            <a:ext cx="685783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4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2453305" y="4296504"/>
            <a:ext cx="3935899" cy="2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22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Consist of interconnected nodes that process data in layers, typically used in image and speech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/>
          <p:nvPr/>
        </p:nvSpPr>
        <p:spPr>
          <a:xfrm>
            <a:off x="12747870" y="3086100"/>
            <a:ext cx="4511430" cy="4114800"/>
          </a:xfrm>
          <a:custGeom>
            <a:avLst/>
            <a:gdLst/>
            <a:ahLst/>
            <a:cxnLst/>
            <a:rect l="l" t="t" r="r" b="b"/>
            <a:pathLst>
              <a:path w="4511430" h="4114800" extrusionOk="0">
                <a:moveTo>
                  <a:pt x="0" y="0"/>
                </a:moveTo>
                <a:lnTo>
                  <a:pt x="4511430" y="0"/>
                </a:lnTo>
                <a:lnTo>
                  <a:pt x="45114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2" name="Google Shape;182;p6"/>
          <p:cNvSpPr txBox="1"/>
          <p:nvPr/>
        </p:nvSpPr>
        <p:spPr>
          <a:xfrm>
            <a:off x="1623216" y="1388170"/>
            <a:ext cx="12361500" cy="84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C283A"/>
                </a:solidFill>
                <a:latin typeface="Inter"/>
                <a:ea typeface="Inter"/>
                <a:cs typeface="Inter"/>
                <a:sym typeface="Inter"/>
              </a:rPr>
              <a:t>Predictive Policing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1C283A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C283A"/>
                </a:solidFill>
                <a:latin typeface="Inter"/>
                <a:ea typeface="Inter"/>
                <a:cs typeface="Inter"/>
                <a:sym typeface="Inter"/>
              </a:rPr>
              <a:t>Automated License Plate Readers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1C283A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C283A"/>
                </a:solidFill>
                <a:latin typeface="Inter"/>
                <a:ea typeface="Inter"/>
                <a:cs typeface="Inter"/>
                <a:sym typeface="Inter"/>
              </a:rPr>
              <a:t>Facial Recognition Software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1C283A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C283A"/>
                </a:solidFill>
                <a:latin typeface="Inter"/>
                <a:ea typeface="Inter"/>
                <a:cs typeface="Inter"/>
                <a:sym typeface="Inter"/>
              </a:rPr>
              <a:t>Real-Time Intelligence Centers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1C283A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C283A"/>
                </a:solidFill>
                <a:latin typeface="Inter"/>
                <a:ea typeface="Inter"/>
                <a:cs typeface="Inter"/>
                <a:sym typeface="Inter"/>
              </a:rPr>
              <a:t>Identification of Fire Risk Areas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1C283A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C283A"/>
                </a:solidFill>
                <a:latin typeface="Inter"/>
                <a:ea typeface="Inter"/>
                <a:cs typeface="Inter"/>
                <a:sym typeface="Inter"/>
              </a:rPr>
              <a:t>Resource Allocation to Assist in Dispatch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1C283A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C283A"/>
                </a:solidFill>
                <a:latin typeface="Inter"/>
                <a:ea typeface="Inter"/>
                <a:cs typeface="Inter"/>
                <a:sym typeface="Inter"/>
              </a:rPr>
              <a:t>Training Simulators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1C283A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1C283A"/>
                </a:solidFill>
                <a:latin typeface="Inter"/>
                <a:ea typeface="Inter"/>
                <a:cs typeface="Inter"/>
                <a:sym typeface="Inter"/>
              </a:rPr>
              <a:t>Drones to respond to police calls or assist in identifying fire behavior</a:t>
            </a:r>
            <a:endParaRPr/>
          </a:p>
          <a:p>
            <a:pPr marL="0" marR="0" lvl="0" indent="0" algn="l" rtl="0">
              <a:lnSpc>
                <a:spcPct val="1243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1C283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6"/>
          <p:cNvSpPr/>
          <p:nvPr/>
        </p:nvSpPr>
        <p:spPr>
          <a:xfrm>
            <a:off x="620138" y="474222"/>
            <a:ext cx="408562" cy="9338556"/>
          </a:xfrm>
          <a:custGeom>
            <a:avLst/>
            <a:gdLst/>
            <a:ahLst/>
            <a:cxnLst/>
            <a:rect l="l" t="t" r="r" b="b"/>
            <a:pathLst>
              <a:path w="408562" h="9338556" extrusionOk="0">
                <a:moveTo>
                  <a:pt x="0" y="0"/>
                </a:moveTo>
                <a:lnTo>
                  <a:pt x="408562" y="0"/>
                </a:lnTo>
                <a:lnTo>
                  <a:pt x="408562" y="9338556"/>
                </a:lnTo>
                <a:lnTo>
                  <a:pt x="0" y="9338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6"/>
          <p:cNvSpPr txBox="1"/>
          <p:nvPr/>
        </p:nvSpPr>
        <p:spPr>
          <a:xfrm>
            <a:off x="1353241" y="587910"/>
            <a:ext cx="120489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29" b="1" i="0" u="none" strike="noStrike" cap="none">
                <a:solidFill>
                  <a:srgbClr val="1C283A"/>
                </a:solidFill>
                <a:latin typeface="Inter"/>
                <a:ea typeface="Inter"/>
                <a:cs typeface="Inter"/>
                <a:sym typeface="Inter"/>
              </a:rPr>
              <a:t>AI in Public Safety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C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7"/>
          <p:cNvCxnSpPr/>
          <p:nvPr/>
        </p:nvCxnSpPr>
        <p:spPr>
          <a:xfrm>
            <a:off x="1477790" y="9239250"/>
            <a:ext cx="15723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7"/>
          <p:cNvSpPr/>
          <p:nvPr/>
        </p:nvSpPr>
        <p:spPr>
          <a:xfrm>
            <a:off x="10765605" y="2232029"/>
            <a:ext cx="5822942" cy="58229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5045" r="-2504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857386" y="1814574"/>
            <a:ext cx="9498318" cy="222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6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8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challenge we all face</a:t>
            </a:r>
            <a:endParaRPr dirty="0"/>
          </a:p>
        </p:txBody>
      </p:sp>
      <p:sp>
        <p:nvSpPr>
          <p:cNvPr id="193" name="Google Shape;193;p7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83A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8"/>
          <p:cNvCxnSpPr/>
          <p:nvPr/>
        </p:nvCxnSpPr>
        <p:spPr>
          <a:xfrm>
            <a:off x="1477790" y="9239250"/>
            <a:ext cx="15723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9" name="Google Shape;199;p8"/>
          <p:cNvGrpSpPr/>
          <p:nvPr/>
        </p:nvGrpSpPr>
        <p:grpSpPr>
          <a:xfrm>
            <a:off x="1476074" y="3764407"/>
            <a:ext cx="5183308" cy="1379093"/>
            <a:chOff x="0" y="-219075"/>
            <a:chExt cx="1365151" cy="363219"/>
          </a:xfrm>
        </p:grpSpPr>
        <p:sp>
          <p:nvSpPr>
            <p:cNvPr id="200" name="Google Shape;200;p8"/>
            <p:cNvSpPr/>
            <p:nvPr/>
          </p:nvSpPr>
          <p:spPr>
            <a:xfrm>
              <a:off x="0" y="0"/>
              <a:ext cx="1365151" cy="144144"/>
            </a:xfrm>
            <a:custGeom>
              <a:avLst/>
              <a:gdLst/>
              <a:ahLst/>
              <a:cxnLst/>
              <a:rect l="l" t="t" r="r" b="b"/>
              <a:pathLst>
                <a:path w="1365151" h="144144" extrusionOk="0">
                  <a:moveTo>
                    <a:pt x="47796" y="0"/>
                  </a:moveTo>
                  <a:lnTo>
                    <a:pt x="1317355" y="0"/>
                  </a:lnTo>
                  <a:cubicBezTo>
                    <a:pt x="1343752" y="0"/>
                    <a:pt x="1365151" y="21399"/>
                    <a:pt x="1365151" y="47796"/>
                  </a:cubicBezTo>
                  <a:lnTo>
                    <a:pt x="1365151" y="96348"/>
                  </a:lnTo>
                  <a:cubicBezTo>
                    <a:pt x="1365151" y="122745"/>
                    <a:pt x="1343752" y="144144"/>
                    <a:pt x="1317355" y="144144"/>
                  </a:cubicBezTo>
                  <a:lnTo>
                    <a:pt x="47796" y="144144"/>
                  </a:lnTo>
                  <a:cubicBezTo>
                    <a:pt x="21399" y="144144"/>
                    <a:pt x="0" y="122745"/>
                    <a:pt x="0" y="96348"/>
                  </a:cubicBezTo>
                  <a:lnTo>
                    <a:pt x="0" y="47796"/>
                  </a:lnTo>
                  <a:cubicBezTo>
                    <a:pt x="0" y="21399"/>
                    <a:pt x="21399" y="0"/>
                    <a:pt x="477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0" y="-219075"/>
              <a:ext cx="1365151" cy="363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8"/>
          <p:cNvGrpSpPr/>
          <p:nvPr/>
        </p:nvGrpSpPr>
        <p:grpSpPr>
          <a:xfrm>
            <a:off x="8332083" y="3764407"/>
            <a:ext cx="5183308" cy="1379093"/>
            <a:chOff x="0" y="-219075"/>
            <a:chExt cx="1365151" cy="363219"/>
          </a:xfrm>
        </p:grpSpPr>
        <p:sp>
          <p:nvSpPr>
            <p:cNvPr id="203" name="Google Shape;203;p8"/>
            <p:cNvSpPr/>
            <p:nvPr/>
          </p:nvSpPr>
          <p:spPr>
            <a:xfrm>
              <a:off x="0" y="0"/>
              <a:ext cx="1365151" cy="144144"/>
            </a:xfrm>
            <a:custGeom>
              <a:avLst/>
              <a:gdLst/>
              <a:ahLst/>
              <a:cxnLst/>
              <a:rect l="l" t="t" r="r" b="b"/>
              <a:pathLst>
                <a:path w="1365151" h="144144" extrusionOk="0">
                  <a:moveTo>
                    <a:pt x="47796" y="0"/>
                  </a:moveTo>
                  <a:lnTo>
                    <a:pt x="1317355" y="0"/>
                  </a:lnTo>
                  <a:cubicBezTo>
                    <a:pt x="1343752" y="0"/>
                    <a:pt x="1365151" y="21399"/>
                    <a:pt x="1365151" y="47796"/>
                  </a:cubicBezTo>
                  <a:lnTo>
                    <a:pt x="1365151" y="96348"/>
                  </a:lnTo>
                  <a:cubicBezTo>
                    <a:pt x="1365151" y="122745"/>
                    <a:pt x="1343752" y="144144"/>
                    <a:pt x="1317355" y="144144"/>
                  </a:cubicBezTo>
                  <a:lnTo>
                    <a:pt x="47796" y="144144"/>
                  </a:lnTo>
                  <a:cubicBezTo>
                    <a:pt x="21399" y="144144"/>
                    <a:pt x="0" y="122745"/>
                    <a:pt x="0" y="96348"/>
                  </a:cubicBezTo>
                  <a:lnTo>
                    <a:pt x="0" y="47796"/>
                  </a:lnTo>
                  <a:cubicBezTo>
                    <a:pt x="0" y="21399"/>
                    <a:pt x="21399" y="0"/>
                    <a:pt x="477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 txBox="1"/>
            <p:nvPr/>
          </p:nvSpPr>
          <p:spPr>
            <a:xfrm>
              <a:off x="0" y="-219075"/>
              <a:ext cx="1365151" cy="363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8"/>
          <p:cNvSpPr/>
          <p:nvPr/>
        </p:nvSpPr>
        <p:spPr>
          <a:xfrm>
            <a:off x="14294974" y="4596205"/>
            <a:ext cx="3607652" cy="3583601"/>
          </a:xfrm>
          <a:custGeom>
            <a:avLst/>
            <a:gdLst/>
            <a:ahLst/>
            <a:cxnLst/>
            <a:rect l="l" t="t" r="r" b="b"/>
            <a:pathLst>
              <a:path w="3607652" h="3583601" extrusionOk="0">
                <a:moveTo>
                  <a:pt x="0" y="0"/>
                </a:moveTo>
                <a:lnTo>
                  <a:pt x="3607652" y="0"/>
                </a:lnTo>
                <a:lnTo>
                  <a:pt x="3607652" y="3583601"/>
                </a:lnTo>
                <a:lnTo>
                  <a:pt x="0" y="3583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6" name="Google Shape;206;p8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7" name="Google Shape;207;p8"/>
          <p:cNvSpPr/>
          <p:nvPr/>
        </p:nvSpPr>
        <p:spPr>
          <a:xfrm>
            <a:off x="2713854" y="1734711"/>
            <a:ext cx="2707747" cy="2575745"/>
          </a:xfrm>
          <a:custGeom>
            <a:avLst/>
            <a:gdLst/>
            <a:ahLst/>
            <a:cxnLst/>
            <a:rect l="l" t="t" r="r" b="b"/>
            <a:pathLst>
              <a:path w="2707747" h="2575745" extrusionOk="0">
                <a:moveTo>
                  <a:pt x="0" y="0"/>
                </a:moveTo>
                <a:lnTo>
                  <a:pt x="2707748" y="0"/>
                </a:lnTo>
                <a:lnTo>
                  <a:pt x="2707748" y="2575744"/>
                </a:lnTo>
                <a:lnTo>
                  <a:pt x="0" y="2575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8" name="Google Shape;208;p8"/>
          <p:cNvSpPr/>
          <p:nvPr/>
        </p:nvSpPr>
        <p:spPr>
          <a:xfrm>
            <a:off x="9804206" y="1554687"/>
            <a:ext cx="2239061" cy="2755768"/>
          </a:xfrm>
          <a:custGeom>
            <a:avLst/>
            <a:gdLst/>
            <a:ahLst/>
            <a:cxnLst/>
            <a:rect l="l" t="t" r="r" b="b"/>
            <a:pathLst>
              <a:path w="2239061" h="2755768" extrusionOk="0">
                <a:moveTo>
                  <a:pt x="0" y="0"/>
                </a:moveTo>
                <a:lnTo>
                  <a:pt x="2239062" y="0"/>
                </a:lnTo>
                <a:lnTo>
                  <a:pt x="2239062" y="2755768"/>
                </a:lnTo>
                <a:lnTo>
                  <a:pt x="0" y="2755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9" name="Google Shape;209;p8"/>
          <p:cNvSpPr txBox="1"/>
          <p:nvPr/>
        </p:nvSpPr>
        <p:spPr>
          <a:xfrm>
            <a:off x="671257" y="315181"/>
            <a:ext cx="14621010" cy="290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91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Recruitment and Retention in Policing </a:t>
            </a:r>
            <a:endParaRPr/>
          </a:p>
          <a:p>
            <a:pPr marL="0" marR="0" lvl="0" indent="0" algn="l" rtl="0">
              <a:lnSpc>
                <a:spcPct val="125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91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25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91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9030319" y="4708873"/>
            <a:ext cx="4150728" cy="31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2023 PERF Study found that 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2000617" y="4708873"/>
            <a:ext cx="3864699" cy="31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3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IACP Survey in 2024 reported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1652695" y="5334000"/>
            <a:ext cx="5183308" cy="356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55% </a:t>
            </a:r>
            <a:r>
              <a:rPr lang="en-US" sz="2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retirement rate has not changed in the last 5 years</a:t>
            </a:r>
            <a:endParaRPr/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70%</a:t>
            </a:r>
            <a:r>
              <a:rPr lang="en-US" sz="2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say it is more difficult to recruit officers</a:t>
            </a:r>
            <a:endParaRPr/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68%</a:t>
            </a:r>
            <a:r>
              <a:rPr lang="en-US" sz="2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of employee turnover occurs within 5 years</a:t>
            </a:r>
            <a:endParaRPr/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8276525" y="5334000"/>
            <a:ext cx="5183308" cy="253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2017 – </a:t>
            </a:r>
            <a:r>
              <a:rPr lang="en-US" sz="25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21%</a:t>
            </a:r>
            <a:r>
              <a:rPr lang="en-US" sz="2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of departments had difficulty in filling vacancies</a:t>
            </a:r>
            <a:endParaRPr/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2022 – </a:t>
            </a:r>
            <a:r>
              <a:rPr lang="en-US" sz="25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78%</a:t>
            </a:r>
            <a:r>
              <a:rPr lang="en-US" sz="2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reported difficulty in filling vacancies</a:t>
            </a:r>
            <a:endParaRPr/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9"/>
          <p:cNvCxnSpPr/>
          <p:nvPr/>
        </p:nvCxnSpPr>
        <p:spPr>
          <a:xfrm>
            <a:off x="1477790" y="9239250"/>
            <a:ext cx="15723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9" name="Google Shape;219;p9"/>
          <p:cNvGrpSpPr/>
          <p:nvPr/>
        </p:nvGrpSpPr>
        <p:grpSpPr>
          <a:xfrm>
            <a:off x="1469141" y="3764407"/>
            <a:ext cx="5359930" cy="1379093"/>
            <a:chOff x="0" y="-219075"/>
            <a:chExt cx="1411669" cy="363219"/>
          </a:xfrm>
        </p:grpSpPr>
        <p:sp>
          <p:nvSpPr>
            <p:cNvPr id="220" name="Google Shape;220;p9"/>
            <p:cNvSpPr/>
            <p:nvPr/>
          </p:nvSpPr>
          <p:spPr>
            <a:xfrm>
              <a:off x="0" y="0"/>
              <a:ext cx="1411669" cy="144144"/>
            </a:xfrm>
            <a:custGeom>
              <a:avLst/>
              <a:gdLst/>
              <a:ahLst/>
              <a:cxnLst/>
              <a:rect l="l" t="t" r="r" b="b"/>
              <a:pathLst>
                <a:path w="1411669" h="144144" extrusionOk="0">
                  <a:moveTo>
                    <a:pt x="46221" y="0"/>
                  </a:moveTo>
                  <a:lnTo>
                    <a:pt x="1365448" y="0"/>
                  </a:lnTo>
                  <a:cubicBezTo>
                    <a:pt x="1390975" y="0"/>
                    <a:pt x="1411669" y="20694"/>
                    <a:pt x="1411669" y="46221"/>
                  </a:cubicBezTo>
                  <a:lnTo>
                    <a:pt x="1411669" y="97922"/>
                  </a:lnTo>
                  <a:cubicBezTo>
                    <a:pt x="1411669" y="123450"/>
                    <a:pt x="1390975" y="144144"/>
                    <a:pt x="1365448" y="144144"/>
                  </a:cubicBezTo>
                  <a:lnTo>
                    <a:pt x="46221" y="144144"/>
                  </a:lnTo>
                  <a:cubicBezTo>
                    <a:pt x="20694" y="144144"/>
                    <a:pt x="0" y="123450"/>
                    <a:pt x="0" y="97922"/>
                  </a:cubicBezTo>
                  <a:lnTo>
                    <a:pt x="0" y="46221"/>
                  </a:lnTo>
                  <a:cubicBezTo>
                    <a:pt x="0" y="20694"/>
                    <a:pt x="20694" y="0"/>
                    <a:pt x="462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1C2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0" y="-219075"/>
              <a:ext cx="1411669" cy="363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9"/>
          <p:cNvGrpSpPr/>
          <p:nvPr/>
        </p:nvGrpSpPr>
        <p:grpSpPr>
          <a:xfrm>
            <a:off x="8332083" y="3764407"/>
            <a:ext cx="5183308" cy="1379093"/>
            <a:chOff x="0" y="-219075"/>
            <a:chExt cx="1365151" cy="363219"/>
          </a:xfrm>
        </p:grpSpPr>
        <p:sp>
          <p:nvSpPr>
            <p:cNvPr id="223" name="Google Shape;223;p9"/>
            <p:cNvSpPr/>
            <p:nvPr/>
          </p:nvSpPr>
          <p:spPr>
            <a:xfrm>
              <a:off x="0" y="0"/>
              <a:ext cx="1365151" cy="144144"/>
            </a:xfrm>
            <a:custGeom>
              <a:avLst/>
              <a:gdLst/>
              <a:ahLst/>
              <a:cxnLst/>
              <a:rect l="l" t="t" r="r" b="b"/>
              <a:pathLst>
                <a:path w="1365151" h="144144" extrusionOk="0">
                  <a:moveTo>
                    <a:pt x="47796" y="0"/>
                  </a:moveTo>
                  <a:lnTo>
                    <a:pt x="1317355" y="0"/>
                  </a:lnTo>
                  <a:cubicBezTo>
                    <a:pt x="1343752" y="0"/>
                    <a:pt x="1365151" y="21399"/>
                    <a:pt x="1365151" y="47796"/>
                  </a:cubicBezTo>
                  <a:lnTo>
                    <a:pt x="1365151" y="96348"/>
                  </a:lnTo>
                  <a:cubicBezTo>
                    <a:pt x="1365151" y="122745"/>
                    <a:pt x="1343752" y="144144"/>
                    <a:pt x="1317355" y="144144"/>
                  </a:cubicBezTo>
                  <a:lnTo>
                    <a:pt x="47796" y="144144"/>
                  </a:lnTo>
                  <a:cubicBezTo>
                    <a:pt x="21399" y="144144"/>
                    <a:pt x="0" y="122745"/>
                    <a:pt x="0" y="96348"/>
                  </a:cubicBezTo>
                  <a:lnTo>
                    <a:pt x="0" y="47796"/>
                  </a:lnTo>
                  <a:cubicBezTo>
                    <a:pt x="0" y="21399"/>
                    <a:pt x="21399" y="0"/>
                    <a:pt x="477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1C28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 txBox="1"/>
            <p:nvPr/>
          </p:nvSpPr>
          <p:spPr>
            <a:xfrm>
              <a:off x="0" y="-219075"/>
              <a:ext cx="1365151" cy="363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4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9"/>
          <p:cNvSpPr/>
          <p:nvPr/>
        </p:nvSpPr>
        <p:spPr>
          <a:xfrm>
            <a:off x="14294974" y="4596205"/>
            <a:ext cx="3607652" cy="3583601"/>
          </a:xfrm>
          <a:custGeom>
            <a:avLst/>
            <a:gdLst/>
            <a:ahLst/>
            <a:cxnLst/>
            <a:rect l="l" t="t" r="r" b="b"/>
            <a:pathLst>
              <a:path w="3607652" h="3583601" extrusionOk="0">
                <a:moveTo>
                  <a:pt x="0" y="0"/>
                </a:moveTo>
                <a:lnTo>
                  <a:pt x="3607652" y="0"/>
                </a:lnTo>
                <a:lnTo>
                  <a:pt x="3607652" y="3583601"/>
                </a:lnTo>
                <a:lnTo>
                  <a:pt x="0" y="3583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6" name="Google Shape;226;p9"/>
          <p:cNvSpPr/>
          <p:nvPr/>
        </p:nvSpPr>
        <p:spPr>
          <a:xfrm>
            <a:off x="16095751" y="282649"/>
            <a:ext cx="1806875" cy="1806875"/>
          </a:xfrm>
          <a:custGeom>
            <a:avLst/>
            <a:gdLst/>
            <a:ahLst/>
            <a:cxnLst/>
            <a:rect l="l" t="t" r="r" b="b"/>
            <a:pathLst>
              <a:path w="1806875" h="1806875" extrusionOk="0">
                <a:moveTo>
                  <a:pt x="0" y="0"/>
                </a:moveTo>
                <a:lnTo>
                  <a:pt x="1806875" y="0"/>
                </a:lnTo>
                <a:lnTo>
                  <a:pt x="1806875" y="1806875"/>
                </a:lnTo>
                <a:lnTo>
                  <a:pt x="0" y="180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7" name="Google Shape;227;p9"/>
          <p:cNvSpPr/>
          <p:nvPr/>
        </p:nvSpPr>
        <p:spPr>
          <a:xfrm>
            <a:off x="2713854" y="1734711"/>
            <a:ext cx="2707747" cy="2575745"/>
          </a:xfrm>
          <a:custGeom>
            <a:avLst/>
            <a:gdLst/>
            <a:ahLst/>
            <a:cxnLst/>
            <a:rect l="l" t="t" r="r" b="b"/>
            <a:pathLst>
              <a:path w="2707747" h="2575745" extrusionOk="0">
                <a:moveTo>
                  <a:pt x="0" y="0"/>
                </a:moveTo>
                <a:lnTo>
                  <a:pt x="2707748" y="0"/>
                </a:lnTo>
                <a:lnTo>
                  <a:pt x="2707748" y="2575744"/>
                </a:lnTo>
                <a:lnTo>
                  <a:pt x="0" y="2575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8" name="Google Shape;228;p9"/>
          <p:cNvSpPr/>
          <p:nvPr/>
        </p:nvSpPr>
        <p:spPr>
          <a:xfrm>
            <a:off x="9759829" y="1454696"/>
            <a:ext cx="2214978" cy="2854474"/>
          </a:xfrm>
          <a:custGeom>
            <a:avLst/>
            <a:gdLst/>
            <a:ahLst/>
            <a:cxnLst/>
            <a:rect l="l" t="t" r="r" b="b"/>
            <a:pathLst>
              <a:path w="2214978" h="2854474" extrusionOk="0">
                <a:moveTo>
                  <a:pt x="0" y="0"/>
                </a:moveTo>
                <a:lnTo>
                  <a:pt x="2214978" y="0"/>
                </a:lnTo>
                <a:lnTo>
                  <a:pt x="2214978" y="2854473"/>
                </a:lnTo>
                <a:lnTo>
                  <a:pt x="0" y="2854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9" name="Google Shape;229;p9"/>
          <p:cNvSpPr txBox="1"/>
          <p:nvPr/>
        </p:nvSpPr>
        <p:spPr>
          <a:xfrm>
            <a:off x="671257" y="315181"/>
            <a:ext cx="15427543" cy="2890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6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1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Recruitment and Retention in Fire Service</a:t>
            </a:r>
            <a:endParaRPr/>
          </a:p>
          <a:p>
            <a:pPr marL="0" marR="0" lvl="0" indent="0" algn="l" rtl="0">
              <a:lnSpc>
                <a:spcPct val="1277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91" b="1" i="0" u="none" strike="noStrike" cap="none">
              <a:solidFill>
                <a:srgbClr val="1C283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277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91" b="1" i="0" u="none" strike="noStrike" cap="none">
              <a:solidFill>
                <a:srgbClr val="1C283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9030319" y="4708873"/>
            <a:ext cx="4150728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3" b="1" dirty="0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Survey by Fire Rescue 1</a:t>
            </a:r>
            <a:r>
              <a:rPr lang="en-US" sz="2043" b="1" i="0" u="none" strike="noStrike" cap="none" dirty="0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dirty="0"/>
          </a:p>
        </p:txBody>
      </p:sp>
      <p:sp>
        <p:nvSpPr>
          <p:cNvPr id="231" name="Google Shape;231;p9"/>
          <p:cNvSpPr txBox="1"/>
          <p:nvPr/>
        </p:nvSpPr>
        <p:spPr>
          <a:xfrm>
            <a:off x="1590969" y="4708873"/>
            <a:ext cx="5550416" cy="30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43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5 Critical Issues Facing Fire Services Today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1774523" y="5299519"/>
            <a:ext cx="5183308" cy="298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Mental Health Challenges</a:t>
            </a:r>
            <a:endParaRPr/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Funding and Resource Allocation</a:t>
            </a:r>
            <a:endParaRPr/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Retention and Recruitment</a:t>
            </a:r>
            <a:endParaRPr/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Safety and Risk Management</a:t>
            </a:r>
            <a:endParaRPr/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Ensuring Proper Firefighter Insurance Coverage</a:t>
            </a:r>
            <a:endParaRPr/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1C283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8276525" y="5334000"/>
            <a:ext cx="5183308" cy="150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55% </a:t>
            </a:r>
            <a:r>
              <a:rPr lang="en-US" sz="2500" b="0" i="0" u="none" strike="noStrike" cap="none">
                <a:solidFill>
                  <a:srgbClr val="1C283C"/>
                </a:solidFill>
                <a:latin typeface="Inter"/>
                <a:ea typeface="Inter"/>
                <a:cs typeface="Inter"/>
                <a:sym typeface="Inter"/>
              </a:rPr>
              <a:t>of survey respondents said their department was working to prevent staffing challenges.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3a9fe-24b3-4fba-b4b4-99549620bb68" xsi:nil="true"/>
    <lcf76f155ced4ddcb4097134ff3c332f xmlns="42d80b5b-9166-41de-9abd-a7089d024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1D8A8F-C7F6-4458-8502-0FC0EB3E117C}"/>
</file>

<file path=customXml/itemProps2.xml><?xml version="1.0" encoding="utf-8"?>
<ds:datastoreItem xmlns:ds="http://schemas.openxmlformats.org/officeDocument/2006/customXml" ds:itemID="{784FFE1E-2987-4488-A492-9DBC0C4D2081}"/>
</file>

<file path=customXml/itemProps3.xml><?xml version="1.0" encoding="utf-8"?>
<ds:datastoreItem xmlns:ds="http://schemas.openxmlformats.org/officeDocument/2006/customXml" ds:itemID="{F6424518-2CCB-44F8-9235-9298B47462B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994</Words>
  <Application>Microsoft Office PowerPoint</Application>
  <PresentationFormat>Custom</PresentationFormat>
  <Paragraphs>196</Paragraphs>
  <Slides>30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Ovo</vt:lpstr>
      <vt:lpstr>Inter</vt:lpstr>
      <vt:lpstr>Tomorrow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Jeff Spivey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Jeff Spivey</dc:creator>
  <cp:lastModifiedBy>Jeff Spivey</cp:lastModifiedBy>
  <cp:revision>3</cp:revision>
  <dcterms:created xsi:type="dcterms:W3CDTF">2006-08-16T00:00:00Z</dcterms:created>
  <dcterms:modified xsi:type="dcterms:W3CDTF">2025-01-30T17:00:20Z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0x010100CE44FEF859F5BA4B89A4DC153F9F7047</vt:lpwstr>
  </property>
</Properties>
</file>