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Masters/slideMaster1.xml" ContentType="application/vnd.openxmlformats-officedocument.presentationml.slideMaster+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338" r:id="rId7"/>
    <p:sldId id="339" r:id="rId8"/>
    <p:sldId id="340" r:id="rId9"/>
    <p:sldId id="309" r:id="rId10"/>
    <p:sldId id="261" r:id="rId11"/>
    <p:sldId id="262" r:id="rId12"/>
    <p:sldId id="263" r:id="rId13"/>
    <p:sldId id="264" r:id="rId14"/>
    <p:sldId id="265" r:id="rId15"/>
    <p:sldId id="266" r:id="rId16"/>
    <p:sldId id="267" r:id="rId17"/>
    <p:sldId id="268" r:id="rId18"/>
    <p:sldId id="269" r:id="rId19"/>
  </p:sldIdLst>
  <p:sldSz cx="18288000" cy="10287000"/>
  <p:notesSz cx="6858000" cy="9144000"/>
  <p:embeddedFontLst>
    <p:embeddedFont>
      <p:font typeface="Helvetica Now" panose="020B0604020202020204" charset="0"/>
      <p:regular r:id="rId20"/>
    </p:embeddedFont>
    <p:embeddedFont>
      <p:font typeface="Helvetica Now Bold" panose="020B0604020202020204" charset="0"/>
      <p:regular r:id="rId21"/>
    </p:embeddedFont>
    <p:embeddedFont>
      <p:font typeface="Poppins Medium" panose="00000600000000000000" pitchFamily="2" charset="0"/>
      <p:regular r:id="rId22"/>
    </p:embeddedFont>
    <p:embeddedFont>
      <p:font typeface="Staatliches" pitchFamily="2" charset="0"/>
      <p:regular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DC0065-F189-40AD-B0AD-697BCD40B480}" v="4" dt="2025-01-30T14:44:11.3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0" d="100"/>
          <a:sy n="50" d="100"/>
        </p:scale>
        <p:origin x="708" y="22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tableStyles" Target="tableStyles.xml"/><Relationship Id="rId30" Type="http://schemas.openxmlformats.org/officeDocument/2006/relationships/customXml" Target="../customXml/item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1/30/2025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1/30/2025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1/30/2025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8.png"/><Relationship Id="rId4" Type="http://schemas.openxmlformats.org/officeDocument/2006/relationships/image" Target="../media/image3.sv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7.sv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8.png"/><Relationship Id="rId4" Type="http://schemas.openxmlformats.org/officeDocument/2006/relationships/image" Target="../media/image3.sv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8.png"/><Relationship Id="rId4" Type="http://schemas.openxmlformats.org/officeDocument/2006/relationships/image" Target="../media/image3.svg"/></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png"/><Relationship Id="rId7" Type="http://schemas.openxmlformats.org/officeDocument/2006/relationships/image" Target="../media/image20.sv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8.png"/><Relationship Id="rId4" Type="http://schemas.openxmlformats.org/officeDocument/2006/relationships/image" Target="../media/image3.svg"/><Relationship Id="rId9" Type="http://schemas.openxmlformats.org/officeDocument/2006/relationships/image" Target="../media/image22.sv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4.sv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8.png"/><Relationship Id="rId4" Type="http://schemas.openxmlformats.org/officeDocument/2006/relationships/image" Target="../media/image3.sv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6.sv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8.png"/><Relationship Id="rId4" Type="http://schemas.openxmlformats.org/officeDocument/2006/relationships/image" Target="../media/image3.sv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8.png"/><Relationship Id="rId4" Type="http://schemas.openxmlformats.org/officeDocument/2006/relationships/image" Target="../media/image3.sv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9.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8.png"/><Relationship Id="rId4" Type="http://schemas.openxmlformats.org/officeDocument/2006/relationships/image" Target="../media/image3.svg"/></Relationships>
</file>

<file path=ppt/slides/_rels/slide18.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37.svg"/><Relationship Id="rId3" Type="http://schemas.openxmlformats.org/officeDocument/2006/relationships/image" Target="../media/image2.png"/><Relationship Id="rId7" Type="http://schemas.openxmlformats.org/officeDocument/2006/relationships/image" Target="../media/image32.png"/><Relationship Id="rId12" Type="http://schemas.openxmlformats.org/officeDocument/2006/relationships/image" Target="../media/image36.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31.svg"/><Relationship Id="rId11" Type="http://schemas.openxmlformats.org/officeDocument/2006/relationships/image" Target="../media/image35.png"/><Relationship Id="rId5" Type="http://schemas.openxmlformats.org/officeDocument/2006/relationships/image" Target="../media/image30.png"/><Relationship Id="rId10" Type="http://schemas.openxmlformats.org/officeDocument/2006/relationships/image" Target="../media/image34.png"/><Relationship Id="rId4" Type="http://schemas.openxmlformats.org/officeDocument/2006/relationships/image" Target="../media/image3.svg"/><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3.sv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3.sv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9.gif"/><Relationship Id="rId4" Type="http://schemas.openxmlformats.org/officeDocument/2006/relationships/image" Target="../media/image3.sv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0.jpeg"/><Relationship Id="rId4" Type="http://schemas.openxmlformats.org/officeDocument/2006/relationships/image" Target="../media/image3.svg"/></Relationships>
</file>

<file path=ppt/slides/_rels/slide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gif"/><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3.sv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0141" b="-8302"/>
            </a:stretch>
          </a:blipFill>
        </p:spPr>
        <p:txBody>
          <a:bodyPr/>
          <a:lstStyle/>
          <a:p>
            <a:endParaRPr lang="en-US"/>
          </a:p>
        </p:txBody>
      </p:sp>
      <p:sp>
        <p:nvSpPr>
          <p:cNvPr id="3" name="AutoShape 3"/>
          <p:cNvSpPr/>
          <p:nvPr/>
        </p:nvSpPr>
        <p:spPr>
          <a:xfrm>
            <a:off x="-1907017" y="2144758"/>
            <a:ext cx="22102035" cy="5997484"/>
          </a:xfrm>
          <a:prstGeom prst="rect">
            <a:avLst/>
          </a:prstGeom>
          <a:solidFill>
            <a:srgbClr val="023E8A"/>
          </a:solidFill>
        </p:spPr>
        <p:txBody>
          <a:bodyPr/>
          <a:lstStyle/>
          <a:p>
            <a:endParaRPr lang="en-US"/>
          </a:p>
        </p:txBody>
      </p:sp>
      <p:sp>
        <p:nvSpPr>
          <p:cNvPr id="4" name="Freeform 4"/>
          <p:cNvSpPr/>
          <p:nvPr/>
        </p:nvSpPr>
        <p:spPr>
          <a:xfrm rot="-5400000">
            <a:off x="3789966" y="-4736970"/>
            <a:ext cx="3951407" cy="11531339"/>
          </a:xfrm>
          <a:custGeom>
            <a:avLst/>
            <a:gdLst/>
            <a:ahLst/>
            <a:cxnLst/>
            <a:rect l="l" t="t" r="r" b="b"/>
            <a:pathLst>
              <a:path w="3951407" h="11531339">
                <a:moveTo>
                  <a:pt x="0" y="0"/>
                </a:moveTo>
                <a:lnTo>
                  <a:pt x="3951407" y="0"/>
                </a:lnTo>
                <a:lnTo>
                  <a:pt x="3951407" y="11531340"/>
                </a:lnTo>
                <a:lnTo>
                  <a:pt x="0" y="11531340"/>
                </a:lnTo>
                <a:lnTo>
                  <a:pt x="0" y="0"/>
                </a:lnTo>
                <a:close/>
              </a:path>
            </a:pathLst>
          </a:custGeom>
          <a:blipFill>
            <a:blip r:embed="rId3">
              <a:extLst>
                <a:ext uri="{96DAC541-7B7A-43D3-8B79-37D633B846F1}">
                  <asvg:svgBlip xmlns:asvg="http://schemas.microsoft.com/office/drawing/2016/SVG/main" r:embed="rId4"/>
                </a:ext>
              </a:extLst>
            </a:blip>
            <a:stretch>
              <a:fillRect r="-492545"/>
            </a:stretch>
          </a:blipFill>
        </p:spPr>
        <p:txBody>
          <a:bodyPr/>
          <a:lstStyle/>
          <a:p>
            <a:endParaRPr lang="en-US"/>
          </a:p>
        </p:txBody>
      </p:sp>
      <p:sp>
        <p:nvSpPr>
          <p:cNvPr id="5" name="Freeform 5"/>
          <p:cNvSpPr/>
          <p:nvPr/>
        </p:nvSpPr>
        <p:spPr>
          <a:xfrm rot="5400000">
            <a:off x="10546627" y="3492630"/>
            <a:ext cx="3951407" cy="11531339"/>
          </a:xfrm>
          <a:custGeom>
            <a:avLst/>
            <a:gdLst/>
            <a:ahLst/>
            <a:cxnLst/>
            <a:rect l="l" t="t" r="r" b="b"/>
            <a:pathLst>
              <a:path w="3951407" h="11531339">
                <a:moveTo>
                  <a:pt x="0" y="0"/>
                </a:moveTo>
                <a:lnTo>
                  <a:pt x="3951407" y="0"/>
                </a:lnTo>
                <a:lnTo>
                  <a:pt x="3951407" y="11531340"/>
                </a:lnTo>
                <a:lnTo>
                  <a:pt x="0" y="11531340"/>
                </a:lnTo>
                <a:lnTo>
                  <a:pt x="0" y="0"/>
                </a:lnTo>
                <a:close/>
              </a:path>
            </a:pathLst>
          </a:custGeom>
          <a:blipFill>
            <a:blip r:embed="rId5">
              <a:extLst>
                <a:ext uri="{96DAC541-7B7A-43D3-8B79-37D633B846F1}">
                  <asvg:svgBlip xmlns:asvg="http://schemas.microsoft.com/office/drawing/2016/SVG/main" r:embed="rId6"/>
                </a:ext>
              </a:extLst>
            </a:blip>
            <a:stretch>
              <a:fillRect r="-492545"/>
            </a:stretch>
          </a:blipFill>
        </p:spPr>
        <p:txBody>
          <a:bodyPr/>
          <a:lstStyle/>
          <a:p>
            <a:endParaRPr lang="en-US"/>
          </a:p>
        </p:txBody>
      </p:sp>
      <p:sp>
        <p:nvSpPr>
          <p:cNvPr id="6" name="Freeform 6"/>
          <p:cNvSpPr/>
          <p:nvPr/>
        </p:nvSpPr>
        <p:spPr>
          <a:xfrm>
            <a:off x="4417792" y="173055"/>
            <a:ext cx="9452415" cy="2762922"/>
          </a:xfrm>
          <a:custGeom>
            <a:avLst/>
            <a:gdLst/>
            <a:ahLst/>
            <a:cxnLst/>
            <a:rect l="l" t="t" r="r" b="b"/>
            <a:pathLst>
              <a:path w="9452415" h="2762922">
                <a:moveTo>
                  <a:pt x="0" y="0"/>
                </a:moveTo>
                <a:lnTo>
                  <a:pt x="9452416" y="0"/>
                </a:lnTo>
                <a:lnTo>
                  <a:pt x="9452416" y="2762922"/>
                </a:lnTo>
                <a:lnTo>
                  <a:pt x="0" y="2762922"/>
                </a:lnTo>
                <a:lnTo>
                  <a:pt x="0" y="0"/>
                </a:lnTo>
                <a:close/>
              </a:path>
            </a:pathLst>
          </a:custGeom>
          <a:blipFill>
            <a:blip r:embed="rId7"/>
            <a:stretch>
              <a:fillRect/>
            </a:stretch>
          </a:blipFill>
        </p:spPr>
        <p:txBody>
          <a:bodyPr/>
          <a:lstStyle/>
          <a:p>
            <a:endParaRPr lang="en-US"/>
          </a:p>
        </p:txBody>
      </p:sp>
      <p:sp>
        <p:nvSpPr>
          <p:cNvPr id="7" name="TextBox 7"/>
          <p:cNvSpPr txBox="1"/>
          <p:nvPr/>
        </p:nvSpPr>
        <p:spPr>
          <a:xfrm>
            <a:off x="2406385" y="3214006"/>
            <a:ext cx="13475229" cy="4488283"/>
          </a:xfrm>
          <a:prstGeom prst="rect">
            <a:avLst/>
          </a:prstGeom>
        </p:spPr>
        <p:txBody>
          <a:bodyPr lIns="0" tIns="0" rIns="0" bIns="0" rtlCol="0" anchor="t">
            <a:spAutoFit/>
          </a:bodyPr>
          <a:lstStyle/>
          <a:p>
            <a:pPr algn="ctr">
              <a:lnSpc>
                <a:spcPts val="11964"/>
              </a:lnSpc>
              <a:spcBef>
                <a:spcPct val="0"/>
              </a:spcBef>
            </a:pPr>
            <a:r>
              <a:rPr lang="en-US" sz="8545">
                <a:solidFill>
                  <a:srgbClr val="CAF0F8"/>
                </a:solidFill>
                <a:latin typeface="Staatliches"/>
                <a:ea typeface="Staatliches"/>
                <a:cs typeface="Staatliches"/>
                <a:sym typeface="Staatliches"/>
              </a:rPr>
              <a:t>Hiring and Developing High EQ Employees for Public Safety Positions  </a:t>
            </a:r>
          </a:p>
        </p:txBody>
      </p:sp>
      <p:sp>
        <p:nvSpPr>
          <p:cNvPr id="8" name="TextBox 8"/>
          <p:cNvSpPr txBox="1"/>
          <p:nvPr/>
        </p:nvSpPr>
        <p:spPr>
          <a:xfrm>
            <a:off x="4222116" y="8134350"/>
            <a:ext cx="9342777" cy="2028825"/>
          </a:xfrm>
          <a:prstGeom prst="rect">
            <a:avLst/>
          </a:prstGeom>
        </p:spPr>
        <p:txBody>
          <a:bodyPr lIns="0" tIns="0" rIns="0" bIns="0" rtlCol="0" anchor="t">
            <a:spAutoFit/>
          </a:bodyPr>
          <a:lstStyle/>
          <a:p>
            <a:pPr algn="ctr">
              <a:lnSpc>
                <a:spcPts val="8250"/>
              </a:lnSpc>
            </a:pPr>
            <a:r>
              <a:rPr lang="en-US" sz="5000" spc="805">
                <a:solidFill>
                  <a:srgbClr val="FFFFFF"/>
                </a:solidFill>
                <a:latin typeface="Helvetica Now"/>
                <a:ea typeface="Helvetica Now"/>
                <a:cs typeface="Helvetica Now"/>
                <a:sym typeface="Helvetica Now"/>
              </a:rPr>
              <a:t>DANIEL KISTNER, DLS</a:t>
            </a:r>
          </a:p>
          <a:p>
            <a:pPr algn="ctr">
              <a:lnSpc>
                <a:spcPts val="8250"/>
              </a:lnSpc>
            </a:pPr>
            <a:r>
              <a:rPr lang="en-US" sz="5000" spc="805">
                <a:solidFill>
                  <a:srgbClr val="FFFFFF"/>
                </a:solidFill>
                <a:latin typeface="Helvetica Now"/>
                <a:ea typeface="Helvetica Now"/>
                <a:cs typeface="Helvetica Now"/>
                <a:sym typeface="Helvetica Now"/>
              </a:rPr>
              <a:t>MICHAEL BOESE, MPA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0141" b="-8302"/>
            </a:stretch>
          </a:blipFill>
        </p:spPr>
        <p:txBody>
          <a:bodyPr/>
          <a:lstStyle/>
          <a:p>
            <a:endParaRPr lang="en-US"/>
          </a:p>
        </p:txBody>
      </p:sp>
      <p:sp>
        <p:nvSpPr>
          <p:cNvPr id="3" name="AutoShape 3"/>
          <p:cNvSpPr/>
          <p:nvPr/>
        </p:nvSpPr>
        <p:spPr>
          <a:xfrm>
            <a:off x="917673" y="1293214"/>
            <a:ext cx="16452654" cy="8295079"/>
          </a:xfrm>
          <a:prstGeom prst="rect">
            <a:avLst/>
          </a:prstGeom>
          <a:solidFill>
            <a:srgbClr val="ADE8F4">
              <a:alpha val="80000"/>
            </a:srgbClr>
          </a:solidFill>
        </p:spPr>
        <p:txBody>
          <a:bodyPr/>
          <a:lstStyle/>
          <a:p>
            <a:endParaRPr lang="en-US"/>
          </a:p>
        </p:txBody>
      </p:sp>
      <p:sp>
        <p:nvSpPr>
          <p:cNvPr id="4" name="AutoShape 4"/>
          <p:cNvSpPr/>
          <p:nvPr/>
        </p:nvSpPr>
        <p:spPr>
          <a:xfrm>
            <a:off x="2237230" y="547228"/>
            <a:ext cx="13813540" cy="1419950"/>
          </a:xfrm>
          <a:prstGeom prst="rect">
            <a:avLst/>
          </a:prstGeom>
          <a:solidFill>
            <a:srgbClr val="0077B6"/>
          </a:solidFill>
        </p:spPr>
        <p:txBody>
          <a:bodyPr/>
          <a:lstStyle/>
          <a:p>
            <a:endParaRPr lang="en-US"/>
          </a:p>
        </p:txBody>
      </p:sp>
      <p:sp>
        <p:nvSpPr>
          <p:cNvPr id="5" name="Freeform 5"/>
          <p:cNvSpPr/>
          <p:nvPr/>
        </p:nvSpPr>
        <p:spPr>
          <a:xfrm>
            <a:off x="0" y="-740649"/>
            <a:ext cx="515451" cy="6439024"/>
          </a:xfrm>
          <a:custGeom>
            <a:avLst/>
            <a:gdLst/>
            <a:ahLst/>
            <a:cxnLst/>
            <a:rect l="l" t="t" r="r" b="b"/>
            <a:pathLst>
              <a:path w="515451" h="6439024">
                <a:moveTo>
                  <a:pt x="0" y="0"/>
                </a:moveTo>
                <a:lnTo>
                  <a:pt x="515451" y="0"/>
                </a:lnTo>
                <a:lnTo>
                  <a:pt x="515451" y="6439024"/>
                </a:lnTo>
                <a:lnTo>
                  <a:pt x="0" y="6439024"/>
                </a:lnTo>
                <a:lnTo>
                  <a:pt x="0" y="0"/>
                </a:lnTo>
                <a:close/>
              </a:path>
            </a:pathLst>
          </a:custGeom>
          <a:blipFill>
            <a:blip r:embed="rId3">
              <a:extLst>
                <a:ext uri="{96DAC541-7B7A-43D3-8B79-37D633B846F1}">
                  <asvg:svgBlip xmlns:asvg="http://schemas.microsoft.com/office/drawing/2016/SVG/main" r:embed="rId4"/>
                </a:ext>
              </a:extLst>
            </a:blip>
            <a:stretch>
              <a:fillRect t="-1432" r="-2472794"/>
            </a:stretch>
          </a:blipFill>
        </p:spPr>
        <p:txBody>
          <a:bodyPr/>
          <a:lstStyle/>
          <a:p>
            <a:endParaRPr lang="en-US"/>
          </a:p>
        </p:txBody>
      </p:sp>
      <p:sp>
        <p:nvSpPr>
          <p:cNvPr id="6" name="Freeform 6"/>
          <p:cNvSpPr/>
          <p:nvPr/>
        </p:nvSpPr>
        <p:spPr>
          <a:xfrm rot="-10800000">
            <a:off x="17772549" y="4939682"/>
            <a:ext cx="515451" cy="6439024"/>
          </a:xfrm>
          <a:custGeom>
            <a:avLst/>
            <a:gdLst/>
            <a:ahLst/>
            <a:cxnLst/>
            <a:rect l="l" t="t" r="r" b="b"/>
            <a:pathLst>
              <a:path w="515451" h="6439024">
                <a:moveTo>
                  <a:pt x="0" y="0"/>
                </a:moveTo>
                <a:lnTo>
                  <a:pt x="515451" y="0"/>
                </a:lnTo>
                <a:lnTo>
                  <a:pt x="515451" y="6439024"/>
                </a:lnTo>
                <a:lnTo>
                  <a:pt x="0" y="6439024"/>
                </a:lnTo>
                <a:lnTo>
                  <a:pt x="0" y="0"/>
                </a:lnTo>
                <a:close/>
              </a:path>
            </a:pathLst>
          </a:custGeom>
          <a:blipFill>
            <a:blip r:embed="rId3">
              <a:extLst>
                <a:ext uri="{96DAC541-7B7A-43D3-8B79-37D633B846F1}">
                  <asvg:svgBlip xmlns:asvg="http://schemas.microsoft.com/office/drawing/2016/SVG/main" r:embed="rId4"/>
                </a:ext>
              </a:extLst>
            </a:blip>
            <a:stretch>
              <a:fillRect t="-1432" r="-2472794"/>
            </a:stretch>
          </a:blipFill>
        </p:spPr>
        <p:txBody>
          <a:bodyPr/>
          <a:lstStyle/>
          <a:p>
            <a:endParaRPr lang="en-US"/>
          </a:p>
        </p:txBody>
      </p:sp>
      <p:sp>
        <p:nvSpPr>
          <p:cNvPr id="7" name="Freeform 7"/>
          <p:cNvSpPr/>
          <p:nvPr/>
        </p:nvSpPr>
        <p:spPr>
          <a:xfrm>
            <a:off x="14223364" y="9194305"/>
            <a:ext cx="3146963" cy="1092695"/>
          </a:xfrm>
          <a:custGeom>
            <a:avLst/>
            <a:gdLst/>
            <a:ahLst/>
            <a:cxnLst/>
            <a:rect l="l" t="t" r="r" b="b"/>
            <a:pathLst>
              <a:path w="3146963" h="1092695">
                <a:moveTo>
                  <a:pt x="0" y="0"/>
                </a:moveTo>
                <a:lnTo>
                  <a:pt x="3146963" y="0"/>
                </a:lnTo>
                <a:lnTo>
                  <a:pt x="3146963" y="1092695"/>
                </a:lnTo>
                <a:lnTo>
                  <a:pt x="0" y="1092695"/>
                </a:lnTo>
                <a:lnTo>
                  <a:pt x="0" y="0"/>
                </a:lnTo>
                <a:close/>
              </a:path>
            </a:pathLst>
          </a:custGeom>
          <a:blipFill>
            <a:blip r:embed="rId5"/>
            <a:stretch>
              <a:fillRect/>
            </a:stretch>
          </a:blipFill>
        </p:spPr>
        <p:txBody>
          <a:bodyPr/>
          <a:lstStyle/>
          <a:p>
            <a:endParaRPr lang="en-US"/>
          </a:p>
        </p:txBody>
      </p:sp>
      <p:sp>
        <p:nvSpPr>
          <p:cNvPr id="8" name="Freeform 8"/>
          <p:cNvSpPr/>
          <p:nvPr/>
        </p:nvSpPr>
        <p:spPr>
          <a:xfrm>
            <a:off x="1365449" y="2855919"/>
            <a:ext cx="5169668" cy="5169668"/>
          </a:xfrm>
          <a:custGeom>
            <a:avLst/>
            <a:gdLst/>
            <a:ahLst/>
            <a:cxnLst/>
            <a:rect l="l" t="t" r="r" b="b"/>
            <a:pathLst>
              <a:path w="5169668" h="5169668">
                <a:moveTo>
                  <a:pt x="0" y="0"/>
                </a:moveTo>
                <a:lnTo>
                  <a:pt x="5169668" y="0"/>
                </a:lnTo>
                <a:lnTo>
                  <a:pt x="5169668" y="5169669"/>
                </a:lnTo>
                <a:lnTo>
                  <a:pt x="0" y="5169669"/>
                </a:lnTo>
                <a:lnTo>
                  <a:pt x="0" y="0"/>
                </a:lnTo>
                <a:close/>
              </a:path>
            </a:pathLst>
          </a:custGeom>
          <a:blipFill>
            <a:blip r:embed="rId6"/>
            <a:stretch>
              <a:fillRect/>
            </a:stretch>
          </a:blipFill>
        </p:spPr>
        <p:txBody>
          <a:bodyPr/>
          <a:lstStyle/>
          <a:p>
            <a:endParaRPr lang="en-US"/>
          </a:p>
        </p:txBody>
      </p:sp>
      <p:sp>
        <p:nvSpPr>
          <p:cNvPr id="9" name="TextBox 9"/>
          <p:cNvSpPr txBox="1"/>
          <p:nvPr/>
        </p:nvSpPr>
        <p:spPr>
          <a:xfrm>
            <a:off x="2302301" y="773016"/>
            <a:ext cx="13748469" cy="863600"/>
          </a:xfrm>
          <a:prstGeom prst="rect">
            <a:avLst/>
          </a:prstGeom>
        </p:spPr>
        <p:txBody>
          <a:bodyPr lIns="0" tIns="0" rIns="0" bIns="0" rtlCol="0" anchor="t">
            <a:spAutoFit/>
          </a:bodyPr>
          <a:lstStyle/>
          <a:p>
            <a:pPr algn="ctr">
              <a:lnSpc>
                <a:spcPts val="7000"/>
              </a:lnSpc>
              <a:spcBef>
                <a:spcPct val="0"/>
              </a:spcBef>
            </a:pPr>
            <a:r>
              <a:rPr lang="en-US" sz="5000">
                <a:solidFill>
                  <a:srgbClr val="CAF0F8"/>
                </a:solidFill>
                <a:latin typeface="Staatliches"/>
                <a:ea typeface="Staatliches"/>
                <a:cs typeface="Staatliches"/>
                <a:sym typeface="Staatliches"/>
              </a:rPr>
              <a:t>EQ in Action</a:t>
            </a:r>
          </a:p>
        </p:txBody>
      </p:sp>
      <p:sp>
        <p:nvSpPr>
          <p:cNvPr id="10" name="TextBox 10"/>
          <p:cNvSpPr txBox="1"/>
          <p:nvPr/>
        </p:nvSpPr>
        <p:spPr>
          <a:xfrm>
            <a:off x="7287592" y="3957961"/>
            <a:ext cx="9736203" cy="1216025"/>
          </a:xfrm>
          <a:prstGeom prst="rect">
            <a:avLst/>
          </a:prstGeom>
        </p:spPr>
        <p:txBody>
          <a:bodyPr lIns="0" tIns="0" rIns="0" bIns="0" rtlCol="0" anchor="t">
            <a:spAutoFit/>
          </a:bodyPr>
          <a:lstStyle/>
          <a:p>
            <a:pPr algn="ctr">
              <a:lnSpc>
                <a:spcPts val="4899"/>
              </a:lnSpc>
              <a:spcBef>
                <a:spcPct val="0"/>
              </a:spcBef>
            </a:pPr>
            <a:r>
              <a:rPr lang="en-US" sz="3499" b="1">
                <a:solidFill>
                  <a:srgbClr val="000000"/>
                </a:solidFill>
                <a:latin typeface="Helvetica Now Bold"/>
                <a:ea typeface="Helvetica Now Bold"/>
                <a:cs typeface="Helvetica Now Bold"/>
                <a:sym typeface="Helvetica Now Bold"/>
              </a:rPr>
              <a:t>Examples of EQ across fire, EMS, and law enforcement.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0141" b="-8302"/>
            </a:stretch>
          </a:blipFill>
        </p:spPr>
        <p:txBody>
          <a:bodyPr/>
          <a:lstStyle/>
          <a:p>
            <a:endParaRPr lang="en-US"/>
          </a:p>
        </p:txBody>
      </p:sp>
      <p:sp>
        <p:nvSpPr>
          <p:cNvPr id="3" name="AutoShape 3"/>
          <p:cNvSpPr/>
          <p:nvPr/>
        </p:nvSpPr>
        <p:spPr>
          <a:xfrm>
            <a:off x="917673" y="1293214"/>
            <a:ext cx="16452654" cy="8295079"/>
          </a:xfrm>
          <a:prstGeom prst="rect">
            <a:avLst/>
          </a:prstGeom>
          <a:solidFill>
            <a:srgbClr val="ADE8F4">
              <a:alpha val="80000"/>
            </a:srgbClr>
          </a:solidFill>
        </p:spPr>
        <p:txBody>
          <a:bodyPr/>
          <a:lstStyle/>
          <a:p>
            <a:endParaRPr lang="en-US"/>
          </a:p>
        </p:txBody>
      </p:sp>
      <p:sp>
        <p:nvSpPr>
          <p:cNvPr id="4" name="AutoShape 4"/>
          <p:cNvSpPr/>
          <p:nvPr/>
        </p:nvSpPr>
        <p:spPr>
          <a:xfrm>
            <a:off x="2237230" y="547228"/>
            <a:ext cx="13813540" cy="1419950"/>
          </a:xfrm>
          <a:prstGeom prst="rect">
            <a:avLst/>
          </a:prstGeom>
          <a:solidFill>
            <a:srgbClr val="0077B6"/>
          </a:solidFill>
        </p:spPr>
        <p:txBody>
          <a:bodyPr/>
          <a:lstStyle/>
          <a:p>
            <a:endParaRPr lang="en-US"/>
          </a:p>
        </p:txBody>
      </p:sp>
      <p:sp>
        <p:nvSpPr>
          <p:cNvPr id="5" name="Freeform 5"/>
          <p:cNvSpPr/>
          <p:nvPr/>
        </p:nvSpPr>
        <p:spPr>
          <a:xfrm>
            <a:off x="0" y="-740649"/>
            <a:ext cx="515451" cy="6439024"/>
          </a:xfrm>
          <a:custGeom>
            <a:avLst/>
            <a:gdLst/>
            <a:ahLst/>
            <a:cxnLst/>
            <a:rect l="l" t="t" r="r" b="b"/>
            <a:pathLst>
              <a:path w="515451" h="6439024">
                <a:moveTo>
                  <a:pt x="0" y="0"/>
                </a:moveTo>
                <a:lnTo>
                  <a:pt x="515451" y="0"/>
                </a:lnTo>
                <a:lnTo>
                  <a:pt x="515451" y="6439024"/>
                </a:lnTo>
                <a:lnTo>
                  <a:pt x="0" y="6439024"/>
                </a:lnTo>
                <a:lnTo>
                  <a:pt x="0" y="0"/>
                </a:lnTo>
                <a:close/>
              </a:path>
            </a:pathLst>
          </a:custGeom>
          <a:blipFill>
            <a:blip r:embed="rId3">
              <a:extLst>
                <a:ext uri="{96DAC541-7B7A-43D3-8B79-37D633B846F1}">
                  <asvg:svgBlip xmlns:asvg="http://schemas.microsoft.com/office/drawing/2016/SVG/main" r:embed="rId4"/>
                </a:ext>
              </a:extLst>
            </a:blip>
            <a:stretch>
              <a:fillRect t="-1432" r="-2472794"/>
            </a:stretch>
          </a:blipFill>
        </p:spPr>
        <p:txBody>
          <a:bodyPr/>
          <a:lstStyle/>
          <a:p>
            <a:endParaRPr lang="en-US"/>
          </a:p>
        </p:txBody>
      </p:sp>
      <p:sp>
        <p:nvSpPr>
          <p:cNvPr id="6" name="Freeform 6"/>
          <p:cNvSpPr/>
          <p:nvPr/>
        </p:nvSpPr>
        <p:spPr>
          <a:xfrm rot="-10800000">
            <a:off x="17772549" y="4939682"/>
            <a:ext cx="515451" cy="6439024"/>
          </a:xfrm>
          <a:custGeom>
            <a:avLst/>
            <a:gdLst/>
            <a:ahLst/>
            <a:cxnLst/>
            <a:rect l="l" t="t" r="r" b="b"/>
            <a:pathLst>
              <a:path w="515451" h="6439024">
                <a:moveTo>
                  <a:pt x="0" y="0"/>
                </a:moveTo>
                <a:lnTo>
                  <a:pt x="515451" y="0"/>
                </a:lnTo>
                <a:lnTo>
                  <a:pt x="515451" y="6439024"/>
                </a:lnTo>
                <a:lnTo>
                  <a:pt x="0" y="6439024"/>
                </a:lnTo>
                <a:lnTo>
                  <a:pt x="0" y="0"/>
                </a:lnTo>
                <a:close/>
              </a:path>
            </a:pathLst>
          </a:custGeom>
          <a:blipFill>
            <a:blip r:embed="rId3">
              <a:extLst>
                <a:ext uri="{96DAC541-7B7A-43D3-8B79-37D633B846F1}">
                  <asvg:svgBlip xmlns:asvg="http://schemas.microsoft.com/office/drawing/2016/SVG/main" r:embed="rId4"/>
                </a:ext>
              </a:extLst>
            </a:blip>
            <a:stretch>
              <a:fillRect t="-1432" r="-2472794"/>
            </a:stretch>
          </a:blipFill>
        </p:spPr>
        <p:txBody>
          <a:bodyPr/>
          <a:lstStyle/>
          <a:p>
            <a:endParaRPr lang="en-US"/>
          </a:p>
        </p:txBody>
      </p:sp>
      <p:sp>
        <p:nvSpPr>
          <p:cNvPr id="7" name="Freeform 7"/>
          <p:cNvSpPr/>
          <p:nvPr/>
        </p:nvSpPr>
        <p:spPr>
          <a:xfrm>
            <a:off x="14223364" y="9194305"/>
            <a:ext cx="3146963" cy="1092695"/>
          </a:xfrm>
          <a:custGeom>
            <a:avLst/>
            <a:gdLst/>
            <a:ahLst/>
            <a:cxnLst/>
            <a:rect l="l" t="t" r="r" b="b"/>
            <a:pathLst>
              <a:path w="3146963" h="1092695">
                <a:moveTo>
                  <a:pt x="0" y="0"/>
                </a:moveTo>
                <a:lnTo>
                  <a:pt x="3146963" y="0"/>
                </a:lnTo>
                <a:lnTo>
                  <a:pt x="3146963" y="1092695"/>
                </a:lnTo>
                <a:lnTo>
                  <a:pt x="0" y="1092695"/>
                </a:lnTo>
                <a:lnTo>
                  <a:pt x="0" y="0"/>
                </a:lnTo>
                <a:close/>
              </a:path>
            </a:pathLst>
          </a:custGeom>
          <a:blipFill>
            <a:blip r:embed="rId5"/>
            <a:stretch>
              <a:fillRect/>
            </a:stretch>
          </a:blipFill>
        </p:spPr>
        <p:txBody>
          <a:bodyPr/>
          <a:lstStyle/>
          <a:p>
            <a:endParaRPr lang="en-US"/>
          </a:p>
        </p:txBody>
      </p:sp>
      <p:sp>
        <p:nvSpPr>
          <p:cNvPr id="8" name="TextBox 8"/>
          <p:cNvSpPr txBox="1"/>
          <p:nvPr/>
        </p:nvSpPr>
        <p:spPr>
          <a:xfrm>
            <a:off x="4143559" y="2219210"/>
            <a:ext cx="11907211" cy="6910705"/>
          </a:xfrm>
          <a:prstGeom prst="rect">
            <a:avLst/>
          </a:prstGeom>
        </p:spPr>
        <p:txBody>
          <a:bodyPr lIns="0" tIns="0" rIns="0" bIns="0" rtlCol="0" anchor="t">
            <a:spAutoFit/>
          </a:bodyPr>
          <a:lstStyle/>
          <a:p>
            <a:pPr algn="ctr">
              <a:lnSpc>
                <a:spcPts val="3920"/>
              </a:lnSpc>
            </a:pPr>
            <a:r>
              <a:rPr lang="en-US" sz="2800" b="1">
                <a:solidFill>
                  <a:srgbClr val="000000"/>
                </a:solidFill>
                <a:latin typeface="Helvetica Now Bold"/>
                <a:ea typeface="Helvetica Now Bold"/>
                <a:cs typeface="Helvetica Now Bold"/>
                <a:sym typeface="Helvetica Now Bold"/>
              </a:rPr>
              <a:t>Strategies for Integrating EQ into Hiring Processes for Both Civil Service and Non-Civil Service Systems:</a:t>
            </a:r>
          </a:p>
          <a:p>
            <a:pPr algn="ctr">
              <a:lnSpc>
                <a:spcPts val="3920"/>
              </a:lnSpc>
            </a:pPr>
            <a:endParaRPr lang="en-US" sz="2800" b="1">
              <a:solidFill>
                <a:srgbClr val="000000"/>
              </a:solidFill>
              <a:latin typeface="Helvetica Now Bold"/>
              <a:ea typeface="Helvetica Now Bold"/>
              <a:cs typeface="Helvetica Now Bold"/>
              <a:sym typeface="Helvetica Now Bold"/>
            </a:endParaRPr>
          </a:p>
          <a:p>
            <a:pPr marL="604521" lvl="1" indent="-302261" algn="ctr">
              <a:lnSpc>
                <a:spcPts val="3920"/>
              </a:lnSpc>
              <a:buFont typeface="Arial"/>
              <a:buChar char="•"/>
            </a:pPr>
            <a:r>
              <a:rPr lang="en-US" sz="2800">
                <a:solidFill>
                  <a:srgbClr val="000000"/>
                </a:solidFill>
                <a:latin typeface="Helvetica Now"/>
                <a:ea typeface="Helvetica Now"/>
                <a:cs typeface="Helvetica Now"/>
                <a:sym typeface="Helvetica Now"/>
              </a:rPr>
              <a:t>Develop clear competencies for emotional intelligence aligned with job roles, such as conflict resolution, adaptability, and empathy.</a:t>
            </a:r>
          </a:p>
          <a:p>
            <a:pPr algn="ctr">
              <a:lnSpc>
                <a:spcPts val="3920"/>
              </a:lnSpc>
            </a:pPr>
            <a:endParaRPr lang="en-US" sz="2800">
              <a:solidFill>
                <a:srgbClr val="000000"/>
              </a:solidFill>
              <a:latin typeface="Helvetica Now"/>
              <a:ea typeface="Helvetica Now"/>
              <a:cs typeface="Helvetica Now"/>
              <a:sym typeface="Helvetica Now"/>
            </a:endParaRPr>
          </a:p>
          <a:p>
            <a:pPr marL="604521" lvl="1" indent="-302261" algn="ctr">
              <a:lnSpc>
                <a:spcPts val="3920"/>
              </a:lnSpc>
              <a:buFont typeface="Arial"/>
              <a:buChar char="•"/>
            </a:pPr>
            <a:r>
              <a:rPr lang="en-US" sz="2800">
                <a:solidFill>
                  <a:srgbClr val="000000"/>
                </a:solidFill>
                <a:latin typeface="Helvetica Now"/>
                <a:ea typeface="Helvetica Now"/>
                <a:cs typeface="Helvetica Now"/>
                <a:sym typeface="Helvetica Now"/>
              </a:rPr>
              <a:t>Implement EQ-focused interviews, using role-playing exercises or situational judgment tests, to evaluate candidates in real-life scenarios during the interviews.</a:t>
            </a:r>
          </a:p>
          <a:p>
            <a:pPr algn="ctr">
              <a:lnSpc>
                <a:spcPts val="3920"/>
              </a:lnSpc>
            </a:pPr>
            <a:endParaRPr lang="en-US" sz="2800">
              <a:solidFill>
                <a:srgbClr val="000000"/>
              </a:solidFill>
              <a:latin typeface="Helvetica Now"/>
              <a:ea typeface="Helvetica Now"/>
              <a:cs typeface="Helvetica Now"/>
              <a:sym typeface="Helvetica Now"/>
            </a:endParaRPr>
          </a:p>
          <a:p>
            <a:pPr marL="604521" lvl="1" indent="-302261" algn="ctr">
              <a:lnSpc>
                <a:spcPts val="3920"/>
              </a:lnSpc>
              <a:buFont typeface="Arial"/>
              <a:buChar char="•"/>
            </a:pPr>
            <a:r>
              <a:rPr lang="en-US" sz="2800">
                <a:solidFill>
                  <a:srgbClr val="000000"/>
                </a:solidFill>
                <a:latin typeface="Helvetica Now"/>
                <a:ea typeface="Helvetica Now"/>
                <a:cs typeface="Helvetica Now"/>
                <a:sym typeface="Helvetica Now"/>
              </a:rPr>
              <a:t>Provide training for hiring managers to recognize EQ traits during interviews and evaluations, emphasizing behaviors like active listening and self-regulation.</a:t>
            </a:r>
          </a:p>
          <a:p>
            <a:pPr algn="ctr">
              <a:lnSpc>
                <a:spcPts val="3920"/>
              </a:lnSpc>
            </a:pPr>
            <a:endParaRPr lang="en-US" sz="2800">
              <a:solidFill>
                <a:srgbClr val="000000"/>
              </a:solidFill>
              <a:latin typeface="Helvetica Now"/>
              <a:ea typeface="Helvetica Now"/>
              <a:cs typeface="Helvetica Now"/>
              <a:sym typeface="Helvetica Now"/>
            </a:endParaRPr>
          </a:p>
        </p:txBody>
      </p:sp>
      <p:sp>
        <p:nvSpPr>
          <p:cNvPr id="9" name="Freeform 9"/>
          <p:cNvSpPr/>
          <p:nvPr/>
        </p:nvSpPr>
        <p:spPr>
          <a:xfrm>
            <a:off x="1028700" y="2342538"/>
            <a:ext cx="2945562" cy="2800962"/>
          </a:xfrm>
          <a:custGeom>
            <a:avLst/>
            <a:gdLst/>
            <a:ahLst/>
            <a:cxnLst/>
            <a:rect l="l" t="t" r="r" b="b"/>
            <a:pathLst>
              <a:path w="2945562" h="2800962">
                <a:moveTo>
                  <a:pt x="0" y="0"/>
                </a:moveTo>
                <a:lnTo>
                  <a:pt x="2945562" y="0"/>
                </a:lnTo>
                <a:lnTo>
                  <a:pt x="2945562" y="2800962"/>
                </a:lnTo>
                <a:lnTo>
                  <a:pt x="0" y="280096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TextBox 10"/>
          <p:cNvSpPr txBox="1"/>
          <p:nvPr/>
        </p:nvSpPr>
        <p:spPr>
          <a:xfrm>
            <a:off x="2302301" y="773016"/>
            <a:ext cx="13748469" cy="1749425"/>
          </a:xfrm>
          <a:prstGeom prst="rect">
            <a:avLst/>
          </a:prstGeom>
        </p:spPr>
        <p:txBody>
          <a:bodyPr lIns="0" tIns="0" rIns="0" bIns="0" rtlCol="0" anchor="t">
            <a:spAutoFit/>
          </a:bodyPr>
          <a:lstStyle/>
          <a:p>
            <a:pPr algn="ctr">
              <a:lnSpc>
                <a:spcPts val="7000"/>
              </a:lnSpc>
            </a:pPr>
            <a:r>
              <a:rPr lang="en-US" sz="5000">
                <a:solidFill>
                  <a:srgbClr val="CAF0F8"/>
                </a:solidFill>
                <a:latin typeface="Staatliches"/>
                <a:ea typeface="Staatliches"/>
                <a:cs typeface="Staatliches"/>
                <a:sym typeface="Staatliches"/>
              </a:rPr>
              <a:t>Hiring for EQ in Public Safety</a:t>
            </a:r>
          </a:p>
          <a:p>
            <a:pPr algn="ctr">
              <a:lnSpc>
                <a:spcPts val="7000"/>
              </a:lnSpc>
              <a:spcBef>
                <a:spcPct val="0"/>
              </a:spcBef>
            </a:pPr>
            <a:endParaRPr lang="en-US" sz="5000">
              <a:solidFill>
                <a:srgbClr val="CAF0F8"/>
              </a:solidFill>
              <a:latin typeface="Staatliches"/>
              <a:ea typeface="Staatliches"/>
              <a:cs typeface="Staatliches"/>
              <a:sym typeface="Staatliche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0141" b="-8302"/>
            </a:stretch>
          </a:blipFill>
        </p:spPr>
        <p:txBody>
          <a:bodyPr/>
          <a:lstStyle/>
          <a:p>
            <a:endParaRPr lang="en-US"/>
          </a:p>
        </p:txBody>
      </p:sp>
      <p:sp>
        <p:nvSpPr>
          <p:cNvPr id="3" name="AutoShape 3"/>
          <p:cNvSpPr/>
          <p:nvPr/>
        </p:nvSpPr>
        <p:spPr>
          <a:xfrm>
            <a:off x="917673" y="1293214"/>
            <a:ext cx="16452654" cy="8295079"/>
          </a:xfrm>
          <a:prstGeom prst="rect">
            <a:avLst/>
          </a:prstGeom>
          <a:solidFill>
            <a:srgbClr val="ADE8F4">
              <a:alpha val="80000"/>
            </a:srgbClr>
          </a:solidFill>
        </p:spPr>
        <p:txBody>
          <a:bodyPr/>
          <a:lstStyle/>
          <a:p>
            <a:endParaRPr lang="en-US"/>
          </a:p>
        </p:txBody>
      </p:sp>
      <p:sp>
        <p:nvSpPr>
          <p:cNvPr id="4" name="AutoShape 4"/>
          <p:cNvSpPr/>
          <p:nvPr/>
        </p:nvSpPr>
        <p:spPr>
          <a:xfrm>
            <a:off x="2237230" y="547228"/>
            <a:ext cx="13813540" cy="1419950"/>
          </a:xfrm>
          <a:prstGeom prst="rect">
            <a:avLst/>
          </a:prstGeom>
          <a:solidFill>
            <a:srgbClr val="0077B6"/>
          </a:solidFill>
        </p:spPr>
        <p:txBody>
          <a:bodyPr/>
          <a:lstStyle/>
          <a:p>
            <a:endParaRPr lang="en-US"/>
          </a:p>
        </p:txBody>
      </p:sp>
      <p:sp>
        <p:nvSpPr>
          <p:cNvPr id="5" name="Freeform 5"/>
          <p:cNvSpPr/>
          <p:nvPr/>
        </p:nvSpPr>
        <p:spPr>
          <a:xfrm>
            <a:off x="0" y="-740649"/>
            <a:ext cx="515451" cy="6439024"/>
          </a:xfrm>
          <a:custGeom>
            <a:avLst/>
            <a:gdLst/>
            <a:ahLst/>
            <a:cxnLst/>
            <a:rect l="l" t="t" r="r" b="b"/>
            <a:pathLst>
              <a:path w="515451" h="6439024">
                <a:moveTo>
                  <a:pt x="0" y="0"/>
                </a:moveTo>
                <a:lnTo>
                  <a:pt x="515451" y="0"/>
                </a:lnTo>
                <a:lnTo>
                  <a:pt x="515451" y="6439024"/>
                </a:lnTo>
                <a:lnTo>
                  <a:pt x="0" y="6439024"/>
                </a:lnTo>
                <a:lnTo>
                  <a:pt x="0" y="0"/>
                </a:lnTo>
                <a:close/>
              </a:path>
            </a:pathLst>
          </a:custGeom>
          <a:blipFill>
            <a:blip r:embed="rId3">
              <a:extLst>
                <a:ext uri="{96DAC541-7B7A-43D3-8B79-37D633B846F1}">
                  <asvg:svgBlip xmlns:asvg="http://schemas.microsoft.com/office/drawing/2016/SVG/main" r:embed="rId4"/>
                </a:ext>
              </a:extLst>
            </a:blip>
            <a:stretch>
              <a:fillRect t="-1432" r="-2472794"/>
            </a:stretch>
          </a:blipFill>
        </p:spPr>
        <p:txBody>
          <a:bodyPr/>
          <a:lstStyle/>
          <a:p>
            <a:endParaRPr lang="en-US"/>
          </a:p>
        </p:txBody>
      </p:sp>
      <p:sp>
        <p:nvSpPr>
          <p:cNvPr id="6" name="Freeform 6"/>
          <p:cNvSpPr/>
          <p:nvPr/>
        </p:nvSpPr>
        <p:spPr>
          <a:xfrm rot="-10800000">
            <a:off x="17772549" y="4939682"/>
            <a:ext cx="515451" cy="6439024"/>
          </a:xfrm>
          <a:custGeom>
            <a:avLst/>
            <a:gdLst/>
            <a:ahLst/>
            <a:cxnLst/>
            <a:rect l="l" t="t" r="r" b="b"/>
            <a:pathLst>
              <a:path w="515451" h="6439024">
                <a:moveTo>
                  <a:pt x="0" y="0"/>
                </a:moveTo>
                <a:lnTo>
                  <a:pt x="515451" y="0"/>
                </a:lnTo>
                <a:lnTo>
                  <a:pt x="515451" y="6439024"/>
                </a:lnTo>
                <a:lnTo>
                  <a:pt x="0" y="6439024"/>
                </a:lnTo>
                <a:lnTo>
                  <a:pt x="0" y="0"/>
                </a:lnTo>
                <a:close/>
              </a:path>
            </a:pathLst>
          </a:custGeom>
          <a:blipFill>
            <a:blip r:embed="rId3">
              <a:extLst>
                <a:ext uri="{96DAC541-7B7A-43D3-8B79-37D633B846F1}">
                  <asvg:svgBlip xmlns:asvg="http://schemas.microsoft.com/office/drawing/2016/SVG/main" r:embed="rId4"/>
                </a:ext>
              </a:extLst>
            </a:blip>
            <a:stretch>
              <a:fillRect t="-1432" r="-2472794"/>
            </a:stretch>
          </a:blipFill>
        </p:spPr>
        <p:txBody>
          <a:bodyPr/>
          <a:lstStyle/>
          <a:p>
            <a:endParaRPr lang="en-US"/>
          </a:p>
        </p:txBody>
      </p:sp>
      <p:sp>
        <p:nvSpPr>
          <p:cNvPr id="7" name="Freeform 7"/>
          <p:cNvSpPr/>
          <p:nvPr/>
        </p:nvSpPr>
        <p:spPr>
          <a:xfrm>
            <a:off x="14223364" y="9194305"/>
            <a:ext cx="3146963" cy="1092695"/>
          </a:xfrm>
          <a:custGeom>
            <a:avLst/>
            <a:gdLst/>
            <a:ahLst/>
            <a:cxnLst/>
            <a:rect l="l" t="t" r="r" b="b"/>
            <a:pathLst>
              <a:path w="3146963" h="1092695">
                <a:moveTo>
                  <a:pt x="0" y="0"/>
                </a:moveTo>
                <a:lnTo>
                  <a:pt x="3146963" y="0"/>
                </a:lnTo>
                <a:lnTo>
                  <a:pt x="3146963" y="1092695"/>
                </a:lnTo>
                <a:lnTo>
                  <a:pt x="0" y="1092695"/>
                </a:lnTo>
                <a:lnTo>
                  <a:pt x="0" y="0"/>
                </a:lnTo>
                <a:close/>
              </a:path>
            </a:pathLst>
          </a:custGeom>
          <a:blipFill>
            <a:blip r:embed="rId5"/>
            <a:stretch>
              <a:fillRect/>
            </a:stretch>
          </a:blipFill>
        </p:spPr>
        <p:txBody>
          <a:bodyPr/>
          <a:lstStyle/>
          <a:p>
            <a:endParaRPr lang="en-US"/>
          </a:p>
        </p:txBody>
      </p:sp>
      <p:sp>
        <p:nvSpPr>
          <p:cNvPr id="8" name="Freeform 8"/>
          <p:cNvSpPr/>
          <p:nvPr/>
        </p:nvSpPr>
        <p:spPr>
          <a:xfrm>
            <a:off x="965726" y="2209236"/>
            <a:ext cx="3503741" cy="1966475"/>
          </a:xfrm>
          <a:custGeom>
            <a:avLst/>
            <a:gdLst/>
            <a:ahLst/>
            <a:cxnLst/>
            <a:rect l="l" t="t" r="r" b="b"/>
            <a:pathLst>
              <a:path w="3503741" h="1966475">
                <a:moveTo>
                  <a:pt x="0" y="0"/>
                </a:moveTo>
                <a:lnTo>
                  <a:pt x="3503741" y="0"/>
                </a:lnTo>
                <a:lnTo>
                  <a:pt x="3503741" y="1966475"/>
                </a:lnTo>
                <a:lnTo>
                  <a:pt x="0" y="1966475"/>
                </a:lnTo>
                <a:lnTo>
                  <a:pt x="0" y="0"/>
                </a:lnTo>
                <a:close/>
              </a:path>
            </a:pathLst>
          </a:custGeom>
          <a:blipFill>
            <a:blip r:embed="rId6"/>
            <a:stretch>
              <a:fillRect/>
            </a:stretch>
          </a:blipFill>
        </p:spPr>
        <p:txBody>
          <a:bodyPr/>
          <a:lstStyle/>
          <a:p>
            <a:endParaRPr lang="en-US"/>
          </a:p>
        </p:txBody>
      </p:sp>
      <p:sp>
        <p:nvSpPr>
          <p:cNvPr id="9" name="TextBox 9"/>
          <p:cNvSpPr txBox="1"/>
          <p:nvPr/>
        </p:nvSpPr>
        <p:spPr>
          <a:xfrm>
            <a:off x="2302301" y="773016"/>
            <a:ext cx="13748469" cy="1749425"/>
          </a:xfrm>
          <a:prstGeom prst="rect">
            <a:avLst/>
          </a:prstGeom>
        </p:spPr>
        <p:txBody>
          <a:bodyPr lIns="0" tIns="0" rIns="0" bIns="0" rtlCol="0" anchor="t">
            <a:spAutoFit/>
          </a:bodyPr>
          <a:lstStyle/>
          <a:p>
            <a:pPr algn="ctr">
              <a:lnSpc>
                <a:spcPts val="7000"/>
              </a:lnSpc>
            </a:pPr>
            <a:r>
              <a:rPr lang="en-US" sz="5000">
                <a:solidFill>
                  <a:srgbClr val="CAF0F8"/>
                </a:solidFill>
                <a:latin typeface="Staatliches"/>
                <a:ea typeface="Staatliches"/>
                <a:cs typeface="Staatliches"/>
                <a:sym typeface="Staatliches"/>
              </a:rPr>
              <a:t>Hiring for EQ in Public Safety</a:t>
            </a:r>
          </a:p>
          <a:p>
            <a:pPr algn="ctr">
              <a:lnSpc>
                <a:spcPts val="7000"/>
              </a:lnSpc>
              <a:spcBef>
                <a:spcPct val="0"/>
              </a:spcBef>
            </a:pPr>
            <a:endParaRPr lang="en-US" sz="5000">
              <a:solidFill>
                <a:srgbClr val="CAF0F8"/>
              </a:solidFill>
              <a:latin typeface="Staatliches"/>
              <a:ea typeface="Staatliches"/>
              <a:cs typeface="Staatliches"/>
              <a:sym typeface="Staatliches"/>
            </a:endParaRPr>
          </a:p>
        </p:txBody>
      </p:sp>
      <p:sp>
        <p:nvSpPr>
          <p:cNvPr id="10" name="TextBox 10"/>
          <p:cNvSpPr txBox="1"/>
          <p:nvPr/>
        </p:nvSpPr>
        <p:spPr>
          <a:xfrm>
            <a:off x="4847298" y="2070809"/>
            <a:ext cx="11131028" cy="6930071"/>
          </a:xfrm>
          <a:prstGeom prst="rect">
            <a:avLst/>
          </a:prstGeom>
        </p:spPr>
        <p:txBody>
          <a:bodyPr lIns="0" tIns="0" rIns="0" bIns="0" rtlCol="0" anchor="t">
            <a:spAutoFit/>
          </a:bodyPr>
          <a:lstStyle/>
          <a:p>
            <a:pPr algn="ctr">
              <a:lnSpc>
                <a:spcPts val="3360"/>
              </a:lnSpc>
            </a:pPr>
            <a:r>
              <a:rPr lang="en-US" sz="2400" b="1">
                <a:solidFill>
                  <a:srgbClr val="000000"/>
                </a:solidFill>
                <a:latin typeface="Helvetica Now Bold"/>
                <a:ea typeface="Helvetica Now Bold"/>
                <a:cs typeface="Helvetica Now Bold"/>
                <a:sym typeface="Helvetica Now Bold"/>
              </a:rPr>
              <a:t>Crafting Interview Questions and Scenarios to Assess EQ</a:t>
            </a:r>
          </a:p>
          <a:p>
            <a:pPr algn="ctr">
              <a:lnSpc>
                <a:spcPts val="3360"/>
              </a:lnSpc>
            </a:pPr>
            <a:endParaRPr lang="en-US" sz="2400" b="1">
              <a:solidFill>
                <a:srgbClr val="000000"/>
              </a:solidFill>
              <a:latin typeface="Helvetica Now Bold"/>
              <a:ea typeface="Helvetica Now Bold"/>
              <a:cs typeface="Helvetica Now Bold"/>
              <a:sym typeface="Helvetica Now Bold"/>
            </a:endParaRPr>
          </a:p>
          <a:p>
            <a:pPr algn="ctr">
              <a:lnSpc>
                <a:spcPts val="3360"/>
              </a:lnSpc>
            </a:pPr>
            <a:r>
              <a:rPr lang="en-US" sz="2400" b="1">
                <a:solidFill>
                  <a:srgbClr val="000000"/>
                </a:solidFill>
                <a:latin typeface="Helvetica Now Bold"/>
                <a:ea typeface="Helvetica Now Bold"/>
                <a:cs typeface="Helvetica Now Bold"/>
                <a:sym typeface="Helvetica Now Bold"/>
              </a:rPr>
              <a:t>Behavioral Questions:</a:t>
            </a:r>
          </a:p>
          <a:p>
            <a:pPr algn="l">
              <a:lnSpc>
                <a:spcPts val="3360"/>
              </a:lnSpc>
            </a:pPr>
            <a:r>
              <a:rPr lang="en-US" sz="2400">
                <a:solidFill>
                  <a:srgbClr val="000000"/>
                </a:solidFill>
                <a:latin typeface="Helvetica Now"/>
                <a:ea typeface="Helvetica Now"/>
                <a:cs typeface="Helvetica Now"/>
                <a:sym typeface="Helvetica Now"/>
              </a:rPr>
              <a:t>"Describe a time when you had to handle a conflict in the workplace. How did you address it, and what was the outcome?"</a:t>
            </a:r>
          </a:p>
          <a:p>
            <a:pPr algn="l">
              <a:lnSpc>
                <a:spcPts val="700"/>
              </a:lnSpc>
            </a:pPr>
            <a:endParaRPr lang="en-US" sz="2400">
              <a:solidFill>
                <a:srgbClr val="000000"/>
              </a:solidFill>
              <a:latin typeface="Helvetica Now"/>
              <a:ea typeface="Helvetica Now"/>
              <a:cs typeface="Helvetica Now"/>
              <a:sym typeface="Helvetica Now"/>
            </a:endParaRPr>
          </a:p>
          <a:p>
            <a:pPr algn="l">
              <a:lnSpc>
                <a:spcPts val="3360"/>
              </a:lnSpc>
            </a:pPr>
            <a:r>
              <a:rPr lang="en-US" sz="2400">
                <a:solidFill>
                  <a:srgbClr val="000000"/>
                </a:solidFill>
                <a:latin typeface="Helvetica Now"/>
                <a:ea typeface="Helvetica Now"/>
                <a:cs typeface="Helvetica Now"/>
                <a:sym typeface="Helvetica Now"/>
              </a:rPr>
              <a:t>"Can you provide an example of when you had to adapt quickly to a changing situation in a high-pressure environment?"</a:t>
            </a:r>
          </a:p>
          <a:p>
            <a:pPr algn="ctr">
              <a:lnSpc>
                <a:spcPts val="3360"/>
              </a:lnSpc>
            </a:pPr>
            <a:endParaRPr lang="en-US" sz="2400">
              <a:solidFill>
                <a:srgbClr val="000000"/>
              </a:solidFill>
              <a:latin typeface="Helvetica Now"/>
              <a:ea typeface="Helvetica Now"/>
              <a:cs typeface="Helvetica Now"/>
              <a:sym typeface="Helvetica Now"/>
            </a:endParaRPr>
          </a:p>
          <a:p>
            <a:pPr algn="ctr">
              <a:lnSpc>
                <a:spcPts val="3360"/>
              </a:lnSpc>
            </a:pPr>
            <a:r>
              <a:rPr lang="en-US" sz="2400" b="1">
                <a:solidFill>
                  <a:srgbClr val="000000"/>
                </a:solidFill>
                <a:latin typeface="Helvetica Now Bold"/>
                <a:ea typeface="Helvetica Now Bold"/>
                <a:cs typeface="Helvetica Now Bold"/>
                <a:sym typeface="Helvetica Now Bold"/>
              </a:rPr>
              <a:t>Situational Scenarios:</a:t>
            </a:r>
          </a:p>
          <a:p>
            <a:pPr algn="l">
              <a:lnSpc>
                <a:spcPts val="3360"/>
              </a:lnSpc>
            </a:pPr>
            <a:r>
              <a:rPr lang="en-US" sz="2400">
                <a:solidFill>
                  <a:srgbClr val="000000"/>
                </a:solidFill>
                <a:latin typeface="Helvetica Now"/>
                <a:ea typeface="Helvetica Now"/>
                <a:cs typeface="Helvetica Now"/>
                <a:sym typeface="Helvetica Now"/>
              </a:rPr>
              <a:t>"Imagine a team member is visibly upset during a critical incident. How would you approach and support them while ensuring operational effectiveness?"</a:t>
            </a:r>
          </a:p>
          <a:p>
            <a:pPr algn="l">
              <a:lnSpc>
                <a:spcPts val="700"/>
              </a:lnSpc>
            </a:pPr>
            <a:endParaRPr lang="en-US" sz="2400">
              <a:solidFill>
                <a:srgbClr val="000000"/>
              </a:solidFill>
              <a:latin typeface="Helvetica Now"/>
              <a:ea typeface="Helvetica Now"/>
              <a:cs typeface="Helvetica Now"/>
              <a:sym typeface="Helvetica Now"/>
            </a:endParaRPr>
          </a:p>
          <a:p>
            <a:pPr algn="l">
              <a:lnSpc>
                <a:spcPts val="3360"/>
              </a:lnSpc>
            </a:pPr>
            <a:r>
              <a:rPr lang="en-US" sz="2400">
                <a:solidFill>
                  <a:srgbClr val="000000"/>
                </a:solidFill>
                <a:latin typeface="Helvetica Now"/>
                <a:ea typeface="Helvetica Now"/>
                <a:cs typeface="Helvetica Now"/>
                <a:sym typeface="Helvetica Now"/>
              </a:rPr>
              <a:t>"How would you handle a situation where you receive negative feedback from your supervisor or a team member?"</a:t>
            </a:r>
          </a:p>
          <a:p>
            <a:pPr algn="ctr">
              <a:lnSpc>
                <a:spcPts val="3360"/>
              </a:lnSpc>
            </a:pPr>
            <a:endParaRPr lang="en-US" sz="2400">
              <a:solidFill>
                <a:srgbClr val="000000"/>
              </a:solidFill>
              <a:latin typeface="Helvetica Now"/>
              <a:ea typeface="Helvetica Now"/>
              <a:cs typeface="Helvetica Now"/>
              <a:sym typeface="Helvetica Now"/>
            </a:endParaRPr>
          </a:p>
          <a:p>
            <a:pPr algn="ctr">
              <a:lnSpc>
                <a:spcPts val="3360"/>
              </a:lnSpc>
              <a:spcBef>
                <a:spcPct val="0"/>
              </a:spcBef>
            </a:pPr>
            <a:r>
              <a:rPr lang="en-US" sz="2400">
                <a:solidFill>
                  <a:srgbClr val="000000"/>
                </a:solidFill>
                <a:latin typeface="Helvetica Now"/>
                <a:ea typeface="Helvetica Now"/>
                <a:cs typeface="Helvetica Now"/>
                <a:sym typeface="Helvetica Now"/>
              </a:rPr>
              <a:t>These questions are crafted to observe the candidates’ ability to empathize, communicate, and regulate their emotions under pressure.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0141" b="-8302"/>
            </a:stretch>
          </a:blipFill>
        </p:spPr>
        <p:txBody>
          <a:bodyPr/>
          <a:lstStyle/>
          <a:p>
            <a:endParaRPr lang="en-US"/>
          </a:p>
        </p:txBody>
      </p:sp>
      <p:sp>
        <p:nvSpPr>
          <p:cNvPr id="3" name="AutoShape 3"/>
          <p:cNvSpPr/>
          <p:nvPr/>
        </p:nvSpPr>
        <p:spPr>
          <a:xfrm>
            <a:off x="4806502" y="226718"/>
            <a:ext cx="9834096" cy="3451811"/>
          </a:xfrm>
          <a:prstGeom prst="rect">
            <a:avLst/>
          </a:prstGeom>
          <a:solidFill>
            <a:srgbClr val="0077B6"/>
          </a:solidFill>
        </p:spPr>
        <p:txBody>
          <a:bodyPr/>
          <a:lstStyle/>
          <a:p>
            <a:endParaRPr lang="en-US"/>
          </a:p>
        </p:txBody>
      </p:sp>
      <p:sp>
        <p:nvSpPr>
          <p:cNvPr id="4" name="Freeform 4"/>
          <p:cNvSpPr/>
          <p:nvPr/>
        </p:nvSpPr>
        <p:spPr>
          <a:xfrm>
            <a:off x="0" y="-740649"/>
            <a:ext cx="515451" cy="6439024"/>
          </a:xfrm>
          <a:custGeom>
            <a:avLst/>
            <a:gdLst/>
            <a:ahLst/>
            <a:cxnLst/>
            <a:rect l="l" t="t" r="r" b="b"/>
            <a:pathLst>
              <a:path w="515451" h="6439024">
                <a:moveTo>
                  <a:pt x="0" y="0"/>
                </a:moveTo>
                <a:lnTo>
                  <a:pt x="515451" y="0"/>
                </a:lnTo>
                <a:lnTo>
                  <a:pt x="515451" y="6439024"/>
                </a:lnTo>
                <a:lnTo>
                  <a:pt x="0" y="6439024"/>
                </a:lnTo>
                <a:lnTo>
                  <a:pt x="0" y="0"/>
                </a:lnTo>
                <a:close/>
              </a:path>
            </a:pathLst>
          </a:custGeom>
          <a:blipFill>
            <a:blip r:embed="rId3">
              <a:extLst>
                <a:ext uri="{96DAC541-7B7A-43D3-8B79-37D633B846F1}">
                  <asvg:svgBlip xmlns:asvg="http://schemas.microsoft.com/office/drawing/2016/SVG/main" r:embed="rId4"/>
                </a:ext>
              </a:extLst>
            </a:blip>
            <a:stretch>
              <a:fillRect t="-1432" r="-2472794"/>
            </a:stretch>
          </a:blipFill>
        </p:spPr>
        <p:txBody>
          <a:bodyPr/>
          <a:lstStyle/>
          <a:p>
            <a:endParaRPr lang="en-US"/>
          </a:p>
        </p:txBody>
      </p:sp>
      <p:sp>
        <p:nvSpPr>
          <p:cNvPr id="5" name="Freeform 5"/>
          <p:cNvSpPr/>
          <p:nvPr/>
        </p:nvSpPr>
        <p:spPr>
          <a:xfrm rot="-10800000">
            <a:off x="17772549" y="4939682"/>
            <a:ext cx="515451" cy="6439024"/>
          </a:xfrm>
          <a:custGeom>
            <a:avLst/>
            <a:gdLst/>
            <a:ahLst/>
            <a:cxnLst/>
            <a:rect l="l" t="t" r="r" b="b"/>
            <a:pathLst>
              <a:path w="515451" h="6439024">
                <a:moveTo>
                  <a:pt x="0" y="0"/>
                </a:moveTo>
                <a:lnTo>
                  <a:pt x="515451" y="0"/>
                </a:lnTo>
                <a:lnTo>
                  <a:pt x="515451" y="6439024"/>
                </a:lnTo>
                <a:lnTo>
                  <a:pt x="0" y="6439024"/>
                </a:lnTo>
                <a:lnTo>
                  <a:pt x="0" y="0"/>
                </a:lnTo>
                <a:close/>
              </a:path>
            </a:pathLst>
          </a:custGeom>
          <a:blipFill>
            <a:blip r:embed="rId3">
              <a:extLst>
                <a:ext uri="{96DAC541-7B7A-43D3-8B79-37D633B846F1}">
                  <asvg:svgBlip xmlns:asvg="http://schemas.microsoft.com/office/drawing/2016/SVG/main" r:embed="rId4"/>
                </a:ext>
              </a:extLst>
            </a:blip>
            <a:stretch>
              <a:fillRect t="-1432" r="-2472794"/>
            </a:stretch>
          </a:blipFill>
        </p:spPr>
        <p:txBody>
          <a:bodyPr/>
          <a:lstStyle/>
          <a:p>
            <a:endParaRPr lang="en-US"/>
          </a:p>
        </p:txBody>
      </p:sp>
      <p:sp>
        <p:nvSpPr>
          <p:cNvPr id="6" name="Freeform 6"/>
          <p:cNvSpPr/>
          <p:nvPr/>
        </p:nvSpPr>
        <p:spPr>
          <a:xfrm>
            <a:off x="162625" y="9080464"/>
            <a:ext cx="3146963" cy="1092695"/>
          </a:xfrm>
          <a:custGeom>
            <a:avLst/>
            <a:gdLst/>
            <a:ahLst/>
            <a:cxnLst/>
            <a:rect l="l" t="t" r="r" b="b"/>
            <a:pathLst>
              <a:path w="3146963" h="1092695">
                <a:moveTo>
                  <a:pt x="0" y="0"/>
                </a:moveTo>
                <a:lnTo>
                  <a:pt x="3146963" y="0"/>
                </a:lnTo>
                <a:lnTo>
                  <a:pt x="3146963" y="1092696"/>
                </a:lnTo>
                <a:lnTo>
                  <a:pt x="0" y="1092696"/>
                </a:lnTo>
                <a:lnTo>
                  <a:pt x="0" y="0"/>
                </a:lnTo>
                <a:close/>
              </a:path>
            </a:pathLst>
          </a:custGeom>
          <a:blipFill>
            <a:blip r:embed="rId5"/>
            <a:stretch>
              <a:fillRect/>
            </a:stretch>
          </a:blipFill>
        </p:spPr>
        <p:txBody>
          <a:bodyPr/>
          <a:lstStyle/>
          <a:p>
            <a:endParaRPr lang="en-US"/>
          </a:p>
        </p:txBody>
      </p:sp>
      <p:sp>
        <p:nvSpPr>
          <p:cNvPr id="7" name="Freeform 7"/>
          <p:cNvSpPr/>
          <p:nvPr/>
        </p:nvSpPr>
        <p:spPr>
          <a:xfrm>
            <a:off x="515451" y="4497616"/>
            <a:ext cx="3336762" cy="2633008"/>
          </a:xfrm>
          <a:custGeom>
            <a:avLst/>
            <a:gdLst/>
            <a:ahLst/>
            <a:cxnLst/>
            <a:rect l="l" t="t" r="r" b="b"/>
            <a:pathLst>
              <a:path w="3336762" h="2633008">
                <a:moveTo>
                  <a:pt x="0" y="0"/>
                </a:moveTo>
                <a:lnTo>
                  <a:pt x="3336761" y="0"/>
                </a:lnTo>
                <a:lnTo>
                  <a:pt x="3336761" y="2633008"/>
                </a:lnTo>
                <a:lnTo>
                  <a:pt x="0" y="263300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15148083" y="1783161"/>
            <a:ext cx="2512198" cy="2933954"/>
          </a:xfrm>
          <a:custGeom>
            <a:avLst/>
            <a:gdLst/>
            <a:ahLst/>
            <a:cxnLst/>
            <a:rect l="l" t="t" r="r" b="b"/>
            <a:pathLst>
              <a:path w="2512198" h="2933954">
                <a:moveTo>
                  <a:pt x="0" y="0"/>
                </a:moveTo>
                <a:lnTo>
                  <a:pt x="2512198" y="0"/>
                </a:lnTo>
                <a:lnTo>
                  <a:pt x="2512198" y="2933954"/>
                </a:lnTo>
                <a:lnTo>
                  <a:pt x="0" y="293395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TextBox 9"/>
          <p:cNvSpPr txBox="1"/>
          <p:nvPr/>
        </p:nvSpPr>
        <p:spPr>
          <a:xfrm>
            <a:off x="5596940" y="291780"/>
            <a:ext cx="8253219" cy="3197861"/>
          </a:xfrm>
          <a:prstGeom prst="rect">
            <a:avLst/>
          </a:prstGeom>
        </p:spPr>
        <p:txBody>
          <a:bodyPr lIns="0" tIns="0" rIns="0" bIns="0" rtlCol="0" anchor="t">
            <a:spAutoFit/>
          </a:bodyPr>
          <a:lstStyle/>
          <a:p>
            <a:pPr algn="ctr">
              <a:lnSpc>
                <a:spcPts val="8539"/>
              </a:lnSpc>
            </a:pPr>
            <a:r>
              <a:rPr lang="en-US" sz="6099">
                <a:solidFill>
                  <a:srgbClr val="CAF0F8"/>
                </a:solidFill>
                <a:latin typeface="Staatliches"/>
                <a:ea typeface="Staatliches"/>
                <a:cs typeface="Staatliches"/>
                <a:sym typeface="Staatliches"/>
              </a:rPr>
              <a:t>Toxic Culture </a:t>
            </a:r>
          </a:p>
          <a:p>
            <a:pPr algn="ctr">
              <a:lnSpc>
                <a:spcPts val="8539"/>
              </a:lnSpc>
            </a:pPr>
            <a:r>
              <a:rPr lang="en-US" sz="6099">
                <a:solidFill>
                  <a:srgbClr val="CAF0F8"/>
                </a:solidFill>
                <a:latin typeface="Staatliches"/>
                <a:ea typeface="Staatliches"/>
                <a:cs typeface="Staatliches"/>
                <a:sym typeface="Staatliches"/>
              </a:rPr>
              <a:t>vs. </a:t>
            </a:r>
          </a:p>
          <a:p>
            <a:pPr algn="ctr">
              <a:lnSpc>
                <a:spcPts val="8539"/>
              </a:lnSpc>
              <a:spcBef>
                <a:spcPct val="0"/>
              </a:spcBef>
            </a:pPr>
            <a:r>
              <a:rPr lang="en-US" sz="6099">
                <a:solidFill>
                  <a:srgbClr val="CAF0F8"/>
                </a:solidFill>
                <a:latin typeface="Staatliches"/>
                <a:ea typeface="Staatliches"/>
                <a:cs typeface="Staatliches"/>
                <a:sym typeface="Staatliches"/>
              </a:rPr>
              <a:t>Supportive Culture</a:t>
            </a:r>
          </a:p>
        </p:txBody>
      </p:sp>
      <p:sp>
        <p:nvSpPr>
          <p:cNvPr id="10" name="TextBox 10"/>
          <p:cNvSpPr txBox="1"/>
          <p:nvPr/>
        </p:nvSpPr>
        <p:spPr>
          <a:xfrm>
            <a:off x="4736383" y="5095875"/>
            <a:ext cx="10411699" cy="4088763"/>
          </a:xfrm>
          <a:prstGeom prst="rect">
            <a:avLst/>
          </a:prstGeom>
        </p:spPr>
        <p:txBody>
          <a:bodyPr lIns="0" tIns="0" rIns="0" bIns="0" rtlCol="0" anchor="t">
            <a:spAutoFit/>
          </a:bodyPr>
          <a:lstStyle/>
          <a:p>
            <a:pPr algn="ctr">
              <a:lnSpc>
                <a:spcPts val="4060"/>
              </a:lnSpc>
            </a:pPr>
            <a:r>
              <a:rPr lang="en-US" sz="2900" b="1">
                <a:solidFill>
                  <a:srgbClr val="CAF0F8"/>
                </a:solidFill>
                <a:latin typeface="Helvetica Now Bold"/>
                <a:ea typeface="Helvetica Now Bold"/>
                <a:cs typeface="Helvetica Now Bold"/>
                <a:sym typeface="Helvetica Now Bold"/>
              </a:rPr>
              <a:t>Consequences of toxic cultures: </a:t>
            </a:r>
            <a:r>
              <a:rPr lang="en-US" sz="2900">
                <a:solidFill>
                  <a:srgbClr val="CAF0F8"/>
                </a:solidFill>
                <a:latin typeface="Helvetica Now"/>
                <a:ea typeface="Helvetica Now"/>
                <a:cs typeface="Helvetica Now"/>
                <a:sym typeface="Helvetica Now"/>
              </a:rPr>
              <a:t>Suppressed emotions, high turnover, and burnout.</a:t>
            </a:r>
          </a:p>
          <a:p>
            <a:pPr algn="ctr">
              <a:lnSpc>
                <a:spcPts val="4060"/>
              </a:lnSpc>
            </a:pPr>
            <a:endParaRPr lang="en-US" sz="2900">
              <a:solidFill>
                <a:srgbClr val="CAF0F8"/>
              </a:solidFill>
              <a:latin typeface="Helvetica Now"/>
              <a:ea typeface="Helvetica Now"/>
              <a:cs typeface="Helvetica Now"/>
              <a:sym typeface="Helvetica Now"/>
            </a:endParaRPr>
          </a:p>
          <a:p>
            <a:pPr algn="ctr">
              <a:lnSpc>
                <a:spcPts val="4060"/>
              </a:lnSpc>
            </a:pPr>
            <a:r>
              <a:rPr lang="en-US" sz="2900" b="1">
                <a:solidFill>
                  <a:srgbClr val="CAF0F8"/>
                </a:solidFill>
                <a:latin typeface="Helvetica Now Bold"/>
                <a:ea typeface="Helvetica Now Bold"/>
                <a:cs typeface="Helvetica Now Bold"/>
                <a:sym typeface="Helvetica Now Bold"/>
              </a:rPr>
              <a:t>Benefits of supportive cultures: </a:t>
            </a:r>
            <a:r>
              <a:rPr lang="en-US" sz="2900">
                <a:solidFill>
                  <a:srgbClr val="CAF0F8"/>
                </a:solidFill>
                <a:latin typeface="Helvetica Now"/>
                <a:ea typeface="Helvetica Now"/>
                <a:cs typeface="Helvetica Now"/>
                <a:sym typeface="Helvetica Now"/>
              </a:rPr>
              <a:t>Higher retention, stronger morale, and better performance.</a:t>
            </a:r>
          </a:p>
          <a:p>
            <a:pPr algn="ctr">
              <a:lnSpc>
                <a:spcPts val="4060"/>
              </a:lnSpc>
            </a:pPr>
            <a:endParaRPr lang="en-US" sz="2900">
              <a:solidFill>
                <a:srgbClr val="CAF0F8"/>
              </a:solidFill>
              <a:latin typeface="Helvetica Now"/>
              <a:ea typeface="Helvetica Now"/>
              <a:cs typeface="Helvetica Now"/>
              <a:sym typeface="Helvetica Now"/>
            </a:endParaRPr>
          </a:p>
          <a:p>
            <a:pPr algn="ctr">
              <a:lnSpc>
                <a:spcPts val="4060"/>
              </a:lnSpc>
            </a:pPr>
            <a:r>
              <a:rPr lang="en-US" sz="2900" b="1">
                <a:solidFill>
                  <a:srgbClr val="CAF0F8"/>
                </a:solidFill>
                <a:latin typeface="Helvetica Now Bold"/>
                <a:ea typeface="Helvetica Now Bold"/>
                <a:cs typeface="Helvetica Now Bold"/>
                <a:sym typeface="Helvetica Now Bold"/>
              </a:rPr>
              <a:t>Key traits of supportive organizations: </a:t>
            </a:r>
            <a:r>
              <a:rPr lang="en-US" sz="2900">
                <a:solidFill>
                  <a:srgbClr val="CAF0F8"/>
                </a:solidFill>
                <a:latin typeface="Helvetica Now"/>
                <a:ea typeface="Helvetica Now"/>
                <a:cs typeface="Helvetica Now"/>
                <a:sym typeface="Helvetica Now"/>
              </a:rPr>
              <a:t>Empathy, transparency, and collaboration.</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0141" b="-8302"/>
            </a:stretch>
          </a:blipFill>
        </p:spPr>
        <p:txBody>
          <a:bodyPr/>
          <a:lstStyle/>
          <a:p>
            <a:endParaRPr lang="en-US"/>
          </a:p>
        </p:txBody>
      </p:sp>
      <p:sp>
        <p:nvSpPr>
          <p:cNvPr id="3" name="AutoShape 3"/>
          <p:cNvSpPr/>
          <p:nvPr/>
        </p:nvSpPr>
        <p:spPr>
          <a:xfrm>
            <a:off x="-1877655" y="-618090"/>
            <a:ext cx="16628667" cy="17303635"/>
          </a:xfrm>
          <a:prstGeom prst="rect">
            <a:avLst/>
          </a:prstGeom>
          <a:solidFill>
            <a:srgbClr val="CAF0F8">
              <a:alpha val="89804"/>
            </a:srgbClr>
          </a:solidFill>
        </p:spPr>
        <p:txBody>
          <a:bodyPr/>
          <a:lstStyle/>
          <a:p>
            <a:endParaRPr lang="en-US"/>
          </a:p>
        </p:txBody>
      </p:sp>
      <p:sp>
        <p:nvSpPr>
          <p:cNvPr id="4" name="Freeform 4"/>
          <p:cNvSpPr/>
          <p:nvPr/>
        </p:nvSpPr>
        <p:spPr>
          <a:xfrm>
            <a:off x="14024077" y="-213432"/>
            <a:ext cx="745986" cy="9318874"/>
          </a:xfrm>
          <a:custGeom>
            <a:avLst/>
            <a:gdLst/>
            <a:ahLst/>
            <a:cxnLst/>
            <a:rect l="l" t="t" r="r" b="b"/>
            <a:pathLst>
              <a:path w="745986" h="9318874">
                <a:moveTo>
                  <a:pt x="0" y="0"/>
                </a:moveTo>
                <a:lnTo>
                  <a:pt x="745985" y="0"/>
                </a:lnTo>
                <a:lnTo>
                  <a:pt x="745985" y="9318874"/>
                </a:lnTo>
                <a:lnTo>
                  <a:pt x="0" y="9318874"/>
                </a:lnTo>
                <a:lnTo>
                  <a:pt x="0" y="0"/>
                </a:lnTo>
                <a:close/>
              </a:path>
            </a:pathLst>
          </a:custGeom>
          <a:blipFill>
            <a:blip r:embed="rId3">
              <a:extLst>
                <a:ext uri="{96DAC541-7B7A-43D3-8B79-37D633B846F1}">
                  <asvg:svgBlip xmlns:asvg="http://schemas.microsoft.com/office/drawing/2016/SVG/main" r:embed="rId4"/>
                </a:ext>
              </a:extLst>
            </a:blip>
            <a:stretch>
              <a:fillRect t="-1432" r="-2472794"/>
            </a:stretch>
          </a:blipFill>
        </p:spPr>
        <p:txBody>
          <a:bodyPr/>
          <a:lstStyle/>
          <a:p>
            <a:endParaRPr lang="en-US"/>
          </a:p>
        </p:txBody>
      </p:sp>
      <p:sp>
        <p:nvSpPr>
          <p:cNvPr id="5" name="Freeform 5"/>
          <p:cNvSpPr/>
          <p:nvPr/>
        </p:nvSpPr>
        <p:spPr>
          <a:xfrm rot="-10800000">
            <a:off x="14703387" y="1181558"/>
            <a:ext cx="745986" cy="9318874"/>
          </a:xfrm>
          <a:custGeom>
            <a:avLst/>
            <a:gdLst/>
            <a:ahLst/>
            <a:cxnLst/>
            <a:rect l="l" t="t" r="r" b="b"/>
            <a:pathLst>
              <a:path w="745986" h="9318874">
                <a:moveTo>
                  <a:pt x="0" y="0"/>
                </a:moveTo>
                <a:lnTo>
                  <a:pt x="745986" y="0"/>
                </a:lnTo>
                <a:lnTo>
                  <a:pt x="745986" y="9318874"/>
                </a:lnTo>
                <a:lnTo>
                  <a:pt x="0" y="9318874"/>
                </a:lnTo>
                <a:lnTo>
                  <a:pt x="0" y="0"/>
                </a:lnTo>
                <a:close/>
              </a:path>
            </a:pathLst>
          </a:custGeom>
          <a:blipFill>
            <a:blip r:embed="rId3">
              <a:extLst>
                <a:ext uri="{96DAC541-7B7A-43D3-8B79-37D633B846F1}">
                  <asvg:svgBlip xmlns:asvg="http://schemas.microsoft.com/office/drawing/2016/SVG/main" r:embed="rId4"/>
                </a:ext>
              </a:extLst>
            </a:blip>
            <a:stretch>
              <a:fillRect t="-1432" r="-2472794"/>
            </a:stretch>
          </a:blipFill>
        </p:spPr>
        <p:txBody>
          <a:bodyPr/>
          <a:lstStyle/>
          <a:p>
            <a:endParaRPr lang="en-US"/>
          </a:p>
        </p:txBody>
      </p:sp>
      <p:grpSp>
        <p:nvGrpSpPr>
          <p:cNvPr id="6" name="Group 6"/>
          <p:cNvGrpSpPr/>
          <p:nvPr/>
        </p:nvGrpSpPr>
        <p:grpSpPr>
          <a:xfrm>
            <a:off x="10715918" y="1623122"/>
            <a:ext cx="7040756" cy="7040756"/>
            <a:chOff x="0" y="0"/>
            <a:chExt cx="6350000" cy="6350000"/>
          </a:xfrm>
        </p:grpSpPr>
        <p:sp>
          <p:nvSpPr>
            <p:cNvPr id="7" name="Freeform 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77B6"/>
            </a:solidFill>
          </p:spPr>
          <p:txBody>
            <a:bodyPr/>
            <a:lstStyle/>
            <a:p>
              <a:endParaRPr lang="en-US"/>
            </a:p>
          </p:txBody>
        </p:sp>
      </p:grpSp>
      <p:sp>
        <p:nvSpPr>
          <p:cNvPr id="8" name="TextBox 8"/>
          <p:cNvSpPr txBox="1"/>
          <p:nvPr/>
        </p:nvSpPr>
        <p:spPr>
          <a:xfrm>
            <a:off x="300836" y="517983"/>
            <a:ext cx="10415082" cy="3670300"/>
          </a:xfrm>
          <a:prstGeom prst="rect">
            <a:avLst/>
          </a:prstGeom>
        </p:spPr>
        <p:txBody>
          <a:bodyPr lIns="0" tIns="0" rIns="0" bIns="0" rtlCol="0" anchor="t">
            <a:spAutoFit/>
          </a:bodyPr>
          <a:lstStyle/>
          <a:p>
            <a:pPr algn="ctr">
              <a:lnSpc>
                <a:spcPts val="9799"/>
              </a:lnSpc>
            </a:pPr>
            <a:r>
              <a:rPr lang="en-US" sz="6999">
                <a:solidFill>
                  <a:srgbClr val="03045E"/>
                </a:solidFill>
                <a:latin typeface="Staatliches"/>
                <a:ea typeface="Staatliches"/>
                <a:cs typeface="Staatliches"/>
                <a:sym typeface="Staatliches"/>
              </a:rPr>
              <a:t>DEVELOPING A CULTURE </a:t>
            </a:r>
          </a:p>
          <a:p>
            <a:pPr algn="ctr">
              <a:lnSpc>
                <a:spcPts val="9799"/>
              </a:lnSpc>
            </a:pPr>
            <a:r>
              <a:rPr lang="en-US" sz="6999">
                <a:solidFill>
                  <a:srgbClr val="03045E"/>
                </a:solidFill>
                <a:latin typeface="Staatliches"/>
                <a:ea typeface="Staatliches"/>
                <a:cs typeface="Staatliches"/>
                <a:sym typeface="Staatliches"/>
              </a:rPr>
              <a:t>OF </a:t>
            </a:r>
          </a:p>
          <a:p>
            <a:pPr algn="ctr">
              <a:lnSpc>
                <a:spcPts val="9799"/>
              </a:lnSpc>
              <a:spcBef>
                <a:spcPct val="0"/>
              </a:spcBef>
            </a:pPr>
            <a:r>
              <a:rPr lang="en-US" sz="6999">
                <a:solidFill>
                  <a:srgbClr val="03045E"/>
                </a:solidFill>
                <a:latin typeface="Staatliches"/>
                <a:ea typeface="Staatliches"/>
                <a:cs typeface="Staatliches"/>
                <a:sym typeface="Staatliches"/>
              </a:rPr>
              <a:t>EQ GROWTH </a:t>
            </a:r>
          </a:p>
        </p:txBody>
      </p:sp>
      <p:sp>
        <p:nvSpPr>
          <p:cNvPr id="9" name="TextBox 9"/>
          <p:cNvSpPr txBox="1"/>
          <p:nvPr/>
        </p:nvSpPr>
        <p:spPr>
          <a:xfrm>
            <a:off x="423320" y="4638925"/>
            <a:ext cx="10170114" cy="4171950"/>
          </a:xfrm>
          <a:prstGeom prst="rect">
            <a:avLst/>
          </a:prstGeom>
        </p:spPr>
        <p:txBody>
          <a:bodyPr lIns="0" tIns="0" rIns="0" bIns="0" rtlCol="0" anchor="t">
            <a:spAutoFit/>
          </a:bodyPr>
          <a:lstStyle/>
          <a:p>
            <a:pPr algn="l">
              <a:lnSpc>
                <a:spcPts val="4199"/>
              </a:lnSpc>
            </a:pPr>
            <a:r>
              <a:rPr lang="en-US" sz="2999">
                <a:solidFill>
                  <a:srgbClr val="000000"/>
                </a:solidFill>
                <a:latin typeface="Helvetica Now"/>
                <a:ea typeface="Helvetica Now"/>
                <a:cs typeface="Helvetica Now"/>
                <a:sym typeface="Helvetica Now"/>
              </a:rPr>
              <a:t>Strategies for encouraging EQ development:</a:t>
            </a:r>
          </a:p>
          <a:p>
            <a:pPr algn="l">
              <a:lnSpc>
                <a:spcPts val="4199"/>
              </a:lnSpc>
            </a:pPr>
            <a:endParaRPr lang="en-US" sz="2999">
              <a:solidFill>
                <a:srgbClr val="000000"/>
              </a:solidFill>
              <a:latin typeface="Helvetica Now"/>
              <a:ea typeface="Helvetica Now"/>
              <a:cs typeface="Helvetica Now"/>
              <a:sym typeface="Helvetica Now"/>
            </a:endParaRPr>
          </a:p>
          <a:p>
            <a:pPr algn="l">
              <a:lnSpc>
                <a:spcPts val="4199"/>
              </a:lnSpc>
            </a:pPr>
            <a:r>
              <a:rPr lang="en-US" sz="2999">
                <a:solidFill>
                  <a:srgbClr val="000000"/>
                </a:solidFill>
                <a:latin typeface="Helvetica Now"/>
                <a:ea typeface="Helvetica Now"/>
                <a:cs typeface="Helvetica Now"/>
                <a:sym typeface="Helvetica Now"/>
              </a:rPr>
              <a:t>Mentorship, training, and open communication.</a:t>
            </a:r>
          </a:p>
          <a:p>
            <a:pPr algn="l">
              <a:lnSpc>
                <a:spcPts val="4199"/>
              </a:lnSpc>
            </a:pPr>
            <a:endParaRPr lang="en-US" sz="2999">
              <a:solidFill>
                <a:srgbClr val="000000"/>
              </a:solidFill>
              <a:latin typeface="Helvetica Now"/>
              <a:ea typeface="Helvetica Now"/>
              <a:cs typeface="Helvetica Now"/>
              <a:sym typeface="Helvetica Now"/>
            </a:endParaRPr>
          </a:p>
          <a:p>
            <a:pPr algn="l">
              <a:lnSpc>
                <a:spcPts val="4199"/>
              </a:lnSpc>
            </a:pPr>
            <a:r>
              <a:rPr lang="en-US" sz="2999">
                <a:solidFill>
                  <a:srgbClr val="000000"/>
                </a:solidFill>
                <a:latin typeface="Helvetica Now"/>
                <a:ea typeface="Helvetica Now"/>
                <a:cs typeface="Helvetica Now"/>
                <a:sym typeface="Helvetica Now"/>
              </a:rPr>
              <a:t>Link EQ growth to performance</a:t>
            </a:r>
          </a:p>
          <a:p>
            <a:pPr algn="l">
              <a:lnSpc>
                <a:spcPts val="4199"/>
              </a:lnSpc>
            </a:pPr>
            <a:endParaRPr lang="en-US" sz="2999">
              <a:solidFill>
                <a:srgbClr val="000000"/>
              </a:solidFill>
              <a:latin typeface="Helvetica Now"/>
              <a:ea typeface="Helvetica Now"/>
              <a:cs typeface="Helvetica Now"/>
              <a:sym typeface="Helvetica Now"/>
            </a:endParaRPr>
          </a:p>
          <a:p>
            <a:pPr algn="l">
              <a:lnSpc>
                <a:spcPts val="4199"/>
              </a:lnSpc>
            </a:pPr>
            <a:r>
              <a:rPr lang="en-US" sz="2999">
                <a:solidFill>
                  <a:srgbClr val="000000"/>
                </a:solidFill>
                <a:latin typeface="Helvetica Now"/>
                <a:ea typeface="Helvetica Now"/>
                <a:cs typeface="Helvetica Now"/>
                <a:sym typeface="Helvetica Now"/>
              </a:rPr>
              <a:t>The ripple effect: Culture shapes the entire department and public perception</a:t>
            </a:r>
          </a:p>
        </p:txBody>
      </p:sp>
      <p:sp>
        <p:nvSpPr>
          <p:cNvPr id="10" name="Freeform 10"/>
          <p:cNvSpPr/>
          <p:nvPr/>
        </p:nvSpPr>
        <p:spPr>
          <a:xfrm>
            <a:off x="11443149" y="9149415"/>
            <a:ext cx="3146963" cy="1092695"/>
          </a:xfrm>
          <a:custGeom>
            <a:avLst/>
            <a:gdLst/>
            <a:ahLst/>
            <a:cxnLst/>
            <a:rect l="l" t="t" r="r" b="b"/>
            <a:pathLst>
              <a:path w="3146963" h="1092695">
                <a:moveTo>
                  <a:pt x="0" y="0"/>
                </a:moveTo>
                <a:lnTo>
                  <a:pt x="3146963" y="0"/>
                </a:lnTo>
                <a:lnTo>
                  <a:pt x="3146963" y="1092696"/>
                </a:lnTo>
                <a:lnTo>
                  <a:pt x="0" y="1092696"/>
                </a:lnTo>
                <a:lnTo>
                  <a:pt x="0" y="0"/>
                </a:lnTo>
                <a:close/>
              </a:path>
            </a:pathLst>
          </a:custGeom>
          <a:blipFill>
            <a:blip r:embed="rId5"/>
            <a:stretch>
              <a:fillRect/>
            </a:stretch>
          </a:blipFill>
        </p:spPr>
        <p:txBody>
          <a:bodyPr/>
          <a:lstStyle/>
          <a:p>
            <a:endParaRPr lang="en-US"/>
          </a:p>
        </p:txBody>
      </p:sp>
      <p:sp>
        <p:nvSpPr>
          <p:cNvPr id="11" name="Freeform 11"/>
          <p:cNvSpPr/>
          <p:nvPr/>
        </p:nvSpPr>
        <p:spPr>
          <a:xfrm>
            <a:off x="12315198" y="3012055"/>
            <a:ext cx="3842195" cy="4114800"/>
          </a:xfrm>
          <a:custGeom>
            <a:avLst/>
            <a:gdLst/>
            <a:ahLst/>
            <a:cxnLst/>
            <a:rect l="l" t="t" r="r" b="b"/>
            <a:pathLst>
              <a:path w="3842195" h="4114800">
                <a:moveTo>
                  <a:pt x="0" y="0"/>
                </a:moveTo>
                <a:lnTo>
                  <a:pt x="3842195" y="0"/>
                </a:lnTo>
                <a:lnTo>
                  <a:pt x="3842195"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0141" b="-8302"/>
            </a:stretch>
          </a:blipFill>
        </p:spPr>
        <p:txBody>
          <a:bodyPr/>
          <a:lstStyle/>
          <a:p>
            <a:endParaRPr lang="en-US"/>
          </a:p>
        </p:txBody>
      </p:sp>
      <p:sp>
        <p:nvSpPr>
          <p:cNvPr id="3" name="AutoShape 3"/>
          <p:cNvSpPr/>
          <p:nvPr/>
        </p:nvSpPr>
        <p:spPr>
          <a:xfrm>
            <a:off x="-548338" y="1331977"/>
            <a:ext cx="21456831" cy="7623047"/>
          </a:xfrm>
          <a:prstGeom prst="rect">
            <a:avLst/>
          </a:prstGeom>
          <a:solidFill>
            <a:srgbClr val="CAF0F8">
              <a:alpha val="89804"/>
            </a:srgbClr>
          </a:solidFill>
        </p:spPr>
        <p:txBody>
          <a:bodyPr/>
          <a:lstStyle/>
          <a:p>
            <a:endParaRPr lang="en-US"/>
          </a:p>
        </p:txBody>
      </p:sp>
      <p:sp>
        <p:nvSpPr>
          <p:cNvPr id="4" name="Freeform 4"/>
          <p:cNvSpPr/>
          <p:nvPr/>
        </p:nvSpPr>
        <p:spPr>
          <a:xfrm rot="-5400000">
            <a:off x="3710593" y="-4362203"/>
            <a:ext cx="2031212" cy="9452397"/>
          </a:xfrm>
          <a:custGeom>
            <a:avLst/>
            <a:gdLst/>
            <a:ahLst/>
            <a:cxnLst/>
            <a:rect l="l" t="t" r="r" b="b"/>
            <a:pathLst>
              <a:path w="2031212" h="9452397">
                <a:moveTo>
                  <a:pt x="0" y="0"/>
                </a:moveTo>
                <a:lnTo>
                  <a:pt x="2031211" y="0"/>
                </a:lnTo>
                <a:lnTo>
                  <a:pt x="2031211" y="9452397"/>
                </a:lnTo>
                <a:lnTo>
                  <a:pt x="0" y="9452397"/>
                </a:lnTo>
                <a:lnTo>
                  <a:pt x="0" y="0"/>
                </a:lnTo>
                <a:close/>
              </a:path>
            </a:pathLst>
          </a:custGeom>
          <a:blipFill>
            <a:blip r:embed="rId3">
              <a:extLst>
                <a:ext uri="{96DAC541-7B7A-43D3-8B79-37D633B846F1}">
                  <asvg:svgBlip xmlns:asvg="http://schemas.microsoft.com/office/drawing/2016/SVG/main" r:embed="rId4"/>
                </a:ext>
              </a:extLst>
            </a:blip>
            <a:stretch>
              <a:fillRect r="-844888"/>
            </a:stretch>
          </a:blipFill>
        </p:spPr>
        <p:txBody>
          <a:bodyPr/>
          <a:lstStyle/>
          <a:p>
            <a:endParaRPr lang="en-US"/>
          </a:p>
        </p:txBody>
      </p:sp>
      <p:sp>
        <p:nvSpPr>
          <p:cNvPr id="5" name="Freeform 5"/>
          <p:cNvSpPr/>
          <p:nvPr/>
        </p:nvSpPr>
        <p:spPr>
          <a:xfrm rot="5400000">
            <a:off x="12854593" y="5244431"/>
            <a:ext cx="2031212" cy="9452397"/>
          </a:xfrm>
          <a:custGeom>
            <a:avLst/>
            <a:gdLst/>
            <a:ahLst/>
            <a:cxnLst/>
            <a:rect l="l" t="t" r="r" b="b"/>
            <a:pathLst>
              <a:path w="2031212" h="9452397">
                <a:moveTo>
                  <a:pt x="0" y="0"/>
                </a:moveTo>
                <a:lnTo>
                  <a:pt x="2031211" y="0"/>
                </a:lnTo>
                <a:lnTo>
                  <a:pt x="2031211" y="9452397"/>
                </a:lnTo>
                <a:lnTo>
                  <a:pt x="0" y="9452397"/>
                </a:lnTo>
                <a:lnTo>
                  <a:pt x="0" y="0"/>
                </a:lnTo>
                <a:close/>
              </a:path>
            </a:pathLst>
          </a:custGeom>
          <a:blipFill>
            <a:blip r:embed="rId3">
              <a:extLst>
                <a:ext uri="{96DAC541-7B7A-43D3-8B79-37D633B846F1}">
                  <asvg:svgBlip xmlns:asvg="http://schemas.microsoft.com/office/drawing/2016/SVG/main" r:embed="rId4"/>
                </a:ext>
              </a:extLst>
            </a:blip>
            <a:stretch>
              <a:fillRect r="-844888"/>
            </a:stretch>
          </a:blipFill>
        </p:spPr>
        <p:txBody>
          <a:bodyPr/>
          <a:lstStyle/>
          <a:p>
            <a:endParaRPr lang="en-US"/>
          </a:p>
        </p:txBody>
      </p:sp>
      <p:sp>
        <p:nvSpPr>
          <p:cNvPr id="6" name="AutoShape 6"/>
          <p:cNvSpPr/>
          <p:nvPr/>
        </p:nvSpPr>
        <p:spPr>
          <a:xfrm>
            <a:off x="1989147" y="751314"/>
            <a:ext cx="14289008" cy="1387267"/>
          </a:xfrm>
          <a:prstGeom prst="rect">
            <a:avLst/>
          </a:prstGeom>
          <a:solidFill>
            <a:srgbClr val="0077B6"/>
          </a:solidFill>
        </p:spPr>
        <p:txBody>
          <a:bodyPr/>
          <a:lstStyle/>
          <a:p>
            <a:endParaRPr lang="en-US"/>
          </a:p>
        </p:txBody>
      </p:sp>
      <p:sp>
        <p:nvSpPr>
          <p:cNvPr id="7" name="TextBox 7"/>
          <p:cNvSpPr txBox="1"/>
          <p:nvPr/>
        </p:nvSpPr>
        <p:spPr>
          <a:xfrm>
            <a:off x="4292306" y="923925"/>
            <a:ext cx="9703388" cy="1749424"/>
          </a:xfrm>
          <a:prstGeom prst="rect">
            <a:avLst/>
          </a:prstGeom>
        </p:spPr>
        <p:txBody>
          <a:bodyPr lIns="0" tIns="0" rIns="0" bIns="0" rtlCol="0" anchor="t">
            <a:spAutoFit/>
          </a:bodyPr>
          <a:lstStyle/>
          <a:p>
            <a:pPr algn="ctr">
              <a:lnSpc>
                <a:spcPts val="7000"/>
              </a:lnSpc>
            </a:pPr>
            <a:r>
              <a:rPr lang="en-US" sz="5000">
                <a:solidFill>
                  <a:srgbClr val="CAF0F8"/>
                </a:solidFill>
                <a:latin typeface="Staatliches"/>
                <a:ea typeface="Staatliches"/>
                <a:cs typeface="Staatliches"/>
                <a:sym typeface="Staatliches"/>
              </a:rPr>
              <a:t>Health and Wellness Initiatives</a:t>
            </a:r>
          </a:p>
          <a:p>
            <a:pPr algn="ctr">
              <a:lnSpc>
                <a:spcPts val="7000"/>
              </a:lnSpc>
              <a:spcBef>
                <a:spcPct val="0"/>
              </a:spcBef>
            </a:pPr>
            <a:endParaRPr lang="en-US" sz="5000">
              <a:solidFill>
                <a:srgbClr val="CAF0F8"/>
              </a:solidFill>
              <a:latin typeface="Staatliches"/>
              <a:ea typeface="Staatliches"/>
              <a:cs typeface="Staatliches"/>
              <a:sym typeface="Staatliches"/>
            </a:endParaRPr>
          </a:p>
        </p:txBody>
      </p:sp>
      <p:sp>
        <p:nvSpPr>
          <p:cNvPr id="8" name="TextBox 8"/>
          <p:cNvSpPr txBox="1"/>
          <p:nvPr/>
        </p:nvSpPr>
        <p:spPr>
          <a:xfrm>
            <a:off x="7232988" y="2471173"/>
            <a:ext cx="9045166" cy="4940300"/>
          </a:xfrm>
          <a:prstGeom prst="rect">
            <a:avLst/>
          </a:prstGeom>
        </p:spPr>
        <p:txBody>
          <a:bodyPr lIns="0" tIns="0" rIns="0" bIns="0" rtlCol="0" anchor="t">
            <a:spAutoFit/>
          </a:bodyPr>
          <a:lstStyle/>
          <a:p>
            <a:pPr algn="ctr">
              <a:lnSpc>
                <a:spcPts val="4900"/>
              </a:lnSpc>
            </a:pPr>
            <a:r>
              <a:rPr lang="en-US" sz="3500">
                <a:solidFill>
                  <a:srgbClr val="000000"/>
                </a:solidFill>
                <a:latin typeface="Helvetica Now"/>
                <a:ea typeface="Helvetica Now"/>
                <a:cs typeface="Helvetica Now"/>
                <a:sym typeface="Helvetica Now"/>
              </a:rPr>
              <a:t>Physical wellness programs: Fitness, nutrition, and stress management.</a:t>
            </a:r>
          </a:p>
          <a:p>
            <a:pPr algn="ctr">
              <a:lnSpc>
                <a:spcPts val="4900"/>
              </a:lnSpc>
            </a:pPr>
            <a:endParaRPr lang="en-US" sz="3500">
              <a:solidFill>
                <a:srgbClr val="000000"/>
              </a:solidFill>
              <a:latin typeface="Helvetica Now"/>
              <a:ea typeface="Helvetica Now"/>
              <a:cs typeface="Helvetica Now"/>
              <a:sym typeface="Helvetica Now"/>
            </a:endParaRPr>
          </a:p>
          <a:p>
            <a:pPr algn="ctr">
              <a:lnSpc>
                <a:spcPts val="4900"/>
              </a:lnSpc>
            </a:pPr>
            <a:r>
              <a:rPr lang="en-US" sz="3500">
                <a:solidFill>
                  <a:srgbClr val="000000"/>
                </a:solidFill>
                <a:latin typeface="Helvetica Now"/>
                <a:ea typeface="Helvetica Now"/>
                <a:cs typeface="Helvetica Now"/>
                <a:sym typeface="Helvetica Now"/>
              </a:rPr>
              <a:t>Mental wellness initiatives: Counseling, peer support, and mindfulness training.</a:t>
            </a:r>
          </a:p>
          <a:p>
            <a:pPr algn="ctr">
              <a:lnSpc>
                <a:spcPts val="4900"/>
              </a:lnSpc>
            </a:pPr>
            <a:endParaRPr lang="en-US" sz="3500">
              <a:solidFill>
                <a:srgbClr val="000000"/>
              </a:solidFill>
              <a:latin typeface="Helvetica Now"/>
              <a:ea typeface="Helvetica Now"/>
              <a:cs typeface="Helvetica Now"/>
              <a:sym typeface="Helvetica Now"/>
            </a:endParaRPr>
          </a:p>
          <a:p>
            <a:pPr algn="ctr">
              <a:lnSpc>
                <a:spcPts val="4900"/>
              </a:lnSpc>
              <a:spcBef>
                <a:spcPct val="0"/>
              </a:spcBef>
            </a:pPr>
            <a:r>
              <a:rPr lang="en-US" sz="3500">
                <a:solidFill>
                  <a:srgbClr val="000000"/>
                </a:solidFill>
                <a:latin typeface="Helvetica Now"/>
                <a:ea typeface="Helvetica Now"/>
                <a:cs typeface="Helvetica Now"/>
                <a:sym typeface="Helvetica Now"/>
              </a:rPr>
              <a:t>Real-life examples of successful programs in various public safety sectors.</a:t>
            </a:r>
          </a:p>
        </p:txBody>
      </p:sp>
      <p:sp>
        <p:nvSpPr>
          <p:cNvPr id="9" name="Freeform 9"/>
          <p:cNvSpPr/>
          <p:nvPr/>
        </p:nvSpPr>
        <p:spPr>
          <a:xfrm>
            <a:off x="162625" y="9080464"/>
            <a:ext cx="3146963" cy="1092695"/>
          </a:xfrm>
          <a:custGeom>
            <a:avLst/>
            <a:gdLst/>
            <a:ahLst/>
            <a:cxnLst/>
            <a:rect l="l" t="t" r="r" b="b"/>
            <a:pathLst>
              <a:path w="3146963" h="1092695">
                <a:moveTo>
                  <a:pt x="0" y="0"/>
                </a:moveTo>
                <a:lnTo>
                  <a:pt x="3146963" y="0"/>
                </a:lnTo>
                <a:lnTo>
                  <a:pt x="3146963" y="1092696"/>
                </a:lnTo>
                <a:lnTo>
                  <a:pt x="0" y="1092696"/>
                </a:lnTo>
                <a:lnTo>
                  <a:pt x="0" y="0"/>
                </a:lnTo>
                <a:close/>
              </a:path>
            </a:pathLst>
          </a:custGeom>
          <a:blipFill>
            <a:blip r:embed="rId5"/>
            <a:stretch>
              <a:fillRect/>
            </a:stretch>
          </a:blipFill>
        </p:spPr>
        <p:txBody>
          <a:bodyPr/>
          <a:lstStyle/>
          <a:p>
            <a:endParaRPr lang="en-US"/>
          </a:p>
        </p:txBody>
      </p:sp>
      <p:sp>
        <p:nvSpPr>
          <p:cNvPr id="10" name="Freeform 10"/>
          <p:cNvSpPr/>
          <p:nvPr/>
        </p:nvSpPr>
        <p:spPr>
          <a:xfrm>
            <a:off x="1028700" y="3841256"/>
            <a:ext cx="5318667" cy="2446587"/>
          </a:xfrm>
          <a:custGeom>
            <a:avLst/>
            <a:gdLst/>
            <a:ahLst/>
            <a:cxnLst/>
            <a:rect l="l" t="t" r="r" b="b"/>
            <a:pathLst>
              <a:path w="5318667" h="2446587">
                <a:moveTo>
                  <a:pt x="0" y="0"/>
                </a:moveTo>
                <a:lnTo>
                  <a:pt x="5318667" y="0"/>
                </a:lnTo>
                <a:lnTo>
                  <a:pt x="5318667" y="2446587"/>
                </a:lnTo>
                <a:lnTo>
                  <a:pt x="0" y="24465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0141" b="-8302"/>
            </a:stretch>
          </a:blipFill>
        </p:spPr>
        <p:txBody>
          <a:bodyPr/>
          <a:lstStyle/>
          <a:p>
            <a:endParaRPr lang="en-US"/>
          </a:p>
        </p:txBody>
      </p:sp>
      <p:sp>
        <p:nvSpPr>
          <p:cNvPr id="3" name="AutoShape 3"/>
          <p:cNvSpPr/>
          <p:nvPr/>
        </p:nvSpPr>
        <p:spPr>
          <a:xfrm>
            <a:off x="4889295" y="330209"/>
            <a:ext cx="9585717" cy="2127126"/>
          </a:xfrm>
          <a:prstGeom prst="rect">
            <a:avLst/>
          </a:prstGeom>
          <a:solidFill>
            <a:srgbClr val="0077B6"/>
          </a:solidFill>
        </p:spPr>
        <p:txBody>
          <a:bodyPr/>
          <a:lstStyle/>
          <a:p>
            <a:endParaRPr lang="en-US"/>
          </a:p>
        </p:txBody>
      </p:sp>
      <p:sp>
        <p:nvSpPr>
          <p:cNvPr id="4" name="Freeform 4"/>
          <p:cNvSpPr/>
          <p:nvPr/>
        </p:nvSpPr>
        <p:spPr>
          <a:xfrm>
            <a:off x="0" y="-740649"/>
            <a:ext cx="515451" cy="6439024"/>
          </a:xfrm>
          <a:custGeom>
            <a:avLst/>
            <a:gdLst/>
            <a:ahLst/>
            <a:cxnLst/>
            <a:rect l="l" t="t" r="r" b="b"/>
            <a:pathLst>
              <a:path w="515451" h="6439024">
                <a:moveTo>
                  <a:pt x="0" y="0"/>
                </a:moveTo>
                <a:lnTo>
                  <a:pt x="515451" y="0"/>
                </a:lnTo>
                <a:lnTo>
                  <a:pt x="515451" y="6439024"/>
                </a:lnTo>
                <a:lnTo>
                  <a:pt x="0" y="6439024"/>
                </a:lnTo>
                <a:lnTo>
                  <a:pt x="0" y="0"/>
                </a:lnTo>
                <a:close/>
              </a:path>
            </a:pathLst>
          </a:custGeom>
          <a:blipFill>
            <a:blip r:embed="rId3">
              <a:extLst>
                <a:ext uri="{96DAC541-7B7A-43D3-8B79-37D633B846F1}">
                  <asvg:svgBlip xmlns:asvg="http://schemas.microsoft.com/office/drawing/2016/SVG/main" r:embed="rId4"/>
                </a:ext>
              </a:extLst>
            </a:blip>
            <a:stretch>
              <a:fillRect t="-1432" r="-2472794"/>
            </a:stretch>
          </a:blipFill>
        </p:spPr>
        <p:txBody>
          <a:bodyPr/>
          <a:lstStyle/>
          <a:p>
            <a:endParaRPr lang="en-US"/>
          </a:p>
        </p:txBody>
      </p:sp>
      <p:sp>
        <p:nvSpPr>
          <p:cNvPr id="5" name="Freeform 5"/>
          <p:cNvSpPr/>
          <p:nvPr/>
        </p:nvSpPr>
        <p:spPr>
          <a:xfrm rot="-10800000">
            <a:off x="17772549" y="4939682"/>
            <a:ext cx="515451" cy="6439024"/>
          </a:xfrm>
          <a:custGeom>
            <a:avLst/>
            <a:gdLst/>
            <a:ahLst/>
            <a:cxnLst/>
            <a:rect l="l" t="t" r="r" b="b"/>
            <a:pathLst>
              <a:path w="515451" h="6439024">
                <a:moveTo>
                  <a:pt x="0" y="0"/>
                </a:moveTo>
                <a:lnTo>
                  <a:pt x="515451" y="0"/>
                </a:lnTo>
                <a:lnTo>
                  <a:pt x="515451" y="6439024"/>
                </a:lnTo>
                <a:lnTo>
                  <a:pt x="0" y="6439024"/>
                </a:lnTo>
                <a:lnTo>
                  <a:pt x="0" y="0"/>
                </a:lnTo>
                <a:close/>
              </a:path>
            </a:pathLst>
          </a:custGeom>
          <a:blipFill>
            <a:blip r:embed="rId3">
              <a:extLst>
                <a:ext uri="{96DAC541-7B7A-43D3-8B79-37D633B846F1}">
                  <asvg:svgBlip xmlns:asvg="http://schemas.microsoft.com/office/drawing/2016/SVG/main" r:embed="rId4"/>
                </a:ext>
              </a:extLst>
            </a:blip>
            <a:stretch>
              <a:fillRect t="-1432" r="-2472794"/>
            </a:stretch>
          </a:blipFill>
        </p:spPr>
        <p:txBody>
          <a:bodyPr/>
          <a:lstStyle/>
          <a:p>
            <a:endParaRPr lang="en-US"/>
          </a:p>
        </p:txBody>
      </p:sp>
      <p:sp>
        <p:nvSpPr>
          <p:cNvPr id="6" name="Freeform 6"/>
          <p:cNvSpPr/>
          <p:nvPr/>
        </p:nvSpPr>
        <p:spPr>
          <a:xfrm>
            <a:off x="515451" y="107791"/>
            <a:ext cx="3146963" cy="1092695"/>
          </a:xfrm>
          <a:custGeom>
            <a:avLst/>
            <a:gdLst/>
            <a:ahLst/>
            <a:cxnLst/>
            <a:rect l="l" t="t" r="r" b="b"/>
            <a:pathLst>
              <a:path w="3146963" h="1092695">
                <a:moveTo>
                  <a:pt x="0" y="0"/>
                </a:moveTo>
                <a:lnTo>
                  <a:pt x="3146963" y="0"/>
                </a:lnTo>
                <a:lnTo>
                  <a:pt x="3146963" y="1092695"/>
                </a:lnTo>
                <a:lnTo>
                  <a:pt x="0" y="1092695"/>
                </a:lnTo>
                <a:lnTo>
                  <a:pt x="0" y="0"/>
                </a:lnTo>
                <a:close/>
              </a:path>
            </a:pathLst>
          </a:custGeom>
          <a:blipFill>
            <a:blip r:embed="rId5"/>
            <a:stretch>
              <a:fillRect/>
            </a:stretch>
          </a:blipFill>
        </p:spPr>
        <p:txBody>
          <a:bodyPr/>
          <a:lstStyle/>
          <a:p>
            <a:endParaRPr lang="en-US"/>
          </a:p>
        </p:txBody>
      </p:sp>
      <p:sp>
        <p:nvSpPr>
          <p:cNvPr id="7" name="Freeform 7"/>
          <p:cNvSpPr/>
          <p:nvPr/>
        </p:nvSpPr>
        <p:spPr>
          <a:xfrm>
            <a:off x="12041501" y="6468689"/>
            <a:ext cx="5731049" cy="3818311"/>
          </a:xfrm>
          <a:custGeom>
            <a:avLst/>
            <a:gdLst/>
            <a:ahLst/>
            <a:cxnLst/>
            <a:rect l="l" t="t" r="r" b="b"/>
            <a:pathLst>
              <a:path w="5731049" h="3818311">
                <a:moveTo>
                  <a:pt x="0" y="0"/>
                </a:moveTo>
                <a:lnTo>
                  <a:pt x="5731048" y="0"/>
                </a:lnTo>
                <a:lnTo>
                  <a:pt x="5731048" y="3818311"/>
                </a:lnTo>
                <a:lnTo>
                  <a:pt x="0" y="3818311"/>
                </a:lnTo>
                <a:lnTo>
                  <a:pt x="0" y="0"/>
                </a:lnTo>
                <a:close/>
              </a:path>
            </a:pathLst>
          </a:custGeom>
          <a:blipFill>
            <a:blip r:embed="rId6"/>
            <a:stretch>
              <a:fillRect/>
            </a:stretch>
          </a:blipFill>
        </p:spPr>
        <p:txBody>
          <a:bodyPr/>
          <a:lstStyle/>
          <a:p>
            <a:endParaRPr lang="en-US"/>
          </a:p>
        </p:txBody>
      </p:sp>
      <p:sp>
        <p:nvSpPr>
          <p:cNvPr id="8" name="TextBox 8"/>
          <p:cNvSpPr txBox="1"/>
          <p:nvPr/>
        </p:nvSpPr>
        <p:spPr>
          <a:xfrm>
            <a:off x="6093697" y="827034"/>
            <a:ext cx="6990628" cy="1019176"/>
          </a:xfrm>
          <a:prstGeom prst="rect">
            <a:avLst/>
          </a:prstGeom>
        </p:spPr>
        <p:txBody>
          <a:bodyPr lIns="0" tIns="0" rIns="0" bIns="0" rtlCol="0" anchor="t">
            <a:spAutoFit/>
          </a:bodyPr>
          <a:lstStyle/>
          <a:p>
            <a:pPr algn="ctr">
              <a:lnSpc>
                <a:spcPts val="8399"/>
              </a:lnSpc>
              <a:spcBef>
                <a:spcPct val="0"/>
              </a:spcBef>
            </a:pPr>
            <a:r>
              <a:rPr lang="en-US" sz="5999">
                <a:solidFill>
                  <a:srgbClr val="CAF0F8"/>
                </a:solidFill>
                <a:latin typeface="Staatliches"/>
                <a:ea typeface="Staatliches"/>
                <a:cs typeface="Staatliches"/>
                <a:sym typeface="Staatliches"/>
              </a:rPr>
              <a:t>Lessons learned </a:t>
            </a:r>
          </a:p>
        </p:txBody>
      </p:sp>
      <p:sp>
        <p:nvSpPr>
          <p:cNvPr id="9" name="TextBox 9"/>
          <p:cNvSpPr txBox="1"/>
          <p:nvPr/>
        </p:nvSpPr>
        <p:spPr>
          <a:xfrm>
            <a:off x="649989" y="2560962"/>
            <a:ext cx="11068334" cy="7458073"/>
          </a:xfrm>
          <a:prstGeom prst="rect">
            <a:avLst/>
          </a:prstGeom>
        </p:spPr>
        <p:txBody>
          <a:bodyPr lIns="0" tIns="0" rIns="0" bIns="0" rtlCol="0" anchor="t">
            <a:spAutoFit/>
          </a:bodyPr>
          <a:lstStyle/>
          <a:p>
            <a:pPr algn="ctr">
              <a:lnSpc>
                <a:spcPts val="4200"/>
              </a:lnSpc>
            </a:pPr>
            <a:r>
              <a:rPr lang="en-US" sz="3000" b="1">
                <a:solidFill>
                  <a:srgbClr val="CAF0F8"/>
                </a:solidFill>
                <a:latin typeface="Helvetica Now Bold"/>
                <a:ea typeface="Helvetica Now Bold"/>
                <a:cs typeface="Helvetica Now Bold"/>
                <a:sym typeface="Helvetica Now Bold"/>
              </a:rPr>
              <a:t>Understand Resistance:</a:t>
            </a:r>
            <a:r>
              <a:rPr lang="en-US" sz="3000">
                <a:solidFill>
                  <a:srgbClr val="CAF0F8"/>
                </a:solidFill>
                <a:latin typeface="Helvetica Now"/>
                <a:ea typeface="Helvetica Now"/>
                <a:cs typeface="Helvetica Now"/>
                <a:sym typeface="Helvetica Now"/>
              </a:rPr>
              <a:t> Initial skepticism about EQ in public safety can be overcome by demonstrating tangible results like better team dynamics and decision-making.</a:t>
            </a:r>
          </a:p>
          <a:p>
            <a:pPr algn="ctr">
              <a:lnSpc>
                <a:spcPts val="4200"/>
              </a:lnSpc>
            </a:pPr>
            <a:endParaRPr lang="en-US" sz="3000">
              <a:solidFill>
                <a:srgbClr val="CAF0F8"/>
              </a:solidFill>
              <a:latin typeface="Helvetica Now"/>
              <a:ea typeface="Helvetica Now"/>
              <a:cs typeface="Helvetica Now"/>
              <a:sym typeface="Helvetica Now"/>
            </a:endParaRPr>
          </a:p>
          <a:p>
            <a:pPr algn="ctr">
              <a:lnSpc>
                <a:spcPts val="4200"/>
              </a:lnSpc>
            </a:pPr>
            <a:r>
              <a:rPr lang="en-US" sz="3000" b="1">
                <a:solidFill>
                  <a:srgbClr val="CAF0F8"/>
                </a:solidFill>
                <a:latin typeface="Helvetica Now Bold"/>
                <a:ea typeface="Helvetica Now Bold"/>
                <a:cs typeface="Helvetica Now Bold"/>
                <a:sym typeface="Helvetica Now Bold"/>
              </a:rPr>
              <a:t>Cultural Buy-In is Key: </a:t>
            </a:r>
            <a:r>
              <a:rPr lang="en-US" sz="3000">
                <a:solidFill>
                  <a:srgbClr val="CAF0F8"/>
                </a:solidFill>
                <a:latin typeface="Helvetica Now"/>
                <a:ea typeface="Helvetica Now"/>
                <a:cs typeface="Helvetica Now"/>
                <a:sym typeface="Helvetica Now"/>
              </a:rPr>
              <a:t>Building a culture that prioritizes EQ starts from the top leadership and filters through the entire organization.</a:t>
            </a:r>
          </a:p>
          <a:p>
            <a:pPr algn="ctr">
              <a:lnSpc>
                <a:spcPts val="4200"/>
              </a:lnSpc>
            </a:pPr>
            <a:endParaRPr lang="en-US" sz="3000">
              <a:solidFill>
                <a:srgbClr val="CAF0F8"/>
              </a:solidFill>
              <a:latin typeface="Helvetica Now"/>
              <a:ea typeface="Helvetica Now"/>
              <a:cs typeface="Helvetica Now"/>
              <a:sym typeface="Helvetica Now"/>
            </a:endParaRPr>
          </a:p>
          <a:p>
            <a:pPr algn="ctr">
              <a:lnSpc>
                <a:spcPts val="4200"/>
              </a:lnSpc>
            </a:pPr>
            <a:r>
              <a:rPr lang="en-US" sz="3000" b="1">
                <a:solidFill>
                  <a:srgbClr val="CAF0F8"/>
                </a:solidFill>
                <a:latin typeface="Helvetica Now Bold"/>
                <a:ea typeface="Helvetica Now Bold"/>
                <a:cs typeface="Helvetica Now Bold"/>
                <a:sym typeface="Helvetica Now Bold"/>
              </a:rPr>
              <a:t>Long-Term Investment:</a:t>
            </a:r>
            <a:r>
              <a:rPr lang="en-US" sz="3000">
                <a:solidFill>
                  <a:srgbClr val="CAF0F8"/>
                </a:solidFill>
                <a:latin typeface="Helvetica Now"/>
                <a:ea typeface="Helvetica Now"/>
                <a:cs typeface="Helvetica Now"/>
                <a:sym typeface="Helvetica Now"/>
              </a:rPr>
              <a:t> Developing EQ takes time and requires continuous training, mentorship, and wellness programs.</a:t>
            </a:r>
          </a:p>
          <a:p>
            <a:pPr algn="ctr">
              <a:lnSpc>
                <a:spcPts val="4200"/>
              </a:lnSpc>
            </a:pPr>
            <a:endParaRPr lang="en-US" sz="3000">
              <a:solidFill>
                <a:srgbClr val="CAF0F8"/>
              </a:solidFill>
              <a:latin typeface="Helvetica Now"/>
              <a:ea typeface="Helvetica Now"/>
              <a:cs typeface="Helvetica Now"/>
              <a:sym typeface="Helvetica Now"/>
            </a:endParaRPr>
          </a:p>
          <a:p>
            <a:pPr algn="ctr">
              <a:lnSpc>
                <a:spcPts val="4200"/>
              </a:lnSpc>
            </a:pPr>
            <a:r>
              <a:rPr lang="en-US" sz="3000" b="1">
                <a:solidFill>
                  <a:srgbClr val="CAF0F8"/>
                </a:solidFill>
                <a:latin typeface="Helvetica Now Bold"/>
                <a:ea typeface="Helvetica Now Bold"/>
                <a:cs typeface="Helvetica Now Bold"/>
                <a:sym typeface="Helvetica Now Bold"/>
              </a:rPr>
              <a:t>Community Impact:</a:t>
            </a:r>
            <a:r>
              <a:rPr lang="en-US" sz="3000">
                <a:solidFill>
                  <a:srgbClr val="CAF0F8"/>
                </a:solidFill>
                <a:latin typeface="Helvetica Now"/>
                <a:ea typeface="Helvetica Now"/>
                <a:cs typeface="Helvetica Now"/>
                <a:sym typeface="Helvetica Now"/>
              </a:rPr>
              <a:t> Enhanced EQ improves trust, transparency, and relationships with the public.</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0141" b="-8302"/>
            </a:stretch>
          </a:blipFill>
        </p:spPr>
        <p:txBody>
          <a:bodyPr/>
          <a:lstStyle/>
          <a:p>
            <a:endParaRPr lang="en-US"/>
          </a:p>
        </p:txBody>
      </p:sp>
      <p:sp>
        <p:nvSpPr>
          <p:cNvPr id="3" name="AutoShape 3"/>
          <p:cNvSpPr/>
          <p:nvPr/>
        </p:nvSpPr>
        <p:spPr>
          <a:xfrm>
            <a:off x="-1144506" y="2307870"/>
            <a:ext cx="16706659" cy="6568732"/>
          </a:xfrm>
          <a:prstGeom prst="rect">
            <a:avLst/>
          </a:prstGeom>
          <a:solidFill>
            <a:srgbClr val="ADE8F4">
              <a:alpha val="80000"/>
            </a:srgbClr>
          </a:solidFill>
        </p:spPr>
        <p:txBody>
          <a:bodyPr/>
          <a:lstStyle/>
          <a:p>
            <a:endParaRPr lang="en-US"/>
          </a:p>
        </p:txBody>
      </p:sp>
      <p:sp>
        <p:nvSpPr>
          <p:cNvPr id="4" name="Freeform 4"/>
          <p:cNvSpPr/>
          <p:nvPr/>
        </p:nvSpPr>
        <p:spPr>
          <a:xfrm>
            <a:off x="16886307" y="6408584"/>
            <a:ext cx="745986" cy="9318874"/>
          </a:xfrm>
          <a:custGeom>
            <a:avLst/>
            <a:gdLst/>
            <a:ahLst/>
            <a:cxnLst/>
            <a:rect l="l" t="t" r="r" b="b"/>
            <a:pathLst>
              <a:path w="745986" h="9318874">
                <a:moveTo>
                  <a:pt x="0" y="0"/>
                </a:moveTo>
                <a:lnTo>
                  <a:pt x="745986" y="0"/>
                </a:lnTo>
                <a:lnTo>
                  <a:pt x="745986" y="9318874"/>
                </a:lnTo>
                <a:lnTo>
                  <a:pt x="0" y="9318874"/>
                </a:lnTo>
                <a:lnTo>
                  <a:pt x="0" y="0"/>
                </a:lnTo>
                <a:close/>
              </a:path>
            </a:pathLst>
          </a:custGeom>
          <a:blipFill>
            <a:blip r:embed="rId3">
              <a:extLst>
                <a:ext uri="{96DAC541-7B7A-43D3-8B79-37D633B846F1}">
                  <asvg:svgBlip xmlns:asvg="http://schemas.microsoft.com/office/drawing/2016/SVG/main" r:embed="rId4"/>
                </a:ext>
              </a:extLst>
            </a:blip>
            <a:stretch>
              <a:fillRect t="-1432" r="-2472794"/>
            </a:stretch>
          </a:blipFill>
        </p:spPr>
        <p:txBody>
          <a:bodyPr/>
          <a:lstStyle/>
          <a:p>
            <a:endParaRPr lang="en-US"/>
          </a:p>
        </p:txBody>
      </p:sp>
      <p:sp>
        <p:nvSpPr>
          <p:cNvPr id="5" name="Freeform 5"/>
          <p:cNvSpPr/>
          <p:nvPr/>
        </p:nvSpPr>
        <p:spPr>
          <a:xfrm>
            <a:off x="162625" y="9080464"/>
            <a:ext cx="3146963" cy="1092695"/>
          </a:xfrm>
          <a:custGeom>
            <a:avLst/>
            <a:gdLst/>
            <a:ahLst/>
            <a:cxnLst/>
            <a:rect l="l" t="t" r="r" b="b"/>
            <a:pathLst>
              <a:path w="3146963" h="1092695">
                <a:moveTo>
                  <a:pt x="0" y="0"/>
                </a:moveTo>
                <a:lnTo>
                  <a:pt x="3146963" y="0"/>
                </a:lnTo>
                <a:lnTo>
                  <a:pt x="3146963" y="1092696"/>
                </a:lnTo>
                <a:lnTo>
                  <a:pt x="0" y="1092696"/>
                </a:lnTo>
                <a:lnTo>
                  <a:pt x="0" y="0"/>
                </a:lnTo>
                <a:close/>
              </a:path>
            </a:pathLst>
          </a:custGeom>
          <a:blipFill>
            <a:blip r:embed="rId5"/>
            <a:stretch>
              <a:fillRect/>
            </a:stretch>
          </a:blipFill>
        </p:spPr>
        <p:txBody>
          <a:bodyPr/>
          <a:lstStyle/>
          <a:p>
            <a:endParaRPr lang="en-US"/>
          </a:p>
        </p:txBody>
      </p:sp>
      <p:sp>
        <p:nvSpPr>
          <p:cNvPr id="6" name="Freeform 6"/>
          <p:cNvSpPr/>
          <p:nvPr/>
        </p:nvSpPr>
        <p:spPr>
          <a:xfrm>
            <a:off x="10572315" y="2034281"/>
            <a:ext cx="5924053" cy="7370517"/>
          </a:xfrm>
          <a:custGeom>
            <a:avLst/>
            <a:gdLst/>
            <a:ahLst/>
            <a:cxnLst/>
            <a:rect l="l" t="t" r="r" b="b"/>
            <a:pathLst>
              <a:path w="5924053" h="7370517">
                <a:moveTo>
                  <a:pt x="0" y="0"/>
                </a:moveTo>
                <a:lnTo>
                  <a:pt x="5924053" y="0"/>
                </a:lnTo>
                <a:lnTo>
                  <a:pt x="5924053" y="7370517"/>
                </a:lnTo>
                <a:lnTo>
                  <a:pt x="0" y="7370517"/>
                </a:lnTo>
                <a:lnTo>
                  <a:pt x="0" y="0"/>
                </a:lnTo>
                <a:close/>
              </a:path>
            </a:pathLst>
          </a:custGeom>
          <a:blipFill>
            <a:blip r:embed="rId6"/>
            <a:stretch>
              <a:fillRect/>
            </a:stretch>
          </a:blipFill>
        </p:spPr>
        <p:txBody>
          <a:bodyPr/>
          <a:lstStyle/>
          <a:p>
            <a:endParaRPr lang="en-US"/>
          </a:p>
        </p:txBody>
      </p:sp>
      <p:sp>
        <p:nvSpPr>
          <p:cNvPr id="7" name="Freeform 7"/>
          <p:cNvSpPr/>
          <p:nvPr/>
        </p:nvSpPr>
        <p:spPr>
          <a:xfrm>
            <a:off x="-1930995" y="1812268"/>
            <a:ext cx="9139818" cy="7814544"/>
          </a:xfrm>
          <a:custGeom>
            <a:avLst/>
            <a:gdLst/>
            <a:ahLst/>
            <a:cxnLst/>
            <a:rect l="l" t="t" r="r" b="b"/>
            <a:pathLst>
              <a:path w="9139818" h="7814544">
                <a:moveTo>
                  <a:pt x="0" y="0"/>
                </a:moveTo>
                <a:lnTo>
                  <a:pt x="9139818" y="0"/>
                </a:lnTo>
                <a:lnTo>
                  <a:pt x="9139818" y="7814544"/>
                </a:lnTo>
                <a:lnTo>
                  <a:pt x="0" y="7814544"/>
                </a:lnTo>
                <a:lnTo>
                  <a:pt x="0" y="0"/>
                </a:lnTo>
                <a:close/>
              </a:path>
            </a:pathLst>
          </a:custGeom>
          <a:blipFill>
            <a:blip r:embed="rId7"/>
            <a:stretch>
              <a:fillRect/>
            </a:stretch>
          </a:blipFill>
        </p:spPr>
        <p:txBody>
          <a:bodyPr/>
          <a:lstStyle/>
          <a:p>
            <a:endParaRPr lang="en-US"/>
          </a:p>
        </p:txBody>
      </p:sp>
      <p:sp>
        <p:nvSpPr>
          <p:cNvPr id="8" name="TextBox 8"/>
          <p:cNvSpPr txBox="1"/>
          <p:nvPr/>
        </p:nvSpPr>
        <p:spPr>
          <a:xfrm>
            <a:off x="596791" y="4089070"/>
            <a:ext cx="14050067" cy="1899310"/>
          </a:xfrm>
          <a:prstGeom prst="rect">
            <a:avLst/>
          </a:prstGeom>
        </p:spPr>
        <p:txBody>
          <a:bodyPr lIns="0" tIns="0" rIns="0" bIns="0" rtlCol="0" anchor="t">
            <a:spAutoFit/>
          </a:bodyPr>
          <a:lstStyle/>
          <a:p>
            <a:pPr algn="ctr">
              <a:lnSpc>
                <a:spcPts val="15538"/>
              </a:lnSpc>
              <a:spcBef>
                <a:spcPct val="0"/>
              </a:spcBef>
            </a:pPr>
            <a:r>
              <a:rPr lang="en-US" sz="11099">
                <a:solidFill>
                  <a:srgbClr val="000000"/>
                </a:solidFill>
                <a:latin typeface="Staatliches"/>
                <a:ea typeface="Staatliches"/>
                <a:cs typeface="Staatliches"/>
                <a:sym typeface="Staatliches"/>
              </a:rPr>
              <a:t>Questions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0141" b="-8302"/>
            </a:stretch>
          </a:blipFill>
        </p:spPr>
        <p:txBody>
          <a:bodyPr/>
          <a:lstStyle/>
          <a:p>
            <a:endParaRPr lang="en-US"/>
          </a:p>
        </p:txBody>
      </p:sp>
      <p:sp>
        <p:nvSpPr>
          <p:cNvPr id="3" name="AutoShape 3"/>
          <p:cNvSpPr/>
          <p:nvPr/>
        </p:nvSpPr>
        <p:spPr>
          <a:xfrm>
            <a:off x="1368370" y="1331977"/>
            <a:ext cx="15730969" cy="7623047"/>
          </a:xfrm>
          <a:prstGeom prst="rect">
            <a:avLst/>
          </a:prstGeom>
          <a:solidFill>
            <a:srgbClr val="CAF0F8">
              <a:alpha val="89804"/>
            </a:srgbClr>
          </a:solidFill>
        </p:spPr>
        <p:txBody>
          <a:bodyPr/>
          <a:lstStyle/>
          <a:p>
            <a:endParaRPr lang="en-US"/>
          </a:p>
        </p:txBody>
      </p:sp>
      <p:sp>
        <p:nvSpPr>
          <p:cNvPr id="4" name="Freeform 4"/>
          <p:cNvSpPr/>
          <p:nvPr/>
        </p:nvSpPr>
        <p:spPr>
          <a:xfrm rot="5400000">
            <a:off x="14430347" y="5200560"/>
            <a:ext cx="1613582" cy="7508926"/>
          </a:xfrm>
          <a:custGeom>
            <a:avLst/>
            <a:gdLst/>
            <a:ahLst/>
            <a:cxnLst/>
            <a:rect l="l" t="t" r="r" b="b"/>
            <a:pathLst>
              <a:path w="1613582" h="7508926">
                <a:moveTo>
                  <a:pt x="0" y="0"/>
                </a:moveTo>
                <a:lnTo>
                  <a:pt x="1613583" y="0"/>
                </a:lnTo>
                <a:lnTo>
                  <a:pt x="1613583" y="7508927"/>
                </a:lnTo>
                <a:lnTo>
                  <a:pt x="0" y="7508927"/>
                </a:lnTo>
                <a:lnTo>
                  <a:pt x="0" y="0"/>
                </a:lnTo>
                <a:close/>
              </a:path>
            </a:pathLst>
          </a:custGeom>
          <a:blipFill>
            <a:blip r:embed="rId3">
              <a:extLst>
                <a:ext uri="{96DAC541-7B7A-43D3-8B79-37D633B846F1}">
                  <asvg:svgBlip xmlns:asvg="http://schemas.microsoft.com/office/drawing/2016/SVG/main" r:embed="rId4"/>
                </a:ext>
              </a:extLst>
            </a:blip>
            <a:stretch>
              <a:fillRect r="-844888"/>
            </a:stretch>
          </a:blipFill>
        </p:spPr>
        <p:txBody>
          <a:bodyPr/>
          <a:lstStyle/>
          <a:p>
            <a:endParaRPr lang="en-US"/>
          </a:p>
        </p:txBody>
      </p:sp>
      <p:sp>
        <p:nvSpPr>
          <p:cNvPr id="5" name="Freeform 5"/>
          <p:cNvSpPr/>
          <p:nvPr/>
        </p:nvSpPr>
        <p:spPr>
          <a:xfrm rot="-10800000">
            <a:off x="561579" y="4393769"/>
            <a:ext cx="1613582" cy="7508926"/>
          </a:xfrm>
          <a:custGeom>
            <a:avLst/>
            <a:gdLst/>
            <a:ahLst/>
            <a:cxnLst/>
            <a:rect l="l" t="t" r="r" b="b"/>
            <a:pathLst>
              <a:path w="1613582" h="7508926">
                <a:moveTo>
                  <a:pt x="0" y="0"/>
                </a:moveTo>
                <a:lnTo>
                  <a:pt x="1613582" y="0"/>
                </a:lnTo>
                <a:lnTo>
                  <a:pt x="1613582" y="7508926"/>
                </a:lnTo>
                <a:lnTo>
                  <a:pt x="0" y="7508926"/>
                </a:lnTo>
                <a:lnTo>
                  <a:pt x="0" y="0"/>
                </a:lnTo>
                <a:close/>
              </a:path>
            </a:pathLst>
          </a:custGeom>
          <a:blipFill>
            <a:blip r:embed="rId3">
              <a:extLst>
                <a:ext uri="{96DAC541-7B7A-43D3-8B79-37D633B846F1}">
                  <asvg:svgBlip xmlns:asvg="http://schemas.microsoft.com/office/drawing/2016/SVG/main" r:embed="rId4"/>
                </a:ext>
              </a:extLst>
            </a:blip>
            <a:stretch>
              <a:fillRect r="-844888"/>
            </a:stretch>
          </a:blipFill>
        </p:spPr>
        <p:txBody>
          <a:bodyPr/>
          <a:lstStyle/>
          <a:p>
            <a:endParaRPr lang="en-US"/>
          </a:p>
        </p:txBody>
      </p:sp>
      <p:sp>
        <p:nvSpPr>
          <p:cNvPr id="6" name="Freeform 6"/>
          <p:cNvSpPr/>
          <p:nvPr/>
        </p:nvSpPr>
        <p:spPr>
          <a:xfrm>
            <a:off x="16292547" y="-1615695"/>
            <a:ext cx="1613582" cy="7508926"/>
          </a:xfrm>
          <a:custGeom>
            <a:avLst/>
            <a:gdLst/>
            <a:ahLst/>
            <a:cxnLst/>
            <a:rect l="l" t="t" r="r" b="b"/>
            <a:pathLst>
              <a:path w="1613582" h="7508926">
                <a:moveTo>
                  <a:pt x="0" y="0"/>
                </a:moveTo>
                <a:lnTo>
                  <a:pt x="1613583" y="0"/>
                </a:lnTo>
                <a:lnTo>
                  <a:pt x="1613583" y="7508926"/>
                </a:lnTo>
                <a:lnTo>
                  <a:pt x="0" y="7508926"/>
                </a:lnTo>
                <a:lnTo>
                  <a:pt x="0" y="0"/>
                </a:lnTo>
                <a:close/>
              </a:path>
            </a:pathLst>
          </a:custGeom>
          <a:blipFill>
            <a:blip r:embed="rId3">
              <a:extLst>
                <a:ext uri="{96DAC541-7B7A-43D3-8B79-37D633B846F1}">
                  <asvg:svgBlip xmlns:asvg="http://schemas.microsoft.com/office/drawing/2016/SVG/main" r:embed="rId4"/>
                </a:ext>
              </a:extLst>
            </a:blip>
            <a:stretch>
              <a:fillRect r="-844888"/>
            </a:stretch>
          </a:blipFill>
        </p:spPr>
        <p:txBody>
          <a:bodyPr/>
          <a:lstStyle/>
          <a:p>
            <a:endParaRPr lang="en-US"/>
          </a:p>
        </p:txBody>
      </p:sp>
      <p:sp>
        <p:nvSpPr>
          <p:cNvPr id="7" name="Freeform 7"/>
          <p:cNvSpPr/>
          <p:nvPr/>
        </p:nvSpPr>
        <p:spPr>
          <a:xfrm rot="-5400000">
            <a:off x="1847471" y="-2422487"/>
            <a:ext cx="1613582" cy="7508926"/>
          </a:xfrm>
          <a:custGeom>
            <a:avLst/>
            <a:gdLst/>
            <a:ahLst/>
            <a:cxnLst/>
            <a:rect l="l" t="t" r="r" b="b"/>
            <a:pathLst>
              <a:path w="1613582" h="7508926">
                <a:moveTo>
                  <a:pt x="0" y="0"/>
                </a:moveTo>
                <a:lnTo>
                  <a:pt x="1613583" y="0"/>
                </a:lnTo>
                <a:lnTo>
                  <a:pt x="1613583" y="7508927"/>
                </a:lnTo>
                <a:lnTo>
                  <a:pt x="0" y="7508927"/>
                </a:lnTo>
                <a:lnTo>
                  <a:pt x="0" y="0"/>
                </a:lnTo>
                <a:close/>
              </a:path>
            </a:pathLst>
          </a:custGeom>
          <a:blipFill>
            <a:blip r:embed="rId3">
              <a:extLst>
                <a:ext uri="{96DAC541-7B7A-43D3-8B79-37D633B846F1}">
                  <asvg:svgBlip xmlns:asvg="http://schemas.microsoft.com/office/drawing/2016/SVG/main" r:embed="rId4"/>
                </a:ext>
              </a:extLst>
            </a:blip>
            <a:stretch>
              <a:fillRect r="-844888"/>
            </a:stretch>
          </a:blipFill>
        </p:spPr>
        <p:txBody>
          <a:bodyPr/>
          <a:lstStyle/>
          <a:p>
            <a:endParaRPr lang="en-US"/>
          </a:p>
        </p:txBody>
      </p:sp>
      <p:sp>
        <p:nvSpPr>
          <p:cNvPr id="8" name="Freeform 8"/>
          <p:cNvSpPr/>
          <p:nvPr/>
        </p:nvSpPr>
        <p:spPr>
          <a:xfrm>
            <a:off x="2440698" y="4134124"/>
            <a:ext cx="519291" cy="519291"/>
          </a:xfrm>
          <a:custGeom>
            <a:avLst/>
            <a:gdLst/>
            <a:ahLst/>
            <a:cxnLst/>
            <a:rect l="l" t="t" r="r" b="b"/>
            <a:pathLst>
              <a:path w="519291" h="519291">
                <a:moveTo>
                  <a:pt x="0" y="0"/>
                </a:moveTo>
                <a:lnTo>
                  <a:pt x="519291" y="0"/>
                </a:lnTo>
                <a:lnTo>
                  <a:pt x="519291" y="519291"/>
                </a:lnTo>
                <a:lnTo>
                  <a:pt x="0" y="51929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9819851" y="5751719"/>
            <a:ext cx="519291" cy="519291"/>
          </a:xfrm>
          <a:custGeom>
            <a:avLst/>
            <a:gdLst/>
            <a:ahLst/>
            <a:cxnLst/>
            <a:rect l="l" t="t" r="r" b="b"/>
            <a:pathLst>
              <a:path w="519291" h="519291">
                <a:moveTo>
                  <a:pt x="0" y="0"/>
                </a:moveTo>
                <a:lnTo>
                  <a:pt x="519291" y="0"/>
                </a:lnTo>
                <a:lnTo>
                  <a:pt x="519291" y="519291"/>
                </a:lnTo>
                <a:lnTo>
                  <a:pt x="0" y="51929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Freeform 10"/>
          <p:cNvSpPr/>
          <p:nvPr/>
        </p:nvSpPr>
        <p:spPr>
          <a:xfrm>
            <a:off x="2279597" y="9059766"/>
            <a:ext cx="3146963" cy="1092695"/>
          </a:xfrm>
          <a:custGeom>
            <a:avLst/>
            <a:gdLst/>
            <a:ahLst/>
            <a:cxnLst/>
            <a:rect l="l" t="t" r="r" b="b"/>
            <a:pathLst>
              <a:path w="3146963" h="1092695">
                <a:moveTo>
                  <a:pt x="0" y="0"/>
                </a:moveTo>
                <a:lnTo>
                  <a:pt x="3146963" y="0"/>
                </a:lnTo>
                <a:lnTo>
                  <a:pt x="3146963" y="1092696"/>
                </a:lnTo>
                <a:lnTo>
                  <a:pt x="0" y="1092696"/>
                </a:lnTo>
                <a:lnTo>
                  <a:pt x="0" y="0"/>
                </a:lnTo>
                <a:close/>
              </a:path>
            </a:pathLst>
          </a:custGeom>
          <a:blipFill>
            <a:blip r:embed="rId9"/>
            <a:stretch>
              <a:fillRect/>
            </a:stretch>
          </a:blipFill>
        </p:spPr>
        <p:txBody>
          <a:bodyPr/>
          <a:lstStyle/>
          <a:p>
            <a:endParaRPr lang="en-US"/>
          </a:p>
        </p:txBody>
      </p:sp>
      <p:sp>
        <p:nvSpPr>
          <p:cNvPr id="11" name="Freeform 11"/>
          <p:cNvSpPr/>
          <p:nvPr/>
        </p:nvSpPr>
        <p:spPr>
          <a:xfrm>
            <a:off x="10472492" y="5751719"/>
            <a:ext cx="1848245" cy="1848245"/>
          </a:xfrm>
          <a:custGeom>
            <a:avLst/>
            <a:gdLst/>
            <a:ahLst/>
            <a:cxnLst/>
            <a:rect l="l" t="t" r="r" b="b"/>
            <a:pathLst>
              <a:path w="1848245" h="1848245">
                <a:moveTo>
                  <a:pt x="0" y="0"/>
                </a:moveTo>
                <a:lnTo>
                  <a:pt x="1848246" y="0"/>
                </a:lnTo>
                <a:lnTo>
                  <a:pt x="1848246" y="1848246"/>
                </a:lnTo>
                <a:lnTo>
                  <a:pt x="0" y="1848246"/>
                </a:lnTo>
                <a:lnTo>
                  <a:pt x="0" y="0"/>
                </a:lnTo>
                <a:close/>
              </a:path>
            </a:pathLst>
          </a:custGeom>
          <a:blipFill>
            <a:blip r:embed="rId10"/>
            <a:stretch>
              <a:fillRect/>
            </a:stretch>
          </a:blipFill>
        </p:spPr>
        <p:txBody>
          <a:bodyPr/>
          <a:lstStyle/>
          <a:p>
            <a:endParaRPr lang="en-US"/>
          </a:p>
        </p:txBody>
      </p:sp>
      <p:sp>
        <p:nvSpPr>
          <p:cNvPr id="12" name="Freeform 12"/>
          <p:cNvSpPr/>
          <p:nvPr/>
        </p:nvSpPr>
        <p:spPr>
          <a:xfrm>
            <a:off x="2469675" y="5751719"/>
            <a:ext cx="519291" cy="519291"/>
          </a:xfrm>
          <a:custGeom>
            <a:avLst/>
            <a:gdLst/>
            <a:ahLst/>
            <a:cxnLst/>
            <a:rect l="l" t="t" r="r" b="b"/>
            <a:pathLst>
              <a:path w="519291" h="519291">
                <a:moveTo>
                  <a:pt x="0" y="0"/>
                </a:moveTo>
                <a:lnTo>
                  <a:pt x="519291" y="0"/>
                </a:lnTo>
                <a:lnTo>
                  <a:pt x="519291" y="519291"/>
                </a:lnTo>
                <a:lnTo>
                  <a:pt x="0" y="51929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Freeform 13"/>
          <p:cNvSpPr/>
          <p:nvPr/>
        </p:nvSpPr>
        <p:spPr>
          <a:xfrm>
            <a:off x="9819851" y="4134124"/>
            <a:ext cx="519291" cy="519291"/>
          </a:xfrm>
          <a:custGeom>
            <a:avLst/>
            <a:gdLst/>
            <a:ahLst/>
            <a:cxnLst/>
            <a:rect l="l" t="t" r="r" b="b"/>
            <a:pathLst>
              <a:path w="519291" h="519291">
                <a:moveTo>
                  <a:pt x="0" y="0"/>
                </a:moveTo>
                <a:lnTo>
                  <a:pt x="519291" y="0"/>
                </a:lnTo>
                <a:lnTo>
                  <a:pt x="519291" y="519291"/>
                </a:lnTo>
                <a:lnTo>
                  <a:pt x="0" y="51929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4" name="Freeform 14"/>
          <p:cNvSpPr/>
          <p:nvPr/>
        </p:nvSpPr>
        <p:spPr>
          <a:xfrm>
            <a:off x="3093339" y="5746270"/>
            <a:ext cx="1853695" cy="1853695"/>
          </a:xfrm>
          <a:custGeom>
            <a:avLst/>
            <a:gdLst/>
            <a:ahLst/>
            <a:cxnLst/>
            <a:rect l="l" t="t" r="r" b="b"/>
            <a:pathLst>
              <a:path w="1853695" h="1853695">
                <a:moveTo>
                  <a:pt x="0" y="0"/>
                </a:moveTo>
                <a:lnTo>
                  <a:pt x="1853695" y="0"/>
                </a:lnTo>
                <a:lnTo>
                  <a:pt x="1853695" y="1853695"/>
                </a:lnTo>
                <a:lnTo>
                  <a:pt x="0" y="1853695"/>
                </a:lnTo>
                <a:lnTo>
                  <a:pt x="0" y="0"/>
                </a:lnTo>
                <a:close/>
              </a:path>
            </a:pathLst>
          </a:custGeom>
          <a:blipFill>
            <a:blip r:embed="rId11"/>
            <a:stretch>
              <a:fillRect/>
            </a:stretch>
          </a:blipFill>
        </p:spPr>
        <p:txBody>
          <a:bodyPr/>
          <a:lstStyle/>
          <a:p>
            <a:endParaRPr lang="en-US"/>
          </a:p>
        </p:txBody>
      </p:sp>
      <p:sp>
        <p:nvSpPr>
          <p:cNvPr id="15" name="Freeform 15"/>
          <p:cNvSpPr/>
          <p:nvPr/>
        </p:nvSpPr>
        <p:spPr>
          <a:xfrm>
            <a:off x="9816073" y="4887265"/>
            <a:ext cx="523069" cy="383148"/>
          </a:xfrm>
          <a:custGeom>
            <a:avLst/>
            <a:gdLst/>
            <a:ahLst/>
            <a:cxnLst/>
            <a:rect l="l" t="t" r="r" b="b"/>
            <a:pathLst>
              <a:path w="523069" h="383148">
                <a:moveTo>
                  <a:pt x="0" y="0"/>
                </a:moveTo>
                <a:lnTo>
                  <a:pt x="523069" y="0"/>
                </a:lnTo>
                <a:lnTo>
                  <a:pt x="523069" y="383149"/>
                </a:lnTo>
                <a:lnTo>
                  <a:pt x="0" y="38314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6" name="TextBox 16"/>
          <p:cNvSpPr txBox="1"/>
          <p:nvPr/>
        </p:nvSpPr>
        <p:spPr>
          <a:xfrm>
            <a:off x="6522418" y="9258212"/>
            <a:ext cx="6594866" cy="717551"/>
          </a:xfrm>
          <a:prstGeom prst="rect">
            <a:avLst/>
          </a:prstGeom>
        </p:spPr>
        <p:txBody>
          <a:bodyPr lIns="0" tIns="0" rIns="0" bIns="0" rtlCol="0" anchor="t">
            <a:spAutoFit/>
          </a:bodyPr>
          <a:lstStyle/>
          <a:p>
            <a:pPr algn="l">
              <a:lnSpc>
                <a:spcPts val="5599"/>
              </a:lnSpc>
              <a:spcBef>
                <a:spcPct val="0"/>
              </a:spcBef>
            </a:pPr>
            <a:r>
              <a:rPr lang="en-US" sz="3999" b="1">
                <a:solidFill>
                  <a:srgbClr val="FFFFFF"/>
                </a:solidFill>
                <a:latin typeface="Poppins Medium"/>
                <a:ea typeface="Poppins Medium"/>
                <a:cs typeface="Poppins Medium"/>
                <a:sym typeface="Poppins Medium"/>
              </a:rPr>
              <a:t>www.clearcareerpro.com</a:t>
            </a:r>
          </a:p>
        </p:txBody>
      </p:sp>
      <p:sp>
        <p:nvSpPr>
          <p:cNvPr id="17" name="Freeform 17"/>
          <p:cNvSpPr/>
          <p:nvPr/>
        </p:nvSpPr>
        <p:spPr>
          <a:xfrm>
            <a:off x="2465896" y="4951926"/>
            <a:ext cx="523069" cy="383148"/>
          </a:xfrm>
          <a:custGeom>
            <a:avLst/>
            <a:gdLst/>
            <a:ahLst/>
            <a:cxnLst/>
            <a:rect l="l" t="t" r="r" b="b"/>
            <a:pathLst>
              <a:path w="523069" h="383148">
                <a:moveTo>
                  <a:pt x="0" y="0"/>
                </a:moveTo>
                <a:lnTo>
                  <a:pt x="523070" y="0"/>
                </a:lnTo>
                <a:lnTo>
                  <a:pt x="523070" y="383148"/>
                </a:lnTo>
                <a:lnTo>
                  <a:pt x="0" y="38314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8" name="TextBox 18"/>
          <p:cNvSpPr txBox="1"/>
          <p:nvPr/>
        </p:nvSpPr>
        <p:spPr>
          <a:xfrm>
            <a:off x="3513818" y="1115397"/>
            <a:ext cx="11260365" cy="2321737"/>
          </a:xfrm>
          <a:prstGeom prst="rect">
            <a:avLst/>
          </a:prstGeom>
        </p:spPr>
        <p:txBody>
          <a:bodyPr lIns="0" tIns="0" rIns="0" bIns="0" rtlCol="0" anchor="t">
            <a:spAutoFit/>
          </a:bodyPr>
          <a:lstStyle/>
          <a:p>
            <a:pPr algn="ctr">
              <a:lnSpc>
                <a:spcPts val="19022"/>
              </a:lnSpc>
              <a:spcBef>
                <a:spcPct val="0"/>
              </a:spcBef>
            </a:pPr>
            <a:r>
              <a:rPr lang="en-US" sz="13587">
                <a:solidFill>
                  <a:srgbClr val="03045E"/>
                </a:solidFill>
                <a:latin typeface="Staatliches"/>
                <a:ea typeface="Staatliches"/>
                <a:cs typeface="Staatliches"/>
                <a:sym typeface="Staatliches"/>
              </a:rPr>
              <a:t>Thank You</a:t>
            </a:r>
          </a:p>
        </p:txBody>
      </p:sp>
      <p:sp>
        <p:nvSpPr>
          <p:cNvPr id="19" name="TextBox 19"/>
          <p:cNvSpPr txBox="1"/>
          <p:nvPr/>
        </p:nvSpPr>
        <p:spPr>
          <a:xfrm>
            <a:off x="3093339" y="3370459"/>
            <a:ext cx="5808334" cy="2460625"/>
          </a:xfrm>
          <a:prstGeom prst="rect">
            <a:avLst/>
          </a:prstGeom>
        </p:spPr>
        <p:txBody>
          <a:bodyPr lIns="0" tIns="0" rIns="0" bIns="0" rtlCol="0" anchor="t">
            <a:spAutoFit/>
          </a:bodyPr>
          <a:lstStyle/>
          <a:p>
            <a:pPr algn="l">
              <a:lnSpc>
                <a:spcPts val="3499"/>
              </a:lnSpc>
            </a:pPr>
            <a:r>
              <a:rPr lang="en-US" sz="2499" b="1">
                <a:solidFill>
                  <a:srgbClr val="03045E"/>
                </a:solidFill>
                <a:latin typeface="Poppins Medium"/>
                <a:ea typeface="Poppins Medium"/>
                <a:cs typeface="Poppins Medium"/>
                <a:sym typeface="Poppins Medium"/>
              </a:rPr>
              <a:t>Daniel Kistner, DLS</a:t>
            </a:r>
          </a:p>
          <a:p>
            <a:pPr algn="l">
              <a:lnSpc>
                <a:spcPts val="3499"/>
              </a:lnSpc>
            </a:pPr>
            <a:r>
              <a:rPr lang="en-US" sz="2499" b="1">
                <a:solidFill>
                  <a:srgbClr val="03045E"/>
                </a:solidFill>
                <a:latin typeface="Poppins Medium"/>
                <a:ea typeface="Poppins Medium"/>
                <a:cs typeface="Poppins Medium"/>
                <a:sym typeface="Poppins Medium"/>
              </a:rPr>
              <a:t>Vice President </a:t>
            </a:r>
          </a:p>
          <a:p>
            <a:pPr algn="l">
              <a:lnSpc>
                <a:spcPts val="3499"/>
              </a:lnSpc>
            </a:pPr>
            <a:r>
              <a:rPr lang="en-US" sz="2499" b="1">
                <a:solidFill>
                  <a:srgbClr val="03045E"/>
                </a:solidFill>
                <a:latin typeface="Poppins Medium"/>
                <a:ea typeface="Poppins Medium"/>
                <a:cs typeface="Poppins Medium"/>
                <a:sym typeface="Poppins Medium"/>
              </a:rPr>
              <a:t>(903) 258-4651</a:t>
            </a:r>
          </a:p>
          <a:p>
            <a:pPr algn="l">
              <a:lnSpc>
                <a:spcPts val="2100"/>
              </a:lnSpc>
            </a:pPr>
            <a:endParaRPr lang="en-US" sz="2499" b="1">
              <a:solidFill>
                <a:srgbClr val="03045E"/>
              </a:solidFill>
              <a:latin typeface="Poppins Medium"/>
              <a:ea typeface="Poppins Medium"/>
              <a:cs typeface="Poppins Medium"/>
              <a:sym typeface="Poppins Medium"/>
            </a:endParaRPr>
          </a:p>
          <a:p>
            <a:pPr algn="l">
              <a:lnSpc>
                <a:spcPts val="3499"/>
              </a:lnSpc>
            </a:pPr>
            <a:r>
              <a:rPr lang="en-US" sz="2499" b="1">
                <a:solidFill>
                  <a:srgbClr val="03045E"/>
                </a:solidFill>
                <a:latin typeface="Poppins Medium"/>
                <a:ea typeface="Poppins Medium"/>
                <a:cs typeface="Poppins Medium"/>
                <a:sym typeface="Poppins Medium"/>
              </a:rPr>
              <a:t>Danny@clearcareerpro.com</a:t>
            </a:r>
          </a:p>
          <a:p>
            <a:pPr algn="l">
              <a:lnSpc>
                <a:spcPts val="3499"/>
              </a:lnSpc>
              <a:spcBef>
                <a:spcPct val="0"/>
              </a:spcBef>
            </a:pPr>
            <a:endParaRPr lang="en-US" sz="2499" b="1">
              <a:solidFill>
                <a:srgbClr val="03045E"/>
              </a:solidFill>
              <a:latin typeface="Poppins Medium"/>
              <a:ea typeface="Poppins Medium"/>
              <a:cs typeface="Poppins Medium"/>
              <a:sym typeface="Poppins Medium"/>
            </a:endParaRPr>
          </a:p>
        </p:txBody>
      </p:sp>
      <p:sp>
        <p:nvSpPr>
          <p:cNvPr id="20" name="TextBox 20"/>
          <p:cNvSpPr txBox="1"/>
          <p:nvPr/>
        </p:nvSpPr>
        <p:spPr>
          <a:xfrm>
            <a:off x="10484214" y="3325407"/>
            <a:ext cx="5808334" cy="5089525"/>
          </a:xfrm>
          <a:prstGeom prst="rect">
            <a:avLst/>
          </a:prstGeom>
        </p:spPr>
        <p:txBody>
          <a:bodyPr lIns="0" tIns="0" rIns="0" bIns="0" rtlCol="0" anchor="t">
            <a:spAutoFit/>
          </a:bodyPr>
          <a:lstStyle/>
          <a:p>
            <a:pPr algn="l">
              <a:lnSpc>
                <a:spcPts val="3499"/>
              </a:lnSpc>
            </a:pPr>
            <a:r>
              <a:rPr lang="en-US" sz="2499" b="1">
                <a:solidFill>
                  <a:srgbClr val="03045E"/>
                </a:solidFill>
                <a:latin typeface="Poppins Medium"/>
                <a:ea typeface="Poppins Medium"/>
                <a:cs typeface="Poppins Medium"/>
                <a:sym typeface="Poppins Medium"/>
              </a:rPr>
              <a:t>Michael Boese, MPA</a:t>
            </a:r>
          </a:p>
          <a:p>
            <a:pPr algn="l">
              <a:lnSpc>
                <a:spcPts val="3499"/>
              </a:lnSpc>
            </a:pPr>
            <a:r>
              <a:rPr lang="en-US" sz="2499" b="1">
                <a:solidFill>
                  <a:srgbClr val="03045E"/>
                </a:solidFill>
                <a:latin typeface="Poppins Medium"/>
                <a:ea typeface="Poppins Medium"/>
                <a:cs typeface="Poppins Medium"/>
                <a:sym typeface="Poppins Medium"/>
              </a:rPr>
              <a:t>President </a:t>
            </a:r>
          </a:p>
          <a:p>
            <a:pPr algn="l">
              <a:lnSpc>
                <a:spcPts val="3499"/>
              </a:lnSpc>
            </a:pPr>
            <a:r>
              <a:rPr lang="en-US" sz="2499" b="1">
                <a:solidFill>
                  <a:srgbClr val="03045E"/>
                </a:solidFill>
                <a:latin typeface="Poppins Medium"/>
                <a:ea typeface="Poppins Medium"/>
                <a:cs typeface="Poppins Medium"/>
                <a:sym typeface="Poppins Medium"/>
              </a:rPr>
              <a:t>(972) 837-0916</a:t>
            </a:r>
          </a:p>
          <a:p>
            <a:pPr algn="l">
              <a:lnSpc>
                <a:spcPts val="2100"/>
              </a:lnSpc>
            </a:pPr>
            <a:endParaRPr lang="en-US" sz="2499" b="1">
              <a:solidFill>
                <a:srgbClr val="03045E"/>
              </a:solidFill>
              <a:latin typeface="Poppins Medium"/>
              <a:ea typeface="Poppins Medium"/>
              <a:cs typeface="Poppins Medium"/>
              <a:sym typeface="Poppins Medium"/>
            </a:endParaRPr>
          </a:p>
          <a:p>
            <a:pPr algn="l">
              <a:lnSpc>
                <a:spcPts val="3499"/>
              </a:lnSpc>
            </a:pPr>
            <a:r>
              <a:rPr lang="en-US" sz="2499" b="1">
                <a:solidFill>
                  <a:srgbClr val="03045E"/>
                </a:solidFill>
                <a:latin typeface="Poppins Medium"/>
                <a:ea typeface="Poppins Medium"/>
                <a:cs typeface="Poppins Medium"/>
                <a:sym typeface="Poppins Medium"/>
              </a:rPr>
              <a:t>Michael@clearcareerpro.com</a:t>
            </a:r>
          </a:p>
          <a:p>
            <a:pPr algn="l">
              <a:lnSpc>
                <a:spcPts val="3499"/>
              </a:lnSpc>
            </a:pPr>
            <a:endParaRPr lang="en-US" sz="2499" b="1">
              <a:solidFill>
                <a:srgbClr val="03045E"/>
              </a:solidFill>
              <a:latin typeface="Poppins Medium"/>
              <a:ea typeface="Poppins Medium"/>
              <a:cs typeface="Poppins Medium"/>
              <a:sym typeface="Poppins Medium"/>
            </a:endParaRPr>
          </a:p>
          <a:p>
            <a:pPr algn="l">
              <a:lnSpc>
                <a:spcPts val="3499"/>
              </a:lnSpc>
            </a:pPr>
            <a:endParaRPr lang="en-US" sz="2499" b="1">
              <a:solidFill>
                <a:srgbClr val="03045E"/>
              </a:solidFill>
              <a:latin typeface="Poppins Medium"/>
              <a:ea typeface="Poppins Medium"/>
              <a:cs typeface="Poppins Medium"/>
              <a:sym typeface="Poppins Medium"/>
            </a:endParaRPr>
          </a:p>
          <a:p>
            <a:pPr algn="l">
              <a:lnSpc>
                <a:spcPts val="3499"/>
              </a:lnSpc>
            </a:pPr>
            <a:endParaRPr lang="en-US" sz="2499" b="1">
              <a:solidFill>
                <a:srgbClr val="03045E"/>
              </a:solidFill>
              <a:latin typeface="Poppins Medium"/>
              <a:ea typeface="Poppins Medium"/>
              <a:cs typeface="Poppins Medium"/>
              <a:sym typeface="Poppins Medium"/>
            </a:endParaRPr>
          </a:p>
          <a:p>
            <a:pPr algn="l">
              <a:lnSpc>
                <a:spcPts val="3499"/>
              </a:lnSpc>
            </a:pPr>
            <a:endParaRPr lang="en-US" sz="2499" b="1">
              <a:solidFill>
                <a:srgbClr val="03045E"/>
              </a:solidFill>
              <a:latin typeface="Poppins Medium"/>
              <a:ea typeface="Poppins Medium"/>
              <a:cs typeface="Poppins Medium"/>
              <a:sym typeface="Poppins Medium"/>
            </a:endParaRPr>
          </a:p>
          <a:p>
            <a:pPr algn="l">
              <a:lnSpc>
                <a:spcPts val="3499"/>
              </a:lnSpc>
            </a:pPr>
            <a:endParaRPr lang="en-US" sz="2499" b="1">
              <a:solidFill>
                <a:srgbClr val="03045E"/>
              </a:solidFill>
              <a:latin typeface="Poppins Medium"/>
              <a:ea typeface="Poppins Medium"/>
              <a:cs typeface="Poppins Medium"/>
              <a:sym typeface="Poppins Medium"/>
            </a:endParaRPr>
          </a:p>
          <a:p>
            <a:pPr algn="l">
              <a:lnSpc>
                <a:spcPts val="3499"/>
              </a:lnSpc>
            </a:pPr>
            <a:endParaRPr lang="en-US" sz="2499" b="1">
              <a:solidFill>
                <a:srgbClr val="03045E"/>
              </a:solidFill>
              <a:latin typeface="Poppins Medium"/>
              <a:ea typeface="Poppins Medium"/>
              <a:cs typeface="Poppins Medium"/>
              <a:sym typeface="Poppins Medium"/>
            </a:endParaRPr>
          </a:p>
          <a:p>
            <a:pPr algn="l">
              <a:lnSpc>
                <a:spcPts val="3499"/>
              </a:lnSpc>
              <a:spcBef>
                <a:spcPct val="0"/>
              </a:spcBef>
            </a:pPr>
            <a:endParaRPr lang="en-US" sz="2499" b="1">
              <a:solidFill>
                <a:srgbClr val="03045E"/>
              </a:solidFill>
              <a:latin typeface="Poppins Medium"/>
              <a:ea typeface="Poppins Medium"/>
              <a:cs typeface="Poppins Medium"/>
              <a:sym typeface="Poppins Medium"/>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0141" b="-8302"/>
            </a:stretch>
          </a:blipFill>
        </p:spPr>
        <p:txBody>
          <a:bodyPr/>
          <a:lstStyle/>
          <a:p>
            <a:endParaRPr lang="en-US"/>
          </a:p>
        </p:txBody>
      </p:sp>
      <p:sp>
        <p:nvSpPr>
          <p:cNvPr id="3" name="AutoShape 3"/>
          <p:cNvSpPr/>
          <p:nvPr/>
        </p:nvSpPr>
        <p:spPr>
          <a:xfrm>
            <a:off x="5546556" y="-168550"/>
            <a:ext cx="12974375" cy="13615792"/>
          </a:xfrm>
          <a:prstGeom prst="rect">
            <a:avLst/>
          </a:prstGeom>
          <a:solidFill>
            <a:srgbClr val="CAF0F8">
              <a:alpha val="89804"/>
            </a:srgbClr>
          </a:solidFill>
        </p:spPr>
        <p:txBody>
          <a:bodyPr/>
          <a:lstStyle/>
          <a:p>
            <a:endParaRPr lang="en-US"/>
          </a:p>
        </p:txBody>
      </p:sp>
      <p:sp>
        <p:nvSpPr>
          <p:cNvPr id="4" name="Freeform 4"/>
          <p:cNvSpPr/>
          <p:nvPr/>
        </p:nvSpPr>
        <p:spPr>
          <a:xfrm>
            <a:off x="4819620" y="-282850"/>
            <a:ext cx="745986" cy="9318874"/>
          </a:xfrm>
          <a:custGeom>
            <a:avLst/>
            <a:gdLst/>
            <a:ahLst/>
            <a:cxnLst/>
            <a:rect l="l" t="t" r="r" b="b"/>
            <a:pathLst>
              <a:path w="745986" h="9318874">
                <a:moveTo>
                  <a:pt x="0" y="0"/>
                </a:moveTo>
                <a:lnTo>
                  <a:pt x="745986" y="0"/>
                </a:lnTo>
                <a:lnTo>
                  <a:pt x="745986" y="9318874"/>
                </a:lnTo>
                <a:lnTo>
                  <a:pt x="0" y="9318874"/>
                </a:lnTo>
                <a:lnTo>
                  <a:pt x="0" y="0"/>
                </a:lnTo>
                <a:close/>
              </a:path>
            </a:pathLst>
          </a:custGeom>
          <a:blipFill>
            <a:blip r:embed="rId3">
              <a:extLst>
                <a:ext uri="{96DAC541-7B7A-43D3-8B79-37D633B846F1}">
                  <asvg:svgBlip xmlns:asvg="http://schemas.microsoft.com/office/drawing/2016/SVG/main" r:embed="rId4"/>
                </a:ext>
              </a:extLst>
            </a:blip>
            <a:stretch>
              <a:fillRect t="-1432" r="-2472794"/>
            </a:stretch>
          </a:blipFill>
        </p:spPr>
        <p:txBody>
          <a:bodyPr/>
          <a:lstStyle/>
          <a:p>
            <a:endParaRPr lang="en-US"/>
          </a:p>
        </p:txBody>
      </p:sp>
      <p:sp>
        <p:nvSpPr>
          <p:cNvPr id="5" name="Freeform 5"/>
          <p:cNvSpPr/>
          <p:nvPr/>
        </p:nvSpPr>
        <p:spPr>
          <a:xfrm rot="-10800000">
            <a:off x="5546556" y="1112141"/>
            <a:ext cx="745986" cy="9318874"/>
          </a:xfrm>
          <a:custGeom>
            <a:avLst/>
            <a:gdLst/>
            <a:ahLst/>
            <a:cxnLst/>
            <a:rect l="l" t="t" r="r" b="b"/>
            <a:pathLst>
              <a:path w="745986" h="9318874">
                <a:moveTo>
                  <a:pt x="0" y="0"/>
                </a:moveTo>
                <a:lnTo>
                  <a:pt x="745986" y="0"/>
                </a:lnTo>
                <a:lnTo>
                  <a:pt x="745986" y="9318874"/>
                </a:lnTo>
                <a:lnTo>
                  <a:pt x="0" y="9318874"/>
                </a:lnTo>
                <a:lnTo>
                  <a:pt x="0" y="0"/>
                </a:lnTo>
                <a:close/>
              </a:path>
            </a:pathLst>
          </a:custGeom>
          <a:blipFill>
            <a:blip r:embed="rId3">
              <a:extLst>
                <a:ext uri="{96DAC541-7B7A-43D3-8B79-37D633B846F1}">
                  <asvg:svgBlip xmlns:asvg="http://schemas.microsoft.com/office/drawing/2016/SVG/main" r:embed="rId4"/>
                </a:ext>
              </a:extLst>
            </a:blip>
            <a:stretch>
              <a:fillRect t="-1432" r="-2472794"/>
            </a:stretch>
          </a:blipFill>
        </p:spPr>
        <p:txBody>
          <a:bodyPr/>
          <a:lstStyle/>
          <a:p>
            <a:endParaRPr lang="en-US"/>
          </a:p>
        </p:txBody>
      </p:sp>
      <p:grpSp>
        <p:nvGrpSpPr>
          <p:cNvPr id="6" name="Group 6"/>
          <p:cNvGrpSpPr/>
          <p:nvPr/>
        </p:nvGrpSpPr>
        <p:grpSpPr>
          <a:xfrm>
            <a:off x="7128850" y="2112710"/>
            <a:ext cx="10246069" cy="7297550"/>
            <a:chOff x="0" y="0"/>
            <a:chExt cx="9738477" cy="6936028"/>
          </a:xfrm>
        </p:grpSpPr>
        <p:sp>
          <p:nvSpPr>
            <p:cNvPr id="7" name="Freeform 7"/>
            <p:cNvSpPr/>
            <p:nvPr/>
          </p:nvSpPr>
          <p:spPr>
            <a:xfrm>
              <a:off x="0" y="0"/>
              <a:ext cx="9738478" cy="6936029"/>
            </a:xfrm>
            <a:custGeom>
              <a:avLst/>
              <a:gdLst/>
              <a:ahLst/>
              <a:cxnLst/>
              <a:rect l="l" t="t" r="r" b="b"/>
              <a:pathLst>
                <a:path w="9738478" h="6936029">
                  <a:moveTo>
                    <a:pt x="9614017" y="6936029"/>
                  </a:moveTo>
                  <a:lnTo>
                    <a:pt x="124460" y="6936029"/>
                  </a:lnTo>
                  <a:cubicBezTo>
                    <a:pt x="55880" y="6936029"/>
                    <a:pt x="0" y="6880148"/>
                    <a:pt x="0" y="6811569"/>
                  </a:cubicBezTo>
                  <a:lnTo>
                    <a:pt x="0" y="124460"/>
                  </a:lnTo>
                  <a:cubicBezTo>
                    <a:pt x="0" y="55880"/>
                    <a:pt x="55880" y="0"/>
                    <a:pt x="124460" y="0"/>
                  </a:cubicBezTo>
                  <a:lnTo>
                    <a:pt x="9614018" y="0"/>
                  </a:lnTo>
                  <a:cubicBezTo>
                    <a:pt x="9682597" y="0"/>
                    <a:pt x="9738478" y="55880"/>
                    <a:pt x="9738478" y="124460"/>
                  </a:cubicBezTo>
                  <a:lnTo>
                    <a:pt x="9738478" y="6811569"/>
                  </a:lnTo>
                  <a:cubicBezTo>
                    <a:pt x="9738478" y="6880148"/>
                    <a:pt x="9682597" y="6936029"/>
                    <a:pt x="9614018" y="6936029"/>
                  </a:cubicBezTo>
                  <a:close/>
                </a:path>
              </a:pathLst>
            </a:custGeom>
            <a:solidFill>
              <a:srgbClr val="48CAE4">
                <a:alpha val="49804"/>
              </a:srgbClr>
            </a:solidFill>
          </p:spPr>
          <p:txBody>
            <a:bodyPr/>
            <a:lstStyle/>
            <a:p>
              <a:endParaRPr lang="en-US"/>
            </a:p>
          </p:txBody>
        </p:sp>
      </p:grpSp>
      <p:sp>
        <p:nvSpPr>
          <p:cNvPr id="8" name="Freeform 8"/>
          <p:cNvSpPr/>
          <p:nvPr/>
        </p:nvSpPr>
        <p:spPr>
          <a:xfrm>
            <a:off x="337749" y="8726126"/>
            <a:ext cx="3466210" cy="1203545"/>
          </a:xfrm>
          <a:custGeom>
            <a:avLst/>
            <a:gdLst/>
            <a:ahLst/>
            <a:cxnLst/>
            <a:rect l="l" t="t" r="r" b="b"/>
            <a:pathLst>
              <a:path w="3466210" h="1203545">
                <a:moveTo>
                  <a:pt x="0" y="0"/>
                </a:moveTo>
                <a:lnTo>
                  <a:pt x="3466210" y="0"/>
                </a:lnTo>
                <a:lnTo>
                  <a:pt x="3466210" y="1203545"/>
                </a:lnTo>
                <a:lnTo>
                  <a:pt x="0" y="1203545"/>
                </a:lnTo>
                <a:lnTo>
                  <a:pt x="0" y="0"/>
                </a:lnTo>
                <a:close/>
              </a:path>
            </a:pathLst>
          </a:custGeom>
          <a:blipFill>
            <a:blip r:embed="rId5"/>
            <a:stretch>
              <a:fillRect/>
            </a:stretch>
          </a:blipFill>
        </p:spPr>
        <p:txBody>
          <a:bodyPr/>
          <a:lstStyle/>
          <a:p>
            <a:endParaRPr lang="en-US"/>
          </a:p>
        </p:txBody>
      </p:sp>
      <p:sp>
        <p:nvSpPr>
          <p:cNvPr id="9" name="TextBox 9"/>
          <p:cNvSpPr txBox="1"/>
          <p:nvPr/>
        </p:nvSpPr>
        <p:spPr>
          <a:xfrm>
            <a:off x="8800511" y="365125"/>
            <a:ext cx="6466465" cy="1193800"/>
          </a:xfrm>
          <a:prstGeom prst="rect">
            <a:avLst/>
          </a:prstGeom>
        </p:spPr>
        <p:txBody>
          <a:bodyPr lIns="0" tIns="0" rIns="0" bIns="0" rtlCol="0" anchor="t">
            <a:spAutoFit/>
          </a:bodyPr>
          <a:lstStyle/>
          <a:p>
            <a:pPr algn="ctr">
              <a:lnSpc>
                <a:spcPts val="9799"/>
              </a:lnSpc>
              <a:spcBef>
                <a:spcPct val="0"/>
              </a:spcBef>
            </a:pPr>
            <a:r>
              <a:rPr lang="en-US" sz="6999">
                <a:solidFill>
                  <a:srgbClr val="03045E"/>
                </a:solidFill>
                <a:latin typeface="Staatliches"/>
                <a:ea typeface="Staatliches"/>
                <a:cs typeface="Staatliches"/>
                <a:sym typeface="Staatliches"/>
              </a:rPr>
              <a:t>introduction</a:t>
            </a:r>
          </a:p>
        </p:txBody>
      </p:sp>
      <p:sp>
        <p:nvSpPr>
          <p:cNvPr id="10" name="TextBox 10"/>
          <p:cNvSpPr txBox="1"/>
          <p:nvPr/>
        </p:nvSpPr>
        <p:spPr>
          <a:xfrm>
            <a:off x="7468012" y="2435359"/>
            <a:ext cx="9557397" cy="7754499"/>
          </a:xfrm>
          <a:prstGeom prst="rect">
            <a:avLst/>
          </a:prstGeom>
        </p:spPr>
        <p:txBody>
          <a:bodyPr lIns="0" tIns="0" rIns="0" bIns="0" rtlCol="0" anchor="t">
            <a:spAutoFit/>
          </a:bodyPr>
          <a:lstStyle/>
          <a:p>
            <a:pPr algn="ctr">
              <a:lnSpc>
                <a:spcPts val="3611"/>
              </a:lnSpc>
              <a:spcBef>
                <a:spcPct val="0"/>
              </a:spcBef>
            </a:pPr>
            <a:r>
              <a:rPr lang="en-US" sz="2579">
                <a:solidFill>
                  <a:srgbClr val="000000"/>
                </a:solidFill>
                <a:latin typeface="Helvetica Now"/>
                <a:ea typeface="Helvetica Now"/>
                <a:cs typeface="Helvetica Now"/>
                <a:sym typeface="Helvetica Now"/>
              </a:rPr>
              <a:t>Public safety professionals face unique challenges that require not only technical expertise but also emotional intelligence (EQ). EQ the ability to recognize, understand, and manage emotions in ourselves and others has become a critical skill in fostering trust, collaboration, and resilience in high-pressure environments. In this session, we will explore practical strategies for hiring and developing high-EQ employees and discuss how building a supportive organizational culture can enhance emotional well-being, improve performance, and attract the right talent. </a:t>
            </a:r>
          </a:p>
          <a:p>
            <a:pPr algn="ctr">
              <a:lnSpc>
                <a:spcPts val="3611"/>
              </a:lnSpc>
              <a:spcBef>
                <a:spcPct val="0"/>
              </a:spcBef>
            </a:pPr>
            <a:endParaRPr lang="en-US" sz="2579">
              <a:solidFill>
                <a:srgbClr val="000000"/>
              </a:solidFill>
              <a:latin typeface="Helvetica Now"/>
              <a:ea typeface="Helvetica Now"/>
              <a:cs typeface="Helvetica Now"/>
              <a:sym typeface="Helvetica Now"/>
            </a:endParaRPr>
          </a:p>
          <a:p>
            <a:pPr algn="ctr">
              <a:lnSpc>
                <a:spcPts val="3611"/>
              </a:lnSpc>
              <a:spcBef>
                <a:spcPct val="0"/>
              </a:spcBef>
            </a:pPr>
            <a:endParaRPr lang="en-US" sz="2579">
              <a:solidFill>
                <a:srgbClr val="000000"/>
              </a:solidFill>
              <a:latin typeface="Helvetica Now"/>
              <a:ea typeface="Helvetica Now"/>
              <a:cs typeface="Helvetica Now"/>
              <a:sym typeface="Helvetica Now"/>
            </a:endParaRPr>
          </a:p>
          <a:p>
            <a:pPr algn="ctr">
              <a:lnSpc>
                <a:spcPts val="3611"/>
              </a:lnSpc>
              <a:spcBef>
                <a:spcPct val="0"/>
              </a:spcBef>
            </a:pPr>
            <a:endParaRPr lang="en-US" sz="2579">
              <a:solidFill>
                <a:srgbClr val="000000"/>
              </a:solidFill>
              <a:latin typeface="Helvetica Now"/>
              <a:ea typeface="Helvetica Now"/>
              <a:cs typeface="Helvetica Now"/>
              <a:sym typeface="Helvetica Now"/>
            </a:endParaRPr>
          </a:p>
          <a:p>
            <a:pPr algn="ctr">
              <a:lnSpc>
                <a:spcPts val="3611"/>
              </a:lnSpc>
              <a:spcBef>
                <a:spcPct val="0"/>
              </a:spcBef>
            </a:pPr>
            <a:endParaRPr lang="en-US" sz="2579">
              <a:solidFill>
                <a:srgbClr val="000000"/>
              </a:solidFill>
              <a:latin typeface="Helvetica Now"/>
              <a:ea typeface="Helvetica Now"/>
              <a:cs typeface="Helvetica Now"/>
              <a:sym typeface="Helvetica Now"/>
            </a:endParaRPr>
          </a:p>
          <a:p>
            <a:pPr algn="ctr">
              <a:lnSpc>
                <a:spcPts val="3611"/>
              </a:lnSpc>
              <a:spcBef>
                <a:spcPct val="0"/>
              </a:spcBef>
            </a:pPr>
            <a:endParaRPr lang="en-US" sz="2579">
              <a:solidFill>
                <a:srgbClr val="000000"/>
              </a:solidFill>
              <a:latin typeface="Helvetica Now"/>
              <a:ea typeface="Helvetica Now"/>
              <a:cs typeface="Helvetica Now"/>
              <a:sym typeface="Helvetica Now"/>
            </a:endParaRPr>
          </a:p>
          <a:p>
            <a:pPr algn="ctr">
              <a:lnSpc>
                <a:spcPts val="3611"/>
              </a:lnSpc>
              <a:spcBef>
                <a:spcPct val="0"/>
              </a:spcBef>
            </a:pPr>
            <a:endParaRPr lang="en-US" sz="2579">
              <a:solidFill>
                <a:srgbClr val="000000"/>
              </a:solidFill>
              <a:latin typeface="Helvetica Now"/>
              <a:ea typeface="Helvetica Now"/>
              <a:cs typeface="Helvetica Now"/>
              <a:sym typeface="Helvetica Now"/>
            </a:endParaRPr>
          </a:p>
          <a:p>
            <a:pPr algn="ctr">
              <a:lnSpc>
                <a:spcPts val="3611"/>
              </a:lnSpc>
              <a:spcBef>
                <a:spcPct val="0"/>
              </a:spcBef>
            </a:pPr>
            <a:endParaRPr lang="en-US" sz="2579">
              <a:solidFill>
                <a:srgbClr val="000000"/>
              </a:solidFill>
              <a:latin typeface="Helvetica Now"/>
              <a:ea typeface="Helvetica Now"/>
              <a:cs typeface="Helvetica Now"/>
              <a:sym typeface="Helvetica Now"/>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0141" b="-8302"/>
            </a:stretch>
          </a:blipFill>
        </p:spPr>
        <p:txBody>
          <a:bodyPr/>
          <a:lstStyle/>
          <a:p>
            <a:endParaRPr lang="en-US"/>
          </a:p>
        </p:txBody>
      </p:sp>
      <p:sp>
        <p:nvSpPr>
          <p:cNvPr id="3" name="AutoShape 3"/>
          <p:cNvSpPr/>
          <p:nvPr/>
        </p:nvSpPr>
        <p:spPr>
          <a:xfrm>
            <a:off x="-1185902" y="2185131"/>
            <a:ext cx="16706659" cy="6568732"/>
          </a:xfrm>
          <a:prstGeom prst="rect">
            <a:avLst/>
          </a:prstGeom>
          <a:solidFill>
            <a:srgbClr val="ADE8F4">
              <a:alpha val="80000"/>
            </a:srgbClr>
          </a:solidFill>
        </p:spPr>
        <p:txBody>
          <a:bodyPr/>
          <a:lstStyle/>
          <a:p>
            <a:endParaRPr lang="en-US"/>
          </a:p>
        </p:txBody>
      </p:sp>
      <p:sp>
        <p:nvSpPr>
          <p:cNvPr id="4" name="Freeform 4"/>
          <p:cNvSpPr/>
          <p:nvPr/>
        </p:nvSpPr>
        <p:spPr>
          <a:xfrm>
            <a:off x="16886307" y="6408584"/>
            <a:ext cx="745986" cy="9318874"/>
          </a:xfrm>
          <a:custGeom>
            <a:avLst/>
            <a:gdLst/>
            <a:ahLst/>
            <a:cxnLst/>
            <a:rect l="l" t="t" r="r" b="b"/>
            <a:pathLst>
              <a:path w="745986" h="9318874">
                <a:moveTo>
                  <a:pt x="0" y="0"/>
                </a:moveTo>
                <a:lnTo>
                  <a:pt x="745986" y="0"/>
                </a:lnTo>
                <a:lnTo>
                  <a:pt x="745986" y="9318874"/>
                </a:lnTo>
                <a:lnTo>
                  <a:pt x="0" y="9318874"/>
                </a:lnTo>
                <a:lnTo>
                  <a:pt x="0" y="0"/>
                </a:lnTo>
                <a:close/>
              </a:path>
            </a:pathLst>
          </a:custGeom>
          <a:blipFill>
            <a:blip r:embed="rId3">
              <a:extLst>
                <a:ext uri="{96DAC541-7B7A-43D3-8B79-37D633B846F1}">
                  <asvg:svgBlip xmlns:asvg="http://schemas.microsoft.com/office/drawing/2016/SVG/main" r:embed="rId4"/>
                </a:ext>
              </a:extLst>
            </a:blip>
            <a:stretch>
              <a:fillRect t="-1432" r="-2472794"/>
            </a:stretch>
          </a:blipFill>
        </p:spPr>
        <p:txBody>
          <a:bodyPr/>
          <a:lstStyle/>
          <a:p>
            <a:endParaRPr lang="en-US"/>
          </a:p>
        </p:txBody>
      </p:sp>
      <p:sp>
        <p:nvSpPr>
          <p:cNvPr id="5" name="AutoShape 5"/>
          <p:cNvSpPr/>
          <p:nvPr/>
        </p:nvSpPr>
        <p:spPr>
          <a:xfrm>
            <a:off x="1650984" y="576714"/>
            <a:ext cx="9378735" cy="1920144"/>
          </a:xfrm>
          <a:prstGeom prst="rect">
            <a:avLst/>
          </a:prstGeom>
          <a:solidFill>
            <a:srgbClr val="0077B6"/>
          </a:solidFill>
        </p:spPr>
        <p:txBody>
          <a:bodyPr/>
          <a:lstStyle/>
          <a:p>
            <a:endParaRPr lang="en-US"/>
          </a:p>
        </p:txBody>
      </p:sp>
      <p:sp>
        <p:nvSpPr>
          <p:cNvPr id="6" name="Freeform 6"/>
          <p:cNvSpPr/>
          <p:nvPr/>
        </p:nvSpPr>
        <p:spPr>
          <a:xfrm>
            <a:off x="12030023" y="9002496"/>
            <a:ext cx="3490734" cy="1212060"/>
          </a:xfrm>
          <a:custGeom>
            <a:avLst/>
            <a:gdLst/>
            <a:ahLst/>
            <a:cxnLst/>
            <a:rect l="l" t="t" r="r" b="b"/>
            <a:pathLst>
              <a:path w="3490734" h="1212060">
                <a:moveTo>
                  <a:pt x="0" y="0"/>
                </a:moveTo>
                <a:lnTo>
                  <a:pt x="3490733" y="0"/>
                </a:lnTo>
                <a:lnTo>
                  <a:pt x="3490733" y="1212060"/>
                </a:lnTo>
                <a:lnTo>
                  <a:pt x="0" y="1212060"/>
                </a:lnTo>
                <a:lnTo>
                  <a:pt x="0" y="0"/>
                </a:lnTo>
                <a:close/>
              </a:path>
            </a:pathLst>
          </a:custGeom>
          <a:blipFill>
            <a:blip r:embed="rId5"/>
            <a:stretch>
              <a:fillRect/>
            </a:stretch>
          </a:blipFill>
        </p:spPr>
        <p:txBody>
          <a:bodyPr/>
          <a:lstStyle/>
          <a:p>
            <a:endParaRPr lang="en-US"/>
          </a:p>
        </p:txBody>
      </p:sp>
      <p:sp>
        <p:nvSpPr>
          <p:cNvPr id="7" name="TextBox 7"/>
          <p:cNvSpPr txBox="1"/>
          <p:nvPr/>
        </p:nvSpPr>
        <p:spPr>
          <a:xfrm>
            <a:off x="2382179" y="873211"/>
            <a:ext cx="7916345" cy="1193800"/>
          </a:xfrm>
          <a:prstGeom prst="rect">
            <a:avLst/>
          </a:prstGeom>
        </p:spPr>
        <p:txBody>
          <a:bodyPr lIns="0" tIns="0" rIns="0" bIns="0" rtlCol="0" anchor="t">
            <a:spAutoFit/>
          </a:bodyPr>
          <a:lstStyle/>
          <a:p>
            <a:pPr algn="l">
              <a:lnSpc>
                <a:spcPts val="9799"/>
              </a:lnSpc>
              <a:spcBef>
                <a:spcPct val="0"/>
              </a:spcBef>
            </a:pPr>
            <a:r>
              <a:rPr lang="en-US" sz="6999">
                <a:solidFill>
                  <a:srgbClr val="CAF0F8"/>
                </a:solidFill>
                <a:latin typeface="Staatliches"/>
                <a:ea typeface="Staatliches"/>
                <a:cs typeface="Staatliches"/>
                <a:sym typeface="Staatliches"/>
              </a:rPr>
              <a:t>Emotional Intelligence</a:t>
            </a:r>
          </a:p>
        </p:txBody>
      </p:sp>
      <p:sp>
        <p:nvSpPr>
          <p:cNvPr id="8" name="TextBox 8"/>
          <p:cNvSpPr txBox="1"/>
          <p:nvPr/>
        </p:nvSpPr>
        <p:spPr>
          <a:xfrm>
            <a:off x="332840" y="2559436"/>
            <a:ext cx="14763887" cy="5472306"/>
          </a:xfrm>
          <a:prstGeom prst="rect">
            <a:avLst/>
          </a:prstGeom>
        </p:spPr>
        <p:txBody>
          <a:bodyPr lIns="0" tIns="0" rIns="0" bIns="0" rtlCol="0" anchor="t">
            <a:spAutoFit/>
          </a:bodyPr>
          <a:lstStyle/>
          <a:p>
            <a:pPr algn="ctr">
              <a:lnSpc>
                <a:spcPts val="3639"/>
              </a:lnSpc>
            </a:pPr>
            <a:r>
              <a:rPr lang="en-US" sz="2599" b="1">
                <a:solidFill>
                  <a:srgbClr val="2B2C2D"/>
                </a:solidFill>
                <a:latin typeface="Helvetica Now Bold"/>
                <a:ea typeface="Helvetica Now Bold"/>
                <a:cs typeface="Helvetica Now Bold"/>
                <a:sym typeface="Helvetica Now Bold"/>
              </a:rPr>
              <a:t>"Emotional intelligence is the ability to recognize, understand, and manage your own emotions while also being able to recognize, understand, and influence the emotions of others."</a:t>
            </a:r>
          </a:p>
          <a:p>
            <a:pPr algn="l">
              <a:lnSpc>
                <a:spcPts val="3219"/>
              </a:lnSpc>
            </a:pPr>
            <a:endParaRPr lang="en-US" sz="2599" b="1">
              <a:solidFill>
                <a:srgbClr val="2B2C2D"/>
              </a:solidFill>
              <a:latin typeface="Helvetica Now Bold"/>
              <a:ea typeface="Helvetica Now Bold"/>
              <a:cs typeface="Helvetica Now Bold"/>
              <a:sym typeface="Helvetica Now Bold"/>
            </a:endParaRPr>
          </a:p>
          <a:p>
            <a:pPr algn="l">
              <a:lnSpc>
                <a:spcPts val="3219"/>
              </a:lnSpc>
            </a:pPr>
            <a:r>
              <a:rPr lang="en-US" sz="2299">
                <a:solidFill>
                  <a:srgbClr val="000000"/>
                </a:solidFill>
                <a:latin typeface="Helvetica Now"/>
                <a:ea typeface="Helvetica Now"/>
                <a:cs typeface="Helvetica Now"/>
                <a:sym typeface="Helvetica Now"/>
              </a:rPr>
              <a:t>This concept is often broken into five key components:</a:t>
            </a:r>
          </a:p>
          <a:p>
            <a:pPr algn="l">
              <a:lnSpc>
                <a:spcPts val="3219"/>
              </a:lnSpc>
            </a:pPr>
            <a:endParaRPr lang="en-US" sz="2299">
              <a:solidFill>
                <a:srgbClr val="000000"/>
              </a:solidFill>
              <a:latin typeface="Helvetica Now"/>
              <a:ea typeface="Helvetica Now"/>
              <a:cs typeface="Helvetica Now"/>
              <a:sym typeface="Helvetica Now"/>
            </a:endParaRPr>
          </a:p>
          <a:p>
            <a:pPr marL="496564" lvl="1" indent="-248282" algn="l">
              <a:lnSpc>
                <a:spcPts val="5611"/>
              </a:lnSpc>
              <a:buAutoNum type="arabicPeriod"/>
            </a:pPr>
            <a:r>
              <a:rPr lang="en-US" sz="2299" b="1">
                <a:solidFill>
                  <a:srgbClr val="000000"/>
                </a:solidFill>
                <a:latin typeface="Helvetica Now Bold"/>
                <a:ea typeface="Helvetica Now Bold"/>
                <a:cs typeface="Helvetica Now Bold"/>
                <a:sym typeface="Helvetica Now Bold"/>
              </a:rPr>
              <a:t>Self-Awareness:</a:t>
            </a:r>
            <a:r>
              <a:rPr lang="en-US" sz="2299">
                <a:solidFill>
                  <a:srgbClr val="000000"/>
                </a:solidFill>
                <a:latin typeface="Helvetica Now"/>
                <a:ea typeface="Helvetica Now"/>
                <a:cs typeface="Helvetica Now"/>
                <a:sym typeface="Helvetica Now"/>
              </a:rPr>
              <a:t> Recognizing your own emotions and their impact.</a:t>
            </a:r>
          </a:p>
          <a:p>
            <a:pPr marL="496564" lvl="1" indent="-248282" algn="l">
              <a:lnSpc>
                <a:spcPts val="5611"/>
              </a:lnSpc>
              <a:buAutoNum type="arabicPeriod"/>
            </a:pPr>
            <a:r>
              <a:rPr lang="en-US" sz="2299" b="1">
                <a:solidFill>
                  <a:srgbClr val="000000"/>
                </a:solidFill>
                <a:latin typeface="Helvetica Now Bold"/>
                <a:ea typeface="Helvetica Now Bold"/>
                <a:cs typeface="Helvetica Now Bold"/>
                <a:sym typeface="Helvetica Now Bold"/>
              </a:rPr>
              <a:t>Self-Regulation:</a:t>
            </a:r>
            <a:r>
              <a:rPr lang="en-US" sz="2299">
                <a:solidFill>
                  <a:srgbClr val="000000"/>
                </a:solidFill>
                <a:latin typeface="Helvetica Now"/>
                <a:ea typeface="Helvetica Now"/>
                <a:cs typeface="Helvetica Now"/>
                <a:sym typeface="Helvetica Now"/>
              </a:rPr>
              <a:t> Managing your emotions constructively and controlling impulses.</a:t>
            </a:r>
          </a:p>
          <a:p>
            <a:pPr marL="496564" lvl="1" indent="-248282" algn="l">
              <a:lnSpc>
                <a:spcPts val="5611"/>
              </a:lnSpc>
              <a:buAutoNum type="arabicPeriod"/>
            </a:pPr>
            <a:r>
              <a:rPr lang="en-US" sz="2299" b="1">
                <a:solidFill>
                  <a:srgbClr val="000000"/>
                </a:solidFill>
                <a:latin typeface="Helvetica Now Bold"/>
                <a:ea typeface="Helvetica Now Bold"/>
                <a:cs typeface="Helvetica Now Bold"/>
                <a:sym typeface="Helvetica Now Bold"/>
              </a:rPr>
              <a:t>Motivation: </a:t>
            </a:r>
            <a:r>
              <a:rPr lang="en-US" sz="2299">
                <a:solidFill>
                  <a:srgbClr val="000000"/>
                </a:solidFill>
                <a:latin typeface="Helvetica Now"/>
                <a:ea typeface="Helvetica Now"/>
                <a:cs typeface="Helvetica Now"/>
                <a:sym typeface="Helvetica Now"/>
              </a:rPr>
              <a:t>Being driven to achieve goals with a focus on growth and resilience.</a:t>
            </a:r>
          </a:p>
          <a:p>
            <a:pPr marL="496564" lvl="1" indent="-248282" algn="l">
              <a:lnSpc>
                <a:spcPts val="5611"/>
              </a:lnSpc>
              <a:buAutoNum type="arabicPeriod"/>
            </a:pPr>
            <a:r>
              <a:rPr lang="en-US" sz="2299" b="1">
                <a:solidFill>
                  <a:srgbClr val="000000"/>
                </a:solidFill>
                <a:latin typeface="Helvetica Now Bold"/>
                <a:ea typeface="Helvetica Now Bold"/>
                <a:cs typeface="Helvetica Now Bold"/>
                <a:sym typeface="Helvetica Now Bold"/>
              </a:rPr>
              <a:t>Empathy:</a:t>
            </a:r>
            <a:r>
              <a:rPr lang="en-US" sz="2299">
                <a:solidFill>
                  <a:srgbClr val="000000"/>
                </a:solidFill>
                <a:latin typeface="Helvetica Now"/>
                <a:ea typeface="Helvetica Now"/>
                <a:cs typeface="Helvetica Now"/>
                <a:sym typeface="Helvetica Now"/>
              </a:rPr>
              <a:t> Understanding and sharing the feelings of others.</a:t>
            </a:r>
          </a:p>
          <a:p>
            <a:pPr marL="496564" lvl="1" indent="-248282" algn="l">
              <a:lnSpc>
                <a:spcPts val="5611"/>
              </a:lnSpc>
              <a:spcBef>
                <a:spcPct val="0"/>
              </a:spcBef>
              <a:buAutoNum type="arabicPeriod"/>
            </a:pPr>
            <a:r>
              <a:rPr lang="en-US" sz="2299" b="1">
                <a:solidFill>
                  <a:srgbClr val="000000"/>
                </a:solidFill>
                <a:latin typeface="Helvetica Now Bold"/>
                <a:ea typeface="Helvetica Now Bold"/>
                <a:cs typeface="Helvetica Now Bold"/>
                <a:sym typeface="Helvetica Now Bold"/>
              </a:rPr>
              <a:t>Social Skills:</a:t>
            </a:r>
            <a:r>
              <a:rPr lang="en-US" sz="2299">
                <a:solidFill>
                  <a:srgbClr val="000000"/>
                </a:solidFill>
                <a:latin typeface="Helvetica Now"/>
                <a:ea typeface="Helvetica Now"/>
                <a:cs typeface="Helvetica Now"/>
                <a:sym typeface="Helvetica Now"/>
              </a:rPr>
              <a:t> Building and maintaining positive relationships through communication and collaboration.</a:t>
            </a:r>
          </a:p>
        </p:txBody>
      </p:sp>
      <p:sp>
        <p:nvSpPr>
          <p:cNvPr id="9" name="TextBox 9"/>
          <p:cNvSpPr txBox="1"/>
          <p:nvPr/>
        </p:nvSpPr>
        <p:spPr>
          <a:xfrm>
            <a:off x="7714784" y="8370753"/>
            <a:ext cx="7476530" cy="224155"/>
          </a:xfrm>
          <a:prstGeom prst="rect">
            <a:avLst/>
          </a:prstGeom>
        </p:spPr>
        <p:txBody>
          <a:bodyPr lIns="0" tIns="0" rIns="0" bIns="0" rtlCol="0" anchor="t">
            <a:spAutoFit/>
          </a:bodyPr>
          <a:lstStyle/>
          <a:p>
            <a:pPr algn="ctr">
              <a:lnSpc>
                <a:spcPts val="1819"/>
              </a:lnSpc>
              <a:spcBef>
                <a:spcPct val="0"/>
              </a:spcBef>
            </a:pPr>
            <a:r>
              <a:rPr lang="en-US" sz="1299">
                <a:solidFill>
                  <a:srgbClr val="000000"/>
                </a:solidFill>
                <a:latin typeface="Helvetica Now"/>
                <a:ea typeface="Helvetica Now"/>
                <a:cs typeface="Helvetica Now"/>
                <a:sym typeface="Helvetica Now"/>
              </a:rPr>
              <a:t>Goleman, Daniel. Emotional Intelligence: Why It Can Matter More Than IQ. Bantam Books, 1995.</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0141" b="-8302"/>
            </a:stretch>
          </a:blipFill>
        </p:spPr>
        <p:txBody>
          <a:bodyPr/>
          <a:lstStyle/>
          <a:p>
            <a:endParaRPr lang="en-US"/>
          </a:p>
        </p:txBody>
      </p:sp>
      <p:sp>
        <p:nvSpPr>
          <p:cNvPr id="3" name="Freeform 3"/>
          <p:cNvSpPr/>
          <p:nvPr/>
        </p:nvSpPr>
        <p:spPr>
          <a:xfrm>
            <a:off x="0" y="-740649"/>
            <a:ext cx="515451" cy="6439024"/>
          </a:xfrm>
          <a:custGeom>
            <a:avLst/>
            <a:gdLst/>
            <a:ahLst/>
            <a:cxnLst/>
            <a:rect l="l" t="t" r="r" b="b"/>
            <a:pathLst>
              <a:path w="515451" h="6439024">
                <a:moveTo>
                  <a:pt x="0" y="0"/>
                </a:moveTo>
                <a:lnTo>
                  <a:pt x="515451" y="0"/>
                </a:lnTo>
                <a:lnTo>
                  <a:pt x="515451" y="6439024"/>
                </a:lnTo>
                <a:lnTo>
                  <a:pt x="0" y="6439024"/>
                </a:lnTo>
                <a:lnTo>
                  <a:pt x="0" y="0"/>
                </a:lnTo>
                <a:close/>
              </a:path>
            </a:pathLst>
          </a:custGeom>
          <a:blipFill>
            <a:blip r:embed="rId3">
              <a:extLst>
                <a:ext uri="{96DAC541-7B7A-43D3-8B79-37D633B846F1}">
                  <asvg:svgBlip xmlns:asvg="http://schemas.microsoft.com/office/drawing/2016/SVG/main" r:embed="rId4"/>
                </a:ext>
              </a:extLst>
            </a:blip>
            <a:stretch>
              <a:fillRect t="-1432" r="-2472794"/>
            </a:stretch>
          </a:blipFill>
        </p:spPr>
        <p:txBody>
          <a:bodyPr/>
          <a:lstStyle/>
          <a:p>
            <a:endParaRPr lang="en-US"/>
          </a:p>
        </p:txBody>
      </p:sp>
      <p:sp>
        <p:nvSpPr>
          <p:cNvPr id="4" name="Freeform 4"/>
          <p:cNvSpPr/>
          <p:nvPr/>
        </p:nvSpPr>
        <p:spPr>
          <a:xfrm rot="-10800000">
            <a:off x="17772549" y="4939682"/>
            <a:ext cx="515451" cy="6439024"/>
          </a:xfrm>
          <a:custGeom>
            <a:avLst/>
            <a:gdLst/>
            <a:ahLst/>
            <a:cxnLst/>
            <a:rect l="l" t="t" r="r" b="b"/>
            <a:pathLst>
              <a:path w="515451" h="6439024">
                <a:moveTo>
                  <a:pt x="0" y="0"/>
                </a:moveTo>
                <a:lnTo>
                  <a:pt x="515451" y="0"/>
                </a:lnTo>
                <a:lnTo>
                  <a:pt x="515451" y="6439024"/>
                </a:lnTo>
                <a:lnTo>
                  <a:pt x="0" y="6439024"/>
                </a:lnTo>
                <a:lnTo>
                  <a:pt x="0" y="0"/>
                </a:lnTo>
                <a:close/>
              </a:path>
            </a:pathLst>
          </a:custGeom>
          <a:blipFill>
            <a:blip r:embed="rId3">
              <a:extLst>
                <a:ext uri="{96DAC541-7B7A-43D3-8B79-37D633B846F1}">
                  <asvg:svgBlip xmlns:asvg="http://schemas.microsoft.com/office/drawing/2016/SVG/main" r:embed="rId4"/>
                </a:ext>
              </a:extLst>
            </a:blip>
            <a:stretch>
              <a:fillRect t="-1432" r="-2472794"/>
            </a:stretch>
          </a:blipFill>
        </p:spPr>
        <p:txBody>
          <a:bodyPr/>
          <a:lstStyle/>
          <a:p>
            <a:endParaRPr lang="en-US"/>
          </a:p>
        </p:txBody>
      </p:sp>
      <p:pic>
        <p:nvPicPr>
          <p:cNvPr id="5" name="Picture 5"/>
          <p:cNvPicPr>
            <a:picLocks noChangeAspect="1"/>
          </p:cNvPicPr>
          <p:nvPr/>
        </p:nvPicPr>
        <p:blipFill>
          <a:blip r:embed="rId5"/>
          <a:srcRect/>
          <a:stretch>
            <a:fillRect/>
          </a:stretch>
        </p:blipFill>
        <p:spPr>
          <a:xfrm>
            <a:off x="821555" y="4231748"/>
            <a:ext cx="4881665" cy="4881665"/>
          </a:xfrm>
          <a:prstGeom prst="rect">
            <a:avLst/>
          </a:prstGeom>
        </p:spPr>
      </p:pic>
      <p:sp>
        <p:nvSpPr>
          <p:cNvPr id="6" name="TextBox 6"/>
          <p:cNvSpPr txBox="1"/>
          <p:nvPr/>
        </p:nvSpPr>
        <p:spPr>
          <a:xfrm>
            <a:off x="6165952" y="981075"/>
            <a:ext cx="10764681" cy="8717915"/>
          </a:xfrm>
          <a:prstGeom prst="rect">
            <a:avLst/>
          </a:prstGeom>
        </p:spPr>
        <p:txBody>
          <a:bodyPr lIns="0" tIns="0" rIns="0" bIns="0" rtlCol="0" anchor="t">
            <a:spAutoFit/>
          </a:bodyPr>
          <a:lstStyle/>
          <a:p>
            <a:pPr algn="ctr">
              <a:lnSpc>
                <a:spcPts val="4060"/>
              </a:lnSpc>
            </a:pPr>
            <a:r>
              <a:rPr lang="en-US" sz="2900" b="1">
                <a:solidFill>
                  <a:srgbClr val="CAF0F8"/>
                </a:solidFill>
                <a:latin typeface="Helvetica Now Bold"/>
                <a:ea typeface="Helvetica Now Bold"/>
                <a:cs typeface="Helvetica Now Bold"/>
                <a:sym typeface="Helvetica Now Bold"/>
              </a:rPr>
              <a:t>Emotional Intelligence (EQ) is a critical skill in public safety, enhancing communication, crisis response, decision-making, and team dynamics.</a:t>
            </a:r>
          </a:p>
          <a:p>
            <a:pPr algn="ctr">
              <a:lnSpc>
                <a:spcPts val="4060"/>
              </a:lnSpc>
            </a:pPr>
            <a:endParaRPr lang="en-US" sz="2900" b="1">
              <a:solidFill>
                <a:srgbClr val="CAF0F8"/>
              </a:solidFill>
              <a:latin typeface="Helvetica Now Bold"/>
              <a:ea typeface="Helvetica Now Bold"/>
              <a:cs typeface="Helvetica Now Bold"/>
              <a:sym typeface="Helvetica Now Bold"/>
            </a:endParaRPr>
          </a:p>
          <a:p>
            <a:pPr algn="ctr">
              <a:lnSpc>
                <a:spcPts val="4060"/>
              </a:lnSpc>
            </a:pPr>
            <a:endParaRPr lang="en-US" sz="2900" b="1">
              <a:solidFill>
                <a:srgbClr val="CAF0F8"/>
              </a:solidFill>
              <a:latin typeface="Helvetica Now Bold"/>
              <a:ea typeface="Helvetica Now Bold"/>
              <a:cs typeface="Helvetica Now Bold"/>
              <a:sym typeface="Helvetica Now Bold"/>
            </a:endParaRPr>
          </a:p>
          <a:p>
            <a:pPr marL="626114" lvl="1" indent="-313057" algn="ctr">
              <a:lnSpc>
                <a:spcPts val="4060"/>
              </a:lnSpc>
              <a:buFont typeface="Arial"/>
              <a:buChar char="•"/>
            </a:pPr>
            <a:r>
              <a:rPr lang="en-US" sz="2900">
                <a:solidFill>
                  <a:srgbClr val="CAF0F8"/>
                </a:solidFill>
                <a:latin typeface="Helvetica Now"/>
                <a:ea typeface="Helvetica Now"/>
                <a:cs typeface="Helvetica Now"/>
                <a:sym typeface="Helvetica Now"/>
              </a:rPr>
              <a:t>The unique challenges faced by public safety professionals.</a:t>
            </a:r>
          </a:p>
          <a:p>
            <a:pPr algn="ctr">
              <a:lnSpc>
                <a:spcPts val="4060"/>
              </a:lnSpc>
            </a:pPr>
            <a:endParaRPr lang="en-US" sz="2900">
              <a:solidFill>
                <a:srgbClr val="CAF0F8"/>
              </a:solidFill>
              <a:latin typeface="Helvetica Now"/>
              <a:ea typeface="Helvetica Now"/>
              <a:cs typeface="Helvetica Now"/>
              <a:sym typeface="Helvetica Now"/>
            </a:endParaRPr>
          </a:p>
          <a:p>
            <a:pPr marL="626114" lvl="1" indent="-313057" algn="ctr">
              <a:lnSpc>
                <a:spcPts val="4060"/>
              </a:lnSpc>
              <a:buFont typeface="Arial"/>
              <a:buChar char="•"/>
            </a:pPr>
            <a:r>
              <a:rPr lang="en-US" sz="2900">
                <a:solidFill>
                  <a:srgbClr val="CAF0F8"/>
                </a:solidFill>
                <a:latin typeface="Helvetica Now"/>
                <a:ea typeface="Helvetica Now"/>
                <a:cs typeface="Helvetica Now"/>
                <a:sym typeface="Helvetica Now"/>
              </a:rPr>
              <a:t>Organizations that prioritize EQ foster trust, fairness, and legitimacy within their communities.</a:t>
            </a:r>
          </a:p>
          <a:p>
            <a:pPr algn="ctr">
              <a:lnSpc>
                <a:spcPts val="4060"/>
              </a:lnSpc>
            </a:pPr>
            <a:endParaRPr lang="en-US" sz="2900">
              <a:solidFill>
                <a:srgbClr val="CAF0F8"/>
              </a:solidFill>
              <a:latin typeface="Helvetica Now"/>
              <a:ea typeface="Helvetica Now"/>
              <a:cs typeface="Helvetica Now"/>
              <a:sym typeface="Helvetica Now"/>
            </a:endParaRPr>
          </a:p>
          <a:p>
            <a:pPr marL="626114" lvl="1" indent="-313057" algn="ctr">
              <a:lnSpc>
                <a:spcPts val="4060"/>
              </a:lnSpc>
              <a:buFont typeface="Arial"/>
              <a:buChar char="•"/>
            </a:pPr>
            <a:r>
              <a:rPr lang="en-US" sz="2900">
                <a:solidFill>
                  <a:srgbClr val="CAF0F8"/>
                </a:solidFill>
                <a:latin typeface="Helvetica Now"/>
                <a:ea typeface="Helvetica Now"/>
                <a:cs typeface="Helvetica Now"/>
                <a:sym typeface="Helvetica Now"/>
              </a:rPr>
              <a:t>Emotional literacy can save lives, strengthen relationships, and improve career satisfaction in public safety roles, as discussed in Dignity in Policing by Marcel Brunel and Dan Newby.</a:t>
            </a:r>
          </a:p>
          <a:p>
            <a:pPr algn="ctr">
              <a:lnSpc>
                <a:spcPts val="4060"/>
              </a:lnSpc>
            </a:pPr>
            <a:endParaRPr lang="en-US" sz="2900">
              <a:solidFill>
                <a:srgbClr val="CAF0F8"/>
              </a:solidFill>
              <a:latin typeface="Helvetica Now"/>
              <a:ea typeface="Helvetica Now"/>
              <a:cs typeface="Helvetica Now"/>
              <a:sym typeface="Helvetica Now"/>
            </a:endParaRPr>
          </a:p>
          <a:p>
            <a:pPr algn="ctr">
              <a:lnSpc>
                <a:spcPts val="4060"/>
              </a:lnSpc>
            </a:pPr>
            <a:endParaRPr lang="en-US" sz="2900">
              <a:solidFill>
                <a:srgbClr val="CAF0F8"/>
              </a:solidFill>
              <a:latin typeface="Helvetica Now"/>
              <a:ea typeface="Helvetica Now"/>
              <a:cs typeface="Helvetica Now"/>
              <a:sym typeface="Helvetica Now"/>
            </a:endParaRPr>
          </a:p>
        </p:txBody>
      </p:sp>
      <p:sp>
        <p:nvSpPr>
          <p:cNvPr id="7" name="Freeform 7"/>
          <p:cNvSpPr/>
          <p:nvPr/>
        </p:nvSpPr>
        <p:spPr>
          <a:xfrm>
            <a:off x="515451" y="226718"/>
            <a:ext cx="3146963" cy="1092695"/>
          </a:xfrm>
          <a:custGeom>
            <a:avLst/>
            <a:gdLst/>
            <a:ahLst/>
            <a:cxnLst/>
            <a:rect l="l" t="t" r="r" b="b"/>
            <a:pathLst>
              <a:path w="3146963" h="1092695">
                <a:moveTo>
                  <a:pt x="0" y="0"/>
                </a:moveTo>
                <a:lnTo>
                  <a:pt x="3146963" y="0"/>
                </a:lnTo>
                <a:lnTo>
                  <a:pt x="3146963" y="1092695"/>
                </a:lnTo>
                <a:lnTo>
                  <a:pt x="0" y="1092695"/>
                </a:lnTo>
                <a:lnTo>
                  <a:pt x="0" y="0"/>
                </a:lnTo>
                <a:close/>
              </a:path>
            </a:pathLst>
          </a:custGeom>
          <a:blipFill>
            <a:blip r:embed="rId6"/>
            <a:stretch>
              <a:fillRect/>
            </a:stretch>
          </a:blipFill>
        </p:spPr>
        <p:txBody>
          <a:bodyPr/>
          <a:lstStyle/>
          <a:p>
            <a:endParaRPr lang="en-US"/>
          </a:p>
        </p:txBody>
      </p:sp>
      <p:sp>
        <p:nvSpPr>
          <p:cNvPr id="8" name="TextBox 8"/>
          <p:cNvSpPr txBox="1"/>
          <p:nvPr/>
        </p:nvSpPr>
        <p:spPr>
          <a:xfrm>
            <a:off x="2688109" y="6009005"/>
            <a:ext cx="1148556" cy="1193801"/>
          </a:xfrm>
          <a:prstGeom prst="rect">
            <a:avLst/>
          </a:prstGeom>
        </p:spPr>
        <p:txBody>
          <a:bodyPr lIns="0" tIns="0" rIns="0" bIns="0" rtlCol="0" anchor="t">
            <a:spAutoFit/>
          </a:bodyPr>
          <a:lstStyle/>
          <a:p>
            <a:pPr algn="ctr">
              <a:lnSpc>
                <a:spcPts val="9799"/>
              </a:lnSpc>
            </a:pPr>
            <a:r>
              <a:rPr lang="en-US" sz="6999">
                <a:solidFill>
                  <a:srgbClr val="FFFFFF"/>
                </a:solidFill>
                <a:latin typeface="Staatliches"/>
                <a:ea typeface="Staatliches"/>
                <a:cs typeface="Staatliches"/>
                <a:sym typeface="Staatliches"/>
              </a:rPr>
              <a:t>E.Q.</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0141" b="-8302"/>
            </a:stretch>
          </a:blipFill>
        </p:spPr>
        <p:txBody>
          <a:bodyPr/>
          <a:lstStyle/>
          <a:p>
            <a:endParaRPr lang="en-US"/>
          </a:p>
        </p:txBody>
      </p:sp>
      <p:sp>
        <p:nvSpPr>
          <p:cNvPr id="3" name="AutoShape 3"/>
          <p:cNvSpPr/>
          <p:nvPr/>
        </p:nvSpPr>
        <p:spPr>
          <a:xfrm>
            <a:off x="4806502" y="226718"/>
            <a:ext cx="9834096" cy="2748072"/>
          </a:xfrm>
          <a:prstGeom prst="rect">
            <a:avLst/>
          </a:prstGeom>
          <a:solidFill>
            <a:srgbClr val="0077B6"/>
          </a:solidFill>
        </p:spPr>
        <p:txBody>
          <a:bodyPr/>
          <a:lstStyle/>
          <a:p>
            <a:endParaRPr lang="en-US"/>
          </a:p>
        </p:txBody>
      </p:sp>
      <p:sp>
        <p:nvSpPr>
          <p:cNvPr id="4" name="Freeform 4"/>
          <p:cNvSpPr/>
          <p:nvPr/>
        </p:nvSpPr>
        <p:spPr>
          <a:xfrm>
            <a:off x="0" y="-740649"/>
            <a:ext cx="515451" cy="6439024"/>
          </a:xfrm>
          <a:custGeom>
            <a:avLst/>
            <a:gdLst/>
            <a:ahLst/>
            <a:cxnLst/>
            <a:rect l="l" t="t" r="r" b="b"/>
            <a:pathLst>
              <a:path w="515451" h="6439024">
                <a:moveTo>
                  <a:pt x="0" y="0"/>
                </a:moveTo>
                <a:lnTo>
                  <a:pt x="515451" y="0"/>
                </a:lnTo>
                <a:lnTo>
                  <a:pt x="515451" y="6439024"/>
                </a:lnTo>
                <a:lnTo>
                  <a:pt x="0" y="6439024"/>
                </a:lnTo>
                <a:lnTo>
                  <a:pt x="0" y="0"/>
                </a:lnTo>
                <a:close/>
              </a:path>
            </a:pathLst>
          </a:custGeom>
          <a:blipFill>
            <a:blip r:embed="rId3">
              <a:extLst>
                <a:ext uri="{96DAC541-7B7A-43D3-8B79-37D633B846F1}">
                  <asvg:svgBlip xmlns:asvg="http://schemas.microsoft.com/office/drawing/2016/SVG/main" r:embed="rId4"/>
                </a:ext>
              </a:extLst>
            </a:blip>
            <a:stretch>
              <a:fillRect t="-1432" r="-2472794"/>
            </a:stretch>
          </a:blipFill>
        </p:spPr>
        <p:txBody>
          <a:bodyPr/>
          <a:lstStyle/>
          <a:p>
            <a:endParaRPr lang="en-US"/>
          </a:p>
        </p:txBody>
      </p:sp>
      <p:sp>
        <p:nvSpPr>
          <p:cNvPr id="5" name="Freeform 5"/>
          <p:cNvSpPr/>
          <p:nvPr/>
        </p:nvSpPr>
        <p:spPr>
          <a:xfrm rot="-10800000">
            <a:off x="17772549" y="4939682"/>
            <a:ext cx="515451" cy="6439024"/>
          </a:xfrm>
          <a:custGeom>
            <a:avLst/>
            <a:gdLst/>
            <a:ahLst/>
            <a:cxnLst/>
            <a:rect l="l" t="t" r="r" b="b"/>
            <a:pathLst>
              <a:path w="515451" h="6439024">
                <a:moveTo>
                  <a:pt x="0" y="0"/>
                </a:moveTo>
                <a:lnTo>
                  <a:pt x="515451" y="0"/>
                </a:lnTo>
                <a:lnTo>
                  <a:pt x="515451" y="6439024"/>
                </a:lnTo>
                <a:lnTo>
                  <a:pt x="0" y="6439024"/>
                </a:lnTo>
                <a:lnTo>
                  <a:pt x="0" y="0"/>
                </a:lnTo>
                <a:close/>
              </a:path>
            </a:pathLst>
          </a:custGeom>
          <a:blipFill>
            <a:blip r:embed="rId3">
              <a:extLst>
                <a:ext uri="{96DAC541-7B7A-43D3-8B79-37D633B846F1}">
                  <asvg:svgBlip xmlns:asvg="http://schemas.microsoft.com/office/drawing/2016/SVG/main" r:embed="rId4"/>
                </a:ext>
              </a:extLst>
            </a:blip>
            <a:stretch>
              <a:fillRect t="-1432" r="-2472794"/>
            </a:stretch>
          </a:blipFill>
        </p:spPr>
        <p:txBody>
          <a:bodyPr/>
          <a:lstStyle/>
          <a:p>
            <a:endParaRPr lang="en-US"/>
          </a:p>
        </p:txBody>
      </p:sp>
      <p:sp>
        <p:nvSpPr>
          <p:cNvPr id="6" name="Freeform 6"/>
          <p:cNvSpPr/>
          <p:nvPr/>
        </p:nvSpPr>
        <p:spPr>
          <a:xfrm>
            <a:off x="960549" y="3772363"/>
            <a:ext cx="5041577" cy="5041577"/>
          </a:xfrm>
          <a:custGeom>
            <a:avLst/>
            <a:gdLst/>
            <a:ahLst/>
            <a:cxnLst/>
            <a:rect l="l" t="t" r="r" b="b"/>
            <a:pathLst>
              <a:path w="5041577" h="5041577">
                <a:moveTo>
                  <a:pt x="0" y="0"/>
                </a:moveTo>
                <a:lnTo>
                  <a:pt x="5041577" y="0"/>
                </a:lnTo>
                <a:lnTo>
                  <a:pt x="5041577" y="5041577"/>
                </a:lnTo>
                <a:lnTo>
                  <a:pt x="0" y="5041577"/>
                </a:lnTo>
                <a:lnTo>
                  <a:pt x="0" y="0"/>
                </a:lnTo>
                <a:close/>
              </a:path>
            </a:pathLst>
          </a:custGeom>
          <a:blipFill>
            <a:blip r:embed="rId5"/>
            <a:stretch>
              <a:fillRect l="-2628" t="-5256" r="-2628"/>
            </a:stretch>
          </a:blipFill>
        </p:spPr>
        <p:txBody>
          <a:bodyPr/>
          <a:lstStyle/>
          <a:p>
            <a:endParaRPr lang="en-US"/>
          </a:p>
        </p:txBody>
      </p:sp>
      <p:sp>
        <p:nvSpPr>
          <p:cNvPr id="7" name="TextBox 7"/>
          <p:cNvSpPr txBox="1"/>
          <p:nvPr/>
        </p:nvSpPr>
        <p:spPr>
          <a:xfrm>
            <a:off x="6512836" y="505378"/>
            <a:ext cx="6421427" cy="2076451"/>
          </a:xfrm>
          <a:prstGeom prst="rect">
            <a:avLst/>
          </a:prstGeom>
        </p:spPr>
        <p:txBody>
          <a:bodyPr lIns="0" tIns="0" rIns="0" bIns="0" rtlCol="0" anchor="t">
            <a:spAutoFit/>
          </a:bodyPr>
          <a:lstStyle/>
          <a:p>
            <a:pPr algn="ctr">
              <a:lnSpc>
                <a:spcPts val="8399"/>
              </a:lnSpc>
              <a:spcBef>
                <a:spcPct val="0"/>
              </a:spcBef>
            </a:pPr>
            <a:r>
              <a:rPr lang="en-US" sz="5999">
                <a:solidFill>
                  <a:srgbClr val="CAF0F8"/>
                </a:solidFill>
                <a:latin typeface="Staatliches"/>
                <a:ea typeface="Staatliches"/>
                <a:cs typeface="Staatliches"/>
                <a:sym typeface="Staatliches"/>
              </a:rPr>
              <a:t>Our Personal Journey in Public Safety </a:t>
            </a:r>
          </a:p>
        </p:txBody>
      </p:sp>
      <p:sp>
        <p:nvSpPr>
          <p:cNvPr id="8" name="TextBox 8"/>
          <p:cNvSpPr txBox="1"/>
          <p:nvPr/>
        </p:nvSpPr>
        <p:spPr>
          <a:xfrm>
            <a:off x="6847601" y="4396089"/>
            <a:ext cx="10411699" cy="3717924"/>
          </a:xfrm>
          <a:prstGeom prst="rect">
            <a:avLst/>
          </a:prstGeom>
        </p:spPr>
        <p:txBody>
          <a:bodyPr lIns="0" tIns="0" rIns="0" bIns="0" rtlCol="0" anchor="t">
            <a:spAutoFit/>
          </a:bodyPr>
          <a:lstStyle/>
          <a:p>
            <a:pPr algn="ctr">
              <a:lnSpc>
                <a:spcPts val="5040"/>
              </a:lnSpc>
            </a:pPr>
            <a:r>
              <a:rPr lang="en-US" sz="3600" b="1">
                <a:solidFill>
                  <a:srgbClr val="CAF0F8"/>
                </a:solidFill>
                <a:latin typeface="Helvetica Now Bold"/>
                <a:ea typeface="Helvetica Now Bold"/>
                <a:cs typeface="Helvetica Now Bold"/>
                <a:sym typeface="Helvetica Now Bold"/>
              </a:rPr>
              <a:t>Challenges we faced</a:t>
            </a:r>
          </a:p>
          <a:p>
            <a:pPr algn="ctr">
              <a:lnSpc>
                <a:spcPts val="4060"/>
              </a:lnSpc>
            </a:pPr>
            <a:endParaRPr lang="en-US" sz="3600" b="1">
              <a:solidFill>
                <a:srgbClr val="CAF0F8"/>
              </a:solidFill>
              <a:latin typeface="Helvetica Now Bold"/>
              <a:ea typeface="Helvetica Now Bold"/>
              <a:cs typeface="Helvetica Now Bold"/>
              <a:sym typeface="Helvetica Now Bold"/>
            </a:endParaRPr>
          </a:p>
          <a:p>
            <a:pPr algn="ctr">
              <a:lnSpc>
                <a:spcPts val="4060"/>
              </a:lnSpc>
            </a:pPr>
            <a:r>
              <a:rPr lang="en-US" sz="2900">
                <a:solidFill>
                  <a:srgbClr val="CAF0F8"/>
                </a:solidFill>
                <a:latin typeface="Helvetica Now"/>
                <a:ea typeface="Helvetica Now"/>
                <a:cs typeface="Helvetica Now"/>
                <a:sym typeface="Helvetica Now"/>
              </a:rPr>
              <a:t>The impact of organizational culture on emotional well-being and leadership.</a:t>
            </a:r>
          </a:p>
          <a:p>
            <a:pPr algn="ctr">
              <a:lnSpc>
                <a:spcPts val="4060"/>
              </a:lnSpc>
            </a:pPr>
            <a:endParaRPr lang="en-US" sz="2900">
              <a:solidFill>
                <a:srgbClr val="CAF0F8"/>
              </a:solidFill>
              <a:latin typeface="Helvetica Now"/>
              <a:ea typeface="Helvetica Now"/>
              <a:cs typeface="Helvetica Now"/>
              <a:sym typeface="Helvetica Now"/>
            </a:endParaRPr>
          </a:p>
          <a:p>
            <a:pPr algn="ctr">
              <a:lnSpc>
                <a:spcPts val="4060"/>
              </a:lnSpc>
            </a:pPr>
            <a:r>
              <a:rPr lang="en-US" sz="2900">
                <a:solidFill>
                  <a:srgbClr val="CAF0F8"/>
                </a:solidFill>
                <a:latin typeface="Helvetica Now"/>
                <a:ea typeface="Helvetica Now"/>
                <a:cs typeface="Helvetica Now"/>
                <a:sym typeface="Helvetica Now"/>
              </a:rPr>
              <a:t>Key takeaway: The culture we build determines employee retention and success.</a:t>
            </a:r>
          </a:p>
        </p:txBody>
      </p:sp>
      <p:sp>
        <p:nvSpPr>
          <p:cNvPr id="9" name="Freeform 9"/>
          <p:cNvSpPr/>
          <p:nvPr/>
        </p:nvSpPr>
        <p:spPr>
          <a:xfrm>
            <a:off x="162625" y="9080464"/>
            <a:ext cx="3146963" cy="1092695"/>
          </a:xfrm>
          <a:custGeom>
            <a:avLst/>
            <a:gdLst/>
            <a:ahLst/>
            <a:cxnLst/>
            <a:rect l="l" t="t" r="r" b="b"/>
            <a:pathLst>
              <a:path w="3146963" h="1092695">
                <a:moveTo>
                  <a:pt x="0" y="0"/>
                </a:moveTo>
                <a:lnTo>
                  <a:pt x="3146963" y="0"/>
                </a:lnTo>
                <a:lnTo>
                  <a:pt x="3146963" y="1092696"/>
                </a:lnTo>
                <a:lnTo>
                  <a:pt x="0" y="1092696"/>
                </a:lnTo>
                <a:lnTo>
                  <a:pt x="0" y="0"/>
                </a:lnTo>
                <a:close/>
              </a:path>
            </a:pathLst>
          </a:custGeom>
          <a:blipFill>
            <a:blip r:embed="rId6"/>
            <a:stretch>
              <a:fillRect/>
            </a:stretch>
          </a:blipFill>
        </p:spPr>
        <p:txBody>
          <a:bodyPr/>
          <a:lstStyle/>
          <a:p>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4613B4A9-1C7C-4729-A016-AB42D39794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3" name="Picture 2" descr="A close-up of a network&#10;&#10;Description automatically generated">
            <a:extLst>
              <a:ext uri="{FF2B5EF4-FFF2-40B4-BE49-F238E27FC236}">
                <a16:creationId xmlns:a16="http://schemas.microsoft.com/office/drawing/2014/main" id="{B8D40E16-D8AF-E09F-E7FD-EFC9D4235614}"/>
              </a:ext>
            </a:extLst>
          </p:cNvPr>
          <p:cNvPicPr>
            <a:picLocks noChangeAspect="1"/>
          </p:cNvPicPr>
          <p:nvPr/>
        </p:nvPicPr>
        <p:blipFill>
          <a:blip r:embed="rId2">
            <a:extLst>
              <a:ext uri="{28A0092B-C50C-407E-A947-70E740481C1C}">
                <a14:useLocalDpi xmlns:a14="http://schemas.microsoft.com/office/drawing/2010/main" val="0"/>
              </a:ext>
            </a:extLst>
          </a:blip>
          <a:srcRect t="1881" r="1" b="11511"/>
          <a:stretch/>
        </p:blipFill>
        <p:spPr>
          <a:xfrm>
            <a:off x="493974" y="15"/>
            <a:ext cx="17794026" cy="10286985"/>
          </a:xfrm>
          <a:custGeom>
            <a:avLst/>
            <a:gdLst/>
            <a:ahLst/>
            <a:cxnLst/>
            <a:rect l="l" t="t" r="r" b="b"/>
            <a:pathLst>
              <a:path w="11862684" h="6858000">
                <a:moveTo>
                  <a:pt x="1047342" y="0"/>
                </a:moveTo>
                <a:lnTo>
                  <a:pt x="4590463" y="0"/>
                </a:lnTo>
                <a:lnTo>
                  <a:pt x="5499874" y="0"/>
                </a:lnTo>
                <a:lnTo>
                  <a:pt x="5723425" y="0"/>
                </a:lnTo>
                <a:lnTo>
                  <a:pt x="7580390" y="0"/>
                </a:lnTo>
                <a:lnTo>
                  <a:pt x="7747884" y="0"/>
                </a:lnTo>
                <a:lnTo>
                  <a:pt x="7824084" y="0"/>
                </a:lnTo>
                <a:lnTo>
                  <a:pt x="11862684" y="0"/>
                </a:lnTo>
                <a:lnTo>
                  <a:pt x="11862684" y="6858000"/>
                </a:lnTo>
                <a:lnTo>
                  <a:pt x="7824084" y="6858000"/>
                </a:lnTo>
                <a:lnTo>
                  <a:pt x="7747884" y="6858000"/>
                </a:lnTo>
                <a:lnTo>
                  <a:pt x="7580390" y="6858000"/>
                </a:lnTo>
                <a:lnTo>
                  <a:pt x="5723425" y="6858000"/>
                </a:lnTo>
                <a:lnTo>
                  <a:pt x="5499874" y="6858000"/>
                </a:lnTo>
                <a:lnTo>
                  <a:pt x="4590463" y="6858000"/>
                </a:lnTo>
                <a:lnTo>
                  <a:pt x="1654188" y="6858000"/>
                </a:lnTo>
                <a:cubicBezTo>
                  <a:pt x="1530404" y="6786859"/>
                  <a:pt x="1412658" y="6701489"/>
                  <a:pt x="1279816" y="6658805"/>
                </a:cubicBezTo>
                <a:cubicBezTo>
                  <a:pt x="1189242" y="6630349"/>
                  <a:pt x="1101686" y="6580550"/>
                  <a:pt x="1116783" y="6431153"/>
                </a:cubicBezTo>
                <a:cubicBezTo>
                  <a:pt x="1119802" y="6388469"/>
                  <a:pt x="1095648" y="6356456"/>
                  <a:pt x="1059419" y="6367127"/>
                </a:cubicBezTo>
                <a:cubicBezTo>
                  <a:pt x="989979" y="6388469"/>
                  <a:pt x="956768" y="6327999"/>
                  <a:pt x="917520" y="6281757"/>
                </a:cubicBezTo>
                <a:cubicBezTo>
                  <a:pt x="848079" y="6199945"/>
                  <a:pt x="781658" y="6114575"/>
                  <a:pt x="669950" y="6100347"/>
                </a:cubicBezTo>
                <a:cubicBezTo>
                  <a:pt x="691084" y="6036320"/>
                  <a:pt x="727312" y="6043434"/>
                  <a:pt x="760524" y="6057663"/>
                </a:cubicBezTo>
                <a:cubicBezTo>
                  <a:pt x="848079" y="6093234"/>
                  <a:pt x="935634" y="6132361"/>
                  <a:pt x="1023188" y="6167932"/>
                </a:cubicBezTo>
                <a:cubicBezTo>
                  <a:pt x="1080552" y="6189274"/>
                  <a:pt x="1137916" y="6221287"/>
                  <a:pt x="1213395" y="6196388"/>
                </a:cubicBezTo>
                <a:cubicBezTo>
                  <a:pt x="1146974" y="6068335"/>
                  <a:pt x="1035266" y="6043434"/>
                  <a:pt x="944692" y="6004307"/>
                </a:cubicBezTo>
                <a:cubicBezTo>
                  <a:pt x="832982" y="5954508"/>
                  <a:pt x="766562" y="5862025"/>
                  <a:pt x="685045" y="5755314"/>
                </a:cubicBezTo>
                <a:cubicBezTo>
                  <a:pt x="766562" y="5726858"/>
                  <a:pt x="817887" y="5805112"/>
                  <a:pt x="884310" y="5801555"/>
                </a:cubicBezTo>
                <a:cubicBezTo>
                  <a:pt x="887328" y="5790884"/>
                  <a:pt x="893366" y="5769542"/>
                  <a:pt x="893366" y="5769542"/>
                </a:cubicBezTo>
                <a:cubicBezTo>
                  <a:pt x="784676" y="5712629"/>
                  <a:pt x="736372" y="5605917"/>
                  <a:pt x="718256" y="5474306"/>
                </a:cubicBezTo>
                <a:cubicBezTo>
                  <a:pt x="712218" y="5406721"/>
                  <a:pt x="672970" y="5385379"/>
                  <a:pt x="633720" y="5353367"/>
                </a:cubicBezTo>
                <a:cubicBezTo>
                  <a:pt x="500878" y="5243097"/>
                  <a:pt x="358980" y="5143500"/>
                  <a:pt x="247270" y="4994104"/>
                </a:cubicBezTo>
                <a:cubicBezTo>
                  <a:pt x="377094" y="5011889"/>
                  <a:pt x="479744" y="5111487"/>
                  <a:pt x="615606" y="5154171"/>
                </a:cubicBezTo>
                <a:cubicBezTo>
                  <a:pt x="506917" y="4990547"/>
                  <a:pt x="365016" y="4905177"/>
                  <a:pt x="235194" y="4805580"/>
                </a:cubicBezTo>
                <a:cubicBezTo>
                  <a:pt x="174810" y="4759339"/>
                  <a:pt x="120468" y="4702425"/>
                  <a:pt x="51026" y="4677526"/>
                </a:cubicBezTo>
                <a:cubicBezTo>
                  <a:pt x="26873" y="4670412"/>
                  <a:pt x="-15396" y="4652628"/>
                  <a:pt x="5740" y="4602828"/>
                </a:cubicBezTo>
                <a:cubicBezTo>
                  <a:pt x="23854" y="4560144"/>
                  <a:pt x="57065" y="4574373"/>
                  <a:pt x="87257" y="4585042"/>
                </a:cubicBezTo>
                <a:cubicBezTo>
                  <a:pt x="159715" y="4613499"/>
                  <a:pt x="238213" y="4613499"/>
                  <a:pt x="337844" y="4613499"/>
                </a:cubicBezTo>
                <a:cubicBezTo>
                  <a:pt x="253310" y="4478331"/>
                  <a:pt x="99332" y="4521016"/>
                  <a:pt x="26873" y="4378734"/>
                </a:cubicBezTo>
                <a:cubicBezTo>
                  <a:pt x="117448" y="4353835"/>
                  <a:pt x="186888" y="4403633"/>
                  <a:pt x="259346" y="4414305"/>
                </a:cubicBezTo>
                <a:cubicBezTo>
                  <a:pt x="325769" y="4424975"/>
                  <a:pt x="340863" y="4400076"/>
                  <a:pt x="325769" y="4321821"/>
                </a:cubicBezTo>
                <a:cubicBezTo>
                  <a:pt x="301616" y="4200882"/>
                  <a:pt x="337844" y="4140411"/>
                  <a:pt x="434458" y="4172424"/>
                </a:cubicBezTo>
                <a:cubicBezTo>
                  <a:pt x="525031" y="4204438"/>
                  <a:pt x="534089" y="4158196"/>
                  <a:pt x="509936" y="4090612"/>
                </a:cubicBezTo>
                <a:cubicBezTo>
                  <a:pt x="473706" y="3991015"/>
                  <a:pt x="512954" y="3912759"/>
                  <a:pt x="540128" y="3827390"/>
                </a:cubicBezTo>
                <a:cubicBezTo>
                  <a:pt x="582395" y="3699337"/>
                  <a:pt x="564281" y="3635309"/>
                  <a:pt x="476725" y="3539269"/>
                </a:cubicBezTo>
                <a:cubicBezTo>
                  <a:pt x="425400" y="3485914"/>
                  <a:pt x="374074" y="3439672"/>
                  <a:pt x="301616" y="3393429"/>
                </a:cubicBezTo>
                <a:cubicBezTo>
                  <a:pt x="467668" y="3368530"/>
                  <a:pt x="295577" y="3283162"/>
                  <a:pt x="352940" y="3229805"/>
                </a:cubicBezTo>
                <a:cubicBezTo>
                  <a:pt x="470686" y="3208463"/>
                  <a:pt x="564281" y="3379202"/>
                  <a:pt x="724294" y="3329402"/>
                </a:cubicBezTo>
                <a:cubicBezTo>
                  <a:pt x="531070" y="3183563"/>
                  <a:pt x="313691" y="3137322"/>
                  <a:pt x="171792" y="2941684"/>
                </a:cubicBezTo>
                <a:cubicBezTo>
                  <a:pt x="205002" y="2899000"/>
                  <a:pt x="238213" y="2941684"/>
                  <a:pt x="265385" y="2923898"/>
                </a:cubicBezTo>
                <a:cubicBezTo>
                  <a:pt x="265385" y="2913227"/>
                  <a:pt x="582395" y="2980812"/>
                  <a:pt x="600510" y="2703362"/>
                </a:cubicBezTo>
                <a:cubicBezTo>
                  <a:pt x="606548" y="2703362"/>
                  <a:pt x="612587" y="2703362"/>
                  <a:pt x="618624" y="2692689"/>
                </a:cubicBezTo>
                <a:cubicBezTo>
                  <a:pt x="651834" y="2653563"/>
                  <a:pt x="621644" y="2561080"/>
                  <a:pt x="675988" y="2553965"/>
                </a:cubicBezTo>
                <a:cubicBezTo>
                  <a:pt x="736372" y="2546851"/>
                  <a:pt x="793735" y="2514837"/>
                  <a:pt x="857136" y="2532623"/>
                </a:cubicBezTo>
                <a:cubicBezTo>
                  <a:pt x="905443" y="2546851"/>
                  <a:pt x="956768" y="2564636"/>
                  <a:pt x="1008094" y="2564636"/>
                </a:cubicBezTo>
                <a:cubicBezTo>
                  <a:pt x="1062438" y="2564636"/>
                  <a:pt x="1137916" y="2685576"/>
                  <a:pt x="1171128" y="2525509"/>
                </a:cubicBezTo>
                <a:cubicBezTo>
                  <a:pt x="1171128" y="2518395"/>
                  <a:pt x="1264720" y="2536181"/>
                  <a:pt x="1316045" y="2543294"/>
                </a:cubicBezTo>
                <a:cubicBezTo>
                  <a:pt x="1358314" y="2550408"/>
                  <a:pt x="1409640" y="2582422"/>
                  <a:pt x="1439830" y="2518395"/>
                </a:cubicBezTo>
                <a:cubicBezTo>
                  <a:pt x="1454926" y="2479267"/>
                  <a:pt x="1382466" y="2408126"/>
                  <a:pt x="1319065" y="2401012"/>
                </a:cubicBezTo>
                <a:cubicBezTo>
                  <a:pt x="1261702" y="2393898"/>
                  <a:pt x="1204338" y="2386784"/>
                  <a:pt x="1149994" y="2401012"/>
                </a:cubicBezTo>
                <a:cubicBezTo>
                  <a:pt x="1083572" y="2418796"/>
                  <a:pt x="1047342" y="2390340"/>
                  <a:pt x="1029227" y="2326314"/>
                </a:cubicBezTo>
                <a:cubicBezTo>
                  <a:pt x="1008094" y="2258731"/>
                  <a:pt x="968844" y="2223159"/>
                  <a:pt x="914500" y="2191146"/>
                </a:cubicBezTo>
                <a:cubicBezTo>
                  <a:pt x="781658" y="2112891"/>
                  <a:pt x="654854" y="2020407"/>
                  <a:pt x="509936" y="1974165"/>
                </a:cubicBezTo>
                <a:cubicBezTo>
                  <a:pt x="482764" y="1967051"/>
                  <a:pt x="449553" y="1952823"/>
                  <a:pt x="437476" y="1892353"/>
                </a:cubicBezTo>
                <a:cubicBezTo>
                  <a:pt x="829964" y="1984836"/>
                  <a:pt x="1186222" y="2223159"/>
                  <a:pt x="1590788" y="2208931"/>
                </a:cubicBezTo>
                <a:cubicBezTo>
                  <a:pt x="1482098" y="2134233"/>
                  <a:pt x="1352276" y="2130676"/>
                  <a:pt x="1234528" y="2077320"/>
                </a:cubicBezTo>
                <a:cubicBezTo>
                  <a:pt x="1319065" y="2038192"/>
                  <a:pt x="1397562" y="2080877"/>
                  <a:pt x="1476060" y="2102219"/>
                </a:cubicBezTo>
                <a:cubicBezTo>
                  <a:pt x="1542482" y="2120004"/>
                  <a:pt x="1602864" y="2123562"/>
                  <a:pt x="1608902" y="2013292"/>
                </a:cubicBezTo>
                <a:cubicBezTo>
                  <a:pt x="1608902" y="2002622"/>
                  <a:pt x="1608902" y="1995507"/>
                  <a:pt x="1608902" y="1984836"/>
                </a:cubicBezTo>
                <a:cubicBezTo>
                  <a:pt x="1584749" y="1938595"/>
                  <a:pt x="1551538" y="1917252"/>
                  <a:pt x="1509271" y="1903025"/>
                </a:cubicBezTo>
                <a:cubicBezTo>
                  <a:pt x="1485118" y="1895910"/>
                  <a:pt x="1451907" y="1881683"/>
                  <a:pt x="1451907" y="1849668"/>
                </a:cubicBezTo>
                <a:cubicBezTo>
                  <a:pt x="1454926" y="1728729"/>
                  <a:pt x="1373409" y="1693158"/>
                  <a:pt x="1294912" y="1657587"/>
                </a:cubicBezTo>
                <a:cubicBezTo>
                  <a:pt x="1337180" y="1597117"/>
                  <a:pt x="1373409" y="1639802"/>
                  <a:pt x="1406620" y="1636245"/>
                </a:cubicBezTo>
                <a:cubicBezTo>
                  <a:pt x="1427754" y="1632688"/>
                  <a:pt x="1448887" y="1629132"/>
                  <a:pt x="1448887" y="1597117"/>
                </a:cubicBezTo>
                <a:cubicBezTo>
                  <a:pt x="1448887" y="1572219"/>
                  <a:pt x="1439830" y="1540204"/>
                  <a:pt x="1418696" y="1540204"/>
                </a:cubicBezTo>
                <a:cubicBezTo>
                  <a:pt x="1285854" y="1536647"/>
                  <a:pt x="1210375" y="1365909"/>
                  <a:pt x="1071494" y="1365909"/>
                </a:cubicBezTo>
                <a:cubicBezTo>
                  <a:pt x="986960" y="1365909"/>
                  <a:pt x="1113764" y="1269868"/>
                  <a:pt x="1044324" y="1230741"/>
                </a:cubicBezTo>
                <a:cubicBezTo>
                  <a:pt x="1029227" y="1220069"/>
                  <a:pt x="1086591" y="1205842"/>
                  <a:pt x="1110744" y="1209399"/>
                </a:cubicBezTo>
                <a:cubicBezTo>
                  <a:pt x="1134897" y="1212955"/>
                  <a:pt x="1156032" y="1237855"/>
                  <a:pt x="1186222" y="1220069"/>
                </a:cubicBezTo>
                <a:cubicBezTo>
                  <a:pt x="1201318" y="1156043"/>
                  <a:pt x="1162069" y="1131144"/>
                  <a:pt x="1125840" y="1113358"/>
                </a:cubicBezTo>
                <a:cubicBezTo>
                  <a:pt x="1047342" y="1070674"/>
                  <a:pt x="968844" y="1020875"/>
                  <a:pt x="881290" y="1006647"/>
                </a:cubicBezTo>
                <a:cubicBezTo>
                  <a:pt x="851099" y="1003089"/>
                  <a:pt x="832982" y="985305"/>
                  <a:pt x="836002" y="949734"/>
                </a:cubicBezTo>
                <a:cubicBezTo>
                  <a:pt x="842040" y="903491"/>
                  <a:pt x="872232" y="917720"/>
                  <a:pt x="896385" y="921277"/>
                </a:cubicBezTo>
                <a:cubicBezTo>
                  <a:pt x="911482" y="924835"/>
                  <a:pt x="926577" y="935506"/>
                  <a:pt x="941672" y="910606"/>
                </a:cubicBezTo>
                <a:cubicBezTo>
                  <a:pt x="588434" y="658055"/>
                  <a:pt x="401247" y="672284"/>
                  <a:pt x="5740" y="465975"/>
                </a:cubicBezTo>
                <a:cubicBezTo>
                  <a:pt x="93294" y="426847"/>
                  <a:pt x="156696" y="455303"/>
                  <a:pt x="217079" y="462417"/>
                </a:cubicBezTo>
                <a:cubicBezTo>
                  <a:pt x="368036" y="480203"/>
                  <a:pt x="274442" y="512216"/>
                  <a:pt x="425400" y="533558"/>
                </a:cubicBezTo>
                <a:cubicBezTo>
                  <a:pt x="497860" y="544229"/>
                  <a:pt x="564281" y="579800"/>
                  <a:pt x="645798" y="522887"/>
                </a:cubicBezTo>
                <a:cubicBezTo>
                  <a:pt x="700142" y="483759"/>
                  <a:pt x="787696" y="526444"/>
                  <a:pt x="854118" y="558458"/>
                </a:cubicBezTo>
                <a:cubicBezTo>
                  <a:pt x="908462" y="586915"/>
                  <a:pt x="962806" y="594028"/>
                  <a:pt x="1035266" y="558458"/>
                </a:cubicBezTo>
                <a:cubicBezTo>
                  <a:pt x="968844" y="537116"/>
                  <a:pt x="917520" y="519330"/>
                  <a:pt x="866193" y="505101"/>
                </a:cubicBezTo>
                <a:cubicBezTo>
                  <a:pt x="823926" y="494431"/>
                  <a:pt x="799772" y="469532"/>
                  <a:pt x="802792" y="416176"/>
                </a:cubicBezTo>
                <a:cubicBezTo>
                  <a:pt x="802792" y="387720"/>
                  <a:pt x="793735" y="348592"/>
                  <a:pt x="823926" y="334364"/>
                </a:cubicBezTo>
                <a:cubicBezTo>
                  <a:pt x="848079" y="320135"/>
                  <a:pt x="881290" y="334364"/>
                  <a:pt x="893366" y="359262"/>
                </a:cubicBezTo>
                <a:cubicBezTo>
                  <a:pt x="908462" y="405504"/>
                  <a:pt x="923557" y="448189"/>
                  <a:pt x="974883" y="451747"/>
                </a:cubicBezTo>
                <a:cubicBezTo>
                  <a:pt x="1044324" y="458860"/>
                  <a:pt x="1005074" y="430405"/>
                  <a:pt x="992998" y="394834"/>
                </a:cubicBezTo>
                <a:cubicBezTo>
                  <a:pt x="980921" y="355706"/>
                  <a:pt x="1017152" y="345034"/>
                  <a:pt x="1041304" y="352148"/>
                </a:cubicBezTo>
                <a:cubicBezTo>
                  <a:pt x="1131878" y="384162"/>
                  <a:pt x="1225472" y="327250"/>
                  <a:pt x="1319065" y="373491"/>
                </a:cubicBezTo>
                <a:cubicBezTo>
                  <a:pt x="1294912" y="259665"/>
                  <a:pt x="1243586" y="209867"/>
                  <a:pt x="1134897" y="192082"/>
                </a:cubicBezTo>
                <a:cubicBezTo>
                  <a:pt x="1095648" y="188525"/>
                  <a:pt x="1053380" y="195638"/>
                  <a:pt x="1017152" y="163625"/>
                </a:cubicBezTo>
                <a:cubicBezTo>
                  <a:pt x="996016" y="145839"/>
                  <a:pt x="974883" y="124497"/>
                  <a:pt x="989979" y="88927"/>
                </a:cubicBezTo>
                <a:cubicBezTo>
                  <a:pt x="999036" y="64027"/>
                  <a:pt x="1023188" y="64027"/>
                  <a:pt x="1044324" y="71141"/>
                </a:cubicBezTo>
                <a:cubicBezTo>
                  <a:pt x="1131878" y="110269"/>
                  <a:pt x="1225472" y="120941"/>
                  <a:pt x="1316045" y="135168"/>
                </a:cubicBezTo>
                <a:cubicBezTo>
                  <a:pt x="1331142" y="138725"/>
                  <a:pt x="1346237" y="145839"/>
                  <a:pt x="1361334" y="110269"/>
                </a:cubicBezTo>
                <a:cubicBezTo>
                  <a:pt x="1255664" y="78255"/>
                  <a:pt x="1153012" y="35571"/>
                  <a:pt x="1047342" y="0"/>
                </a:cubicBezTo>
                <a:close/>
              </a:path>
            </a:pathLst>
          </a:custGeom>
        </p:spPr>
      </p:pic>
      <p:sp>
        <p:nvSpPr>
          <p:cNvPr id="5" name="TextBox 4">
            <a:extLst>
              <a:ext uri="{FF2B5EF4-FFF2-40B4-BE49-F238E27FC236}">
                <a16:creationId xmlns:a16="http://schemas.microsoft.com/office/drawing/2014/main" id="{EE897CB7-3CE6-7F0A-DB06-66AF7A496F2F}"/>
              </a:ext>
            </a:extLst>
          </p:cNvPr>
          <p:cNvSpPr txBox="1"/>
          <p:nvPr/>
        </p:nvSpPr>
        <p:spPr>
          <a:xfrm>
            <a:off x="4876800" y="2969923"/>
            <a:ext cx="9205173" cy="3424527"/>
          </a:xfrm>
          <a:prstGeom prst="rect">
            <a:avLst/>
          </a:prstGeom>
          <a:noFill/>
        </p:spPr>
        <p:txBody>
          <a:bodyPr wrap="square">
            <a:spAutoFit/>
          </a:bodyPr>
          <a:lstStyle/>
          <a:p>
            <a:pPr marL="342900" indent="-342900" defTabSz="1371600">
              <a:lnSpc>
                <a:spcPct val="90000"/>
              </a:lnSpc>
              <a:spcBef>
                <a:spcPts val="1500"/>
              </a:spcBef>
              <a:buFont typeface="Arial" panose="020B0604020202020204" pitchFamily="34" charset="0"/>
              <a:buChar char="•"/>
              <a:defRPr/>
            </a:pPr>
            <a:r>
              <a:rPr lang="en-US" sz="4200" b="1" dirty="0">
                <a:solidFill>
                  <a:srgbClr val="FFFF00"/>
                </a:solidFill>
                <a:latin typeface="Times New Roman" panose="02020603050405020304" pitchFamily="18" charset="0"/>
                <a:cs typeface="Times New Roman" panose="02020603050405020304" pitchFamily="18" charset="0"/>
              </a:rPr>
              <a:t>Sensemaking</a:t>
            </a:r>
          </a:p>
          <a:p>
            <a:pPr marL="1028700" lvl="1" indent="-342900" defTabSz="1371600">
              <a:lnSpc>
                <a:spcPct val="90000"/>
              </a:lnSpc>
              <a:spcBef>
                <a:spcPts val="750"/>
              </a:spcBef>
              <a:buFont typeface="Arial" panose="020B0604020202020204" pitchFamily="34" charset="0"/>
              <a:buChar char="•"/>
              <a:defRPr/>
            </a:pPr>
            <a:r>
              <a:rPr lang="en-US" sz="3600" b="1" dirty="0">
                <a:solidFill>
                  <a:srgbClr val="FFFF00"/>
                </a:solidFill>
                <a:latin typeface="Times New Roman" panose="02020603050405020304" pitchFamily="18" charset="0"/>
                <a:cs typeface="Times New Roman" panose="02020603050405020304" pitchFamily="18" charset="0"/>
              </a:rPr>
              <a:t>What makes you, you.</a:t>
            </a:r>
          </a:p>
          <a:p>
            <a:pPr marL="342900" indent="-342900" defTabSz="1371600">
              <a:lnSpc>
                <a:spcPct val="90000"/>
              </a:lnSpc>
              <a:spcBef>
                <a:spcPts val="1500"/>
              </a:spcBef>
              <a:buFont typeface="Arial" panose="020B0604020202020204" pitchFamily="34" charset="0"/>
              <a:buChar char="•"/>
              <a:defRPr/>
            </a:pPr>
            <a:r>
              <a:rPr lang="en-US" sz="4200" b="1" dirty="0">
                <a:solidFill>
                  <a:srgbClr val="FFFF00"/>
                </a:solidFill>
                <a:latin typeface="Times New Roman" panose="02020603050405020304" pitchFamily="18" charset="0"/>
                <a:cs typeface="Times New Roman" panose="02020603050405020304" pitchFamily="18" charset="0"/>
              </a:rPr>
              <a:t>Phenomenology</a:t>
            </a:r>
          </a:p>
          <a:p>
            <a:pPr marL="342900" indent="-342900" defTabSz="1371600">
              <a:lnSpc>
                <a:spcPct val="90000"/>
              </a:lnSpc>
              <a:spcBef>
                <a:spcPts val="1500"/>
              </a:spcBef>
              <a:buFont typeface="Arial" panose="020B0604020202020204" pitchFamily="34" charset="0"/>
              <a:buChar char="•"/>
              <a:defRPr/>
            </a:pPr>
            <a:r>
              <a:rPr lang="en-US" sz="4200" b="1" dirty="0">
                <a:solidFill>
                  <a:srgbClr val="FFFF00"/>
                </a:solidFill>
                <a:latin typeface="Times New Roman" panose="02020603050405020304" pitchFamily="18" charset="0"/>
                <a:cs typeface="Times New Roman" panose="02020603050405020304" pitchFamily="18" charset="0"/>
              </a:rPr>
              <a:t>Access</a:t>
            </a:r>
          </a:p>
          <a:p>
            <a:pPr marL="1028700" lvl="1" indent="-342900" defTabSz="1371600">
              <a:lnSpc>
                <a:spcPct val="90000"/>
              </a:lnSpc>
              <a:spcBef>
                <a:spcPts val="750"/>
              </a:spcBef>
              <a:buFont typeface="Arial" panose="020B0604020202020204" pitchFamily="34" charset="0"/>
              <a:buChar char="•"/>
              <a:defRPr/>
            </a:pPr>
            <a:r>
              <a:rPr lang="en-US" sz="3600" b="1" dirty="0">
                <a:solidFill>
                  <a:srgbClr val="FFFF00"/>
                </a:solidFill>
                <a:latin typeface="Times New Roman" panose="02020603050405020304" pitchFamily="18" charset="0"/>
                <a:cs typeface="Times New Roman" panose="02020603050405020304" pitchFamily="18" charset="0"/>
              </a:rPr>
              <a:t>Training, equipment, education</a:t>
            </a:r>
          </a:p>
        </p:txBody>
      </p:sp>
      <p:sp>
        <p:nvSpPr>
          <p:cNvPr id="2" name="Date Placeholder 1">
            <a:extLst>
              <a:ext uri="{FF2B5EF4-FFF2-40B4-BE49-F238E27FC236}">
                <a16:creationId xmlns:a16="http://schemas.microsoft.com/office/drawing/2014/main" id="{FD0E5484-2813-62D8-C11E-B1CDB42A10E4}"/>
              </a:ext>
            </a:extLst>
          </p:cNvPr>
          <p:cNvSpPr>
            <a:spLocks noGrp="1"/>
          </p:cNvSpPr>
          <p:nvPr>
            <p:ph type="dt" sz="half" idx="10"/>
          </p:nvPr>
        </p:nvSpPr>
        <p:spPr/>
        <p:txBody>
          <a:bodyPr/>
          <a:lstStyle/>
          <a:p>
            <a:r>
              <a:rPr lang="en-US"/>
              <a:t>1/16/2025</a:t>
            </a:r>
          </a:p>
        </p:txBody>
      </p:sp>
      <p:sp>
        <p:nvSpPr>
          <p:cNvPr id="4" name="Footer Placeholder 3">
            <a:extLst>
              <a:ext uri="{FF2B5EF4-FFF2-40B4-BE49-F238E27FC236}">
                <a16:creationId xmlns:a16="http://schemas.microsoft.com/office/drawing/2014/main" id="{10D1BBBF-B410-2718-71C0-901868D7E366}"/>
              </a:ext>
            </a:extLst>
          </p:cNvPr>
          <p:cNvSpPr>
            <a:spLocks noGrp="1"/>
          </p:cNvSpPr>
          <p:nvPr>
            <p:ph type="ftr" sz="quarter" idx="11"/>
          </p:nvPr>
        </p:nvSpPr>
        <p:spPr/>
        <p:txBody>
          <a:bodyPr/>
          <a:lstStyle/>
          <a:p>
            <a:r>
              <a:rPr lang="en-US"/>
              <a:t>FDSOA</a:t>
            </a:r>
          </a:p>
        </p:txBody>
      </p:sp>
      <p:sp>
        <p:nvSpPr>
          <p:cNvPr id="6" name="Slide Number Placeholder 5">
            <a:extLst>
              <a:ext uri="{FF2B5EF4-FFF2-40B4-BE49-F238E27FC236}">
                <a16:creationId xmlns:a16="http://schemas.microsoft.com/office/drawing/2014/main" id="{5B0643F8-D689-E275-D61D-44DE0D4754D1}"/>
              </a:ext>
            </a:extLst>
          </p:cNvPr>
          <p:cNvSpPr>
            <a:spLocks noGrp="1"/>
          </p:cNvSpPr>
          <p:nvPr>
            <p:ph type="sldNum" sz="quarter" idx="12"/>
          </p:nvPr>
        </p:nvSpPr>
        <p:spPr/>
        <p:txBody>
          <a:bodyPr/>
          <a:lstStyle/>
          <a:p>
            <a:fld id="{CF558DCA-45A6-4B63-95A0-6240C98DD39A}" type="slidenum">
              <a:rPr lang="en-US" smtClean="0"/>
              <a:t>6</a:t>
            </a:fld>
            <a:endParaRPr lang="en-US"/>
          </a:p>
        </p:txBody>
      </p:sp>
      <p:sp>
        <p:nvSpPr>
          <p:cNvPr id="7" name="TextBox 6">
            <a:extLst>
              <a:ext uri="{FF2B5EF4-FFF2-40B4-BE49-F238E27FC236}">
                <a16:creationId xmlns:a16="http://schemas.microsoft.com/office/drawing/2014/main" id="{BC3FE276-A50F-F3C0-AD7E-ECA35DDD3914}"/>
              </a:ext>
            </a:extLst>
          </p:cNvPr>
          <p:cNvSpPr txBox="1"/>
          <p:nvPr/>
        </p:nvSpPr>
        <p:spPr>
          <a:xfrm>
            <a:off x="2933700" y="1333500"/>
            <a:ext cx="11506200" cy="923330"/>
          </a:xfrm>
          <a:prstGeom prst="rect">
            <a:avLst/>
          </a:prstGeom>
          <a:noFill/>
        </p:spPr>
        <p:txBody>
          <a:bodyPr wrap="square" rtlCol="0">
            <a:spAutoFit/>
          </a:bodyPr>
          <a:lstStyle/>
          <a:p>
            <a:pPr algn="ctr"/>
            <a:r>
              <a:rPr lang="en-US" sz="5400" b="1" dirty="0">
                <a:solidFill>
                  <a:srgbClr val="FFFF00"/>
                </a:solidFill>
              </a:rPr>
              <a:t>Influences</a:t>
            </a:r>
          </a:p>
        </p:txBody>
      </p:sp>
    </p:spTree>
    <p:extLst>
      <p:ext uri="{BB962C8B-B14F-4D97-AF65-F5344CB8AC3E}">
        <p14:creationId xmlns:p14="http://schemas.microsoft.com/office/powerpoint/2010/main" val="20225888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D7A78C-7E42-6EBC-5311-D7B55E8648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C40A1F-1F9B-9DEA-F04E-3726ECAD2D95}"/>
              </a:ext>
            </a:extLst>
          </p:cNvPr>
          <p:cNvSpPr>
            <a:spLocks noGrp="1"/>
          </p:cNvSpPr>
          <p:nvPr>
            <p:ph type="title"/>
          </p:nvPr>
        </p:nvSpPr>
        <p:spPr>
          <a:xfrm>
            <a:off x="3276600" y="669174"/>
            <a:ext cx="11582400" cy="1143000"/>
          </a:xfrm>
        </p:spPr>
        <p:txBody>
          <a:bodyPr>
            <a:normAutofit fontScale="90000"/>
          </a:bodyPr>
          <a:lstStyle/>
          <a:p>
            <a:r>
              <a:rPr lang="en-US" sz="4400" dirty="0">
                <a:solidFill>
                  <a:srgbClr val="CAF0F8"/>
                </a:solidFill>
                <a:latin typeface="Staatliches"/>
                <a:ea typeface="Staatliches"/>
                <a:cs typeface="Staatliches"/>
                <a:sym typeface="Staatliches"/>
              </a:rPr>
              <a:t>Our Personal Journey in Public Safety </a:t>
            </a:r>
            <a:br>
              <a:rPr lang="en-US" sz="4400" dirty="0">
                <a:solidFill>
                  <a:srgbClr val="CAF0F8"/>
                </a:solidFill>
                <a:latin typeface="Staatliches"/>
                <a:ea typeface="Staatliches"/>
                <a:cs typeface="Staatliches"/>
                <a:sym typeface="Staatliches"/>
              </a:rPr>
            </a:br>
            <a:endParaRPr lang="en-US" dirty="0"/>
          </a:p>
        </p:txBody>
      </p:sp>
      <p:pic>
        <p:nvPicPr>
          <p:cNvPr id="1026" name="Picture 2" descr="The Allegory of the Cave - Plato on Make a GIF">
            <a:extLst>
              <a:ext uri="{FF2B5EF4-FFF2-40B4-BE49-F238E27FC236}">
                <a16:creationId xmlns:a16="http://schemas.microsoft.com/office/drawing/2014/main" id="{34E0C0A1-5E47-4161-E95E-FD4D7624D5B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998969" y="2129158"/>
            <a:ext cx="7031732" cy="388942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rrent Trends of VFX | Digital Sketchbook">
            <a:extLst>
              <a:ext uri="{FF2B5EF4-FFF2-40B4-BE49-F238E27FC236}">
                <a16:creationId xmlns:a16="http://schemas.microsoft.com/office/drawing/2014/main" id="{A9305CF7-530E-CA74-6867-6C76848646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7300" y="2129159"/>
            <a:ext cx="6752475" cy="38894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hat Is The Moral Lesson Of The Allegory Of The Cave at Michael Baty blog">
            <a:extLst>
              <a:ext uri="{FF2B5EF4-FFF2-40B4-BE49-F238E27FC236}">
                <a16:creationId xmlns:a16="http://schemas.microsoft.com/office/drawing/2014/main" id="{D1BEEF44-1A1D-55FA-30A1-3AC70D6C7D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1711" y="6287101"/>
            <a:ext cx="6651522" cy="374148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3D5BF5D-E730-DB1D-A017-B7595A293276}"/>
              </a:ext>
            </a:extLst>
          </p:cNvPr>
          <p:cNvSpPr txBox="1"/>
          <p:nvPr/>
        </p:nvSpPr>
        <p:spPr>
          <a:xfrm>
            <a:off x="9144000" y="7179915"/>
            <a:ext cx="9144000" cy="1338828"/>
          </a:xfrm>
          <a:prstGeom prst="rect">
            <a:avLst/>
          </a:prstGeom>
          <a:noFill/>
        </p:spPr>
        <p:txBody>
          <a:bodyPr wrap="square">
            <a:spAutoFit/>
          </a:bodyPr>
          <a:lstStyle/>
          <a:p>
            <a:r>
              <a:rPr lang="en-US" sz="2700" dirty="0"/>
              <a:t> A point may also be made that the familiar is so powerful that individuals/groups remain with the familiar despite the potential for harm. </a:t>
            </a:r>
          </a:p>
        </p:txBody>
      </p:sp>
      <p:sp>
        <p:nvSpPr>
          <p:cNvPr id="3" name="Date Placeholder 2">
            <a:extLst>
              <a:ext uri="{FF2B5EF4-FFF2-40B4-BE49-F238E27FC236}">
                <a16:creationId xmlns:a16="http://schemas.microsoft.com/office/drawing/2014/main" id="{1CEC602D-EA98-7876-0EB1-E4CE4EC7AFB0}"/>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8B66E4BD-66CF-F11B-0772-9841AA2F47CB}"/>
              </a:ext>
            </a:extLst>
          </p:cNvPr>
          <p:cNvSpPr>
            <a:spLocks noGrp="1"/>
          </p:cNvSpPr>
          <p:nvPr>
            <p:ph type="ftr" sz="quarter" idx="11"/>
          </p:nvPr>
        </p:nvSpPr>
        <p:spPr/>
        <p:txBody>
          <a:bodyPr/>
          <a:lstStyle/>
          <a:p>
            <a:r>
              <a:rPr lang="en-US"/>
              <a:t>FDSOA</a:t>
            </a:r>
          </a:p>
        </p:txBody>
      </p:sp>
      <p:sp>
        <p:nvSpPr>
          <p:cNvPr id="5" name="Slide Number Placeholder 4">
            <a:extLst>
              <a:ext uri="{FF2B5EF4-FFF2-40B4-BE49-F238E27FC236}">
                <a16:creationId xmlns:a16="http://schemas.microsoft.com/office/drawing/2014/main" id="{9E97698C-5EDE-2650-601F-ED820DCB0055}"/>
              </a:ext>
            </a:extLst>
          </p:cNvPr>
          <p:cNvSpPr>
            <a:spLocks noGrp="1"/>
          </p:cNvSpPr>
          <p:nvPr>
            <p:ph type="sldNum" sz="quarter" idx="12"/>
          </p:nvPr>
        </p:nvSpPr>
        <p:spPr/>
        <p:txBody>
          <a:bodyPr/>
          <a:lstStyle/>
          <a:p>
            <a:fld id="{CF558DCA-45A6-4B63-95A0-6240C98DD39A}" type="slidenum">
              <a:rPr lang="en-US" smtClean="0"/>
              <a:t>7</a:t>
            </a:fld>
            <a:endParaRPr lang="en-US"/>
          </a:p>
        </p:txBody>
      </p:sp>
    </p:spTree>
    <p:extLst>
      <p:ext uri="{BB962C8B-B14F-4D97-AF65-F5344CB8AC3E}">
        <p14:creationId xmlns:p14="http://schemas.microsoft.com/office/powerpoint/2010/main" val="28125053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B4E5E2-3F22-886F-D4F0-552200B25F2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F4150ED-DD19-A6A6-E190-9D1078E26F5A}"/>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0141" b="-8302"/>
            </a:stretch>
          </a:blipFill>
        </p:spPr>
        <p:txBody>
          <a:bodyPr/>
          <a:lstStyle/>
          <a:p>
            <a:pPr marL="0" marR="0" algn="ctr">
              <a:lnSpc>
                <a:spcPct val="200000"/>
              </a:lnSpc>
              <a:spcAft>
                <a:spcPts val="800"/>
              </a:spcAft>
            </a:pPr>
            <a:endParaRPr lang="en-US" sz="18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lnSpc>
                <a:spcPct val="200000"/>
              </a:lnSpc>
              <a:spcAft>
                <a:spcPts val="800"/>
              </a:spcAft>
            </a:pPr>
            <a:endParaRPr lang="en-US" kern="1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marL="0" marR="0" algn="ctr">
              <a:lnSpc>
                <a:spcPct val="200000"/>
              </a:lnSpc>
              <a:spcAft>
                <a:spcPts val="800"/>
              </a:spcAft>
            </a:pPr>
            <a:endParaRPr lang="en-US" sz="18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lnSpc>
                <a:spcPct val="200000"/>
              </a:lnSpc>
              <a:spcAft>
                <a:spcPts val="800"/>
              </a:spcAft>
            </a:pPr>
            <a:endParaRPr lang="en-US" kern="1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marL="0" marR="0" algn="ctr">
              <a:lnSpc>
                <a:spcPct val="200000"/>
              </a:lnSpc>
              <a:spcAft>
                <a:spcPts val="800"/>
              </a:spcAft>
            </a:pPr>
            <a:endParaRPr lang="en-US" kern="1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marL="0" marR="0" algn="ctr">
              <a:lnSpc>
                <a:spcPct val="200000"/>
              </a:lnSpc>
              <a:spcAft>
                <a:spcPts val="800"/>
              </a:spcAft>
            </a:pPr>
            <a:endParaRPr lang="en-US" sz="20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lnSpc>
                <a:spcPct val="200000"/>
              </a:lnSpc>
              <a:spcAft>
                <a:spcPts val="800"/>
              </a:spcAft>
            </a:pPr>
            <a:r>
              <a:rPr lang="en-US" sz="20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Culture change is difficult for any organization, perhaps amplified for public safety entities.  Behaviors and attitudes may be influenced not only by identity and organizational culture, but also by the persona archetype. According to Carl Jung, the persona archetype can be likened to a series of masks used to project a particular image to a specific audience. Public safety organizations such as law enforcement and the fire service have institutionalized behaviors and attitudes that are difficult to modify, partly because these behaviors and attitudes may have been successful in the past and partly because of ego. Behaviors and attitudes are defended in spite of adaptive attempts to influence the status quo. Challengers to the status quo may consequently be discredited, ridiculed, or even allegorically attacked. Challengers are not necessarily those with positional authority but may be any individual with a position counter to the pervasive identity and culture of the organization. To maintain personal safety, a persona may be adopted to project an image to colleagues and another to the public that is consistent with the existing culture. Behaviors inconsistent with progressive industry best practice may therefore persist.  </a:t>
            </a:r>
            <a:endParaRPr lang="en-US" sz="2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AutoShape 3">
            <a:extLst>
              <a:ext uri="{FF2B5EF4-FFF2-40B4-BE49-F238E27FC236}">
                <a16:creationId xmlns:a16="http://schemas.microsoft.com/office/drawing/2014/main" id="{23BEF010-C18C-186E-FDA7-88C19557F6BD}"/>
              </a:ext>
            </a:extLst>
          </p:cNvPr>
          <p:cNvSpPr/>
          <p:nvPr/>
        </p:nvSpPr>
        <p:spPr>
          <a:xfrm>
            <a:off x="4806502" y="226718"/>
            <a:ext cx="9834096" cy="2748072"/>
          </a:xfrm>
          <a:prstGeom prst="rect">
            <a:avLst/>
          </a:prstGeom>
          <a:solidFill>
            <a:srgbClr val="0077B6"/>
          </a:solidFill>
        </p:spPr>
        <p:txBody>
          <a:bodyPr/>
          <a:lstStyle/>
          <a:p>
            <a:endParaRPr lang="en-US"/>
          </a:p>
        </p:txBody>
      </p:sp>
      <p:sp>
        <p:nvSpPr>
          <p:cNvPr id="5" name="Freeform 5">
            <a:extLst>
              <a:ext uri="{FF2B5EF4-FFF2-40B4-BE49-F238E27FC236}">
                <a16:creationId xmlns:a16="http://schemas.microsoft.com/office/drawing/2014/main" id="{A8E7CBCB-2904-B08B-008D-4418DB65BAB7}"/>
              </a:ext>
            </a:extLst>
          </p:cNvPr>
          <p:cNvSpPr/>
          <p:nvPr/>
        </p:nvSpPr>
        <p:spPr>
          <a:xfrm rot="-10800000">
            <a:off x="17772549" y="4939682"/>
            <a:ext cx="515451" cy="6439024"/>
          </a:xfrm>
          <a:custGeom>
            <a:avLst/>
            <a:gdLst/>
            <a:ahLst/>
            <a:cxnLst/>
            <a:rect l="l" t="t" r="r" b="b"/>
            <a:pathLst>
              <a:path w="515451" h="6439024">
                <a:moveTo>
                  <a:pt x="0" y="0"/>
                </a:moveTo>
                <a:lnTo>
                  <a:pt x="515451" y="0"/>
                </a:lnTo>
                <a:lnTo>
                  <a:pt x="515451" y="6439024"/>
                </a:lnTo>
                <a:lnTo>
                  <a:pt x="0" y="6439024"/>
                </a:lnTo>
                <a:lnTo>
                  <a:pt x="0" y="0"/>
                </a:lnTo>
                <a:close/>
              </a:path>
            </a:pathLst>
          </a:custGeom>
          <a:blipFill>
            <a:blip r:embed="rId3">
              <a:extLst>
                <a:ext uri="{96DAC541-7B7A-43D3-8B79-37D633B846F1}">
                  <asvg:svgBlip xmlns:asvg="http://schemas.microsoft.com/office/drawing/2016/SVG/main" r:embed="rId4"/>
                </a:ext>
              </a:extLst>
            </a:blip>
            <a:stretch>
              <a:fillRect t="-1432" r="-2472794"/>
            </a:stretch>
          </a:blipFill>
        </p:spPr>
        <p:txBody>
          <a:bodyPr/>
          <a:lstStyle/>
          <a:p>
            <a:endParaRPr lang="en-US"/>
          </a:p>
        </p:txBody>
      </p:sp>
      <p:sp>
        <p:nvSpPr>
          <p:cNvPr id="7" name="TextBox 7">
            <a:extLst>
              <a:ext uri="{FF2B5EF4-FFF2-40B4-BE49-F238E27FC236}">
                <a16:creationId xmlns:a16="http://schemas.microsoft.com/office/drawing/2014/main" id="{40457E60-A094-0122-5832-8EFAD6A3F6AC}"/>
              </a:ext>
            </a:extLst>
          </p:cNvPr>
          <p:cNvSpPr txBox="1"/>
          <p:nvPr/>
        </p:nvSpPr>
        <p:spPr>
          <a:xfrm>
            <a:off x="6512836" y="505378"/>
            <a:ext cx="6421427" cy="2076451"/>
          </a:xfrm>
          <a:prstGeom prst="rect">
            <a:avLst/>
          </a:prstGeom>
        </p:spPr>
        <p:txBody>
          <a:bodyPr lIns="0" tIns="0" rIns="0" bIns="0" rtlCol="0" anchor="t">
            <a:spAutoFit/>
          </a:bodyPr>
          <a:lstStyle/>
          <a:p>
            <a:pPr algn="ctr">
              <a:lnSpc>
                <a:spcPts val="8399"/>
              </a:lnSpc>
              <a:spcBef>
                <a:spcPct val="0"/>
              </a:spcBef>
            </a:pPr>
            <a:r>
              <a:rPr lang="en-US" sz="5999" dirty="0">
                <a:solidFill>
                  <a:srgbClr val="CAF0F8"/>
                </a:solidFill>
                <a:latin typeface="Staatliches"/>
                <a:ea typeface="Staatliches"/>
                <a:cs typeface="Staatliches"/>
                <a:sym typeface="Staatliches"/>
              </a:rPr>
              <a:t>Our Personal Journey in Public Safety </a:t>
            </a:r>
          </a:p>
        </p:txBody>
      </p:sp>
      <p:sp>
        <p:nvSpPr>
          <p:cNvPr id="9" name="Freeform 9">
            <a:extLst>
              <a:ext uri="{FF2B5EF4-FFF2-40B4-BE49-F238E27FC236}">
                <a16:creationId xmlns:a16="http://schemas.microsoft.com/office/drawing/2014/main" id="{18197B43-EA3E-531A-62CB-6C17A774965E}"/>
              </a:ext>
            </a:extLst>
          </p:cNvPr>
          <p:cNvSpPr/>
          <p:nvPr/>
        </p:nvSpPr>
        <p:spPr>
          <a:xfrm>
            <a:off x="162625" y="9080464"/>
            <a:ext cx="3146963" cy="1092695"/>
          </a:xfrm>
          <a:custGeom>
            <a:avLst/>
            <a:gdLst/>
            <a:ahLst/>
            <a:cxnLst/>
            <a:rect l="l" t="t" r="r" b="b"/>
            <a:pathLst>
              <a:path w="3146963" h="1092695">
                <a:moveTo>
                  <a:pt x="0" y="0"/>
                </a:moveTo>
                <a:lnTo>
                  <a:pt x="3146963" y="0"/>
                </a:lnTo>
                <a:lnTo>
                  <a:pt x="3146963" y="1092696"/>
                </a:lnTo>
                <a:lnTo>
                  <a:pt x="0" y="1092696"/>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2598093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13" y="-1"/>
            <a:ext cx="13715990" cy="253296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 name="Title 1">
            <a:extLst>
              <a:ext uri="{FF2B5EF4-FFF2-40B4-BE49-F238E27FC236}">
                <a16:creationId xmlns:a16="http://schemas.microsoft.com/office/drawing/2014/main" id="{8258C4BE-F43E-10D3-3757-0A01C9F758FA}"/>
              </a:ext>
            </a:extLst>
          </p:cNvPr>
          <p:cNvSpPr>
            <a:spLocks noGrp="1"/>
          </p:cNvSpPr>
          <p:nvPr>
            <p:ph type="title"/>
          </p:nvPr>
        </p:nvSpPr>
        <p:spPr>
          <a:xfrm>
            <a:off x="3775341" y="870043"/>
            <a:ext cx="11124558" cy="1350197"/>
          </a:xfrm>
        </p:spPr>
        <p:txBody>
          <a:bodyPr anchor="t">
            <a:normAutofit/>
          </a:bodyPr>
          <a:lstStyle/>
          <a:p>
            <a:pPr algn="ctr">
              <a:lnSpc>
                <a:spcPts val="8399"/>
              </a:lnSpc>
              <a:spcBef>
                <a:spcPct val="0"/>
              </a:spcBef>
            </a:pPr>
            <a:r>
              <a:rPr lang="en-US" sz="4800" dirty="0">
                <a:solidFill>
                  <a:srgbClr val="CAF0F8"/>
                </a:solidFill>
                <a:latin typeface="Staatliches"/>
                <a:ea typeface="Staatliches"/>
                <a:cs typeface="Staatliches"/>
                <a:sym typeface="Staatliches"/>
              </a:rPr>
              <a:t>Our Personal Journey in Public Safety </a:t>
            </a:r>
          </a:p>
        </p:txBody>
      </p:sp>
      <p:sp>
        <p:nvSpPr>
          <p:cNvPr id="67" name="Rectangle 66">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0" y="2532964"/>
            <a:ext cx="13715988" cy="782319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3" name="Slide Number Placeholder 12">
            <a:extLst>
              <a:ext uri="{FF2B5EF4-FFF2-40B4-BE49-F238E27FC236}">
                <a16:creationId xmlns:a16="http://schemas.microsoft.com/office/drawing/2014/main" id="{13A784ED-7DE8-DFDA-FB82-8FF7437F8E20}"/>
              </a:ext>
            </a:extLst>
          </p:cNvPr>
          <p:cNvSpPr>
            <a:spLocks/>
          </p:cNvSpPr>
          <p:nvPr/>
        </p:nvSpPr>
        <p:spPr>
          <a:xfrm>
            <a:off x="12997222" y="9327899"/>
            <a:ext cx="2575910" cy="457145"/>
          </a:xfrm>
          <a:prstGeom prst="rect">
            <a:avLst/>
          </a:prstGeom>
        </p:spPr>
        <p:txBody>
          <a:bodyPr/>
          <a:lstStyle/>
          <a:p>
            <a:pPr defTabSz="569214">
              <a:spcAft>
                <a:spcPts val="900"/>
              </a:spcAft>
            </a:pPr>
            <a:fld id="{6658B4F1-5AC7-4274-A9A5-1D3B04E0E6B9}" type="slidenum">
              <a:rPr lang="en-US">
                <a:latin typeface="Times New Roman" panose="02020603050405020304" pitchFamily="18" charset="0"/>
                <a:cs typeface="Times New Roman" panose="02020603050405020304" pitchFamily="18" charset="0"/>
              </a:rPr>
              <a:pPr defTabSz="569214">
                <a:spcAft>
                  <a:spcPts val="900"/>
                </a:spcAft>
              </a:pPr>
              <a:t>9</a:t>
            </a:fld>
            <a:endParaRPr lang="en-US" dirty="0">
              <a:latin typeface="Times New Roman" panose="02020603050405020304" pitchFamily="18" charset="0"/>
              <a:cs typeface="Times New Roman" panose="02020603050405020304" pitchFamily="18" charset="0"/>
            </a:endParaRPr>
          </a:p>
        </p:txBody>
      </p:sp>
      <p:sp>
        <p:nvSpPr>
          <p:cNvPr id="6" name="Content Placeholder 5">
            <a:extLst>
              <a:ext uri="{FF2B5EF4-FFF2-40B4-BE49-F238E27FC236}">
                <a16:creationId xmlns:a16="http://schemas.microsoft.com/office/drawing/2014/main" id="{05A7DD10-DA27-84D2-2F43-A5103CDDE134}"/>
              </a:ext>
            </a:extLst>
          </p:cNvPr>
          <p:cNvSpPr txBox="1">
            <a:spLocks/>
          </p:cNvSpPr>
          <p:nvPr/>
        </p:nvSpPr>
        <p:spPr>
          <a:xfrm>
            <a:off x="2861582" y="4665125"/>
            <a:ext cx="3286320" cy="356508"/>
          </a:xfrm>
          <a:prstGeom prst="rect">
            <a:avLst/>
          </a:prstGeom>
          <a:noFill/>
        </p:spPr>
        <p:txBody>
          <a:bodyPr wrap="square">
            <a:spAutoFit/>
          </a:bodyPr>
          <a:lstStyle/>
          <a:p>
            <a:pPr defTabSz="853821">
              <a:lnSpc>
                <a:spcPct val="110000"/>
              </a:lnSpc>
              <a:spcBef>
                <a:spcPts val="1121"/>
              </a:spcBef>
              <a:spcAft>
                <a:spcPts val="188"/>
              </a:spcAft>
              <a:buClr>
                <a:srgbClr val="1CADE4"/>
              </a:buClr>
              <a:buSzPct val="100000"/>
              <a:defRPr/>
            </a:pPr>
            <a:r>
              <a:rPr lang="en-US" sz="1682" b="1" dirty="0">
                <a:latin typeface="Times New Roman" panose="02020603050405020304" pitchFamily="18" charset="0"/>
                <a:cs typeface="Times New Roman" panose="02020603050405020304" pitchFamily="18" charset="0"/>
              </a:rPr>
              <a:t>Desired Behavior Modification</a:t>
            </a:r>
            <a:endParaRPr lang="en-US" sz="2025" b="1"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FCA414C8-32C2-DFFC-5905-4B07AECF4BD8}"/>
              </a:ext>
            </a:extLst>
          </p:cNvPr>
          <p:cNvSpPr txBox="1"/>
          <p:nvPr/>
        </p:nvSpPr>
        <p:spPr>
          <a:xfrm>
            <a:off x="7664654" y="3555227"/>
            <a:ext cx="864986" cy="351186"/>
          </a:xfrm>
          <a:prstGeom prst="rect">
            <a:avLst/>
          </a:prstGeom>
          <a:noFill/>
        </p:spPr>
        <p:txBody>
          <a:bodyPr wrap="square" rtlCol="0">
            <a:spAutoFit/>
          </a:bodyPr>
          <a:lstStyle/>
          <a:p>
            <a:pPr defTabSz="569214">
              <a:spcAft>
                <a:spcPts val="900"/>
              </a:spcAft>
            </a:pPr>
            <a:r>
              <a:rPr lang="en-US" sz="1682" dirty="0">
                <a:latin typeface="Times New Roman" panose="02020603050405020304" pitchFamily="18" charset="0"/>
                <a:cs typeface="Times New Roman" panose="02020603050405020304" pitchFamily="18" charset="0"/>
              </a:rPr>
              <a:t>Action</a:t>
            </a:r>
            <a:endParaRPr lang="en-US" sz="2025"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AB86D646-F68D-2556-DE44-E5C7336FCDDD}"/>
              </a:ext>
            </a:extLst>
          </p:cNvPr>
          <p:cNvSpPr txBox="1"/>
          <p:nvPr/>
        </p:nvSpPr>
        <p:spPr>
          <a:xfrm>
            <a:off x="7290929" y="5964476"/>
            <a:ext cx="1976654" cy="610039"/>
          </a:xfrm>
          <a:prstGeom prst="rect">
            <a:avLst/>
          </a:prstGeom>
          <a:noFill/>
        </p:spPr>
        <p:txBody>
          <a:bodyPr wrap="square" rtlCol="0">
            <a:spAutoFit/>
          </a:bodyPr>
          <a:lstStyle/>
          <a:p>
            <a:pPr algn="ctr" defTabSz="569214">
              <a:spcAft>
                <a:spcPts val="900"/>
              </a:spcAft>
            </a:pPr>
            <a:r>
              <a:rPr lang="en-US" sz="1682" dirty="0">
                <a:latin typeface="Times New Roman" panose="02020603050405020304" pitchFamily="18" charset="0"/>
                <a:cs typeface="Times New Roman" panose="02020603050405020304" pitchFamily="18" charset="0"/>
              </a:rPr>
              <a:t>Inaction/Modified Action</a:t>
            </a:r>
            <a:endParaRPr lang="en-US" sz="2025" dirty="0">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58EEBB09-8708-E71B-E8F6-4588E3562F18}"/>
              </a:ext>
            </a:extLst>
          </p:cNvPr>
          <p:cNvSpPr txBox="1"/>
          <p:nvPr/>
        </p:nvSpPr>
        <p:spPr>
          <a:xfrm>
            <a:off x="10156550" y="4681076"/>
            <a:ext cx="790070" cy="351186"/>
          </a:xfrm>
          <a:prstGeom prst="rect">
            <a:avLst/>
          </a:prstGeom>
          <a:noFill/>
        </p:spPr>
        <p:txBody>
          <a:bodyPr wrap="square" rtlCol="0">
            <a:spAutoFit/>
          </a:bodyPr>
          <a:lstStyle/>
          <a:p>
            <a:pPr defTabSz="569214">
              <a:spcAft>
                <a:spcPts val="900"/>
              </a:spcAft>
            </a:pPr>
            <a:r>
              <a:rPr lang="en-US" sz="1682" dirty="0">
                <a:latin typeface="Times New Roman" panose="02020603050405020304" pitchFamily="18" charset="0"/>
                <a:cs typeface="Times New Roman" panose="02020603050405020304" pitchFamily="18" charset="0"/>
              </a:rPr>
              <a:t>Risk</a:t>
            </a:r>
            <a:r>
              <a:rPr lang="en-US" sz="1682" dirty="0">
                <a:latin typeface="+mj-lt"/>
              </a:rPr>
              <a:t>*</a:t>
            </a:r>
            <a:endParaRPr lang="en-US" sz="2025" dirty="0">
              <a:latin typeface="+mj-lt"/>
            </a:endParaRPr>
          </a:p>
        </p:txBody>
      </p:sp>
      <p:sp>
        <p:nvSpPr>
          <p:cNvPr id="41" name="TextBox 40">
            <a:extLst>
              <a:ext uri="{FF2B5EF4-FFF2-40B4-BE49-F238E27FC236}">
                <a16:creationId xmlns:a16="http://schemas.microsoft.com/office/drawing/2014/main" id="{BA3CD2A8-2274-2670-FB31-3A7046A65CDB}"/>
              </a:ext>
            </a:extLst>
          </p:cNvPr>
          <p:cNvSpPr txBox="1"/>
          <p:nvPr/>
        </p:nvSpPr>
        <p:spPr>
          <a:xfrm>
            <a:off x="12102905" y="3739493"/>
            <a:ext cx="2620631" cy="610039"/>
          </a:xfrm>
          <a:prstGeom prst="rect">
            <a:avLst/>
          </a:prstGeom>
          <a:noFill/>
        </p:spPr>
        <p:txBody>
          <a:bodyPr wrap="square" rtlCol="0">
            <a:spAutoFit/>
          </a:bodyPr>
          <a:lstStyle/>
          <a:p>
            <a:pPr algn="ctr" defTabSz="569214">
              <a:spcAft>
                <a:spcPts val="900"/>
              </a:spcAft>
            </a:pPr>
            <a:r>
              <a:rPr lang="en-US" sz="1682" dirty="0">
                <a:latin typeface="Times New Roman" panose="02020603050405020304" pitchFamily="18" charset="0"/>
                <a:cs typeface="Times New Roman" panose="02020603050405020304" pitchFamily="18" charset="0"/>
              </a:rPr>
              <a:t>Occupational and/or Personal Exposure</a:t>
            </a:r>
            <a:endParaRPr lang="en-US" sz="2025" dirty="0">
              <a:latin typeface="Times New Roman" panose="02020603050405020304" pitchFamily="18" charset="0"/>
              <a:cs typeface="Times New Roman" panose="02020603050405020304" pitchFamily="18" charset="0"/>
            </a:endParaRPr>
          </a:p>
        </p:txBody>
      </p:sp>
      <p:sp>
        <p:nvSpPr>
          <p:cNvPr id="42" name="TextBox 41">
            <a:extLst>
              <a:ext uri="{FF2B5EF4-FFF2-40B4-BE49-F238E27FC236}">
                <a16:creationId xmlns:a16="http://schemas.microsoft.com/office/drawing/2014/main" id="{16C6D662-407A-9267-03DA-72564D0C6E66}"/>
              </a:ext>
            </a:extLst>
          </p:cNvPr>
          <p:cNvSpPr txBox="1"/>
          <p:nvPr/>
        </p:nvSpPr>
        <p:spPr>
          <a:xfrm>
            <a:off x="12711378" y="5699450"/>
            <a:ext cx="1636776" cy="351186"/>
          </a:xfrm>
          <a:prstGeom prst="rect">
            <a:avLst/>
          </a:prstGeom>
          <a:noFill/>
        </p:spPr>
        <p:txBody>
          <a:bodyPr wrap="square" rtlCol="0">
            <a:spAutoFit/>
          </a:bodyPr>
          <a:lstStyle/>
          <a:p>
            <a:pPr defTabSz="569214">
              <a:spcAft>
                <a:spcPts val="900"/>
              </a:spcAft>
            </a:pPr>
            <a:r>
              <a:rPr lang="en-US" sz="1682" dirty="0">
                <a:latin typeface="Times New Roman" panose="02020603050405020304" pitchFamily="18" charset="0"/>
                <a:cs typeface="Times New Roman" panose="02020603050405020304" pitchFamily="18" charset="0"/>
              </a:rPr>
              <a:t>Moral Injury</a:t>
            </a:r>
            <a:endParaRPr lang="en-US" sz="2025" dirty="0">
              <a:latin typeface="Times New Roman" panose="02020603050405020304" pitchFamily="18" charset="0"/>
              <a:cs typeface="Times New Roman" panose="02020603050405020304" pitchFamily="18" charset="0"/>
            </a:endParaRPr>
          </a:p>
        </p:txBody>
      </p:sp>
      <p:sp>
        <p:nvSpPr>
          <p:cNvPr id="50" name="TextBox 49">
            <a:extLst>
              <a:ext uri="{FF2B5EF4-FFF2-40B4-BE49-F238E27FC236}">
                <a16:creationId xmlns:a16="http://schemas.microsoft.com/office/drawing/2014/main" id="{4E20B697-23D3-CFAB-EE6F-4A59535E7A93}"/>
              </a:ext>
            </a:extLst>
          </p:cNvPr>
          <p:cNvSpPr txBox="1"/>
          <p:nvPr/>
        </p:nvSpPr>
        <p:spPr>
          <a:xfrm>
            <a:off x="6292394" y="7641268"/>
            <a:ext cx="5733188" cy="351186"/>
          </a:xfrm>
          <a:prstGeom prst="rect">
            <a:avLst/>
          </a:prstGeom>
          <a:noFill/>
        </p:spPr>
        <p:txBody>
          <a:bodyPr wrap="square" rtlCol="0">
            <a:spAutoFit/>
          </a:bodyPr>
          <a:lstStyle/>
          <a:p>
            <a:pPr algn="ctr" defTabSz="569214">
              <a:spcAft>
                <a:spcPts val="900"/>
              </a:spcAft>
            </a:pPr>
            <a:r>
              <a:rPr lang="en-US" sz="1682" dirty="0">
                <a:latin typeface="Times New Roman" panose="02020603050405020304" pitchFamily="18" charset="0"/>
                <a:cs typeface="Times New Roman" panose="02020603050405020304" pitchFamily="18" charset="0"/>
              </a:rPr>
              <a:t>*Level of Risk = Commensurate to the perceived threat.</a:t>
            </a:r>
            <a:endParaRPr lang="en-US" sz="2025"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72488141-CE71-138E-6B13-C8D9C4AF294F}"/>
              </a:ext>
            </a:extLst>
          </p:cNvPr>
          <p:cNvSpPr txBox="1"/>
          <p:nvPr/>
        </p:nvSpPr>
        <p:spPr>
          <a:xfrm>
            <a:off x="4967352" y="2969009"/>
            <a:ext cx="1098843" cy="346249"/>
          </a:xfrm>
          <a:prstGeom prst="rect">
            <a:avLst/>
          </a:prstGeom>
          <a:noFill/>
        </p:spPr>
        <p:txBody>
          <a:bodyPr wrap="square" rtlCol="0">
            <a:spAutoFit/>
          </a:bodyPr>
          <a:lstStyle/>
          <a:p>
            <a:pPr defTabSz="569214">
              <a:spcAft>
                <a:spcPts val="900"/>
              </a:spcAft>
            </a:pPr>
            <a:r>
              <a:rPr lang="en-US" sz="1650" dirty="0">
                <a:latin typeface="Times New Roman" panose="02020603050405020304" pitchFamily="18" charset="0"/>
                <a:cs typeface="Times New Roman" panose="02020603050405020304" pitchFamily="18" charset="0"/>
              </a:rPr>
              <a:t>Pressure</a:t>
            </a:r>
          </a:p>
        </p:txBody>
      </p:sp>
      <p:sp>
        <p:nvSpPr>
          <p:cNvPr id="8" name="TextBox 7">
            <a:extLst>
              <a:ext uri="{FF2B5EF4-FFF2-40B4-BE49-F238E27FC236}">
                <a16:creationId xmlns:a16="http://schemas.microsoft.com/office/drawing/2014/main" id="{0B5CF4A3-0C63-4AD1-727A-7DEA72B95C0B}"/>
              </a:ext>
            </a:extLst>
          </p:cNvPr>
          <p:cNvSpPr txBox="1"/>
          <p:nvPr/>
        </p:nvSpPr>
        <p:spPr>
          <a:xfrm>
            <a:off x="4956066" y="6381035"/>
            <a:ext cx="1131156" cy="346249"/>
          </a:xfrm>
          <a:prstGeom prst="rect">
            <a:avLst/>
          </a:prstGeom>
          <a:noFill/>
        </p:spPr>
        <p:txBody>
          <a:bodyPr wrap="square" rtlCol="0">
            <a:spAutoFit/>
          </a:bodyPr>
          <a:lstStyle/>
          <a:p>
            <a:pPr defTabSz="569214">
              <a:spcAft>
                <a:spcPts val="900"/>
              </a:spcAft>
            </a:pPr>
            <a:r>
              <a:rPr lang="en-US" sz="1650" dirty="0">
                <a:latin typeface="Times New Roman" panose="02020603050405020304" pitchFamily="18" charset="0"/>
                <a:cs typeface="Times New Roman" panose="02020603050405020304" pitchFamily="18" charset="0"/>
              </a:rPr>
              <a:t>Pressure</a:t>
            </a:r>
          </a:p>
        </p:txBody>
      </p:sp>
      <p:sp>
        <p:nvSpPr>
          <p:cNvPr id="9" name="TextBox 8">
            <a:extLst>
              <a:ext uri="{FF2B5EF4-FFF2-40B4-BE49-F238E27FC236}">
                <a16:creationId xmlns:a16="http://schemas.microsoft.com/office/drawing/2014/main" id="{A7F7DB0D-2048-A9BD-7777-F6B6B73AB108}"/>
              </a:ext>
            </a:extLst>
          </p:cNvPr>
          <p:cNvSpPr txBox="1"/>
          <p:nvPr/>
        </p:nvSpPr>
        <p:spPr>
          <a:xfrm>
            <a:off x="3905555" y="8172662"/>
            <a:ext cx="10476879" cy="507831"/>
          </a:xfrm>
          <a:prstGeom prst="rect">
            <a:avLst/>
          </a:prstGeom>
          <a:noFill/>
        </p:spPr>
        <p:txBody>
          <a:bodyPr wrap="square" rtlCol="0">
            <a:spAutoFit/>
          </a:bodyPr>
          <a:lstStyle/>
          <a:p>
            <a:pPr algn="ctr"/>
            <a:r>
              <a:rPr lang="en-US" sz="2700" dirty="0">
                <a:latin typeface="Times New Roman" panose="02020603050405020304" pitchFamily="18" charset="0"/>
                <a:cs typeface="Times New Roman" panose="02020603050405020304" pitchFamily="18" charset="0"/>
              </a:rPr>
              <a:t>The Change Dilemma Model </a:t>
            </a:r>
            <a:r>
              <a:rPr lang="en-US" sz="2700" baseline="-25000" dirty="0">
                <a:latin typeface="Times New Roman" panose="02020603050405020304" pitchFamily="18" charset="0"/>
                <a:cs typeface="Times New Roman" panose="02020603050405020304" pitchFamily="18" charset="0"/>
              </a:rPr>
              <a:t>(Kistner, 2023)</a:t>
            </a:r>
            <a:endParaRPr lang="en-US" sz="2700" dirty="0">
              <a:latin typeface="Times New Roman" panose="02020603050405020304" pitchFamily="18" charset="0"/>
              <a:cs typeface="Times New Roman" panose="02020603050405020304" pitchFamily="18" charset="0"/>
            </a:endParaRPr>
          </a:p>
        </p:txBody>
      </p:sp>
      <p:cxnSp>
        <p:nvCxnSpPr>
          <p:cNvPr id="19" name="Straight Arrow Connector 18">
            <a:extLst>
              <a:ext uri="{FF2B5EF4-FFF2-40B4-BE49-F238E27FC236}">
                <a16:creationId xmlns:a16="http://schemas.microsoft.com/office/drawing/2014/main" id="{E1C915E0-78C9-B74D-E88F-E7C3124B6037}"/>
              </a:ext>
            </a:extLst>
          </p:cNvPr>
          <p:cNvCxnSpPr>
            <a:cxnSpLocks/>
            <a:endCxn id="30" idx="1"/>
          </p:cNvCxnSpPr>
          <p:nvPr/>
        </p:nvCxnSpPr>
        <p:spPr>
          <a:xfrm flipV="1">
            <a:off x="9162016" y="4856669"/>
            <a:ext cx="994534" cy="1210836"/>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9FF2BC3A-75DF-1943-06BC-46B832D3CCEC}"/>
              </a:ext>
            </a:extLst>
          </p:cNvPr>
          <p:cNvCxnSpPr>
            <a:cxnSpLocks/>
            <a:stCxn id="14" idx="3"/>
          </p:cNvCxnSpPr>
          <p:nvPr/>
        </p:nvCxnSpPr>
        <p:spPr>
          <a:xfrm>
            <a:off x="8529640" y="3730820"/>
            <a:ext cx="1615964" cy="114886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AB182E95-4EFF-E04A-1DE3-09FF41F801A3}"/>
              </a:ext>
            </a:extLst>
          </p:cNvPr>
          <p:cNvCxnSpPr>
            <a:cxnSpLocks/>
          </p:cNvCxnSpPr>
          <p:nvPr/>
        </p:nvCxnSpPr>
        <p:spPr>
          <a:xfrm flipV="1">
            <a:off x="10946620" y="4208456"/>
            <a:ext cx="1477667" cy="629994"/>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7A7B6B72-B5F4-C32C-2058-3179325DD21D}"/>
              </a:ext>
            </a:extLst>
          </p:cNvPr>
          <p:cNvCxnSpPr>
            <a:cxnSpLocks/>
            <a:stCxn id="30" idx="3"/>
            <a:endCxn id="42" idx="1"/>
          </p:cNvCxnSpPr>
          <p:nvPr/>
        </p:nvCxnSpPr>
        <p:spPr>
          <a:xfrm>
            <a:off x="10946620" y="4856669"/>
            <a:ext cx="1764758" cy="1018374"/>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7" name="Straight Arrow Connector 36">
            <a:extLst>
              <a:ext uri="{FF2B5EF4-FFF2-40B4-BE49-F238E27FC236}">
                <a16:creationId xmlns:a16="http://schemas.microsoft.com/office/drawing/2014/main" id="{11846693-CE48-B4AD-604C-5C911723BAE2}"/>
              </a:ext>
            </a:extLst>
          </p:cNvPr>
          <p:cNvCxnSpPr>
            <a:cxnSpLocks/>
            <a:endCxn id="14" idx="1"/>
          </p:cNvCxnSpPr>
          <p:nvPr/>
        </p:nvCxnSpPr>
        <p:spPr>
          <a:xfrm flipV="1">
            <a:off x="6103369" y="3730820"/>
            <a:ext cx="1561285" cy="1151196"/>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448D0096-1C54-BE35-6172-518DEE98444F}"/>
              </a:ext>
            </a:extLst>
          </p:cNvPr>
          <p:cNvCxnSpPr>
            <a:cxnSpLocks/>
          </p:cNvCxnSpPr>
          <p:nvPr/>
        </p:nvCxnSpPr>
        <p:spPr>
          <a:xfrm>
            <a:off x="6114377" y="4902216"/>
            <a:ext cx="1282878" cy="1269786"/>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51" name="TextBox 50">
            <a:extLst>
              <a:ext uri="{FF2B5EF4-FFF2-40B4-BE49-F238E27FC236}">
                <a16:creationId xmlns:a16="http://schemas.microsoft.com/office/drawing/2014/main" id="{9D07F463-758D-C766-0529-D06CFAA97FA5}"/>
              </a:ext>
            </a:extLst>
          </p:cNvPr>
          <p:cNvSpPr txBox="1"/>
          <p:nvPr/>
        </p:nvSpPr>
        <p:spPr>
          <a:xfrm>
            <a:off x="9956440" y="3040001"/>
            <a:ext cx="1214438" cy="346249"/>
          </a:xfrm>
          <a:prstGeom prst="rect">
            <a:avLst/>
          </a:prstGeom>
          <a:noFill/>
        </p:spPr>
        <p:txBody>
          <a:bodyPr wrap="square" rtlCol="0">
            <a:spAutoFit/>
          </a:bodyPr>
          <a:lstStyle/>
          <a:p>
            <a:r>
              <a:rPr lang="en-US" sz="1650" dirty="0">
                <a:latin typeface="Times New Roman" panose="02020603050405020304" pitchFamily="18" charset="0"/>
                <a:cs typeface="Times New Roman" panose="02020603050405020304" pitchFamily="18" charset="0"/>
              </a:rPr>
              <a:t>Pressure</a:t>
            </a:r>
          </a:p>
        </p:txBody>
      </p:sp>
      <p:sp>
        <p:nvSpPr>
          <p:cNvPr id="52" name="TextBox 51">
            <a:extLst>
              <a:ext uri="{FF2B5EF4-FFF2-40B4-BE49-F238E27FC236}">
                <a16:creationId xmlns:a16="http://schemas.microsoft.com/office/drawing/2014/main" id="{6E6D2D1E-B75B-E8BB-30E2-4CC4D85FACBA}"/>
              </a:ext>
            </a:extLst>
          </p:cNvPr>
          <p:cNvSpPr txBox="1"/>
          <p:nvPr/>
        </p:nvSpPr>
        <p:spPr>
          <a:xfrm>
            <a:off x="9960993" y="6333042"/>
            <a:ext cx="1131156" cy="346249"/>
          </a:xfrm>
          <a:prstGeom prst="rect">
            <a:avLst/>
          </a:prstGeom>
          <a:noFill/>
        </p:spPr>
        <p:txBody>
          <a:bodyPr wrap="square" rtlCol="0">
            <a:spAutoFit/>
          </a:bodyPr>
          <a:lstStyle/>
          <a:p>
            <a:r>
              <a:rPr lang="en-US" sz="1650" dirty="0">
                <a:latin typeface="Times New Roman" panose="02020603050405020304" pitchFamily="18" charset="0"/>
                <a:cs typeface="Times New Roman" panose="02020603050405020304" pitchFamily="18" charset="0"/>
              </a:rPr>
              <a:t>Pressure</a:t>
            </a:r>
          </a:p>
        </p:txBody>
      </p:sp>
      <p:cxnSp>
        <p:nvCxnSpPr>
          <p:cNvPr id="73" name="Straight Arrow Connector 72">
            <a:extLst>
              <a:ext uri="{FF2B5EF4-FFF2-40B4-BE49-F238E27FC236}">
                <a16:creationId xmlns:a16="http://schemas.microsoft.com/office/drawing/2014/main" id="{A5ABAE85-0615-57C6-A0A4-48202B529BB3}"/>
              </a:ext>
            </a:extLst>
          </p:cNvPr>
          <p:cNvCxnSpPr>
            <a:cxnSpLocks/>
            <a:stCxn id="41" idx="2"/>
          </p:cNvCxnSpPr>
          <p:nvPr/>
        </p:nvCxnSpPr>
        <p:spPr>
          <a:xfrm>
            <a:off x="13413221" y="4349532"/>
            <a:ext cx="28730" cy="1349918"/>
          </a:xfrm>
          <a:prstGeom prst="straightConnector1">
            <a:avLst/>
          </a:prstGeom>
          <a:ln>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38" name="Oval 37">
            <a:extLst>
              <a:ext uri="{FF2B5EF4-FFF2-40B4-BE49-F238E27FC236}">
                <a16:creationId xmlns:a16="http://schemas.microsoft.com/office/drawing/2014/main" id="{A3AD8D4F-E397-124C-A328-6F558EB67D75}"/>
              </a:ext>
            </a:extLst>
          </p:cNvPr>
          <p:cNvSpPr/>
          <p:nvPr/>
        </p:nvSpPr>
        <p:spPr>
          <a:xfrm>
            <a:off x="7190787" y="4310603"/>
            <a:ext cx="1876686" cy="130021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50" b="1" dirty="0">
                <a:solidFill>
                  <a:schemeClr val="bg1"/>
                </a:solidFill>
              </a:rPr>
              <a:t>Emotional Competency</a:t>
            </a:r>
          </a:p>
        </p:txBody>
      </p:sp>
      <p:sp>
        <p:nvSpPr>
          <p:cNvPr id="40" name="Arrow: Down 39">
            <a:extLst>
              <a:ext uri="{FF2B5EF4-FFF2-40B4-BE49-F238E27FC236}">
                <a16:creationId xmlns:a16="http://schemas.microsoft.com/office/drawing/2014/main" id="{6F080CFD-CB06-6688-C0BC-73FE635C40EF}"/>
              </a:ext>
            </a:extLst>
          </p:cNvPr>
          <p:cNvSpPr/>
          <p:nvPr/>
        </p:nvSpPr>
        <p:spPr>
          <a:xfrm>
            <a:off x="5312756" y="3450182"/>
            <a:ext cx="358119" cy="95544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43" name="Arrow: Up 42">
            <a:extLst>
              <a:ext uri="{FF2B5EF4-FFF2-40B4-BE49-F238E27FC236}">
                <a16:creationId xmlns:a16="http://schemas.microsoft.com/office/drawing/2014/main" id="{E5D23C77-2622-DB72-C5C0-CCB5882F5FB9}"/>
              </a:ext>
            </a:extLst>
          </p:cNvPr>
          <p:cNvSpPr/>
          <p:nvPr/>
        </p:nvSpPr>
        <p:spPr>
          <a:xfrm>
            <a:off x="5354664" y="5297510"/>
            <a:ext cx="315720" cy="994938"/>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44" name="Arrow: Down 43">
            <a:extLst>
              <a:ext uri="{FF2B5EF4-FFF2-40B4-BE49-F238E27FC236}">
                <a16:creationId xmlns:a16="http://schemas.microsoft.com/office/drawing/2014/main" id="{DA9B86C8-C39A-3D53-B841-BE830DB7F915}"/>
              </a:ext>
            </a:extLst>
          </p:cNvPr>
          <p:cNvSpPr/>
          <p:nvPr/>
        </p:nvSpPr>
        <p:spPr>
          <a:xfrm>
            <a:off x="10318080" y="3466718"/>
            <a:ext cx="358119" cy="95544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45" name="Arrow: Up 44">
            <a:extLst>
              <a:ext uri="{FF2B5EF4-FFF2-40B4-BE49-F238E27FC236}">
                <a16:creationId xmlns:a16="http://schemas.microsoft.com/office/drawing/2014/main" id="{2264A78D-C622-ACEC-766E-6DE4DB268746}"/>
              </a:ext>
            </a:extLst>
          </p:cNvPr>
          <p:cNvSpPr/>
          <p:nvPr/>
        </p:nvSpPr>
        <p:spPr>
          <a:xfrm>
            <a:off x="10334088" y="5212472"/>
            <a:ext cx="368844" cy="1079978"/>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7" name="Slide Number Placeholder 6">
            <a:extLst>
              <a:ext uri="{FF2B5EF4-FFF2-40B4-BE49-F238E27FC236}">
                <a16:creationId xmlns:a16="http://schemas.microsoft.com/office/drawing/2014/main" id="{B1A3FBC5-F455-E068-83D8-55FC500ED41D}"/>
              </a:ext>
            </a:extLst>
          </p:cNvPr>
          <p:cNvSpPr>
            <a:spLocks noGrp="1"/>
          </p:cNvSpPr>
          <p:nvPr>
            <p:ph type="sldNum" sz="quarter" idx="12"/>
          </p:nvPr>
        </p:nvSpPr>
        <p:spPr/>
        <p:txBody>
          <a:bodyPr/>
          <a:lstStyle/>
          <a:p>
            <a:fld id="{CF558DCA-45A6-4B63-95A0-6240C98DD39A}" type="slidenum">
              <a:rPr lang="en-US" smtClean="0"/>
              <a:t>9</a:t>
            </a:fld>
            <a:endParaRPr lang="en-US"/>
          </a:p>
        </p:txBody>
      </p:sp>
    </p:spTree>
    <p:extLst>
      <p:ext uri="{BB962C8B-B14F-4D97-AF65-F5344CB8AC3E}">
        <p14:creationId xmlns:p14="http://schemas.microsoft.com/office/powerpoint/2010/main" val="35622136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E44FEF859F5BA4B89A4DC153F9F7047" ma:contentTypeVersion="15" ma:contentTypeDescription="Create a new document." ma:contentTypeScope="" ma:versionID="b5fa590b7f45a361efbe31527972df3a">
  <xsd:schema xmlns:xsd="http://www.w3.org/2001/XMLSchema" xmlns:xs="http://www.w3.org/2001/XMLSchema" xmlns:p="http://schemas.microsoft.com/office/2006/metadata/properties" xmlns:ns2="42d80b5b-9166-41de-9abd-a7089d0244a6" xmlns:ns3="8523a9fe-24b3-4fba-b4b4-99549620bb68" targetNamespace="http://schemas.microsoft.com/office/2006/metadata/properties" ma:root="true" ma:fieldsID="b01e48d6b3b521a7505fc0082122531f" ns2:_="" ns3:_="">
    <xsd:import namespace="42d80b5b-9166-41de-9abd-a7089d0244a6"/>
    <xsd:import namespace="8523a9fe-24b3-4fba-b4b4-99549620bb68"/>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Location" minOccurs="0"/>
                <xsd:element ref="ns2:MediaServiceOCR" minOccurs="0"/>
                <xsd:element ref="ns2:MediaServiceGenerationTime" minOccurs="0"/>
                <xsd:element ref="ns2:MediaServiceEventHashCode" minOccurs="0"/>
                <xsd:element ref="ns2:MediaLengthInSeconds"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2d80b5b-9166-41de-9abd-a7089d0244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2edaba5d-021b-47f3-88ae-893c76e4e397"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description="" ma:hidden="true" ma:indexed="true" ma:internalName="MediaServiceDateTaken" ma:readOnly="true">
      <xsd:simpleType>
        <xsd:restriction base="dms:Text"/>
      </xsd:simpleType>
    </xsd:element>
    <xsd:element name="MediaServiceLocation" ma:index="14" nillable="true" ma:displayName="Location" ma:description="" ma:indexed="true"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523a9fe-24b3-4fba-b4b4-99549620bb68"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6ab375bf-7140-4311-8b8b-4d36e8f1518a}" ma:internalName="TaxCatchAll" ma:showField="CatchAllData" ma:web="8523a9fe-24b3-4fba-b4b4-99549620bb68">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8523a9fe-24b3-4fba-b4b4-99549620bb68" xsi:nil="true"/>
    <lcf76f155ced4ddcb4097134ff3c332f xmlns="42d80b5b-9166-41de-9abd-a7089d0244a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902425D-7F5C-4B74-AE6B-17733A614E1A}"/>
</file>

<file path=customXml/itemProps2.xml><?xml version="1.0" encoding="utf-8"?>
<ds:datastoreItem xmlns:ds="http://schemas.openxmlformats.org/officeDocument/2006/customXml" ds:itemID="{F452DDA2-CE68-4D0D-B9D1-2C9FD0D31AA1}"/>
</file>

<file path=customXml/itemProps3.xml><?xml version="1.0" encoding="utf-8"?>
<ds:datastoreItem xmlns:ds="http://schemas.openxmlformats.org/officeDocument/2006/customXml" ds:itemID="{E7E9C6C5-2F96-447A-9483-2986D1BB1361}"/>
</file>

<file path=docProps/app.xml><?xml version="1.0" encoding="utf-8"?>
<Properties xmlns="http://schemas.openxmlformats.org/officeDocument/2006/extended-properties" xmlns:vt="http://schemas.openxmlformats.org/officeDocument/2006/docPropsVTypes">
  <TotalTime>39</TotalTime>
  <Words>1145</Words>
  <Application>Microsoft Office PowerPoint</Application>
  <PresentationFormat>Custom</PresentationFormat>
  <Paragraphs>147</Paragraphs>
  <Slides>18</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Poppins Medium</vt:lpstr>
      <vt:lpstr>Staatliches</vt:lpstr>
      <vt:lpstr>Helvetica Now Bold</vt:lpstr>
      <vt:lpstr>Arial</vt:lpstr>
      <vt:lpstr>Times New Roman</vt:lpstr>
      <vt:lpstr>Helvetica Now</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Our Personal Journey in Public Safety  </vt:lpstr>
      <vt:lpstr>PowerPoint Presentation</vt:lpstr>
      <vt:lpstr>Our Personal Journey in Public Safety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2025 TMHRA Civil Service Conference Presentation</dc:title>
  <dc:creator>Michael Boese</dc:creator>
  <cp:lastModifiedBy>Daniel Kistner</cp:lastModifiedBy>
  <cp:revision>2</cp:revision>
  <dcterms:created xsi:type="dcterms:W3CDTF">2006-08-16T00:00:00Z</dcterms:created>
  <dcterms:modified xsi:type="dcterms:W3CDTF">2025-01-30T19:25:11Z</dcterms:modified>
  <dc:identifier>DAGdIVq3ozU</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0x010100CE44FEF859F5BA4B89A4DC153F9F7047</vt:lpwstr>
  </property>
</Properties>
</file>