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73"/>
  </p:notesMasterIdLst>
  <p:sldIdLst>
    <p:sldId id="257" r:id="rId3"/>
    <p:sldId id="1239" r:id="rId4"/>
    <p:sldId id="1240" r:id="rId5"/>
    <p:sldId id="1409" r:id="rId6"/>
    <p:sldId id="1410" r:id="rId7"/>
    <p:sldId id="1411" r:id="rId8"/>
    <p:sldId id="1338" r:id="rId9"/>
    <p:sldId id="1412" r:id="rId10"/>
    <p:sldId id="1413" r:id="rId11"/>
    <p:sldId id="1241" r:id="rId12"/>
    <p:sldId id="1242" r:id="rId13"/>
    <p:sldId id="1287" r:id="rId14"/>
    <p:sldId id="1243" r:id="rId15"/>
    <p:sldId id="1247" r:id="rId16"/>
    <p:sldId id="1245" r:id="rId17"/>
    <p:sldId id="1253" r:id="rId18"/>
    <p:sldId id="1249" r:id="rId19"/>
    <p:sldId id="1246" r:id="rId20"/>
    <p:sldId id="1414" r:id="rId21"/>
    <p:sldId id="1250" r:id="rId22"/>
    <p:sldId id="1251" r:id="rId23"/>
    <p:sldId id="1252" r:id="rId24"/>
    <p:sldId id="1254" r:id="rId25"/>
    <p:sldId id="1317" r:id="rId26"/>
    <p:sldId id="1424" r:id="rId27"/>
    <p:sldId id="1259" r:id="rId28"/>
    <p:sldId id="1260" r:id="rId29"/>
    <p:sldId id="1425" r:id="rId30"/>
    <p:sldId id="1415" r:id="rId31"/>
    <p:sldId id="1399" r:id="rId32"/>
    <p:sldId id="1400" r:id="rId33"/>
    <p:sldId id="1408" r:id="rId34"/>
    <p:sldId id="1401" r:id="rId35"/>
    <p:sldId id="1402" r:id="rId36"/>
    <p:sldId id="1403" r:id="rId37"/>
    <p:sldId id="1404" r:id="rId38"/>
    <p:sldId id="1428" r:id="rId39"/>
    <p:sldId id="1427" r:id="rId40"/>
    <p:sldId id="1279" r:id="rId41"/>
    <p:sldId id="1280" r:id="rId42"/>
    <p:sldId id="1200" r:id="rId43"/>
    <p:sldId id="1382" r:id="rId44"/>
    <p:sldId id="1405" r:id="rId45"/>
    <p:sldId id="1416" r:id="rId46"/>
    <p:sldId id="1374" r:id="rId47"/>
    <p:sldId id="1406" r:id="rId48"/>
    <p:sldId id="1407" r:id="rId49"/>
    <p:sldId id="1429" r:id="rId50"/>
    <p:sldId id="1417" r:id="rId51"/>
    <p:sldId id="1418" r:id="rId52"/>
    <p:sldId id="1419" r:id="rId53"/>
    <p:sldId id="1420" r:id="rId54"/>
    <p:sldId id="1421" r:id="rId55"/>
    <p:sldId id="1422" r:id="rId56"/>
    <p:sldId id="1423" r:id="rId57"/>
    <p:sldId id="1258" r:id="rId58"/>
    <p:sldId id="1426" r:id="rId59"/>
    <p:sldId id="1318" r:id="rId60"/>
    <p:sldId id="1261" r:id="rId61"/>
    <p:sldId id="1064" r:id="rId62"/>
    <p:sldId id="1262" r:id="rId63"/>
    <p:sldId id="1267" r:id="rId64"/>
    <p:sldId id="1319" r:id="rId65"/>
    <p:sldId id="1265" r:id="rId66"/>
    <p:sldId id="1266" r:id="rId67"/>
    <p:sldId id="1269" r:id="rId68"/>
    <p:sldId id="1313" r:id="rId69"/>
    <p:sldId id="1282" r:id="rId70"/>
    <p:sldId id="1281" r:id="rId71"/>
    <p:sldId id="305"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3DC"/>
    <a:srgbClr val="0075CD"/>
    <a:srgbClr val="2F5CE8"/>
    <a:srgbClr val="007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6DB5B-1FC6-CE4F-9686-DE01CFFCE957}" v="9" dt="2025-01-10T18:30:39.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654"/>
  </p:normalViewPr>
  <p:slideViewPr>
    <p:cSldViewPr snapToGrid="0" snapToObjects="1">
      <p:cViewPr varScale="1">
        <p:scale>
          <a:sx n="66" d="100"/>
          <a:sy n="66" d="100"/>
        </p:scale>
        <p:origin x="2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microsoft.com/office/2016/11/relationships/changesInfo" Target="changesInfos/changesInfo1.xml"/><Relationship Id="rId8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Klein" userId="ddd595f204da88b9" providerId="LiveId" clId="{0646DB5B-1FC6-CE4F-9686-DE01CFFCE957}"/>
    <pc:docChg chg="modSld">
      <pc:chgData name="Rodney Klein" userId="ddd595f204da88b9" providerId="LiveId" clId="{0646DB5B-1FC6-CE4F-9686-DE01CFFCE957}" dt="2025-01-10T18:31:24.351" v="207" actId="255"/>
      <pc:docMkLst>
        <pc:docMk/>
      </pc:docMkLst>
      <pc:sldChg chg="addSp modSp mod">
        <pc:chgData name="Rodney Klein" userId="ddd595f204da88b9" providerId="LiveId" clId="{0646DB5B-1FC6-CE4F-9686-DE01CFFCE957}" dt="2025-01-10T18:31:24.351" v="207" actId="255"/>
        <pc:sldMkLst>
          <pc:docMk/>
          <pc:sldMk cId="0" sldId="305"/>
        </pc:sldMkLst>
        <pc:spChg chg="add mod">
          <ac:chgData name="Rodney Klein" userId="ddd595f204da88b9" providerId="LiveId" clId="{0646DB5B-1FC6-CE4F-9686-DE01CFFCE957}" dt="2025-01-10T18:31:24.351" v="207" actId="255"/>
          <ac:spMkLst>
            <pc:docMk/>
            <pc:sldMk cId="0" sldId="305"/>
            <ac:spMk id="5" creationId="{F662218B-E31C-B285-361A-BB75DC5DF038}"/>
          </ac:spMkLst>
        </pc:spChg>
        <pc:spChg chg="mod">
          <ac:chgData name="Rodney Klein" userId="ddd595f204da88b9" providerId="LiveId" clId="{0646DB5B-1FC6-CE4F-9686-DE01CFFCE957}" dt="2025-01-10T18:30:39.406" v="201" actId="1076"/>
          <ac:spMkLst>
            <pc:docMk/>
            <pc:sldMk cId="0" sldId="305"/>
            <ac:spMk id="2050" creationId="{00000000-0000-0000-0000-000000000000}"/>
          </ac:spMkLst>
        </pc:spChg>
        <pc:picChg chg="mod">
          <ac:chgData name="Rodney Klein" userId="ddd595f204da88b9" providerId="LiveId" clId="{0646DB5B-1FC6-CE4F-9686-DE01CFFCE957}" dt="2025-01-10T18:30:14.622" v="199" actId="1076"/>
          <ac:picMkLst>
            <pc:docMk/>
            <pc:sldMk cId="0" sldId="305"/>
            <ac:picMk id="3" creationId="{F8427619-7A5B-4642-85A7-A04315EB0F39}"/>
          </ac:picMkLst>
        </pc:picChg>
        <pc:picChg chg="add mod">
          <ac:chgData name="Rodney Klein" userId="ddd595f204da88b9" providerId="LiveId" clId="{0646DB5B-1FC6-CE4F-9686-DE01CFFCE957}" dt="2025-01-10T18:28:25.822" v="176" actId="1076"/>
          <ac:picMkLst>
            <pc:docMk/>
            <pc:sldMk cId="0" sldId="305"/>
            <ac:picMk id="4" creationId="{11C8A365-3FDC-99B1-0568-7F849B360511}"/>
          </ac:picMkLst>
        </pc:picChg>
      </pc:sldChg>
      <pc:sldChg chg="modSp mod">
        <pc:chgData name="Rodney Klein" userId="ddd595f204da88b9" providerId="LiveId" clId="{0646DB5B-1FC6-CE4F-9686-DE01CFFCE957}" dt="2025-01-10T17:55:32.025" v="1" actId="20577"/>
        <pc:sldMkLst>
          <pc:docMk/>
          <pc:sldMk cId="1104501631" sldId="1407"/>
        </pc:sldMkLst>
        <pc:spChg chg="mod">
          <ac:chgData name="Rodney Klein" userId="ddd595f204da88b9" providerId="LiveId" clId="{0646DB5B-1FC6-CE4F-9686-DE01CFFCE957}" dt="2025-01-10T17:55:32.025" v="1" actId="20577"/>
          <ac:spMkLst>
            <pc:docMk/>
            <pc:sldMk cId="1104501631" sldId="1407"/>
            <ac:spMk id="3" creationId="{49C471FA-E2F1-5F28-B1BC-AA612B447C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2A7A4-F18B-164C-86DF-7BFF4E63B8FC}" type="datetimeFigureOut">
              <a:rPr lang="en-US" smtClean="0"/>
              <a:t>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F1D7F-1979-AF4C-B5E5-8A9C6CBC1328}" type="slidenum">
              <a:rPr lang="en-US" smtClean="0"/>
              <a:t>‹#›</a:t>
            </a:fld>
            <a:endParaRPr lang="en-US"/>
          </a:p>
        </p:txBody>
      </p:sp>
    </p:spTree>
    <p:extLst>
      <p:ext uri="{BB962C8B-B14F-4D97-AF65-F5344CB8AC3E}">
        <p14:creationId xmlns:p14="http://schemas.microsoft.com/office/powerpoint/2010/main" val="238072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F1D7F-1979-AF4C-B5E5-8A9C6CBC1328}" type="slidenum">
              <a:rPr lang="en-US" smtClean="0"/>
              <a:t>1</a:t>
            </a:fld>
            <a:endParaRPr lang="en-US"/>
          </a:p>
        </p:txBody>
      </p:sp>
    </p:spTree>
    <p:extLst>
      <p:ext uri="{BB962C8B-B14F-4D97-AF65-F5344CB8AC3E}">
        <p14:creationId xmlns:p14="http://schemas.microsoft.com/office/powerpoint/2010/main" val="27003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AD999-FF90-81CD-764F-D4C2FF66B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5C8B3-BA25-368A-5B73-6D55C4D3D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EFC59-E390-0C12-514E-4A3740A71B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3093D6-2DCC-8CE7-60B1-9672319A26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58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F361-724F-ED6A-D8D9-725983CD8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64E5A-2158-918B-29E0-CF3FF351F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EB57D-8837-9F5C-EC66-92B32D7CF1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043C31-E028-4CD5-ECE9-BF82724E65D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5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1D7F-1979-AF4C-B5E5-8A9C6CBC1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92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BB5495-76DA-42B3-9955-22E921833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07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6B48-6EE3-D887-08D6-85D538EBC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D7A2C-C3EC-6174-D23A-CAF5E5328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871DD-C9B4-B364-1BEA-2587B1B2DA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1C91F0-DC20-55E1-2BFB-FA412CD9DE1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1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8E655-4E1D-584C-9CC9-7202C19E8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6A80B-7499-7ECA-8AE4-BA4F87EBE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04CF5-8876-AEC3-B16C-3DBD574809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2A54C2-C05F-F0D8-38A7-B8CB6AC8231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59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FBFB-9D75-4C91-F91B-7D83C0694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FF08C-39E1-F6F8-DA91-1BD49BDB1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D8722-596F-155D-6410-1E739BD9FB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CF14D7-AB96-E63E-1EB1-EE7ED03D065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9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1D7F-1979-AF4C-B5E5-8A9C6CBC1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7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373E-AD8B-FCE6-D97A-4670D7E1D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0F667-843F-2572-3915-1ECDC66CB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E300C-367B-BEE4-36E6-03125BFE81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9C1C0C-F4E7-8CF3-A33E-076E05AA3D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91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C215-3F70-7917-2642-F28380520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40094-3B3B-8C07-DEAB-8AE7DC5B5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E7B2D-0179-993F-E811-6191FB1513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AA1371-F305-3D16-0C80-2DF79C0868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74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96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74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BB65-C1CE-2F06-430D-447554296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91678-2711-A0FB-DC14-3626378F1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4A452-C87A-D4FB-8744-6B51D5999B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E968A1-FD1A-C43D-83D4-8E10294A29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32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1D7F-1979-AF4C-B5E5-8A9C6CBC1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9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457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93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17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1D7F-1979-AF4C-B5E5-8A9C6CBC1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63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A79A-04A5-2797-60D3-DFD8D3B2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E26B0-A9E7-145F-EA41-0F8DC993F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60E2C-B881-07A5-6BD2-282319CF09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D610CB-0646-4299-5DF5-46EA9033D55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65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26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92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E76DF-586E-6138-4A47-94914022D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E0BE7-89CA-0270-ED75-E2426224A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08A01-5E5D-E762-2550-0071585758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AC9BF4-0687-E227-DCC4-B88166DBD2A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2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F5445-91EB-45DD-98DF-6D5B6A92E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83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16311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A24C3-8001-0947-8F89-306783631105}"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88362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91593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5478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81981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2A24C3-8001-0947-8F89-306783631105}" type="datetimeFigureOut">
              <a:rPr lang="en-US" smtClean="0"/>
              <a:t>1/10/25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30240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2A24C3-8001-0947-8F89-306783631105}" type="datetimeFigureOut">
              <a:rPr lang="en-US" smtClean="0"/>
              <a:t>1/10/25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4544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41536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12163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264346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3710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54464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C8046-5D01-EE42-8F2E-E04BE4DE658B}"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5827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3C8046-5D01-EE42-8F2E-E04BE4DE658B}"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36767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3C8046-5D01-EE42-8F2E-E04BE4DE658B}" type="datetimeFigureOut">
              <a:rPr lang="en-US" smtClean="0"/>
              <a:t>1/10/25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6455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3C8046-5D01-EE42-8F2E-E04BE4DE658B}" type="datetimeFigureOut">
              <a:rPr lang="en-US" smtClean="0"/>
              <a:t>1/10/25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9720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C8046-5D01-EE42-8F2E-E04BE4DE658B}" type="datetimeFigureOut">
              <a:rPr lang="en-US" smtClean="0"/>
              <a:t>1/10/25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1672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C8046-5D01-EE42-8F2E-E04BE4DE658B}"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3533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C8046-5D01-EE42-8F2E-E04BE4DE658B}"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318590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8983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29405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1/10/25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35888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2A24C3-8001-0947-8F89-306783631105}"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02331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2A24C3-8001-0947-8F89-306783631105}" type="datetimeFigureOut">
              <a:rPr lang="en-US" smtClean="0"/>
              <a:t>1/10/25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8069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2A24C3-8001-0947-8F89-306783631105}" type="datetimeFigureOut">
              <a:rPr lang="en-US" smtClean="0"/>
              <a:t>1/10/25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5701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A24C3-8001-0947-8F89-306783631105}" type="datetimeFigureOut">
              <a:rPr lang="en-US" smtClean="0"/>
              <a:t>1/10/25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37800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A24C3-8001-0947-8F89-306783631105}"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8263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A24C3-8001-0947-8F89-306783631105}" type="datetimeFigureOut">
              <a:rPr lang="en-US" smtClean="0"/>
              <a:t>1/10/25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40213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52A24C3-8001-0947-8F89-306783631105}" type="datetimeFigureOut">
              <a:rPr lang="en-US" smtClean="0"/>
              <a:t>1/10/25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288BDF-0CF2-AD4C-84C7-79ECBECEF20C}" type="slidenum">
              <a:rPr lang="en-US" smtClean="0"/>
              <a:t>‹#›</a:t>
            </a:fld>
            <a:endParaRPr lang="en-US"/>
          </a:p>
        </p:txBody>
      </p:sp>
    </p:spTree>
    <p:extLst>
      <p:ext uri="{BB962C8B-B14F-4D97-AF65-F5344CB8AC3E}">
        <p14:creationId xmlns:p14="http://schemas.microsoft.com/office/powerpoint/2010/main" val="1554285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C8046-5D01-EE42-8F2E-E04BE4DE658B}" type="datetimeFigureOut">
              <a:rPr lang="en-US" smtClean="0"/>
              <a:t>1/10/25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A993C-FBFD-9A4B-A4EF-C987DD3B52AF}" type="slidenum">
              <a:rPr lang="en-US" smtClean="0"/>
              <a:t>‹#›</a:t>
            </a:fld>
            <a:endParaRPr lang="en-US"/>
          </a:p>
        </p:txBody>
      </p:sp>
    </p:spTree>
    <p:extLst>
      <p:ext uri="{BB962C8B-B14F-4D97-AF65-F5344CB8AC3E}">
        <p14:creationId xmlns:p14="http://schemas.microsoft.com/office/powerpoint/2010/main" val="37118618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513C-5F71-3D49-935C-005D88FAA474}"/>
              </a:ext>
            </a:extLst>
          </p:cNvPr>
          <p:cNvSpPr>
            <a:spLocks noGrp="1"/>
          </p:cNvSpPr>
          <p:nvPr>
            <p:ph type="ctrTitle"/>
          </p:nvPr>
        </p:nvSpPr>
        <p:spPr>
          <a:xfrm>
            <a:off x="1865085" y="2294720"/>
            <a:ext cx="8461829" cy="2268559"/>
          </a:xfrm>
        </p:spPr>
        <p:txBody>
          <a:bodyPr>
            <a:noAutofit/>
          </a:bodyPr>
          <a:lstStyle/>
          <a:p>
            <a:r>
              <a:rPr lang="en-US" sz="4800" dirty="0">
                <a:effectLst/>
                <a:latin typeface="Univers" panose="020B0503020202020204" pitchFamily="34" charset="0"/>
                <a:ea typeface="Calibri" panose="020F0502020204030204" pitchFamily="34" charset="0"/>
                <a:cs typeface="Times New Roman" panose="02020603050405020304" pitchFamily="18" charset="0"/>
              </a:rPr>
              <a:t>Handle with Care: Managing Behavior and Building Teams Culturally</a:t>
            </a:r>
            <a:br>
              <a:rPr lang="en-US" sz="4800" dirty="0">
                <a:effectLst/>
                <a:latin typeface="Univers" panose="020B0503020202020204" pitchFamily="34" charset="0"/>
                <a:ea typeface="Calibri" panose="020F0502020204030204" pitchFamily="34" charset="0"/>
                <a:cs typeface="Times New Roman" panose="02020603050405020304" pitchFamily="18" charset="0"/>
              </a:rPr>
            </a:br>
            <a:endParaRPr lang="en-US" sz="4800" dirty="0">
              <a:latin typeface="Univers" panose="020B0503020202020204" pitchFamily="34" charset="0"/>
              <a:cs typeface="Futura" panose="020B0602020204020303" pitchFamily="34" charset="-79"/>
            </a:endParaRPr>
          </a:p>
        </p:txBody>
      </p:sp>
      <p:sp>
        <p:nvSpPr>
          <p:cNvPr id="3" name="Subtitle 2">
            <a:extLst>
              <a:ext uri="{FF2B5EF4-FFF2-40B4-BE49-F238E27FC236}">
                <a16:creationId xmlns:a16="http://schemas.microsoft.com/office/drawing/2014/main" id="{9C6DE002-2F41-0940-AF05-192F24A14B35}"/>
              </a:ext>
            </a:extLst>
          </p:cNvPr>
          <p:cNvSpPr>
            <a:spLocks noGrp="1"/>
          </p:cNvSpPr>
          <p:nvPr>
            <p:ph type="subTitle" idx="1"/>
          </p:nvPr>
        </p:nvSpPr>
        <p:spPr>
          <a:xfrm>
            <a:off x="1018572" y="5280846"/>
            <a:ext cx="10081550" cy="853735"/>
          </a:xfrm>
        </p:spPr>
        <p:txBody>
          <a:bodyPr>
            <a:normAutofit/>
          </a:bodyPr>
          <a:lstStyle/>
          <a:p>
            <a:r>
              <a:rPr lang="en-US" dirty="0">
                <a:latin typeface="Futura Medium" panose="020B0602020204020303" pitchFamily="34" charset="-79"/>
                <a:cs typeface="Futura Medium" panose="020B0602020204020303" pitchFamily="34" charset="-79"/>
              </a:rPr>
              <a:t>Rodney Klein</a:t>
            </a:r>
          </a:p>
          <a:p>
            <a:r>
              <a:rPr lang="en-US" dirty="0">
                <a:latin typeface="Futura Medium" panose="020B0602020204020303" pitchFamily="34" charset="-79"/>
                <a:cs typeface="Futura Medium" panose="020B0602020204020303" pitchFamily="34" charset="-79"/>
              </a:rPr>
              <a:t>Rodney Klein EEO Training, LLC</a:t>
            </a:r>
          </a:p>
        </p:txBody>
      </p:sp>
    </p:spTree>
    <p:extLst>
      <p:ext uri="{BB962C8B-B14F-4D97-AF65-F5344CB8AC3E}">
        <p14:creationId xmlns:p14="http://schemas.microsoft.com/office/powerpoint/2010/main" val="103980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927918"/>
            <a:ext cx="2368509"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TEAMS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827314" y="2741008"/>
            <a:ext cx="10595430" cy="24929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Psychological Safety (Trust)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Futura" panose="020B0602020204020303" pitchFamily="34" charset="-79"/>
              <a:ea typeface="+mn-ea"/>
              <a:cs typeface="Futura" panose="020B0602020204020303" pitchFamily="34" charset="-79"/>
            </a:endParaRPr>
          </a:p>
          <a:p>
            <a:r>
              <a:rPr lang="en-US" sz="2800">
                <a:latin typeface="Univers" panose="020B0503020202020204" pitchFamily="34" charset="0"/>
                <a:cs typeface="Futura Medium" panose="020B0602020204020303" pitchFamily="34" charset="-79"/>
              </a:rPr>
              <a:t>Teams work best when everyone contributes equally</a:t>
            </a:r>
            <a:endParaRPr lang="en-US" sz="2800">
              <a:latin typeface="Univers" panose="020B0503020202020204" pitchFamily="34" charset="0"/>
            </a:endParaRPr>
          </a:p>
          <a:p>
            <a:endParaRPr lang="en-US" sz="2800">
              <a:latin typeface="Univers" panose="020B0503020202020204" pitchFamily="34" charset="0"/>
            </a:endParaRPr>
          </a:p>
          <a:p>
            <a:r>
              <a:rPr lang="en-US" sz="2800">
                <a:latin typeface="Univers" panose="020B0503020202020204" pitchFamily="34" charset="0"/>
                <a:cs typeface="Futura Medium" panose="020B0602020204020303" pitchFamily="34" charset="-79"/>
              </a:rPr>
              <a:t>Promotes collaboration and productive disagreement</a:t>
            </a:r>
          </a:p>
        </p:txBody>
      </p:sp>
    </p:spTree>
    <p:extLst>
      <p:ext uri="{BB962C8B-B14F-4D97-AF65-F5344CB8AC3E}">
        <p14:creationId xmlns:p14="http://schemas.microsoft.com/office/powerpoint/2010/main" val="2736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19" y="927918"/>
            <a:ext cx="6791407"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TEAMS –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Psychological Safety</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3727979"/>
            <a:ext cx="10595430"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Relationships matter so behavior matters</a:t>
            </a:r>
          </a:p>
        </p:txBody>
      </p:sp>
    </p:spTree>
    <p:extLst>
      <p:ext uri="{BB962C8B-B14F-4D97-AF65-F5344CB8AC3E}">
        <p14:creationId xmlns:p14="http://schemas.microsoft.com/office/powerpoint/2010/main" val="374939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8354" name="Rectangle 2"/>
          <p:cNvSpPr>
            <a:spLocks noGrp="1" noChangeArrowheads="1"/>
          </p:cNvSpPr>
          <p:nvPr>
            <p:ph type="title"/>
          </p:nvPr>
        </p:nvSpPr>
        <p:spPr>
          <a:xfrm>
            <a:off x="2033052" y="2845972"/>
            <a:ext cx="8113485" cy="1861730"/>
          </a:xfrm>
        </p:spPr>
        <p:txBody>
          <a:bodyPr anchor="b">
            <a:noAutofit/>
          </a:bodyPr>
          <a:lstStyle/>
          <a:p>
            <a:pPr algn="ctr">
              <a:spcBef>
                <a:spcPts val="0"/>
              </a:spcBef>
              <a:defRPr/>
            </a:pPr>
            <a:r>
              <a:rPr lang="en-US" sz="5400" b="1">
                <a:solidFill>
                  <a:schemeClr val="tx1"/>
                </a:solidFill>
                <a:latin typeface="Univers" panose="020B0503020202020204" pitchFamily="34" charset="0"/>
                <a:cs typeface="Futura" panose="020B0602020204020303" pitchFamily="34" charset="-79"/>
              </a:rPr>
              <a:t>We Disagree</a:t>
            </a: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0642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496448"/>
            <a:ext cx="8232280"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TEAMS –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Psychological Safety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Managing Disagreement</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3318570"/>
            <a:ext cx="1059543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Psychological Safety ramps up</a:t>
            </a: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 </a:t>
            </a: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ta</a:t>
            </a:r>
            <a:r>
              <a:rPr lang="en-US" sz="2800" b="1" err="1">
                <a:solidFill>
                  <a:prstClr val="black"/>
                </a:solidFill>
                <a:latin typeface="Univers" panose="020B0503020202020204" pitchFamily="34" charset="0"/>
                <a:cs typeface="Futura" panose="020B0602020204020303" pitchFamily="34" charset="-79"/>
              </a:rPr>
              <a:t>sk</a:t>
            </a:r>
            <a:r>
              <a:rPr lang="en-US" sz="2800" b="1">
                <a:solidFill>
                  <a:prstClr val="black"/>
                </a:solidFill>
                <a:latin typeface="Univers" panose="020B0503020202020204" pitchFamily="34" charset="0"/>
                <a:cs typeface="Futura Medium" panose="020B0602020204020303" pitchFamily="34" charset="-79"/>
              </a:rPr>
              <a:t> </a:t>
            </a:r>
            <a:r>
              <a:rPr lang="en-US" sz="2800">
                <a:solidFill>
                  <a:prstClr val="black"/>
                </a:solidFill>
                <a:latin typeface="Univers" panose="020B0503020202020204" pitchFamily="34" charset="0"/>
                <a:cs typeface="Futura Medium" panose="020B0602020204020303" pitchFamily="34" charset="-79"/>
              </a:rPr>
              <a:t>conflict and tamps down </a:t>
            </a:r>
            <a:r>
              <a:rPr lang="en-US" sz="2800" b="1">
                <a:solidFill>
                  <a:prstClr val="black"/>
                </a:solidFill>
                <a:latin typeface="Univers" panose="020B0503020202020204" pitchFamily="34" charset="0"/>
                <a:cs typeface="Futura" panose="020B0602020204020303" pitchFamily="34" charset="-79"/>
              </a:rPr>
              <a:t>relationship</a:t>
            </a:r>
            <a:r>
              <a:rPr lang="en-US" sz="2800">
                <a:solidFill>
                  <a:prstClr val="black"/>
                </a:solidFill>
                <a:latin typeface="Univers" panose="020B0503020202020204" pitchFamily="34" charset="0"/>
                <a:cs typeface="Futura Medium" panose="020B0602020204020303" pitchFamily="34" charset="-79"/>
              </a:rPr>
              <a:t> conflict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prstClr val="black"/>
                </a:solidFill>
                <a:latin typeface="Univers" panose="020B0503020202020204" pitchFamily="34" charset="0"/>
                <a:cs typeface="Futura Medium" panose="020B0602020204020303" pitchFamily="34" charset="-79"/>
              </a:rPr>
              <a:t>	It’s not personal</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prstClr val="black"/>
                </a:solidFill>
                <a:latin typeface="Univers" panose="020B0503020202020204" pitchFamily="34" charset="0"/>
                <a:cs typeface="Futura Medium" panose="020B0602020204020303" pitchFamily="34" charset="-79"/>
              </a:rPr>
              <a:t>	Build areas of consensus first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	Ask lots of questions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prstClr val="black"/>
                </a:solidFill>
                <a:latin typeface="Univers" panose="020B0503020202020204" pitchFamily="34" charset="0"/>
                <a:cs typeface="Futura Medium" panose="020B0602020204020303" pitchFamily="34" charset="-79"/>
              </a:rPr>
              <a:t>	Behavior issues kill psychological safety</a:t>
            </a: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Futura Medium" panose="020B0602020204020303" pitchFamily="34" charset="-79"/>
                <a:cs typeface="Futura Medium" panose="020B0602020204020303" pitchFamily="34" charset="-79"/>
              </a:rPr>
              <a:t>	</a:t>
            </a:r>
            <a:endParaRPr kumimoji="0" lang="en-US" sz="2800" u="none" strike="noStrike" kern="1200" cap="none" spc="0" normalizeH="0" baseline="0" noProof="0">
              <a:ln>
                <a:noFill/>
              </a:ln>
              <a:solidFill>
                <a:prstClr val="black"/>
              </a:solidFill>
              <a:effectLst/>
              <a:uLnTx/>
              <a:uFillTx/>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89263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1209418" y="1535306"/>
            <a:ext cx="10072047"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Have you ever set up a team function and then had an employee refuse to participate (or try really hard not to)?</a:t>
            </a: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Have you ever </a:t>
            </a:r>
            <a:r>
              <a:rPr lang="en-US" sz="2800">
                <a:solidFill>
                  <a:prstClr val="white"/>
                </a:solidFill>
                <a:latin typeface="Univers" panose="020B0503020202020204" pitchFamily="34" charset="0"/>
                <a:cs typeface="Futura Medium" panose="020B0602020204020303" pitchFamily="34" charset="-79"/>
              </a:rPr>
              <a:t>taken a professional disagreement personally?  </a:t>
            </a: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Have you ever had a team member pitch an idea </a:t>
            </a:r>
            <a:r>
              <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that you highly suspected would not 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8735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TEAMS –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Psychological Safety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Managing Disagreement</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3505200"/>
            <a:ext cx="9758960" cy="255454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Univers" panose="020B0503020202020204" pitchFamily="34" charset="0"/>
                <a:cs typeface="Futura Medium" panose="020B0602020204020303" pitchFamily="34" charset="-79"/>
              </a:rPr>
              <a:t>Managing workplace behavior is the first step in recruitment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3200" b="1">
                <a:solidFill>
                  <a:prstClr val="black"/>
                </a:solidFill>
                <a:latin typeface="Univers" panose="020B0503020202020204" pitchFamily="34" charset="0"/>
                <a:cs typeface="Futura" panose="020B0602020204020303" pitchFamily="34" charset="-79"/>
              </a:rPr>
              <a:t>It’s about attracting, developing, and keeping talent</a:t>
            </a: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	</a:t>
            </a:r>
          </a:p>
        </p:txBody>
      </p:sp>
    </p:spTree>
    <p:extLst>
      <p:ext uri="{BB962C8B-B14F-4D97-AF65-F5344CB8AC3E}">
        <p14:creationId xmlns:p14="http://schemas.microsoft.com/office/powerpoint/2010/main" val="29558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Culture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226352"/>
            <a:ext cx="9758960"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Zero complaints is not the goal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Kind</a:t>
            </a:r>
            <a:r>
              <a:rPr lang="en-US" sz="2800">
                <a:solidFill>
                  <a:prstClr val="black"/>
                </a:solidFill>
                <a:latin typeface="Univers" panose="020B0503020202020204" pitchFamily="34" charset="0"/>
                <a:cs typeface="Futura Medium" panose="020B0602020204020303" pitchFamily="34" charset="-79"/>
              </a:rPr>
              <a:t>ness is irresistible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We teach culture through accountability (So, set the bar and mean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Behavior – Not negotiable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93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Development</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641461"/>
            <a:ext cx="9758960" cy="4216539"/>
          </a:xfrm>
          <a:prstGeom prst="rect">
            <a:avLst/>
          </a:prstGeom>
          <a:noFill/>
        </p:spPr>
        <p:txBody>
          <a:bodyPr wrap="square" rtlCol="0">
            <a:spAutoFit/>
          </a:bodyPr>
          <a:lstStyle/>
          <a:p>
            <a:endParaRPr lang="en-US" sz="2400" b="1"/>
          </a:p>
          <a:p>
            <a:r>
              <a:rPr lang="en-US" sz="2800">
                <a:latin typeface="Univers" panose="020B0503020202020204" pitchFamily="34" charset="0"/>
                <a:cs typeface="Futura Medium" panose="020B0602020204020303" pitchFamily="34" charset="-79"/>
              </a:rPr>
              <a:t>As an employee moves up within an organization, they use fewer cognitive skills (problem solving) and rely more on social/emotional skills (working with people)</a:t>
            </a:r>
          </a:p>
          <a:p>
            <a:endParaRPr lang="en-US" sz="2800">
              <a:latin typeface="Univers" panose="020B0503020202020204" pitchFamily="34" charset="0"/>
              <a:cs typeface="Futura Medium" panose="020B0602020204020303" pitchFamily="34" charset="-79"/>
            </a:endParaRPr>
          </a:p>
          <a:p>
            <a:r>
              <a:rPr lang="en-US" sz="2800">
                <a:latin typeface="Univers" panose="020B0503020202020204" pitchFamily="34" charset="0"/>
                <a:cs typeface="Futura Medium" panose="020B0602020204020303" pitchFamily="34" charset="-79"/>
              </a:rPr>
              <a:t>It’s a skill</a:t>
            </a:r>
          </a:p>
          <a:p>
            <a:endParaRPr lang="en-US" sz="3200"/>
          </a:p>
          <a:p>
            <a:r>
              <a:rPr lang="en-US" sz="3200" b="1">
                <a:latin typeface="Univers" panose="020B0503020202020204" pitchFamily="34" charset="0"/>
                <a:cs typeface="Futura" panose="020B0602020204020303" pitchFamily="34" charset="-79"/>
              </a:rPr>
              <a:t>Individual assessment and development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9763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8354" name="Rectangle 2"/>
          <p:cNvSpPr>
            <a:spLocks noGrp="1" noChangeArrowheads="1"/>
          </p:cNvSpPr>
          <p:nvPr>
            <p:ph type="title"/>
          </p:nvPr>
        </p:nvSpPr>
        <p:spPr>
          <a:xfrm>
            <a:off x="4333783" y="3673287"/>
            <a:ext cx="4171589" cy="1861730"/>
          </a:xfrm>
        </p:spPr>
        <p:txBody>
          <a:bodyPr anchor="b">
            <a:noAutofit/>
          </a:bodyPr>
          <a:lstStyle/>
          <a:p>
            <a:r>
              <a:rPr lang="en-US" sz="8000" b="1">
                <a:solidFill>
                  <a:schemeClr val="tx2"/>
                </a:solidFill>
                <a:latin typeface="Univers" panose="020B0503020202020204" pitchFamily="34" charset="0"/>
                <a:cs typeface="Futura" panose="020B0602020204020303" pitchFamily="34" charset="-79"/>
              </a:rPr>
              <a:t>C A R E</a:t>
            </a:r>
            <a:br>
              <a:rPr lang="en-US" sz="6000" b="1">
                <a:solidFill>
                  <a:schemeClr val="tx2"/>
                </a:solidFill>
                <a:latin typeface="Futura" panose="020B0602020204020303" pitchFamily="34" charset="-79"/>
                <a:cs typeface="Futura" panose="020B0602020204020303" pitchFamily="34" charset="-79"/>
              </a:rPr>
            </a:br>
            <a:br>
              <a:rPr lang="en-US" sz="8000" b="1">
                <a:solidFill>
                  <a:schemeClr val="tx2"/>
                </a:solidFill>
                <a:latin typeface="Futura" panose="020B0602020204020303" pitchFamily="34" charset="-79"/>
                <a:cs typeface="Futura" panose="020B0602020204020303" pitchFamily="34" charset="-79"/>
              </a:rPr>
            </a:br>
            <a:r>
              <a:rPr lang="en-US">
                <a:solidFill>
                  <a:schemeClr val="tx2"/>
                </a:solidFill>
                <a:latin typeface="Univers" panose="020B0503020202020204" pitchFamily="34" charset="0"/>
                <a:cs typeface="Futura Medium" panose="020B0602020204020303" pitchFamily="34" charset="-79"/>
              </a:rPr>
              <a:t>…just care</a:t>
            </a: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180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48655-D4DC-86C4-59A5-D349D4AC9197}"/>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343EDBC2-773F-C876-3150-B9024A00E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89933F27-322F-97F4-4A76-7BE297E2A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0BC4FBCE-FFE3-060A-85DD-3AEE93FD2D42}"/>
              </a:ext>
            </a:extLst>
          </p:cNvPr>
          <p:cNvSpPr>
            <a:spLocks noGrp="1" noChangeArrowheads="1"/>
          </p:cNvSpPr>
          <p:nvPr>
            <p:ph type="title"/>
          </p:nvPr>
        </p:nvSpPr>
        <p:spPr>
          <a:xfrm>
            <a:off x="2033052" y="2845972"/>
            <a:ext cx="8113485" cy="1861730"/>
          </a:xfrm>
        </p:spPr>
        <p:txBody>
          <a:bodyPr anchor="b">
            <a:noAutofit/>
          </a:bodyPr>
          <a:lstStyle/>
          <a:p>
            <a:pPr algn="ctr">
              <a:spcBef>
                <a:spcPts val="0"/>
              </a:spcBef>
              <a:defRPr/>
            </a:pPr>
            <a:r>
              <a:rPr lang="en-US" sz="5400" b="1">
                <a:solidFill>
                  <a:schemeClr val="tx1"/>
                </a:solidFill>
                <a:latin typeface="Univers" panose="020B0503020202020204" pitchFamily="34" charset="0"/>
                <a:cs typeface="Futura" panose="020B0602020204020303" pitchFamily="34" charset="-79"/>
              </a:rPr>
              <a:t>Respect to Purpose</a:t>
            </a: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4AEB3BD3-CB2F-E47D-AF62-932A8642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409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8354" name="Rectangle 2"/>
          <p:cNvSpPr>
            <a:spLocks noGrp="1" noChangeArrowheads="1"/>
          </p:cNvSpPr>
          <p:nvPr>
            <p:ph type="title"/>
          </p:nvPr>
        </p:nvSpPr>
        <p:spPr>
          <a:xfrm>
            <a:off x="1858338" y="1186270"/>
            <a:ext cx="1025539" cy="4477777"/>
          </a:xfrm>
        </p:spPr>
        <p:txBody>
          <a:bodyPr anchor="b">
            <a:noAutofit/>
          </a:bodyPr>
          <a:lstStyle/>
          <a:p>
            <a:r>
              <a:rPr lang="en-US" sz="8000" b="1" dirty="0">
                <a:solidFill>
                  <a:schemeClr val="tx2"/>
                </a:solidFill>
                <a:latin typeface="Univers" panose="020B0503020202020204" pitchFamily="34" charset="0"/>
                <a:cs typeface="Futura" panose="020B0602020204020303" pitchFamily="34" charset="-79"/>
              </a:rPr>
              <a:t>CARE</a:t>
            </a: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8355" name="Rectangle 3"/>
          <p:cNvSpPr>
            <a:spLocks noGrp="1" noChangeArrowheads="1"/>
          </p:cNvSpPr>
          <p:nvPr>
            <p:ph idx="1"/>
          </p:nvPr>
        </p:nvSpPr>
        <p:spPr>
          <a:xfrm>
            <a:off x="4383749" y="4902787"/>
            <a:ext cx="3412092" cy="1143000"/>
          </a:xfrm>
        </p:spPr>
        <p:txBody>
          <a:bodyPr anchor="ctr">
            <a:normAutofit/>
          </a:bodyPr>
          <a:lstStyle/>
          <a:p>
            <a:pPr marL="0" indent="0">
              <a:spcAft>
                <a:spcPts val="1200"/>
              </a:spcAft>
              <a:buNone/>
            </a:pPr>
            <a:r>
              <a:rPr lang="en-US" sz="2800" dirty="0">
                <a:solidFill>
                  <a:schemeClr val="tx1"/>
                </a:solidFill>
                <a:latin typeface="Univers" panose="020B0503020202020204" pitchFamily="34" charset="0"/>
                <a:cs typeface="Futura Medium" panose="020B0602020204020303" pitchFamily="34" charset="-79"/>
              </a:rPr>
              <a:t>Which stands for…</a:t>
            </a:r>
          </a:p>
          <a:p>
            <a:pPr marL="457200" lvl="1" indent="0">
              <a:spcAft>
                <a:spcPts val="1200"/>
              </a:spcAft>
              <a:buNone/>
            </a:pPr>
            <a:endParaRPr lang="en-US" dirty="0">
              <a:solidFill>
                <a:schemeClr val="tx1"/>
              </a:solidFill>
              <a:latin typeface="+mj-lt"/>
            </a:endParaRPr>
          </a:p>
        </p:txBody>
      </p:sp>
    </p:spTree>
    <p:extLst>
      <p:ext uri="{BB962C8B-B14F-4D97-AF65-F5344CB8AC3E}">
        <p14:creationId xmlns:p14="http://schemas.microsoft.com/office/powerpoint/2010/main" val="146717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Culture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641461"/>
            <a:ext cx="5121796"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PURPOSE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000">
              <a:solidFill>
                <a:prstClr val="black"/>
              </a:solidFill>
              <a:latin typeface="Univers" panose="020B05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VALUE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000">
              <a:solidFill>
                <a:prstClr val="black"/>
              </a:solidFill>
              <a:latin typeface="Univers" panose="020B05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RESPECT</a:t>
            </a:r>
          </a:p>
        </p:txBody>
      </p:sp>
      <p:sp>
        <p:nvSpPr>
          <p:cNvPr id="4" name="Down Arrow 3">
            <a:extLst>
              <a:ext uri="{FF2B5EF4-FFF2-40B4-BE49-F238E27FC236}">
                <a16:creationId xmlns:a16="http://schemas.microsoft.com/office/drawing/2014/main" id="{E628B8BC-44D2-295E-635F-8F1AFA8E7FBA}"/>
              </a:ext>
            </a:extLst>
          </p:cNvPr>
          <p:cNvSpPr/>
          <p:nvPr/>
        </p:nvSpPr>
        <p:spPr>
          <a:xfrm>
            <a:off x="3535102" y="3611174"/>
            <a:ext cx="484632" cy="670539"/>
          </a:xfrm>
          <a:prstGeom prst="downArrow">
            <a:avLst/>
          </a:prstGeom>
          <a:solidFill>
            <a:srgbClr val="1743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9610A46B-4356-A16F-9AE1-0FF1B78AFC33}"/>
              </a:ext>
            </a:extLst>
          </p:cNvPr>
          <p:cNvSpPr/>
          <p:nvPr/>
        </p:nvSpPr>
        <p:spPr>
          <a:xfrm>
            <a:off x="3535102" y="4831301"/>
            <a:ext cx="484632" cy="670539"/>
          </a:xfrm>
          <a:prstGeom prst="downArrow">
            <a:avLst/>
          </a:prstGeom>
          <a:solidFill>
            <a:srgbClr val="1743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7E3F19-DE37-D722-CFB3-775274D93C5E}"/>
              </a:ext>
            </a:extLst>
          </p:cNvPr>
          <p:cNvSpPr txBox="1"/>
          <p:nvPr/>
        </p:nvSpPr>
        <p:spPr>
          <a:xfrm>
            <a:off x="6939779" y="2956865"/>
            <a:ext cx="2603598" cy="34470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PURPOSE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000">
              <a:solidFill>
                <a:prstClr val="black"/>
              </a:solidFill>
              <a:latin typeface="Univers" panose="020B05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VALUE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000">
              <a:solidFill>
                <a:prstClr val="black"/>
              </a:solidFill>
              <a:latin typeface="Univers" panose="020B05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RESPECT</a:t>
            </a:r>
          </a:p>
          <a:p>
            <a:endParaRPr lang="en-US"/>
          </a:p>
        </p:txBody>
      </p:sp>
      <p:sp>
        <p:nvSpPr>
          <p:cNvPr id="8" name="Up Arrow 7">
            <a:extLst>
              <a:ext uri="{FF2B5EF4-FFF2-40B4-BE49-F238E27FC236}">
                <a16:creationId xmlns:a16="http://schemas.microsoft.com/office/drawing/2014/main" id="{23FA2D27-9DF8-D557-20AD-60FE87DFB832}"/>
              </a:ext>
            </a:extLst>
          </p:cNvPr>
          <p:cNvSpPr/>
          <p:nvPr/>
        </p:nvSpPr>
        <p:spPr>
          <a:xfrm>
            <a:off x="8124296" y="3539956"/>
            <a:ext cx="484632" cy="683701"/>
          </a:xfrm>
          <a:prstGeom prst="upArrow">
            <a:avLst/>
          </a:prstGeom>
          <a:solidFill>
            <a:srgbClr val="1743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6E5A182-94F6-A249-8F37-963A674CFEAF}"/>
              </a:ext>
            </a:extLst>
          </p:cNvPr>
          <p:cNvSpPr/>
          <p:nvPr/>
        </p:nvSpPr>
        <p:spPr>
          <a:xfrm>
            <a:off x="8130679" y="4818139"/>
            <a:ext cx="484632" cy="683701"/>
          </a:xfrm>
          <a:prstGeom prst="upArrow">
            <a:avLst/>
          </a:prstGeom>
          <a:solidFill>
            <a:srgbClr val="1743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5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8354" name="Rectangle 2"/>
          <p:cNvSpPr>
            <a:spLocks noGrp="1" noChangeArrowheads="1"/>
          </p:cNvSpPr>
          <p:nvPr>
            <p:ph type="title"/>
          </p:nvPr>
        </p:nvSpPr>
        <p:spPr>
          <a:xfrm>
            <a:off x="2033052" y="2845972"/>
            <a:ext cx="8113485" cy="1861730"/>
          </a:xfrm>
        </p:spPr>
        <p:txBody>
          <a:bodyPr anchor="b">
            <a:noAutofit/>
          </a:bodyPr>
          <a:lstStyle/>
          <a:p>
            <a:pPr marL="0" marR="0" lvl="0" indent="0" algn="ctr" defTabSz="457200" rtl="0" eaLnBrk="1" fontAlgn="auto" latinLnBrk="0" hangingPunct="1">
              <a:lnSpc>
                <a:spcPct val="100000"/>
              </a:lnSpc>
              <a:spcBef>
                <a:spcPts val="0"/>
              </a:spcBef>
              <a:spcAft>
                <a:spcPts val="0"/>
              </a:spcAft>
              <a:tabLst/>
              <a:defRPr/>
            </a:pPr>
            <a:r>
              <a:rPr kumimoji="0" lang="en-US" sz="4800" b="1" i="1" u="none" strike="noStrike" kern="1200" cap="none" spc="0" normalizeH="0" baseline="0" noProof="0">
                <a:ln>
                  <a:noFill/>
                </a:ln>
                <a:solidFill>
                  <a:schemeClr val="tx1"/>
                </a:solidFill>
                <a:effectLst/>
                <a:uLnTx/>
                <a:uFillTx/>
                <a:latin typeface="Univers" panose="020B0503020202020204" pitchFamily="34" charset="0"/>
                <a:ea typeface="+mn-ea"/>
                <a:cs typeface="Futura" panose="020B0602020204020303" pitchFamily="34" charset="-79"/>
              </a:rPr>
              <a:t>We get what we give</a:t>
            </a:r>
            <a:br>
              <a:rPr kumimoji="0" lang="en-US" sz="3600" u="none" strike="noStrike" kern="1200" cap="none" spc="0" normalizeH="0" baseline="0" noProof="0">
                <a:ln>
                  <a:noFill/>
                </a:ln>
                <a:solidFill>
                  <a:schemeClr val="tx1"/>
                </a:solidFill>
                <a:effectLst/>
                <a:uLnTx/>
                <a:uFillTx/>
                <a:latin typeface="Univers" panose="020B0503020202020204" pitchFamily="34" charset="0"/>
                <a:ea typeface="+mn-ea"/>
                <a:cs typeface="+mn-cs"/>
              </a:rPr>
            </a:br>
            <a:br>
              <a:rPr kumimoji="0" lang="en-US" sz="3600" u="none" strike="noStrike" kern="1200" cap="none" spc="0" normalizeH="0" baseline="0" noProof="0">
                <a:ln>
                  <a:noFill/>
                </a:ln>
                <a:solidFill>
                  <a:schemeClr val="tx1"/>
                </a:solidFill>
                <a:effectLst/>
                <a:uLnTx/>
                <a:uFillTx/>
                <a:latin typeface="Univers" panose="020B0503020202020204" pitchFamily="34" charset="0"/>
                <a:ea typeface="+mn-ea"/>
                <a:cs typeface="+mn-cs"/>
              </a:rPr>
            </a:br>
            <a:r>
              <a:rPr kumimoji="0" lang="en-US" sz="3600" u="none" strike="noStrike" kern="1200" cap="none" spc="0" normalizeH="0" baseline="0" noProof="0">
                <a:ln>
                  <a:noFill/>
                </a:ln>
                <a:solidFill>
                  <a:schemeClr val="tx1"/>
                </a:solidFill>
                <a:effectLst/>
                <a:uLnTx/>
                <a:uFillTx/>
                <a:latin typeface="Univers" panose="020B0503020202020204" pitchFamily="34" charset="0"/>
                <a:ea typeface="+mn-ea"/>
                <a:cs typeface="Futura Medium" panose="020B0602020204020303" pitchFamily="34" charset="-79"/>
              </a:rPr>
              <a:t>If we want respect, </a:t>
            </a:r>
            <a:r>
              <a:rPr lang="en-US" sz="3600">
                <a:solidFill>
                  <a:schemeClr val="tx1"/>
                </a:solidFill>
                <a:latin typeface="Univers" panose="020B0503020202020204" pitchFamily="34" charset="0"/>
                <a:cs typeface="Futura Medium" panose="020B0602020204020303" pitchFamily="34" charset="-79"/>
              </a:rPr>
              <a:t>we</a:t>
            </a:r>
            <a:r>
              <a:rPr kumimoji="0" lang="en-US" sz="3600" u="none" strike="noStrike" kern="1200" cap="none" spc="0" normalizeH="0" baseline="0" noProof="0">
                <a:ln>
                  <a:noFill/>
                </a:ln>
                <a:solidFill>
                  <a:schemeClr val="tx1"/>
                </a:solidFill>
                <a:effectLst/>
                <a:uLnTx/>
                <a:uFillTx/>
                <a:latin typeface="Univers" panose="020B0503020202020204" pitchFamily="34" charset="0"/>
                <a:ea typeface="+mn-ea"/>
                <a:cs typeface="Futura Medium" panose="020B0602020204020303" pitchFamily="34" charset="-79"/>
              </a:rPr>
              <a:t> must give it</a:t>
            </a:r>
            <a:br>
              <a:rPr kumimoji="0" lang="en-US" sz="3600" b="0" i="1" u="none" strike="noStrike" kern="1200" cap="none" spc="0" normalizeH="0" baseline="0" noProof="0">
                <a:ln>
                  <a:noFill/>
                </a:ln>
                <a:effectLst/>
                <a:uLnTx/>
                <a:uFillTx/>
                <a:latin typeface="Century Gothic" panose="020B0502020202020204"/>
                <a:ea typeface="+mn-ea"/>
                <a:cs typeface="+mn-cs"/>
              </a:rPr>
            </a:br>
            <a:endParaRPr lang="en-US">
              <a:solidFill>
                <a:schemeClr val="tx2"/>
              </a:solidFill>
            </a:endParaRP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212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1059976" y="1517050"/>
            <a:ext cx="10072047"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Have you worked for supervisors that respected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white"/>
              </a:solidFill>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Have you worked for supervisors who didn’t?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Were you a better employee for the supervisors who respected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Why?  And what did they do to make you feel respected?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Univers" panose="020B0503020202020204" pitchFamily="34" charset="0"/>
                <a:cs typeface="Futura Medium" panose="020B0602020204020303" pitchFamily="34" charset="-79"/>
              </a:rPr>
              <a:t>What do you do to make your employees feel respected?</a:t>
            </a: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p:txBody>
      </p:sp>
    </p:spTree>
    <p:extLst>
      <p:ext uri="{BB962C8B-B14F-4D97-AF65-F5344CB8AC3E}">
        <p14:creationId xmlns:p14="http://schemas.microsoft.com/office/powerpoint/2010/main" val="3171001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Respect</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743060"/>
            <a:ext cx="9758960" cy="44627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indent="0">
              <a:buNone/>
            </a:pPr>
            <a:r>
              <a:rPr lang="en-US" sz="2800">
                <a:latin typeface="Univers" panose="020B0503020202020204" pitchFamily="34" charset="0"/>
                <a:cs typeface="Futura Medium" panose="020B0602020204020303" pitchFamily="34" charset="-79"/>
              </a:rPr>
              <a:t>Respect is hard work</a:t>
            </a:r>
          </a:p>
          <a:p>
            <a:pPr marL="0" indent="0">
              <a:buNone/>
            </a:pPr>
            <a:endParaRPr lang="en-US" sz="2800">
              <a:latin typeface="Univers" panose="020B0503020202020204" pitchFamily="34" charset="0"/>
              <a:cs typeface="Futura Medium" panose="020B0602020204020303" pitchFamily="34" charset="-79"/>
            </a:endParaRPr>
          </a:p>
          <a:p>
            <a:pPr marL="0" indent="0">
              <a:buNone/>
            </a:pPr>
            <a:r>
              <a:rPr lang="en-US" sz="2800">
                <a:latin typeface="Univers" panose="020B0503020202020204" pitchFamily="34" charset="0"/>
                <a:cs typeface="Futura Medium" panose="020B0602020204020303" pitchFamily="34" charset="-79"/>
              </a:rPr>
              <a:t>How do you make it part of your day?</a:t>
            </a:r>
          </a:p>
          <a:p>
            <a:pPr marL="0" indent="0">
              <a:buNone/>
            </a:pPr>
            <a:endParaRPr lang="en-US" sz="2800">
              <a:latin typeface="Univers" panose="020B0503020202020204" pitchFamily="34" charset="0"/>
              <a:cs typeface="Futura Medium" panose="020B0602020204020303" pitchFamily="34" charset="-79"/>
            </a:endParaRPr>
          </a:p>
          <a:p>
            <a:pPr marL="0" indent="0">
              <a:buNone/>
            </a:pPr>
            <a:r>
              <a:rPr lang="en-US" sz="2800">
                <a:latin typeface="Univers" panose="020B0503020202020204" pitchFamily="34" charset="0"/>
                <a:cs typeface="Futura Medium" panose="020B0602020204020303" pitchFamily="34" charset="-79"/>
              </a:rPr>
              <a:t>How do you make it part of your quarter?</a:t>
            </a:r>
          </a:p>
          <a:p>
            <a:pPr marL="0" indent="0">
              <a:buNone/>
            </a:pPr>
            <a:endParaRPr lang="en-US" sz="2800">
              <a:latin typeface="Univers" panose="020B0503020202020204" pitchFamily="34" charset="0"/>
              <a:cs typeface="Futura Medium" panose="020B0602020204020303" pitchFamily="34" charset="-79"/>
            </a:endParaRPr>
          </a:p>
          <a:p>
            <a:pPr marL="0" indent="0">
              <a:buNone/>
            </a:pPr>
            <a:r>
              <a:rPr lang="en-US" sz="2800">
                <a:latin typeface="Univers" panose="020B0503020202020204" pitchFamily="34" charset="0"/>
                <a:cs typeface="Futura Medium" panose="020B0602020204020303" pitchFamily="34" charset="-79"/>
              </a:rPr>
              <a:t>How do you make it part of your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740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708708"/>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Managing Disagreement –</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Culture –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Respect</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743060"/>
            <a:ext cx="975896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Partner with someone to create accountability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Set deadlines for plan, but be flexible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Have a real (but not too real) penalty for failing to meet goals</a:t>
            </a:r>
            <a:endParaRPr kumimoji="0" lang="en-US" sz="2800" u="none" strike="noStrike" kern="1200" cap="none" spc="0" normalizeH="0" baseline="0" noProof="0">
              <a:ln>
                <a:noFill/>
              </a:ln>
              <a:solidFill>
                <a:prstClr val="black"/>
              </a:solidFill>
              <a:effectLst/>
              <a:uLnTx/>
              <a:uFillTx/>
              <a:latin typeface="Univers" panose="020B0503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1901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CCAC56-9914-B32C-3A3F-47A5EEDF1AD9}"/>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12B1D74A-272E-B1BF-91FB-E7504E68F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475A97BC-5121-0D06-B9FB-3EBC0C7F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EAB3D979-264A-D463-EEE2-14D3382B01CA}"/>
              </a:ext>
            </a:extLst>
          </p:cNvPr>
          <p:cNvSpPr>
            <a:spLocks noGrp="1" noChangeArrowheads="1"/>
          </p:cNvSpPr>
          <p:nvPr>
            <p:ph type="title"/>
          </p:nvPr>
        </p:nvSpPr>
        <p:spPr>
          <a:xfrm>
            <a:off x="2033052" y="2845972"/>
            <a:ext cx="8113485" cy="1861730"/>
          </a:xfrm>
        </p:spPr>
        <p:txBody>
          <a:bodyPr anchor="b">
            <a:noAutofit/>
          </a:bodyPr>
          <a:lstStyle/>
          <a:p>
            <a:pPr algn="ctr">
              <a:spcBef>
                <a:spcPts val="0"/>
              </a:spcBef>
              <a:defRPr/>
            </a:pPr>
            <a:r>
              <a:rPr lang="en-US" sz="5400" b="1">
                <a:solidFill>
                  <a:schemeClr val="tx1"/>
                </a:solidFill>
                <a:latin typeface="Univers" panose="020B0503020202020204" pitchFamily="34" charset="0"/>
                <a:cs typeface="Futura" panose="020B0602020204020303" pitchFamily="34" charset="-79"/>
              </a:rPr>
              <a:t>Setting the Bar for Behavior</a:t>
            </a: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A0814852-CA73-6C63-27BD-39CFC7277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583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19" y="579575"/>
            <a:ext cx="8620207"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Setting the Bar for Behavior</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687323"/>
            <a:ext cx="10856686"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If respect is the standard, set the bar at disrespect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Constant interrupting</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Not respecting a person’s space or time</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Email hand grenades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Insulting or demeaning others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Ignoring people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Corrosive over time and is gateway drug to worse behavior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rPr>
              <a:t> </a:t>
            </a:r>
            <a:endParaRPr kumimoji="0" lang="en-US" sz="3200" b="0" i="0" u="none" strike="noStrike" kern="1200" cap="none" spc="0" normalizeH="0" baseline="0" noProof="0">
              <a:ln>
                <a:noFill/>
              </a:ln>
              <a:solidFill>
                <a:srgbClr val="2F5CE8"/>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538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744898"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Setting the Bar for Behavior</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919551"/>
            <a:ext cx="10615262"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80% employees subjected to uncivil behavior lose work time worrying about the behavior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Studies show we lose up to 30% of our cognitive skills after we are treated disrespectfully </a:t>
            </a:r>
            <a:r>
              <a:rPr kumimoji="0" lang="en-US" sz="28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or witness disrespectful behavior happening to others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60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47350-9350-1541-9339-B976B3AC68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7ED181-DF83-4E53-8EA7-2166F298CA1D}"/>
              </a:ext>
            </a:extLst>
          </p:cNvPr>
          <p:cNvSpPr txBox="1"/>
          <p:nvPr/>
        </p:nvSpPr>
        <p:spPr>
          <a:xfrm>
            <a:off x="1216519" y="579575"/>
            <a:ext cx="8620207" cy="3785652"/>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Managing Disagreement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Setting the Bar for Behavior</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30B4555A-647D-77F4-C2A3-19A393546E6B}"/>
              </a:ext>
            </a:extLst>
          </p:cNvPr>
          <p:cNvSpPr txBox="1"/>
          <p:nvPr/>
        </p:nvSpPr>
        <p:spPr>
          <a:xfrm>
            <a:off x="1216519" y="2912406"/>
            <a:ext cx="10856686"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Yes, holding people (and ourselves) accountable is caring.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And accountability is how we teach culture to our employees.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We also teach culture with what we don’t hold people accountable for.</a:t>
            </a:r>
            <a:r>
              <a:rPr kumimoji="0" lang="en-US" sz="32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rPr>
              <a:t> </a:t>
            </a:r>
            <a:endParaRPr kumimoji="0" lang="en-US" sz="3200" b="0" i="0" u="none" strike="noStrike" kern="1200" cap="none" spc="0" normalizeH="0" baseline="0" noProof="0">
              <a:ln>
                <a:noFill/>
              </a:ln>
              <a:solidFill>
                <a:srgbClr val="2F5CE8"/>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72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D33B3C-5FFA-8F60-DA10-7939D73D0FC8}"/>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5FF9F250-344D-EE8B-0415-155F454F6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75965E84-9545-3EE7-22E2-6263A5212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EDB79B60-FEF3-12E0-402D-28B59CE37DAA}"/>
              </a:ext>
            </a:extLst>
          </p:cNvPr>
          <p:cNvSpPr>
            <a:spLocks noGrp="1" noChangeArrowheads="1"/>
          </p:cNvSpPr>
          <p:nvPr>
            <p:ph type="title"/>
          </p:nvPr>
        </p:nvSpPr>
        <p:spPr>
          <a:xfrm>
            <a:off x="2033052" y="2845972"/>
            <a:ext cx="8113485" cy="1861730"/>
          </a:xfrm>
        </p:spPr>
        <p:txBody>
          <a:bodyPr anchor="b">
            <a:noAutofit/>
          </a:bodyPr>
          <a:lstStyle/>
          <a:p>
            <a:pPr algn="ctr">
              <a:spcBef>
                <a:spcPts val="0"/>
              </a:spcBef>
              <a:defRPr/>
            </a:pPr>
            <a:r>
              <a:rPr lang="en-US" sz="5400" b="1">
                <a:solidFill>
                  <a:schemeClr val="tx1"/>
                </a:solidFill>
                <a:latin typeface="Univers" panose="020B0503020202020204" pitchFamily="34" charset="0"/>
                <a:cs typeface="Futura" panose="020B0602020204020303" pitchFamily="34" charset="-79"/>
              </a:rPr>
              <a:t>Empathy:</a:t>
            </a:r>
            <a:br>
              <a:rPr lang="en-US" sz="5400" b="1">
                <a:solidFill>
                  <a:schemeClr val="tx1"/>
                </a:solidFill>
                <a:latin typeface="Univers" panose="020B0503020202020204" pitchFamily="34" charset="0"/>
                <a:cs typeface="Futura" panose="020B0602020204020303" pitchFamily="34" charset="-79"/>
              </a:rPr>
            </a:br>
            <a:r>
              <a:rPr lang="en-US" b="1">
                <a:solidFill>
                  <a:schemeClr val="tx1"/>
                </a:solidFill>
                <a:latin typeface="Univers" panose="020B0503020202020204" pitchFamily="34" charset="0"/>
                <a:cs typeface="Futura" panose="020B0602020204020303" pitchFamily="34" charset="-79"/>
              </a:rPr>
              <a:t>Can’t Lead Without It</a:t>
            </a: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9453EA2D-8446-97C5-B6F7-4976829E8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539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8354" name="Rectangle 2"/>
          <p:cNvSpPr>
            <a:spLocks noGrp="1" noChangeArrowheads="1"/>
          </p:cNvSpPr>
          <p:nvPr>
            <p:ph type="title"/>
          </p:nvPr>
        </p:nvSpPr>
        <p:spPr>
          <a:xfrm>
            <a:off x="4333783" y="3673287"/>
            <a:ext cx="4171589" cy="1861730"/>
          </a:xfrm>
        </p:spPr>
        <p:txBody>
          <a:bodyPr anchor="b">
            <a:noAutofit/>
          </a:bodyPr>
          <a:lstStyle/>
          <a:p>
            <a:r>
              <a:rPr lang="en-US" sz="8000" b="1" dirty="0">
                <a:solidFill>
                  <a:schemeClr val="tx2"/>
                </a:solidFill>
                <a:latin typeface="Univers" panose="020B0503020202020204" pitchFamily="34" charset="0"/>
                <a:cs typeface="Futura" panose="020B0602020204020303" pitchFamily="34" charset="-79"/>
              </a:rPr>
              <a:t>C A R E</a:t>
            </a:r>
            <a:br>
              <a:rPr lang="en-US" sz="6000" b="1" dirty="0">
                <a:solidFill>
                  <a:schemeClr val="tx2"/>
                </a:solidFill>
                <a:latin typeface="Futura" panose="020B0602020204020303" pitchFamily="34" charset="-79"/>
                <a:cs typeface="Futura" panose="020B0602020204020303" pitchFamily="34" charset="-79"/>
              </a:rPr>
            </a:br>
            <a:br>
              <a:rPr lang="en-US" sz="8000" b="1" dirty="0">
                <a:solidFill>
                  <a:schemeClr val="tx2"/>
                </a:solidFill>
                <a:latin typeface="Futura" panose="020B0602020204020303" pitchFamily="34" charset="-79"/>
                <a:cs typeface="Futura" panose="020B0602020204020303" pitchFamily="34" charset="-79"/>
              </a:rPr>
            </a:br>
            <a:r>
              <a:rPr lang="en-US" dirty="0">
                <a:solidFill>
                  <a:schemeClr val="tx2"/>
                </a:solidFill>
                <a:latin typeface="Univers" panose="020B0503020202020204" pitchFamily="34" charset="0"/>
                <a:cs typeface="Futura Medium" panose="020B0602020204020303" pitchFamily="34" charset="-79"/>
              </a:rPr>
              <a:t>…just care</a:t>
            </a: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862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Empathy</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244296"/>
            <a:ext cx="10227335"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Remember, we don’t have to agree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Get out of our own heads for a little while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(Grocery store check-out line - David Foster Wallace)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u="none" strike="noStrike" kern="1200" cap="none" spc="0" normalizeH="0" baseline="0" noProof="0">
              <a:ln>
                <a:noFill/>
              </a:ln>
              <a:solidFill>
                <a:srgbClr val="2F5CE8"/>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Division is usually a lack of perspective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64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1097869" y="1574390"/>
            <a:ext cx="10072047"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Tell one story about yourself that you believe was important in making you who you are today.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And listen to one story from your partner.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(Does this help you better understand who this person is?  Our experiences are not the same, but importance usually is: family, friendship, compassion, connection)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srgbClr val="2063F3"/>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Why?  </a:t>
            </a:r>
            <a:r>
              <a:rPr kumimoji="0" lang="en-US" sz="3600" b="1" u="none" strike="noStrike" kern="1200" cap="none" spc="0" normalizeH="0" baseline="0" noProof="0">
                <a:ln>
                  <a:noFill/>
                </a:ln>
                <a:solidFill>
                  <a:prstClr val="white"/>
                </a:solidFill>
                <a:effectLst/>
                <a:uLnTx/>
                <a:uFillTx/>
                <a:latin typeface="Univers" panose="020B0503020202020204" pitchFamily="34" charset="0"/>
                <a:cs typeface="Futura" panose="020B0602020204020303" pitchFamily="34" charset="-79"/>
              </a:rPr>
              <a:t>Care</a:t>
            </a:r>
            <a:r>
              <a:rPr kumimoji="0" lang="en-US" sz="2800" b="1" u="none" strike="noStrike" kern="1200" cap="none" spc="0" normalizeH="0" baseline="0" noProof="0">
                <a:ln>
                  <a:noFill/>
                </a:ln>
                <a:solidFill>
                  <a:prstClr val="white"/>
                </a:solidFill>
                <a:effectLst/>
                <a:uLnTx/>
                <a:uFillTx/>
                <a:latin typeface="Univers" panose="020B0503020202020204" pitchFamily="34" charset="0"/>
                <a:cs typeface="Futura" panose="020B0602020204020303" pitchFamily="34" charset="-79"/>
              </a:rPr>
              <a:t> about me and I’ll </a:t>
            </a:r>
            <a:r>
              <a:rPr kumimoji="0" lang="en-US" sz="3600" b="1" u="none" strike="noStrike" kern="1200" cap="none" spc="0" normalizeH="0" baseline="0" noProof="0">
                <a:ln>
                  <a:noFill/>
                </a:ln>
                <a:solidFill>
                  <a:prstClr val="white"/>
                </a:solidFill>
                <a:effectLst/>
                <a:uLnTx/>
                <a:uFillTx/>
                <a:latin typeface="Univers" panose="020B0503020202020204" pitchFamily="34" charset="0"/>
                <a:cs typeface="Futura" panose="020B0602020204020303" pitchFamily="34" charset="-79"/>
              </a:rPr>
              <a:t>Care </a:t>
            </a:r>
            <a:r>
              <a:rPr kumimoji="0" lang="en-US" sz="2800" b="1" u="none" strike="noStrike" kern="1200" cap="none" spc="0" normalizeH="0" baseline="0" noProof="0">
                <a:ln>
                  <a:noFill/>
                </a:ln>
                <a:solidFill>
                  <a:prstClr val="white"/>
                </a:solidFill>
                <a:effectLst/>
                <a:uLnTx/>
                <a:uFillTx/>
                <a:latin typeface="Univers" panose="020B0503020202020204" pitchFamily="34" charset="0"/>
                <a:cs typeface="Futura" panose="020B0602020204020303" pitchFamily="34" charset="-79"/>
              </a:rPr>
              <a:t>about you.  </a:t>
            </a:r>
            <a:endParaRPr kumimoji="0" lang="en-US" sz="2000" b="1" u="none" strike="noStrike" kern="1200" cap="none" spc="0" normalizeH="0" baseline="0" noProof="0">
              <a:ln>
                <a:noFill/>
              </a:ln>
              <a:solidFill>
                <a:prstClr val="white"/>
              </a:solidFill>
              <a:effectLst/>
              <a:uLnTx/>
              <a:uFillTx/>
              <a:latin typeface="Univers" panose="020B0503020202020204" pitchFamily="34" charset="0"/>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195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A68D-6742-5E27-0575-859265A0D1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C24CF2-DC38-5609-4EEC-BF3BCA9A6F25}"/>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Empathy</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1F899A58-F405-427F-397F-7A4FD894CB58}"/>
              </a:ext>
            </a:extLst>
          </p:cNvPr>
          <p:cNvSpPr txBox="1"/>
          <p:nvPr/>
        </p:nvSpPr>
        <p:spPr>
          <a:xfrm>
            <a:off x="1216520" y="2036478"/>
            <a:ext cx="10227335" cy="58785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Putting our own point of view aside for a moment</a:t>
            </a: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 is incredibly educational and even liberating.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If people draw different lessons from their experiences than we do from ours, then we should be curious as to why.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It’s about problem solving (i.e. effective teams)</a:t>
            </a: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0427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Empathy</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057260"/>
            <a:ext cx="10227335" cy="53860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We all have different experiences, so we all have different perspectives (subjectivity).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When people with different perspectives clash, it can have impacts on the team.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It’s not a question of right or wrong.  It’s a question of impact.</a:t>
            </a:r>
            <a:endParaRPr kumimoji="0" lang="en-US" sz="2800" u="none" strike="noStrike" kern="1200" cap="none" spc="0" normalizeH="0" baseline="0" noProof="0">
              <a:ln>
                <a:noFill/>
              </a:ln>
              <a:solidFill>
                <a:srgbClr val="2F5CE8"/>
              </a:solidFill>
              <a:effectLst/>
              <a:uLnTx/>
              <a:uFillTx/>
              <a:latin typeface="Univers" panose="020B0503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97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ception 2 .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466" y="0"/>
            <a:ext cx="6595068"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89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Empathy</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002907"/>
            <a:ext cx="10459116"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Small events (slights, snubs, insults, isolating events) can have </a:t>
            </a:r>
            <a:r>
              <a:rPr kumimoji="0" lang="en-US" sz="2800" b="0"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rPr>
              <a:t>weight</a:t>
            </a: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 over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Can be based on race, sex, religion, disability, age, ethnicity, LGBTQ</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A balloon we slowly fill with air (Manny Gallegos)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The individual can feel </a:t>
            </a:r>
            <a:r>
              <a:rPr kumimoji="0" lang="en-US" sz="2800" b="0"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rPr>
              <a:t>isolated</a:t>
            </a: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 from the team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911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763588" y="1143000"/>
            <a:ext cx="10664823" cy="5693866"/>
          </a:xfrm>
          <a:prstGeom prst="rect">
            <a:avLst/>
          </a:prstGeom>
          <a:noFill/>
        </p:spPr>
        <p:txBody>
          <a:bodyPr wrap="square" rtlCol="0">
            <a:spAutoFit/>
          </a:bodyPr>
          <a:lstStyle/>
          <a:p>
            <a:pPr marL="11430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Jane and Bob are hired for a difficult and highly stressful  job.  The job is crucial to the operation of the company.  As a result, people in this job are expected to produce and produce quickly or they are fired and replaced.  </a:t>
            </a: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11430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There are eight people in the department.  Jane is the only woman.  Six months after they are hired Bob passes his probation and is given a nice raise.  Jane is fired for low productivity and poor performance (making errors).  HR can’t figure out why women have historically not performed well in this position, since no one in the department is overtly sexist and women are held to the same performance standards as men.</a:t>
            </a: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a:p>
            <a:pPr marL="11430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How could small, isolating events led to Jane’s demise?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970989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DA8BE9-01BA-2CAC-2BFA-ED45C8618392}"/>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1EA5D0C8-0B6C-4458-DDBF-F7067ED2B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7ED4B0C0-120A-898D-B84D-1A3F9FB70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2964E799-6299-52D5-752B-28AC0DA8D33C}"/>
              </a:ext>
            </a:extLst>
          </p:cNvPr>
          <p:cNvSpPr>
            <a:spLocks noGrp="1" noChangeArrowheads="1"/>
          </p:cNvSpPr>
          <p:nvPr>
            <p:ph type="title"/>
          </p:nvPr>
        </p:nvSpPr>
        <p:spPr>
          <a:xfrm>
            <a:off x="4333783" y="3673287"/>
            <a:ext cx="4171589" cy="1861730"/>
          </a:xfrm>
        </p:spPr>
        <p:txBody>
          <a:bodyPr anchor="b">
            <a:noAutofit/>
          </a:bodyPr>
          <a:lstStyle/>
          <a:p>
            <a:r>
              <a:rPr lang="en-US" sz="8000" b="1">
                <a:solidFill>
                  <a:schemeClr val="tx2"/>
                </a:solidFill>
                <a:latin typeface="Univers" panose="020B0503020202020204" pitchFamily="34" charset="0"/>
                <a:cs typeface="Futura" panose="020B0602020204020303" pitchFamily="34" charset="-79"/>
              </a:rPr>
              <a:t>C A R E</a:t>
            </a:r>
            <a:br>
              <a:rPr lang="en-US" sz="6000" b="1">
                <a:solidFill>
                  <a:schemeClr val="tx2"/>
                </a:solidFill>
                <a:latin typeface="Futura" panose="020B0602020204020303" pitchFamily="34" charset="-79"/>
                <a:cs typeface="Futura" panose="020B0602020204020303" pitchFamily="34" charset="-79"/>
              </a:rPr>
            </a:br>
            <a:br>
              <a:rPr lang="en-US" sz="8000" b="1">
                <a:solidFill>
                  <a:schemeClr val="tx2"/>
                </a:solidFill>
                <a:latin typeface="Futura" panose="020B0602020204020303" pitchFamily="34" charset="-79"/>
                <a:cs typeface="Futura" panose="020B0602020204020303" pitchFamily="34" charset="-79"/>
              </a:rPr>
            </a:br>
            <a:r>
              <a:rPr lang="en-US">
                <a:solidFill>
                  <a:schemeClr val="tx2"/>
                </a:solidFill>
                <a:latin typeface="Univers" panose="020B0503020202020204" pitchFamily="34" charset="0"/>
                <a:cs typeface="Futura Medium" panose="020B0602020204020303" pitchFamily="34" charset="-79"/>
              </a:rPr>
              <a:t>…just care</a:t>
            </a:r>
          </a:p>
        </p:txBody>
      </p:sp>
      <p:sp>
        <p:nvSpPr>
          <p:cNvPr id="228364" name="Rectangle 228363">
            <a:extLst>
              <a:ext uri="{FF2B5EF4-FFF2-40B4-BE49-F238E27FC236}">
                <a16:creationId xmlns:a16="http://schemas.microsoft.com/office/drawing/2014/main" id="{FC1B66D3-0E1D-E82E-EE5B-FFB2DB71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483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F0C916-30C3-9A12-6310-4C3159F1A2CD}"/>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EC2618FA-E211-8FAD-904E-C9F23D1E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A592AF65-D52B-67CA-7D6F-CE9FFC47E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2E73DB0A-EFC9-36DB-0AEE-F3F0F0539E29}"/>
              </a:ext>
            </a:extLst>
          </p:cNvPr>
          <p:cNvSpPr>
            <a:spLocks noGrp="1" noChangeArrowheads="1"/>
          </p:cNvSpPr>
          <p:nvPr>
            <p:ph type="title"/>
          </p:nvPr>
        </p:nvSpPr>
        <p:spPr>
          <a:xfrm>
            <a:off x="2033052" y="2845972"/>
            <a:ext cx="8113485" cy="1861730"/>
          </a:xfrm>
        </p:spPr>
        <p:txBody>
          <a:bodyPr anchor="b">
            <a:noAutofit/>
          </a:bodyPr>
          <a:lstStyle/>
          <a:p>
            <a:pPr algn="ctr">
              <a:spcBef>
                <a:spcPts val="0"/>
              </a:spcBef>
              <a:defRPr/>
            </a:pPr>
            <a:r>
              <a:rPr lang="en-US" sz="5400" b="1">
                <a:solidFill>
                  <a:schemeClr val="tx1"/>
                </a:solidFill>
                <a:latin typeface="Univers" panose="020B0503020202020204" pitchFamily="34" charset="0"/>
                <a:cs typeface="Futura" panose="020B0602020204020303" pitchFamily="34" charset="-79"/>
              </a:rPr>
              <a:t>Radical Candor:</a:t>
            </a:r>
            <a:br>
              <a:rPr lang="en-US" sz="5400" b="1">
                <a:solidFill>
                  <a:schemeClr val="tx1"/>
                </a:solidFill>
                <a:latin typeface="Univers" panose="020B0503020202020204" pitchFamily="34" charset="0"/>
                <a:cs typeface="Futura" panose="020B0602020204020303" pitchFamily="34" charset="-79"/>
              </a:rPr>
            </a:br>
            <a:r>
              <a:rPr lang="en-US" b="1">
                <a:solidFill>
                  <a:schemeClr val="tx1"/>
                </a:solidFill>
                <a:latin typeface="Univers" panose="020B0503020202020204" pitchFamily="34" charset="0"/>
                <a:cs typeface="Futura" panose="020B0602020204020303" pitchFamily="34" charset="-79"/>
              </a:rPr>
              <a:t>Caring and Direct</a:t>
            </a: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5F96F735-00BF-E341-F616-CAF866793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258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Care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Manager’s Problem</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397948"/>
            <a:ext cx="975896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Sometimes we must decide who’s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How do we have those conversations?</a:t>
            </a:r>
          </a:p>
        </p:txBody>
      </p:sp>
    </p:spTree>
    <p:extLst>
      <p:ext uri="{BB962C8B-B14F-4D97-AF65-F5344CB8AC3E}">
        <p14:creationId xmlns:p14="http://schemas.microsoft.com/office/powerpoint/2010/main" val="266040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Care as Culture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1754110"/>
            <a:ext cx="9758960"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About being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About being in the relationship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Caring about both of those things passionately will help us find the balance between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The job and the people we work with</a:t>
            </a:r>
          </a:p>
        </p:txBody>
      </p:sp>
    </p:spTree>
    <p:extLst>
      <p:ext uri="{BB962C8B-B14F-4D97-AF65-F5344CB8AC3E}">
        <p14:creationId xmlns:p14="http://schemas.microsoft.com/office/powerpoint/2010/main" val="339402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Care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Radical Candor</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397948"/>
            <a:ext cx="975896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Conversations that are both caring and direct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Can work only if underlying relationship is trusting and solid (must lay the groundwork first)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3666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1051565" y="2608818"/>
            <a:ext cx="100720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rPr>
              <a:t>Have you ever had an employee who just wouldn’t trust you, wouldn’t trust their </a:t>
            </a:r>
            <a:r>
              <a:rPr lang="en-US" sz="2400">
                <a:solidFill>
                  <a:prstClr val="white"/>
                </a:solidFill>
                <a:latin typeface="Univers" panose="020B0503020202020204" pitchFamily="34" charset="0"/>
                <a:cs typeface="Futura Medium" panose="020B0602020204020303" pitchFamily="34" charset="-79"/>
              </a:rPr>
              <a:t>co-workers, and was a drag on the team?</a:t>
            </a:r>
            <a:endParaRPr kumimoji="0" lang="en-US" sz="2400" u="none" strike="noStrike" kern="1200" cap="none" spc="0" normalizeH="0" baseline="0" noProof="0">
              <a:ln>
                <a:noFill/>
              </a:ln>
              <a:solidFill>
                <a:prstClr val="white"/>
              </a:solidFill>
              <a:effectLst/>
              <a:uLnTx/>
              <a:uFillTx/>
              <a:latin typeface="Univers" panose="020B0503020202020204" pitchFamily="34" charset="0"/>
              <a:cs typeface="Futura Medium" panose="020B0602020204020303" pitchFamily="34" charset="-79"/>
            </a:endParaRPr>
          </a:p>
        </p:txBody>
      </p:sp>
    </p:spTree>
    <p:extLst>
      <p:ext uri="{BB962C8B-B14F-4D97-AF65-F5344CB8AC3E}">
        <p14:creationId xmlns:p14="http://schemas.microsoft.com/office/powerpoint/2010/main" val="2228836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E4670-55CA-6BA5-898D-5C6B550338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A3BF3B-0387-0A6A-58BE-BC3D857BC15D}"/>
              </a:ext>
            </a:extLst>
          </p:cNvPr>
          <p:cNvSpPr txBox="1"/>
          <p:nvPr/>
        </p:nvSpPr>
        <p:spPr>
          <a:xfrm>
            <a:off x="1216519" y="579575"/>
            <a:ext cx="8682223"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Care</a:t>
            </a: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Radical Candor</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A8B7C1DE-414C-0F26-9EED-8058DC1A2753}"/>
              </a:ext>
            </a:extLst>
          </p:cNvPr>
          <p:cNvSpPr txBox="1"/>
          <p:nvPr/>
        </p:nvSpPr>
        <p:spPr>
          <a:xfrm>
            <a:off x="1216519" y="2992582"/>
            <a:ext cx="1058627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Founded on trust (psychological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Trust is earned through consistency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Sharing risk and breaking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p:txBody>
      </p:sp>
    </p:spTree>
    <p:extLst>
      <p:ext uri="{BB962C8B-B14F-4D97-AF65-F5344CB8AC3E}">
        <p14:creationId xmlns:p14="http://schemas.microsoft.com/office/powerpoint/2010/main" val="337533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A9FB5A-4771-6088-0C87-80E997D424A4}"/>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BA64E9E7-0E3B-3878-091E-FBB6DFBF8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1BD1D363-2B4F-3A0F-CE7D-D69353A0A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51D92EFC-B9A8-194F-265E-498EE17CF69A}"/>
              </a:ext>
            </a:extLst>
          </p:cNvPr>
          <p:cNvSpPr>
            <a:spLocks noGrp="1" noChangeArrowheads="1"/>
          </p:cNvSpPr>
          <p:nvPr>
            <p:ph type="title"/>
          </p:nvPr>
        </p:nvSpPr>
        <p:spPr>
          <a:xfrm>
            <a:off x="955088" y="3242279"/>
            <a:ext cx="10269414" cy="1861730"/>
          </a:xfrm>
        </p:spPr>
        <p:txBody>
          <a:bodyPr anchor="b">
            <a:noAutofit/>
          </a:bodyPr>
          <a:lstStyle/>
          <a:p>
            <a:pPr algn="ctr">
              <a:spcBef>
                <a:spcPts val="0"/>
              </a:spcBef>
              <a:defRPr/>
            </a:pPr>
            <a:r>
              <a:rPr lang="en-US" sz="4400" b="1">
                <a:solidFill>
                  <a:schemeClr val="tx1"/>
                </a:solidFill>
                <a:latin typeface="Univers" panose="020B0503020202020204" pitchFamily="34" charset="0"/>
                <a:cs typeface="Futura" panose="020B0602020204020303" pitchFamily="34" charset="-79"/>
              </a:rPr>
              <a:t>Conversation Ground Rules</a:t>
            </a:r>
            <a:br>
              <a:rPr lang="en-US" sz="4400" b="1">
                <a:solidFill>
                  <a:schemeClr val="tx1"/>
                </a:solidFill>
                <a:latin typeface="Univers" panose="020B0503020202020204" pitchFamily="34" charset="0"/>
                <a:cs typeface="Futura" panose="020B0602020204020303" pitchFamily="34" charset="-79"/>
              </a:rPr>
            </a:b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9E457783-5D1C-864F-E5E2-AB592C349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383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19" y="579575"/>
            <a:ext cx="8661771"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Conversation Ground Rules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19" y="2089751"/>
            <a:ext cx="10856686" cy="65556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We get what we give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Conversation isn’t about winning a battle.  It’s about furthering relationships.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Assume good intent – always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Ask teachable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Find truth in what you hear even if you don’t agree with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rPr>
              <a:t> </a:t>
            </a:r>
            <a:endParaRPr kumimoji="0" lang="en-US" sz="3200" b="0" i="0" u="none" strike="noStrike" kern="1200" cap="none" spc="0" normalizeH="0" baseline="0" noProof="0">
              <a:ln>
                <a:noFill/>
              </a:ln>
              <a:solidFill>
                <a:srgbClr val="2F5CE8"/>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8055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2AB1D-2941-39C7-AF0A-A5CEC8C0DD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10BD25-7AE6-218A-1C0C-6C040C553AC4}"/>
              </a:ext>
            </a:extLst>
          </p:cNvPr>
          <p:cNvSpPr txBox="1"/>
          <p:nvPr/>
        </p:nvSpPr>
        <p:spPr>
          <a:xfrm>
            <a:off x="1216519" y="579575"/>
            <a:ext cx="8661771"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Conversation Ground Rules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661BF040-4096-CA35-5FF6-7B4FC7B622F5}"/>
              </a:ext>
            </a:extLst>
          </p:cNvPr>
          <p:cNvSpPr txBox="1"/>
          <p:nvPr/>
        </p:nvSpPr>
        <p:spPr>
          <a:xfrm>
            <a:off x="1216519" y="1529962"/>
            <a:ext cx="10856686" cy="66787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To communicate with each other we must understand each other.  This requires that we have a shared understanding of the terms we use and what they mean.  This takes context.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Communication is all context.  None of us communicate in a vacuum.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If I’m the communicator, I must keep adding context until I’m understood.  It is my responsibility.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This is why impact is more important than intent.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033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8E7D-EFF8-7ABB-22CF-DDFA04A083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AAAB04-96FF-656E-80D4-3BC2017F03B6}"/>
              </a:ext>
            </a:extLst>
          </p:cNvPr>
          <p:cNvSpPr txBox="1"/>
          <p:nvPr/>
        </p:nvSpPr>
        <p:spPr>
          <a:xfrm>
            <a:off x="1216519" y="579575"/>
            <a:ext cx="8661771"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Conversation Ground Rules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AAA12D92-76C7-1974-03C1-AE50F9AEAA67}"/>
              </a:ext>
            </a:extLst>
          </p:cNvPr>
          <p:cNvSpPr txBox="1"/>
          <p:nvPr/>
        </p:nvSpPr>
        <p:spPr>
          <a:xfrm>
            <a:off x="1216519" y="2506708"/>
            <a:ext cx="10856686"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Intent isn’t in anyone’s performance evaluation.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panose="020B0602020204020303" pitchFamily="34" charset="-79"/>
              </a:rPr>
              <a:t>Communication is in everyone’s performance evaluation</a:t>
            </a:r>
            <a:endParaRPr kumimoji="0" lang="en-US" sz="3200" b="0"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6688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D5FF4-856C-8B32-7161-5A7661DE05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E1C7F0-2350-1200-7934-B553A679B0A6}"/>
              </a:ext>
            </a:extLst>
          </p:cNvPr>
          <p:cNvSpPr txBox="1"/>
          <p:nvPr/>
        </p:nvSpPr>
        <p:spPr>
          <a:xfrm>
            <a:off x="1216519" y="579575"/>
            <a:ext cx="8661771"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Conversation Ground Rules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49C471FA-E2F1-5F28-B1BC-AA612B447C74}"/>
              </a:ext>
            </a:extLst>
          </p:cNvPr>
          <p:cNvSpPr txBox="1"/>
          <p:nvPr/>
        </p:nvSpPr>
        <p:spPr>
          <a:xfrm>
            <a:off x="1216519" y="2506708"/>
            <a:ext cx="10338172"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nivers" panose="020B0503020202020204" pitchFamily="34" charset="0"/>
                <a:ea typeface="+mn-ea"/>
                <a:cs typeface="Futura" panose="020B0602020204020303" pitchFamily="34" charset="-79"/>
              </a:rPr>
              <a:t>Don’t judge whether a person should or should not be upset.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Univers" panose="020B0503020202020204" pitchFamily="34" charset="0"/>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Univers" panose="020B0503020202020204" pitchFamily="34" charset="0"/>
                <a:cs typeface="Futura" panose="020B0602020204020303" pitchFamily="34" charset="-79"/>
              </a:rPr>
              <a:t>Y</a:t>
            </a:r>
            <a:r>
              <a:rPr kumimoji="0" lang="en-US" sz="2800" b="0" i="0" u="none" strike="noStrike" kern="1200" cap="none" spc="0" normalizeH="0" baseline="0" noProof="0" dirty="0" err="1">
                <a:ln>
                  <a:noFill/>
                </a:ln>
                <a:solidFill>
                  <a:prstClr val="black"/>
                </a:solidFill>
                <a:effectLst/>
                <a:uLnTx/>
                <a:uFillTx/>
                <a:latin typeface="Univers" panose="020B0503020202020204" pitchFamily="34" charset="0"/>
                <a:ea typeface="+mn-ea"/>
                <a:cs typeface="Futura" panose="020B0602020204020303" pitchFamily="34" charset="-79"/>
              </a:rPr>
              <a:t>ou</a:t>
            </a:r>
            <a:r>
              <a:rPr kumimoji="0" lang="en-US" sz="2800" b="0" i="0" u="none" strike="noStrike" kern="1200" cap="none" spc="0" normalizeH="0" baseline="0" noProof="0" dirty="0">
                <a:ln>
                  <a:noFill/>
                </a:ln>
                <a:solidFill>
                  <a:prstClr val="black"/>
                </a:solidFill>
                <a:effectLst/>
                <a:uLnTx/>
                <a:uFillTx/>
                <a:latin typeface="Univers" panose="020B0503020202020204" pitchFamily="34" charset="0"/>
                <a:ea typeface="+mn-ea"/>
                <a:cs typeface="Futura" panose="020B0602020204020303" pitchFamily="34" charset="-79"/>
              </a:rPr>
              <a:t> can only deal with the world as it is, not as you want it to be.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Univers" panose="020B0503020202020204" pitchFamily="34" charset="0"/>
              <a:ea typeface="+mn-ea"/>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0450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E9586-AE94-8F86-573D-82FD839ABA33}"/>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4610CBF8-E05A-2D8B-8609-7632C1A8A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829BB062-6647-118F-F974-170B2151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BA3951B6-DEC6-93D0-B811-409F3BC1C204}"/>
              </a:ext>
            </a:extLst>
          </p:cNvPr>
          <p:cNvSpPr>
            <a:spLocks noGrp="1" noChangeArrowheads="1"/>
          </p:cNvSpPr>
          <p:nvPr>
            <p:ph type="title"/>
          </p:nvPr>
        </p:nvSpPr>
        <p:spPr>
          <a:xfrm>
            <a:off x="4333783" y="3673287"/>
            <a:ext cx="4171589" cy="1861730"/>
          </a:xfrm>
        </p:spPr>
        <p:txBody>
          <a:bodyPr anchor="b">
            <a:noAutofit/>
          </a:bodyPr>
          <a:lstStyle/>
          <a:p>
            <a:r>
              <a:rPr lang="en-US" sz="8000" b="1">
                <a:solidFill>
                  <a:schemeClr val="tx2"/>
                </a:solidFill>
                <a:latin typeface="Univers" panose="020B0503020202020204" pitchFamily="34" charset="0"/>
                <a:cs typeface="Futura" panose="020B0602020204020303" pitchFamily="34" charset="-79"/>
              </a:rPr>
              <a:t>C A R E</a:t>
            </a:r>
            <a:br>
              <a:rPr lang="en-US" sz="6000" b="1">
                <a:solidFill>
                  <a:schemeClr val="tx2"/>
                </a:solidFill>
                <a:latin typeface="Futura" panose="020B0602020204020303" pitchFamily="34" charset="-79"/>
                <a:cs typeface="Futura" panose="020B0602020204020303" pitchFamily="34" charset="-79"/>
              </a:rPr>
            </a:br>
            <a:br>
              <a:rPr lang="en-US" sz="8000" b="1">
                <a:solidFill>
                  <a:schemeClr val="tx2"/>
                </a:solidFill>
                <a:latin typeface="Futura" panose="020B0602020204020303" pitchFamily="34" charset="-79"/>
                <a:cs typeface="Futura" panose="020B0602020204020303" pitchFamily="34" charset="-79"/>
              </a:rPr>
            </a:br>
            <a:r>
              <a:rPr lang="en-US">
                <a:solidFill>
                  <a:schemeClr val="tx2"/>
                </a:solidFill>
                <a:latin typeface="Univers" panose="020B0503020202020204" pitchFamily="34" charset="0"/>
                <a:cs typeface="Futura Medium" panose="020B0602020204020303" pitchFamily="34" charset="-79"/>
              </a:rPr>
              <a:t>…just care</a:t>
            </a:r>
          </a:p>
        </p:txBody>
      </p:sp>
      <p:sp>
        <p:nvSpPr>
          <p:cNvPr id="228364" name="Rectangle 228363">
            <a:extLst>
              <a:ext uri="{FF2B5EF4-FFF2-40B4-BE49-F238E27FC236}">
                <a16:creationId xmlns:a16="http://schemas.microsoft.com/office/drawing/2014/main" id="{EEE75BAE-5A1E-96E4-A8E8-CF575A974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354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B1F40B-EC6C-A021-E03E-B00930479E55}"/>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B277057F-044B-612B-2793-F80527868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E818BFFF-CB02-BA60-CC4B-936984CD1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4D2E24AD-31CA-0413-B35C-19FEB9C3C929}"/>
              </a:ext>
            </a:extLst>
          </p:cNvPr>
          <p:cNvSpPr>
            <a:spLocks noGrp="1" noChangeArrowheads="1"/>
          </p:cNvSpPr>
          <p:nvPr>
            <p:ph type="title"/>
          </p:nvPr>
        </p:nvSpPr>
        <p:spPr>
          <a:xfrm>
            <a:off x="955088" y="3824692"/>
            <a:ext cx="10269414" cy="1861730"/>
          </a:xfrm>
        </p:spPr>
        <p:txBody>
          <a:bodyPr anchor="b">
            <a:noAutofit/>
          </a:bodyPr>
          <a:lstStyle/>
          <a:p>
            <a:pPr algn="ctr">
              <a:spcBef>
                <a:spcPts val="0"/>
              </a:spcBef>
              <a:defRPr/>
            </a:pPr>
            <a:r>
              <a:rPr lang="en-US" sz="4400" b="1">
                <a:solidFill>
                  <a:schemeClr val="tx1"/>
                </a:solidFill>
                <a:latin typeface="Univers" panose="020B0503020202020204" pitchFamily="34" charset="0"/>
                <a:cs typeface="Futura" panose="020B0602020204020303" pitchFamily="34" charset="-79"/>
              </a:rPr>
              <a:t>Conversation Ground Rules</a:t>
            </a:r>
            <a:br>
              <a:rPr lang="en-US" sz="4400" b="1">
                <a:solidFill>
                  <a:schemeClr val="tx1"/>
                </a:solidFill>
                <a:latin typeface="Univers" panose="020B0503020202020204" pitchFamily="34" charset="0"/>
                <a:cs typeface="Futura" panose="020B0602020204020303" pitchFamily="34" charset="-79"/>
              </a:rPr>
            </a:br>
            <a:r>
              <a:rPr lang="en-US" sz="4400" b="1">
                <a:solidFill>
                  <a:schemeClr val="tx1"/>
                </a:solidFill>
                <a:latin typeface="Univers" panose="020B0503020202020204" pitchFamily="34" charset="0"/>
                <a:cs typeface="Futura" panose="020B0602020204020303" pitchFamily="34" charset="-79"/>
              </a:rPr>
              <a:t>	(</a:t>
            </a:r>
            <a:r>
              <a:rPr lang="en-US" b="1">
                <a:solidFill>
                  <a:schemeClr val="tx1"/>
                </a:solidFill>
                <a:latin typeface="Univers" panose="020B0503020202020204" pitchFamily="34" charset="0"/>
                <a:cs typeface="Futura" panose="020B0602020204020303" pitchFamily="34" charset="-79"/>
              </a:rPr>
              <a:t>Disagreement vs Hate)</a:t>
            </a:r>
            <a:br>
              <a:rPr lang="en-US" sz="4400" b="1">
                <a:solidFill>
                  <a:schemeClr val="tx1"/>
                </a:solidFill>
                <a:latin typeface="Univers" panose="020B0503020202020204" pitchFamily="34" charset="0"/>
                <a:cs typeface="Futura" panose="020B0602020204020303" pitchFamily="34" charset="-79"/>
              </a:rPr>
            </a:b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EC3CB6ED-D866-FD50-5236-FF58BE854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7399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Care as Culture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1754110"/>
            <a:ext cx="9758960" cy="44627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Caring adds context to all our conversations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So does uncaring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Care is individual, not a group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The old coaching adage: </a:t>
            </a: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“They don’t care what you know until they know that you care.”</a:t>
            </a:r>
          </a:p>
        </p:txBody>
      </p:sp>
    </p:spTree>
    <p:extLst>
      <p:ext uri="{BB962C8B-B14F-4D97-AF65-F5344CB8AC3E}">
        <p14:creationId xmlns:p14="http://schemas.microsoft.com/office/powerpoint/2010/main" val="249916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Conversation Ground Rules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Disagreement v Hate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919551"/>
            <a:ext cx="10177194" cy="29238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People don’t always express disagreement well.  Sometimes they express it in hateful terms.</a:t>
            </a:r>
            <a:endParaRPr kumimoji="0" lang="en-US" sz="3200" b="0" i="0" u="none" strike="noStrike" kern="1200" cap="none" spc="0" normalizeH="0" baseline="0" noProof="0">
              <a:ln>
                <a:noFill/>
              </a:ln>
              <a:solidFill>
                <a:srgbClr val="2F5CE8"/>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366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Conversation Ground Rules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Disagreement v Hate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919551"/>
            <a:ext cx="9758960"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The difference between disagreement and hate is the psychologically safe space created so people can still interact and be productive.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If no safe space is created, it’s hate.</a:t>
            </a:r>
            <a:endParaRPr kumimoji="0" lang="en-US" sz="36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7550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0"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Conversation Ground Rules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Disagreement v Hate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19" y="2759894"/>
            <a:ext cx="10177195"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Remember, we’re not trying to create an environment where everyone agrees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Disagreements are productive. Hate is destructive.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Good behavior is non-negotiable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2391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777908" y="1017036"/>
            <a:ext cx="10072047" cy="53860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and John are two of your employees.  One day you hear the following conversation.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Hey, John, did you hear?  It’s Pride month.  What pronouns should I call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John: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Stop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Those people are sick and disgusting.  There are only two sexes, and we don’t get to pick.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John: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I don’t want to get into this.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I’m just stating my opinion.  Free speech is my right.</a:t>
            </a:r>
          </a:p>
        </p:txBody>
      </p:sp>
    </p:spTree>
    <p:extLst>
      <p:ext uri="{BB962C8B-B14F-4D97-AF65-F5344CB8AC3E}">
        <p14:creationId xmlns:p14="http://schemas.microsoft.com/office/powerpoint/2010/main" val="2884603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856983" y="1343617"/>
            <a:ext cx="10072047"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and John are two of your employees.  One day you hear the following conversation.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John: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Bob, you believe in God, don’t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Yes.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John: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Religious people are delusional, believing in a little invisible friend.  Almost all the evil in the world comes from religion.  Only weak people believe in something they can’t see.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Bob: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I’ll pray for you.</a:t>
            </a:r>
          </a:p>
        </p:txBody>
      </p:sp>
    </p:spTree>
    <p:extLst>
      <p:ext uri="{BB962C8B-B14F-4D97-AF65-F5344CB8AC3E}">
        <p14:creationId xmlns:p14="http://schemas.microsoft.com/office/powerpoint/2010/main" val="2123977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p:cNvSpPr txBox="1"/>
          <p:nvPr/>
        </p:nvSpPr>
        <p:spPr>
          <a:xfrm>
            <a:off x="3750393" y="1449324"/>
            <a:ext cx="6230220" cy="4391640"/>
          </a:xfrm>
          <a:prstGeom prst="rect">
            <a:avLst/>
          </a:prstGeom>
        </p:spPr>
        <p:txBody>
          <a:bodyPr vert="horz" lIns="91440" tIns="45720" rIns="91440" bIns="45720" rtlCol="0">
            <a:normAutofit/>
          </a:bodyPr>
          <a:lstStyle/>
          <a:p>
            <a:pPr marL="114300" marR="0" lvl="0" indent="0" algn="l" defTabSz="457200" rtl="0" eaLnBrk="1" fontAlgn="auto" latinLnBrk="0" hangingPunct="1">
              <a:lnSpc>
                <a:spcPct val="90000"/>
              </a:lnSpc>
              <a:spcBef>
                <a:spcPts val="1000"/>
              </a:spcBef>
              <a:spcAft>
                <a:spcPts val="0"/>
              </a:spcAft>
              <a:buClr>
                <a:srgbClr val="DDDDDD"/>
              </a:buClr>
              <a:buSzPct val="80000"/>
              <a:buFont typeface="Wingdings 3" charset="2"/>
              <a:buChar char=""/>
              <a:tabLst/>
              <a:defRPr/>
            </a:pPr>
            <a:endPar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881C1C1-62F2-97A5-A135-F726F952454E}"/>
              </a:ext>
            </a:extLst>
          </p:cNvPr>
          <p:cNvSpPr txBox="1"/>
          <p:nvPr/>
        </p:nvSpPr>
        <p:spPr>
          <a:xfrm>
            <a:off x="952161" y="1615541"/>
            <a:ext cx="10287678"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Jane and Betty are two of your employees.  One day you hear the following conversation.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Jane: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The Spurs are the greatest basketball team ever!!  Go Spurs Go!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nivers" panose="020B0503020202020204" pitchFamily="34" charset="0"/>
                <a:ea typeface="+mn-ea"/>
                <a:cs typeface="Futura" panose="020B0602020204020303" pitchFamily="34" charset="-79"/>
              </a:rPr>
              <a:t>Betty: </a:t>
            </a:r>
            <a:r>
              <a:rPr kumimoji="0" lang="en-US" sz="2400" b="0" i="1" u="none" strike="noStrike" kern="1200" cap="none" spc="0" normalizeH="0" baseline="0" noProof="0">
                <a:ln>
                  <a:noFill/>
                </a:ln>
                <a:solidFill>
                  <a:prstClr val="white"/>
                </a:solidFill>
                <a:effectLst/>
                <a:uLnTx/>
                <a:uFillTx/>
                <a:latin typeface="Univers" panose="020B0503020202020204" pitchFamily="34" charset="0"/>
                <a:ea typeface="+mn-ea"/>
                <a:cs typeface="Futura Medium" panose="020B0602020204020303" pitchFamily="34" charset="-79"/>
              </a:rPr>
              <a:t>Although the Spurs are a very good organization and have achieved a lot of success, I believe the Lakers have won more NBA titles.  On what do you base your claim?  I would like to hear your perspective</a:t>
            </a:r>
            <a:r>
              <a:rPr kumimoji="0" lang="en-US" sz="2400" b="0" i="1" u="none" strike="noStrike" kern="1200" cap="none" spc="0" normalizeH="0" baseline="0" noProof="0">
                <a:ln>
                  <a:noFill/>
                </a:ln>
                <a:solidFill>
                  <a:prstClr val="white"/>
                </a:solidFill>
                <a:effectLst/>
                <a:uLnTx/>
                <a:uFillTx/>
                <a:latin typeface="Futura Medium" panose="020B0602020204020303" pitchFamily="34" charset="-79"/>
                <a:ea typeface="+mn-ea"/>
                <a:cs typeface="Futura Medium" panose="020B0602020204020303" pitchFamily="34" charset="-79"/>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640274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8354" name="Rectangle 2"/>
          <p:cNvSpPr>
            <a:spLocks noGrp="1" noChangeArrowheads="1"/>
          </p:cNvSpPr>
          <p:nvPr>
            <p:ph type="title"/>
          </p:nvPr>
        </p:nvSpPr>
        <p:spPr>
          <a:xfrm>
            <a:off x="4333783" y="3673287"/>
            <a:ext cx="4171589" cy="1861730"/>
          </a:xfrm>
        </p:spPr>
        <p:txBody>
          <a:bodyPr anchor="b">
            <a:noAutofit/>
          </a:bodyPr>
          <a:lstStyle/>
          <a:p>
            <a:r>
              <a:rPr lang="en-US" sz="8000" b="1">
                <a:solidFill>
                  <a:schemeClr val="tx2"/>
                </a:solidFill>
                <a:latin typeface="Univers" panose="020B0503020202020204" pitchFamily="34" charset="0"/>
                <a:cs typeface="Futura" panose="020B0602020204020303" pitchFamily="34" charset="-79"/>
              </a:rPr>
              <a:t>C A R E</a:t>
            </a:r>
            <a:br>
              <a:rPr lang="en-US" sz="6000" b="1">
                <a:solidFill>
                  <a:schemeClr val="tx2"/>
                </a:solidFill>
                <a:latin typeface="Univers" panose="020B0503020202020204" pitchFamily="34" charset="0"/>
              </a:rPr>
            </a:br>
            <a:br>
              <a:rPr lang="en-US" sz="8000" b="1">
                <a:solidFill>
                  <a:schemeClr val="tx2"/>
                </a:solidFill>
                <a:latin typeface="Univers" panose="020B0503020202020204" pitchFamily="34" charset="0"/>
              </a:rPr>
            </a:br>
            <a:r>
              <a:rPr lang="en-US">
                <a:solidFill>
                  <a:schemeClr val="tx2"/>
                </a:solidFill>
                <a:latin typeface="Univers" panose="020B0503020202020204" pitchFamily="34" charset="0"/>
                <a:cs typeface="Futura Medium" panose="020B0602020204020303" pitchFamily="34" charset="-79"/>
              </a:rPr>
              <a:t>…just care</a:t>
            </a: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32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D3ED5-C678-592A-7AAD-6F5E376B5F68}"/>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6317274E-0F24-4C40-5BF2-42E2761C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9168BEE1-9F8C-ACA8-B895-3AF0AD9D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F8FC65AC-A8A7-B75A-382E-40F58F4ABB2D}"/>
              </a:ext>
            </a:extLst>
          </p:cNvPr>
          <p:cNvSpPr>
            <a:spLocks noGrp="1" noChangeArrowheads="1"/>
          </p:cNvSpPr>
          <p:nvPr>
            <p:ph type="title"/>
          </p:nvPr>
        </p:nvSpPr>
        <p:spPr>
          <a:xfrm>
            <a:off x="955088" y="3824692"/>
            <a:ext cx="10269414" cy="1861730"/>
          </a:xfrm>
        </p:spPr>
        <p:txBody>
          <a:bodyPr anchor="b">
            <a:noAutofit/>
          </a:bodyPr>
          <a:lstStyle/>
          <a:p>
            <a:pPr algn="ctr">
              <a:spcBef>
                <a:spcPts val="0"/>
              </a:spcBef>
              <a:defRPr/>
            </a:pPr>
            <a:r>
              <a:rPr lang="en-US" sz="4400" b="1">
                <a:solidFill>
                  <a:schemeClr val="tx1"/>
                </a:solidFill>
                <a:latin typeface="Univers" panose="020B0503020202020204" pitchFamily="34" charset="0"/>
                <a:cs typeface="Futura" panose="020B0602020204020303" pitchFamily="34" charset="-79"/>
              </a:rPr>
              <a:t>Policies and Goals</a:t>
            </a:r>
            <a:br>
              <a:rPr lang="en-US" sz="4400" b="1">
                <a:solidFill>
                  <a:schemeClr val="tx1"/>
                </a:solidFill>
                <a:latin typeface="Univers" panose="020B0503020202020204" pitchFamily="34" charset="0"/>
                <a:cs typeface="Futura" panose="020B0602020204020303" pitchFamily="34" charset="-79"/>
              </a:rPr>
            </a:br>
            <a:r>
              <a:rPr lang="en-US" sz="3200" b="1">
                <a:solidFill>
                  <a:schemeClr val="tx1"/>
                </a:solidFill>
                <a:latin typeface="Univers" panose="020B0503020202020204" pitchFamily="34" charset="0"/>
                <a:cs typeface="Futura" panose="020B0602020204020303" pitchFamily="34" charset="-79"/>
              </a:rPr>
              <a:t>(Culture is More than Individual Behavior)</a:t>
            </a:r>
            <a:br>
              <a:rPr lang="en-US" sz="4400" b="1">
                <a:solidFill>
                  <a:schemeClr val="tx1"/>
                </a:solidFill>
                <a:latin typeface="Univers" panose="020B0503020202020204" pitchFamily="34" charset="0"/>
                <a:cs typeface="Futura" panose="020B0602020204020303" pitchFamily="34" charset="-79"/>
              </a:rPr>
            </a:br>
            <a:br>
              <a:rPr lang="en-US" sz="4800" b="1">
                <a:solidFill>
                  <a:schemeClr val="tx1"/>
                </a:solidFill>
                <a:latin typeface="Univers" panose="020B0503020202020204" pitchFamily="34" charset="0"/>
                <a:cs typeface="Futura" panose="020B0602020204020303" pitchFamily="34" charset="-79"/>
              </a:rPr>
            </a:br>
            <a:endParaRPr lang="en-US" b="1">
              <a:solidFill>
                <a:schemeClr val="tx1"/>
              </a:solidFill>
              <a:latin typeface="Univers" panose="020B0503020202020204" pitchFamily="34" charset="0"/>
              <a:cs typeface="Futura" panose="020B0602020204020303" pitchFamily="34" charset="-79"/>
            </a:endParaRPr>
          </a:p>
        </p:txBody>
      </p:sp>
      <p:sp>
        <p:nvSpPr>
          <p:cNvPr id="228364" name="Rectangle 228363">
            <a:extLst>
              <a:ext uri="{FF2B5EF4-FFF2-40B4-BE49-F238E27FC236}">
                <a16:creationId xmlns:a16="http://schemas.microsoft.com/office/drawing/2014/main" id="{37E5BCB3-9C91-F211-ADEE-9BB9B0A4E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12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Policies and Goals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097279" y="2333685"/>
            <a:ext cx="10344443"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They are how we teach culture to our staffs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How do our policies and goals line up with our mission?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Univers" panose="020B0503020202020204" pitchFamily="34" charset="0"/>
                <a:cs typeface="Futura Medium" panose="020B0602020204020303" pitchFamily="34" charset="-79"/>
              </a:rPr>
              <a:t>Reflected in performance standards and accountability</a:t>
            </a:r>
            <a:endParaRPr kumimoji="0" lang="en-US" sz="3200" u="none" strike="noStrike" kern="1200" cap="none" spc="0" normalizeH="0" baseline="0" noProof="0">
              <a:ln>
                <a:noFill/>
              </a:ln>
              <a:solidFill>
                <a:srgbClr val="2F5CE8"/>
              </a:solidFill>
              <a:effectLst/>
              <a:uLnTx/>
              <a:uFillTx/>
              <a:latin typeface="Univers" panose="020B0503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245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Policies</a:t>
            </a:r>
            <a:r>
              <a:rPr lang="en-US" sz="4400" b="1">
                <a:solidFill>
                  <a:srgbClr val="1743DC"/>
                </a:solidFill>
                <a:latin typeface="Univers" panose="020B0503020202020204" pitchFamily="34" charset="0"/>
                <a:cs typeface="Futura" panose="020B0602020204020303" pitchFamily="34" charset="-79"/>
                <a:sym typeface="Arial"/>
              </a:rPr>
              <a:t> and Goals</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095374"/>
            <a:ext cx="10344443" cy="53860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We often let policies and goals make decisions for us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So, if we want to create and implement culture, we need to make sure our policies and goals reflect our stated beliefs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Culture is what we do, not what we say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b="1">
              <a:solidFill>
                <a:prstClr val="black"/>
              </a:solidFill>
              <a:latin typeface="Futura" panose="020B0602020204020303" pitchFamily="34" charset="-79"/>
              <a:cs typeface="Futura" panose="020B0602020204020303" pitchFamily="34" charset="-79"/>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The Good People Myth</a:t>
            </a:r>
            <a:endParaRPr kumimoji="0" lang="en-US" sz="2800" b="1" u="none" strike="noStrike" kern="1200" cap="none" spc="0" normalizeH="0" baseline="0" noProof="0">
              <a:ln>
                <a:noFill/>
              </a:ln>
              <a:solidFill>
                <a:srgbClr val="2F5CE8"/>
              </a:solidFill>
              <a:effectLst/>
              <a:uLnTx/>
              <a:uFillTx/>
              <a:latin typeface="Univers" panose="020B0503020202020204" pitchFamily="34" charset="0"/>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7770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Care as Culture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1754110"/>
            <a:ext cx="9758960" cy="44627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It’s not complicated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It’s not a technique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It’s simple, human interaction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And it helps you balance your priorities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The problem is, it’s not always easy to care</a:t>
            </a:r>
          </a:p>
        </p:txBody>
      </p:sp>
    </p:spTree>
    <p:extLst>
      <p:ext uri="{BB962C8B-B14F-4D97-AF65-F5344CB8AC3E}">
        <p14:creationId xmlns:p14="http://schemas.microsoft.com/office/powerpoint/2010/main" val="272347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E7F5C-A02F-81D8-B95C-E85A7196B697}"/>
              </a:ext>
            </a:extLst>
          </p:cNvPr>
          <p:cNvPicPr>
            <a:picLocks noChangeAspect="1"/>
          </p:cNvPicPr>
          <p:nvPr/>
        </p:nvPicPr>
        <p:blipFill rotWithShape="1">
          <a:blip r:embed="rId2"/>
          <a:srcRect l="6975" r="1024" b="-1"/>
          <a:stretch/>
        </p:blipFill>
        <p:spPr>
          <a:xfrm>
            <a:off x="20" y="10"/>
            <a:ext cx="12191980" cy="6857990"/>
          </a:xfrm>
          <a:prstGeom prst="rect">
            <a:avLst/>
          </a:prstGeom>
        </p:spPr>
      </p:pic>
    </p:spTree>
    <p:extLst>
      <p:ext uri="{BB962C8B-B14F-4D97-AF65-F5344CB8AC3E}">
        <p14:creationId xmlns:p14="http://schemas.microsoft.com/office/powerpoint/2010/main" val="15162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Teams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Policies</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703385" y="2658294"/>
            <a:ext cx="10777415" cy="5386090"/>
          </a:xfrm>
          <a:prstGeom prst="rect">
            <a:avLst/>
          </a:prstGeom>
          <a:noFill/>
        </p:spPr>
        <p:txBody>
          <a:bodyPr wrap="square" rtlCol="0">
            <a:spAutoFit/>
          </a:bodyPr>
          <a:lstStyle/>
          <a:p>
            <a:pPr marL="0" indent="0" algn="ctr" eaLnBrk="1" hangingPunct="1">
              <a:buNone/>
            </a:pPr>
            <a:r>
              <a:rPr lang="en-US" sz="3200" i="1">
                <a:latin typeface="Univers" panose="020B0503020202020204" pitchFamily="34" charset="0"/>
                <a:cs typeface="Futura Medium" panose="020B0602020204020303" pitchFamily="34" charset="-79"/>
              </a:rPr>
              <a:t>“How many times do I have to say this?  Put some women on the damn panel!”</a:t>
            </a:r>
          </a:p>
          <a:p>
            <a:pPr lvl="1"/>
            <a:endParaRPr lang="en-US" sz="2600"/>
          </a:p>
          <a:p>
            <a:pPr marL="324000" lvl="1" indent="0">
              <a:buNone/>
            </a:pPr>
            <a:r>
              <a:rPr lang="en-US" sz="2600">
                <a:latin typeface="Univers" panose="020B0503020202020204" pitchFamily="34" charset="0"/>
                <a:cs typeface="Futura Medium" panose="020B0602020204020303" pitchFamily="34" charset="-79"/>
              </a:rPr>
              <a:t>It’s not just about being reformed.  We must also alter or dismantle the institutional mechanisms that have historically given us bad results, they will continue to do so, as if on auto-pilot.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1"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6593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19" y="579575"/>
            <a:ext cx="10264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Policies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012874" y="2893622"/>
            <a:ext cx="10467926" cy="255454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3200" b="1">
                <a:solidFill>
                  <a:prstClr val="black"/>
                </a:solidFill>
                <a:latin typeface="Univers" panose="020B0503020202020204" pitchFamily="34" charset="0"/>
                <a:cs typeface="Futura" panose="020B0602020204020303" pitchFamily="34" charset="-79"/>
              </a:rPr>
              <a:t>What is the #1 goal of most behavior policies?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3200" u="none" strike="noStrike" kern="1200" cap="none" spc="0" normalizeH="0" baseline="0" noProof="0">
              <a:ln>
                <a:noFill/>
              </a:ln>
              <a:solidFill>
                <a:prstClr val="black"/>
              </a:solidFill>
              <a:effectLst/>
              <a:uLnTx/>
              <a:uFillTx/>
              <a:latin typeface="Futura Medium" panose="020B0602020204020303" pitchFamily="34" charset="-79"/>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809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19" y="579575"/>
            <a:ext cx="10264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Policies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012874" y="2893622"/>
            <a:ext cx="10467926"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a:solidFill>
                  <a:prstClr val="black"/>
                </a:solidFill>
                <a:latin typeface="Univers" panose="020B0503020202020204" pitchFamily="34" charset="0"/>
                <a:cs typeface="Futura" panose="020B0602020204020303" pitchFamily="34" charset="-79"/>
              </a:rPr>
              <a:t>Most policies focus only on individual behavior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a:solidFill>
                  <a:prstClr val="black"/>
                </a:solidFill>
                <a:latin typeface="Univers" panose="020B0503020202020204" pitchFamily="34" charset="0"/>
                <a:cs typeface="Futura" panose="020B0602020204020303" pitchFamily="34" charset="-79"/>
              </a:rPr>
              <a:t>Most policies discourage complaints</a:t>
            </a:r>
            <a:endParaRPr kumimoji="0" lang="en-US" sz="32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1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Policies</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309951"/>
            <a:ext cx="10264280" cy="6124754"/>
          </a:xfrm>
          <a:prstGeom prst="rect">
            <a:avLst/>
          </a:prstGeom>
          <a:noFill/>
        </p:spPr>
        <p:txBody>
          <a:bodyPr wrap="square" rtlCol="0">
            <a:spAutoFit/>
          </a:bodyPr>
          <a:lstStyle/>
          <a:p>
            <a:endParaRPr lang="en-US" sz="2400" b="1"/>
          </a:p>
          <a:p>
            <a:r>
              <a:rPr lang="en-US" sz="2800">
                <a:latin typeface="Univers" panose="020B0503020202020204" pitchFamily="34" charset="0"/>
                <a:cs typeface="Futura Medium" panose="020B0602020204020303" pitchFamily="34" charset="-79"/>
              </a:rPr>
              <a:t>Studies show that organizational traits lead to workplace harassment more than individual traits (In other words, harassment issues are not isolated incidents, they are systemic).</a:t>
            </a:r>
          </a:p>
          <a:p>
            <a:endParaRPr lang="en-US" sz="2400" b="1"/>
          </a:p>
          <a:p>
            <a:r>
              <a:rPr lang="en-US" sz="2800" b="1">
                <a:latin typeface="Univers" panose="020B0503020202020204" pitchFamily="34" charset="0"/>
                <a:cs typeface="Futura" panose="020B0602020204020303" pitchFamily="34" charset="-79"/>
              </a:rPr>
              <a:t>In other words, Johnny doesn’t harass his co-workers because he is a bad person.  He harasses them because he believes the organization gives him license to do so.</a:t>
            </a:r>
          </a:p>
          <a:p>
            <a:endParaRPr lang="en-US" sz="2400"/>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2F5CE8"/>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806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Policies</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0" y="2658294"/>
            <a:ext cx="10264280"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Univers" panose="020B0503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70% of employees who believe they were harassed never complain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a:solidFill>
                  <a:prstClr val="black"/>
                </a:solidFill>
                <a:latin typeface="Univers" panose="020B0503020202020204" pitchFamily="34" charset="0"/>
                <a:cs typeface="Futura" panose="020B0602020204020303" pitchFamily="34" charset="-79"/>
              </a:rPr>
              <a:t>#1 reason: fear of retaliation</a:t>
            </a:r>
            <a:endPar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88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a:t>
            </a:r>
            <a:r>
              <a:rPr kumimoji="0" lang="en-US" sz="4400" u="none" strike="noStrike" kern="1200" cap="none" spc="0" normalizeH="0" baseline="0" noProof="0">
                <a:ln>
                  <a:noFill/>
                </a:ln>
                <a:solidFill>
                  <a:srgbClr val="1743DC"/>
                </a:solidFill>
                <a:effectLst/>
                <a:uLnTx/>
                <a:uFillTx/>
                <a:latin typeface="Univers" panose="020B0503020202020204" pitchFamily="34" charset="0"/>
                <a:cs typeface="Futura Medium" panose="020B0602020204020303" pitchFamily="34" charset="-79"/>
                <a:sym typeface="Arial"/>
              </a:rPr>
              <a:t>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b="1">
                <a:solidFill>
                  <a:srgbClr val="1743DC"/>
                </a:solidFill>
                <a:latin typeface="Univers" panose="020B0503020202020204" pitchFamily="34" charset="0"/>
                <a:cs typeface="Futura" panose="020B0602020204020303" pitchFamily="34" charset="-79"/>
                <a:sym typeface="Arial"/>
              </a:rPr>
              <a:t>Policies</a:t>
            </a:r>
            <a:endPar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956603" y="1994099"/>
            <a:ext cx="10777558"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514350" indent="-514350">
              <a:buClr>
                <a:schemeClr val="tx1"/>
              </a:buClr>
              <a:buFont typeface="+mj-lt"/>
              <a:buAutoNum type="arabicParenR"/>
            </a:pPr>
            <a:r>
              <a:rPr lang="en-US" sz="2800">
                <a:latin typeface="Univers" panose="020B0503020202020204" pitchFamily="34" charset="0"/>
                <a:cs typeface="Futura Medium" panose="020B0602020204020303" pitchFamily="34" charset="-79"/>
              </a:rPr>
              <a:t>Should be about promoting good behavior</a:t>
            </a:r>
          </a:p>
          <a:p>
            <a:pPr marL="514350" indent="-514350">
              <a:buClr>
                <a:schemeClr val="tx1"/>
              </a:buClr>
              <a:buFont typeface="+mj-lt"/>
              <a:buAutoNum type="arabicParenR"/>
            </a:pPr>
            <a:endParaRPr lang="en-US" sz="2800">
              <a:latin typeface="Univers" panose="020B0503020202020204" pitchFamily="34" charset="0"/>
              <a:cs typeface="Futura Medium" panose="020B0602020204020303" pitchFamily="34" charset="-79"/>
            </a:endParaRPr>
          </a:p>
          <a:p>
            <a:pPr marL="514350" indent="-514350">
              <a:buClr>
                <a:schemeClr val="tx1"/>
              </a:buClr>
              <a:buFont typeface="+mj-lt"/>
              <a:buAutoNum type="arabicParenR"/>
            </a:pPr>
            <a:r>
              <a:rPr lang="en-US" sz="2800">
                <a:latin typeface="Univers" panose="020B0503020202020204" pitchFamily="34" charset="0"/>
                <a:cs typeface="Futura Medium" panose="020B0602020204020303" pitchFamily="34" charset="-79"/>
              </a:rPr>
              <a:t>Recognize that all behavior problems are to some extent cultural</a:t>
            </a:r>
          </a:p>
          <a:p>
            <a:pPr marL="514350" indent="-514350">
              <a:buClr>
                <a:schemeClr val="tx1"/>
              </a:buClr>
              <a:buFont typeface="+mj-lt"/>
              <a:buAutoNum type="arabicParenR"/>
            </a:pPr>
            <a:endParaRPr lang="en-US" sz="2800">
              <a:latin typeface="Univers" panose="020B0503020202020204" pitchFamily="34" charset="0"/>
              <a:cs typeface="Futura Medium" panose="020B0602020204020303" pitchFamily="34" charset="-79"/>
            </a:endParaRPr>
          </a:p>
          <a:p>
            <a:pPr marL="514350" indent="-514350">
              <a:buClr>
                <a:schemeClr val="tx1"/>
              </a:buClr>
              <a:buFont typeface="+mj-lt"/>
              <a:buAutoNum type="arabicParenR"/>
            </a:pPr>
            <a:r>
              <a:rPr lang="en-US" sz="2800">
                <a:latin typeface="Univers" panose="020B0503020202020204" pitchFamily="34" charset="0"/>
                <a:cs typeface="Futura Medium" panose="020B0602020204020303" pitchFamily="34" charset="-79"/>
              </a:rPr>
              <a:t>Encourage proactive work (team building, recognizing issues, setting the bar)</a:t>
            </a:r>
          </a:p>
          <a:p>
            <a:pPr marL="514350" indent="-514350">
              <a:buClr>
                <a:schemeClr val="tx1"/>
              </a:buClr>
              <a:buFont typeface="+mj-lt"/>
              <a:buAutoNum type="arabicParenR"/>
            </a:pPr>
            <a:endParaRPr lang="en-US" sz="2800">
              <a:latin typeface="Univers" panose="020B0503020202020204" pitchFamily="34" charset="0"/>
              <a:cs typeface="Futura Medium" panose="020B0602020204020303" pitchFamily="34" charset="-79"/>
            </a:endParaRPr>
          </a:p>
          <a:p>
            <a:pPr marL="514350" indent="-514350">
              <a:buClr>
                <a:schemeClr val="tx1"/>
              </a:buClr>
              <a:buFont typeface="+mj-lt"/>
              <a:buAutoNum type="arabicParenR"/>
            </a:pPr>
            <a:r>
              <a:rPr lang="en-US" sz="2800">
                <a:latin typeface="Univers" panose="020B0503020202020204" pitchFamily="34" charset="0"/>
                <a:cs typeface="Futura Medium" panose="020B0602020204020303" pitchFamily="34" charset="-79"/>
              </a:rPr>
              <a:t>Reinforce psychological safety (encourage employees to come forward)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5664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496448"/>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lang="en-US" sz="4400">
                <a:solidFill>
                  <a:srgbClr val="1743DC"/>
                </a:solidFill>
                <a:latin typeface="Univers" panose="020B0503020202020204" pitchFamily="34" charset="0"/>
                <a:cs typeface="Futura Medium" panose="020B0602020204020303" pitchFamily="34" charset="-79"/>
                <a:sym typeface="Arial"/>
              </a:rPr>
              <a:t>Culture –</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u="none" strike="noStrike" kern="1200" cap="none" spc="0" normalizeH="0" baseline="0" noProof="0">
                <a:ln>
                  <a:noFill/>
                </a:ln>
                <a:solidFill>
                  <a:srgbClr val="1743DC"/>
                </a:solidFill>
                <a:effectLst/>
                <a:uLnTx/>
                <a:uFillTx/>
                <a:latin typeface="Univers" panose="020B0503020202020204" pitchFamily="34" charset="0"/>
                <a:cs typeface="Futura" panose="020B0602020204020303" pitchFamily="34" charset="-79"/>
                <a:sym typeface="Arial"/>
              </a:rPr>
              <a:t>Goals</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097280" y="2179006"/>
            <a:ext cx="10550770"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u="none" strike="noStrike" kern="1200" cap="none" spc="0" normalizeH="0" baseline="0" noProof="0">
                <a:ln>
                  <a:noFill/>
                </a:ln>
                <a:solidFill>
                  <a:prstClr val="black"/>
                </a:solidFill>
                <a:effectLst/>
                <a:uLnTx/>
                <a:uFillTx/>
                <a:latin typeface="Univers" panose="020B0503020202020204" pitchFamily="34" charset="0"/>
                <a:cs typeface="Futura" panose="020B0602020204020303" pitchFamily="34" charset="-79"/>
              </a:rPr>
              <a:t>”We couldn’t figure out what was important to measure, so we made what we could measure important.”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Goals should support mission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Goals should be continually evaluated to make sure they align with mission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latin typeface="Univers" panose="020B0503020202020204" pitchFamily="34" charset="0"/>
                <a:cs typeface="Futura Medium" panose="020B0602020204020303" pitchFamily="34" charset="-79"/>
              </a:rPr>
              <a:t>Performance standards and accountability (teaches employees what we value)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val="398989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8354" name="Rectangle 2"/>
          <p:cNvSpPr>
            <a:spLocks noGrp="1" noChangeArrowheads="1"/>
          </p:cNvSpPr>
          <p:nvPr>
            <p:ph type="title"/>
          </p:nvPr>
        </p:nvSpPr>
        <p:spPr>
          <a:xfrm>
            <a:off x="1139484" y="4306118"/>
            <a:ext cx="9984128" cy="1861730"/>
          </a:xfrm>
        </p:spPr>
        <p:txBody>
          <a:bodyPr anchor="b">
            <a:noAutofit/>
          </a:bodyPr>
          <a:lstStyle/>
          <a:p>
            <a:pPr marL="0" marR="0" lvl="0" indent="0" defTabSz="457200" rtl="0" eaLnBrk="1" fontAlgn="auto" latinLnBrk="0" hangingPunct="1">
              <a:lnSpc>
                <a:spcPct val="100000"/>
              </a:lnSpc>
              <a:spcBef>
                <a:spcPts val="0"/>
              </a:spcBef>
              <a:spcAft>
                <a:spcPts val="0"/>
              </a:spcAft>
              <a:tabLst/>
              <a:defRPr/>
            </a:pPr>
            <a:r>
              <a:rPr lang="en-US" b="1">
                <a:solidFill>
                  <a:schemeClr val="tx1"/>
                </a:solidFill>
                <a:latin typeface="Univers" panose="020B0503020202020204" pitchFamily="34" charset="0"/>
                <a:ea typeface="+mn-ea"/>
                <a:cs typeface="Futura" panose="020B0602020204020303" pitchFamily="34" charset="-79"/>
              </a:rPr>
              <a:t>Culture is simply who we are.  If our culture is effective, efficient and productive, people will gravitate toward it and consent to be influenced by it.</a:t>
            </a:r>
            <a:br>
              <a:rPr lang="en-US" sz="4800" b="1" i="1">
                <a:solidFill>
                  <a:schemeClr val="tx1"/>
                </a:solidFill>
                <a:latin typeface="Century Gothic" panose="020B0502020202020204"/>
                <a:ea typeface="+mn-ea"/>
                <a:cs typeface="+mn-cs"/>
              </a:rPr>
            </a:br>
            <a:br>
              <a:rPr lang="en-US" sz="4800" b="1" i="1">
                <a:solidFill>
                  <a:schemeClr val="tx1"/>
                </a:solidFill>
                <a:latin typeface="Century Gothic" panose="020B0502020202020204"/>
                <a:ea typeface="+mn-ea"/>
                <a:cs typeface="+mn-cs"/>
              </a:rPr>
            </a:br>
            <a:endParaRPr lang="en-US">
              <a:solidFill>
                <a:schemeClr val="tx2"/>
              </a:solidFill>
            </a:endParaRP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297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60" name="Rectangle 22835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8354" name="Rectangle 2"/>
          <p:cNvSpPr>
            <a:spLocks noGrp="1" noChangeArrowheads="1"/>
          </p:cNvSpPr>
          <p:nvPr>
            <p:ph type="title"/>
          </p:nvPr>
        </p:nvSpPr>
        <p:spPr>
          <a:xfrm>
            <a:off x="4333783" y="3673287"/>
            <a:ext cx="4171589" cy="1861730"/>
          </a:xfrm>
        </p:spPr>
        <p:txBody>
          <a:bodyPr anchor="b">
            <a:noAutofit/>
          </a:bodyPr>
          <a:lstStyle/>
          <a:p>
            <a:r>
              <a:rPr lang="en-US" sz="8000" b="1">
                <a:solidFill>
                  <a:schemeClr val="tx2"/>
                </a:solidFill>
                <a:latin typeface="Univers" panose="020B0503020202020204" pitchFamily="34" charset="0"/>
                <a:cs typeface="Futura" panose="020B0602020204020303" pitchFamily="34" charset="-79"/>
              </a:rPr>
              <a:t>C A R E</a:t>
            </a:r>
            <a:br>
              <a:rPr lang="en-US" sz="6000" b="1">
                <a:solidFill>
                  <a:schemeClr val="tx2"/>
                </a:solidFill>
                <a:latin typeface="Univers" panose="020B0503020202020204" pitchFamily="34" charset="0"/>
              </a:rPr>
            </a:br>
            <a:br>
              <a:rPr lang="en-US" sz="8000" b="1">
                <a:solidFill>
                  <a:schemeClr val="tx2"/>
                </a:solidFill>
                <a:latin typeface="Univers" panose="020B0503020202020204" pitchFamily="34" charset="0"/>
              </a:rPr>
            </a:br>
            <a:r>
              <a:rPr lang="en-US">
                <a:solidFill>
                  <a:schemeClr val="tx2"/>
                </a:solidFill>
                <a:latin typeface="Univers" panose="020B0503020202020204" pitchFamily="34" charset="0"/>
                <a:cs typeface="Futura Medium" panose="020B0602020204020303" pitchFamily="34" charset="-79"/>
              </a:rPr>
              <a:t>…just care</a:t>
            </a:r>
          </a:p>
        </p:txBody>
      </p:sp>
      <p:sp>
        <p:nvSpPr>
          <p:cNvPr id="228364" name="Rectangle 22836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5445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083211" y="647116"/>
            <a:ext cx="8232280" cy="3031599"/>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Care as Culture</a:t>
            </a:r>
          </a:p>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1" i="0" u="none" strike="noStrike" kern="1200" cap="none" spc="0" normalizeH="0" baseline="0" noProof="0">
              <a:ln>
                <a:noFill/>
              </a:ln>
              <a:solidFill>
                <a:srgbClr val="1743DC"/>
              </a:solidFill>
              <a:effectLst/>
              <a:uLnTx/>
              <a:uFillTx/>
              <a:latin typeface="Futura" panose="020B0602020204020303" pitchFamily="34" charset="-79"/>
              <a:ea typeface="+mn-ea"/>
              <a:cs typeface="Futura" panose="020B0602020204020303" pitchFamily="34" charset="-79"/>
              <a:sym typeface="Arial"/>
            </a:endParaRP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083211" y="2832177"/>
            <a:ext cx="10353823"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Being right and being in the relationship is a balance.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At times being right causes friction in the relationship.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At times being in the relationship impedes our ability to be fully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Futura" panose="020B0602020204020303" pitchFamily="34" charset="-79"/>
              <a:ea typeface="+mn-ea"/>
              <a:cs typeface="Futura" panose="020B0602020204020303" pitchFamily="34" charset="-79"/>
            </a:endParaRPr>
          </a:p>
        </p:txBody>
      </p:sp>
    </p:spTree>
    <p:extLst>
      <p:ext uri="{BB962C8B-B14F-4D97-AF65-F5344CB8AC3E}">
        <p14:creationId xmlns:p14="http://schemas.microsoft.com/office/powerpoint/2010/main" val="28154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25280" y="1782394"/>
            <a:ext cx="599224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0" fontAlgn="auto" latinLnBrk="0" hangingPunct="0">
              <a:lnSpc>
                <a:spcPct val="100000"/>
              </a:lnSpc>
              <a:spcBef>
                <a:spcPts val="6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Tw Cen MT" pitchFamily="34"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prstClr val="white"/>
                </a:solidFill>
                <a:effectLst/>
                <a:uLnTx/>
                <a:uFillTx/>
                <a:latin typeface="Futura Medium" panose="020B0602020204020303" pitchFamily="34" charset="-79"/>
                <a:cs typeface="Futura Medium" panose="020B0602020204020303" pitchFamily="34" charset="-79"/>
              </a:rPr>
              <a:t>210-827-0991 (cell)</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u="none" strike="noStrike" kern="1200" cap="none" spc="0" normalizeH="0" baseline="0" noProof="0" dirty="0" err="1">
                <a:ln>
                  <a:noFill/>
                </a:ln>
                <a:solidFill>
                  <a:prstClr val="white"/>
                </a:solidFill>
                <a:effectLst/>
                <a:uLnTx/>
                <a:uFillTx/>
                <a:latin typeface="Futura Medium" panose="020B0602020204020303" pitchFamily="34" charset="-79"/>
                <a:cs typeface="Futura Medium" panose="020B0602020204020303" pitchFamily="34" charset="-79"/>
              </a:rPr>
              <a:t>rk@rodneykleineeotraining.com</a:t>
            </a:r>
            <a:endParaRPr kumimoji="0" lang="en-US" sz="2800" u="none" strike="noStrike" kern="1200" cap="none" spc="0" normalizeH="0" baseline="0" noProof="0" dirty="0">
              <a:ln>
                <a:noFill/>
              </a:ln>
              <a:solidFill>
                <a:prstClr val="white"/>
              </a:solidFill>
              <a:effectLst/>
              <a:uLnTx/>
              <a:uFillTx/>
              <a:latin typeface="Futura Medium" panose="020B0602020204020303" pitchFamily="34" charset="-79"/>
              <a:cs typeface="Futura Medium" panose="020B0602020204020303" pitchFamily="34" charset="-79"/>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u="none" strike="noStrike" kern="1200" cap="none" spc="0" normalizeH="0" baseline="0" noProof="0" dirty="0">
              <a:ln>
                <a:noFill/>
              </a:ln>
              <a:solidFill>
                <a:prstClr val="white"/>
              </a:solidFill>
              <a:effectLst/>
              <a:uLnTx/>
              <a:uFillTx/>
              <a:latin typeface="Futura Medium" panose="020B0602020204020303" pitchFamily="34" charset="-79"/>
              <a:cs typeface="Futura Medium" panose="020B0602020204020303" pitchFamily="34" charset="-79"/>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prstClr val="white"/>
                </a:solidFill>
                <a:effectLst/>
                <a:uLnTx/>
                <a:uFillTx/>
                <a:latin typeface="Futura Medium" panose="020B0602020204020303" pitchFamily="34" charset="-79"/>
                <a:cs typeface="Futura Medium" panose="020B0602020204020303" pitchFamily="34" charset="-79"/>
              </a:rPr>
              <a:t>Connect with me on: </a:t>
            </a:r>
            <a:r>
              <a:rPr kumimoji="0" lang="en-US" sz="2400" u="none" strike="noStrike" kern="1200" cap="none" spc="0" normalizeH="0" baseline="0" noProof="0" dirty="0" err="1">
                <a:ln>
                  <a:noFill/>
                </a:ln>
                <a:solidFill>
                  <a:prstClr val="white"/>
                </a:solidFill>
                <a:effectLst/>
                <a:uLnTx/>
                <a:uFillTx/>
                <a:latin typeface="Futura Medium" panose="020B0602020204020303" pitchFamily="34" charset="-79"/>
                <a:cs typeface="Futura Medium" panose="020B0602020204020303" pitchFamily="34" charset="-79"/>
              </a:rPr>
              <a:t>Linkedin</a:t>
            </a:r>
            <a:endParaRPr kumimoji="0" lang="en-US" sz="2400" u="none" strike="noStrike" kern="1200" cap="none" spc="0" normalizeH="0" baseline="0" noProof="0" dirty="0">
              <a:ln>
                <a:noFill/>
              </a:ln>
              <a:solidFill>
                <a:prstClr val="white"/>
              </a:solidFill>
              <a:effectLst/>
              <a:uLnTx/>
              <a:uFillTx/>
              <a:latin typeface="Futura Medium" panose="020B0602020204020303" pitchFamily="34" charset="-79"/>
              <a:cs typeface="Futura Medium" panose="020B0602020204020303" pitchFamily="34" charset="-79"/>
            </a:endParaRPr>
          </a:p>
          <a:p>
            <a:pPr marL="0" marR="0" lvl="0" indent="0" algn="l" defTabSz="457200" rtl="0" eaLnBrk="0" fontAlgn="auto" latinLnBrk="0" hangingPunct="0">
              <a:lnSpc>
                <a:spcPct val="100000"/>
              </a:lnSpc>
              <a:spcBef>
                <a:spcPts val="0"/>
              </a:spcBef>
              <a:spcAft>
                <a:spcPts val="0"/>
              </a:spcAft>
              <a:buClrTx/>
              <a:buSzTx/>
              <a:buFontTx/>
              <a:buNone/>
              <a:tabLst/>
              <a:defRPr/>
            </a:pPr>
            <a:r>
              <a:rPr lang="en-US" sz="2400" dirty="0">
                <a:solidFill>
                  <a:prstClr val="white"/>
                </a:solidFill>
                <a:latin typeface="Futura Medium" panose="020B0602020204020303" pitchFamily="34" charset="-79"/>
                <a:cs typeface="Futura Medium" panose="020B0602020204020303" pitchFamily="34" charset="-79"/>
              </a:rPr>
              <a:t>https://</a:t>
            </a:r>
            <a:r>
              <a:rPr lang="en-US" sz="2400" dirty="0" err="1">
                <a:solidFill>
                  <a:prstClr val="white"/>
                </a:solidFill>
                <a:latin typeface="Futura Medium" panose="020B0602020204020303" pitchFamily="34" charset="-79"/>
                <a:cs typeface="Futura Medium" panose="020B0602020204020303" pitchFamily="34" charset="-79"/>
              </a:rPr>
              <a:t>rodneykleineeotraining.com</a:t>
            </a:r>
            <a:endParaRPr kumimoji="0" lang="en-US" sz="2400" u="none" strike="noStrike" kern="1200" cap="none" spc="0" normalizeH="0" baseline="0" noProof="0" dirty="0">
              <a:ln>
                <a:noFill/>
              </a:ln>
              <a:solidFill>
                <a:prstClr val="white"/>
              </a:solidFill>
              <a:effectLst/>
              <a:uLnTx/>
              <a:uFillTx/>
              <a:latin typeface="Futura Medium" panose="020B0602020204020303" pitchFamily="34" charset="-79"/>
              <a:cs typeface="Futura Medium" panose="020B0602020204020303" pitchFamily="34" charset="-79"/>
            </a:endParaRPr>
          </a:p>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w Cen MT" pitchFamily="34" charset="0"/>
              <a:ea typeface="+mn-ea"/>
              <a:cs typeface="+mn-cs"/>
            </a:endParaRPr>
          </a:p>
        </p:txBody>
      </p:sp>
      <p:pic>
        <p:nvPicPr>
          <p:cNvPr id="3" name="Picture 2" descr="logo Rodney Klein EEO Training">
            <a:extLst>
              <a:ext uri="{FF2B5EF4-FFF2-40B4-BE49-F238E27FC236}">
                <a16:creationId xmlns:a16="http://schemas.microsoft.com/office/drawing/2014/main" id="{F8427619-7A5B-4642-85A7-A04315EB0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58" y="379679"/>
            <a:ext cx="2861225" cy="1665193"/>
          </a:xfrm>
          <a:prstGeom prst="rect">
            <a:avLst/>
          </a:prstGeom>
        </p:spPr>
      </p:pic>
      <p:pic>
        <p:nvPicPr>
          <p:cNvPr id="4" name="Picture 3" descr="A book cover of a group of people&#10;&#10;Description automatically generated">
            <a:extLst>
              <a:ext uri="{FF2B5EF4-FFF2-40B4-BE49-F238E27FC236}">
                <a16:creationId xmlns:a16="http://schemas.microsoft.com/office/drawing/2014/main" id="{11C8A365-3FDC-99B1-0568-7F849B360511}"/>
              </a:ext>
            </a:extLst>
          </p:cNvPr>
          <p:cNvPicPr>
            <a:picLocks noChangeAspect="1"/>
          </p:cNvPicPr>
          <p:nvPr/>
        </p:nvPicPr>
        <p:blipFill>
          <a:blip r:embed="rId3"/>
          <a:stretch>
            <a:fillRect/>
          </a:stretch>
        </p:blipFill>
        <p:spPr>
          <a:xfrm>
            <a:off x="7692760" y="386246"/>
            <a:ext cx="3937681" cy="6085507"/>
          </a:xfrm>
          <a:prstGeom prst="rect">
            <a:avLst/>
          </a:prstGeom>
        </p:spPr>
      </p:pic>
      <p:sp>
        <p:nvSpPr>
          <p:cNvPr id="5" name="TextBox 4">
            <a:extLst>
              <a:ext uri="{FF2B5EF4-FFF2-40B4-BE49-F238E27FC236}">
                <a16:creationId xmlns:a16="http://schemas.microsoft.com/office/drawing/2014/main" id="{F662218B-E31C-B285-361A-BB75DC5DF038}"/>
              </a:ext>
            </a:extLst>
          </p:cNvPr>
          <p:cNvSpPr txBox="1"/>
          <p:nvPr/>
        </p:nvSpPr>
        <p:spPr>
          <a:xfrm>
            <a:off x="507141" y="4672786"/>
            <a:ext cx="6597999" cy="1985159"/>
          </a:xfrm>
          <a:prstGeom prst="rect">
            <a:avLst/>
          </a:prstGeom>
          <a:noFill/>
        </p:spPr>
        <p:txBody>
          <a:bodyPr wrap="square" rtlCol="0">
            <a:spAutoFit/>
          </a:bodyPr>
          <a:lstStyle/>
          <a:p>
            <a:r>
              <a:rPr lang="en-US" sz="2800" b="1" i="1" dirty="0">
                <a:solidFill>
                  <a:srgbClr val="00B0F0"/>
                </a:solidFill>
                <a:latin typeface="Futura Medium" panose="020B0602020204020303" pitchFamily="34" charset="-79"/>
                <a:cs typeface="Futura Medium" panose="020B0602020204020303" pitchFamily="34" charset="-79"/>
              </a:rPr>
              <a:t>Attempts: Brief Observations on Civil Rights, EEO, and the Difficulties of Difference</a:t>
            </a:r>
          </a:p>
          <a:p>
            <a:endParaRPr lang="en-US" sz="900" b="1" i="1" dirty="0">
              <a:latin typeface="Futura Medium" panose="020B0602020204020303" pitchFamily="34" charset="-79"/>
              <a:cs typeface="Futura Medium" panose="020B0602020204020303" pitchFamily="34" charset="-79"/>
            </a:endParaRPr>
          </a:p>
          <a:p>
            <a:pPr algn="r"/>
            <a:r>
              <a:rPr lang="en-US" sz="2800" b="1" dirty="0">
                <a:latin typeface="Futura Medium" panose="020B0602020204020303" pitchFamily="34" charset="-79"/>
                <a:cs typeface="Futura Medium" panose="020B0602020204020303" pitchFamily="34" charset="-79"/>
              </a:rPr>
              <a:t>Buy on Amazon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04975-609D-4242-A475-D4DA4F1C23FB}"/>
              </a:ext>
            </a:extLst>
          </p:cNvPr>
          <p:cNvSpPr txBox="1"/>
          <p:nvPr/>
        </p:nvSpPr>
        <p:spPr>
          <a:xfrm>
            <a:off x="1216520" y="579575"/>
            <a:ext cx="8232280" cy="2277547"/>
          </a:xfrm>
          <a:prstGeom prst="rect">
            <a:avLst/>
          </a:prstGeom>
          <a:noFill/>
        </p:spPr>
        <p:txBody>
          <a:bodyPr wrap="square" rtlCol="0">
            <a:spAutoFit/>
          </a:bodyPr>
          <a:lstStyle/>
          <a:p>
            <a:pPr marL="0" marR="0" lvl="2" indent="0" algn="l" defTabSz="457200" rtl="0" eaLnBrk="1" fontAlgn="auto" latinLnBrk="0" hangingPunct="1">
              <a:lnSpc>
                <a:spcPct val="100000"/>
              </a:lnSpc>
              <a:spcBef>
                <a:spcPct val="0"/>
              </a:spcBef>
              <a:spcAft>
                <a:spcPts val="600"/>
              </a:spcAft>
              <a:buClr>
                <a:srgbClr val="DDDDDD"/>
              </a:buClr>
              <a:buSzPct val="80000"/>
              <a:buFontTx/>
              <a:buNone/>
              <a:tabLst/>
              <a:defRPr/>
            </a:pP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Medium" panose="020B0602020204020303" pitchFamily="34" charset="-79"/>
                <a:sym typeface="Arial"/>
              </a:rPr>
              <a:t>Care as </a:t>
            </a:r>
            <a:r>
              <a:rPr kumimoji="0" lang="en-US" sz="4400" b="1" i="0" u="none" strike="noStrike" kern="1200" cap="none" spc="0" normalizeH="0" baseline="0" noProof="0">
                <a:ln>
                  <a:noFill/>
                </a:ln>
                <a:solidFill>
                  <a:srgbClr val="1743DC"/>
                </a:solidFill>
                <a:effectLst/>
                <a:uLnTx/>
                <a:uFillTx/>
                <a:latin typeface="Univers" panose="020B0503020202020204" pitchFamily="34" charset="0"/>
                <a:ea typeface="+mn-ea"/>
                <a:cs typeface="Futura" panose="020B0602020204020303" pitchFamily="34" charset="-79"/>
                <a:sym typeface="Arial"/>
              </a:rPr>
              <a:t>Culture</a:t>
            </a:r>
          </a:p>
          <a:p>
            <a:pPr marL="0" marR="0" lvl="2" indent="0" algn="ctr" defTabSz="457200" rtl="0" eaLnBrk="1" fontAlgn="auto" latinLnBrk="0" hangingPunct="1">
              <a:lnSpc>
                <a:spcPct val="100000"/>
              </a:lnSpc>
              <a:spcBef>
                <a:spcPct val="0"/>
              </a:spcBef>
              <a:spcAft>
                <a:spcPts val="600"/>
              </a:spcAft>
              <a:buClr>
                <a:srgbClr val="DDDDDD"/>
              </a:buClr>
              <a:buSzPct val="80000"/>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743DC"/>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B69D04D-6BA5-F1DD-5EC1-8345F4D98042}"/>
              </a:ext>
            </a:extLst>
          </p:cNvPr>
          <p:cNvSpPr txBox="1"/>
          <p:nvPr/>
        </p:nvSpPr>
        <p:spPr>
          <a:xfrm>
            <a:off x="1216521" y="1718348"/>
            <a:ext cx="10304920" cy="54476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a:defRPr/>
            </a:pPr>
            <a:r>
              <a:rPr lang="en-US" sz="2800">
                <a:solidFill>
                  <a:prstClr val="black"/>
                </a:solidFill>
                <a:latin typeface="Univers" panose="020B0503020202020204" pitchFamily="34" charset="0"/>
                <a:cs typeface="Futura Medium" panose="020B0602020204020303" pitchFamily="34" charset="-79"/>
              </a:rPr>
              <a:t>Formal and informal rules governing how we </a:t>
            </a:r>
            <a:r>
              <a:rPr lang="en-US" sz="2800">
                <a:solidFill>
                  <a:prstClr val="black"/>
                </a:solidFill>
                <a:latin typeface="Univers" panose="020B0503020202020204" pitchFamily="34" charset="0"/>
                <a:cs typeface="Futura" panose="020B0602020204020303" pitchFamily="34" charset="-79"/>
              </a:rPr>
              <a:t>behave</a:t>
            </a:r>
            <a:r>
              <a:rPr lang="en-US" sz="2800">
                <a:solidFill>
                  <a:prstClr val="black"/>
                </a:solidFill>
                <a:latin typeface="Univers" panose="020B0503020202020204" pitchFamily="34" charset="0"/>
                <a:cs typeface="Futura Medium" panose="020B0602020204020303" pitchFamily="34" charset="-79"/>
              </a:rPr>
              <a:t> toward each other.</a:t>
            </a:r>
          </a:p>
          <a:p>
            <a:pPr>
              <a:defRPr/>
            </a:pPr>
            <a:endParaRPr lang="en-US" sz="2800">
              <a:solidFill>
                <a:prstClr val="black"/>
              </a:solidFill>
              <a:latin typeface="Univers" panose="020B0503020202020204" pitchFamily="34" charset="0"/>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It’s through culture that we teach our employees what we value and what we don’t.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We teach those lessons whether we mean to or not.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We must be intentional about the culture we create.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rPr>
              <a:t>	</a:t>
            </a:r>
            <a:endParaRPr kumimoji="0" lang="en-US" sz="3200" b="0" i="0" u="none" strike="noStrike" kern="1200" cap="none" spc="0" normalizeH="0" baseline="0" noProof="0">
              <a:ln>
                <a:noFill/>
              </a:ln>
              <a:solidFill>
                <a:prstClr val="black"/>
              </a:solidFill>
              <a:effectLst/>
              <a:uLnTx/>
              <a:uFillTx/>
              <a:latin typeface="Univers" panose="020B0503020202020204" pitchFamily="34" charset="0"/>
              <a:ea typeface="+mn-ea"/>
              <a:cs typeface="Futura Medium" panose="020B0602020204020303" pitchFamily="34" charset="-79"/>
            </a:endParaRPr>
          </a:p>
        </p:txBody>
      </p:sp>
    </p:spTree>
    <p:extLst>
      <p:ext uri="{BB962C8B-B14F-4D97-AF65-F5344CB8AC3E}">
        <p14:creationId xmlns:p14="http://schemas.microsoft.com/office/powerpoint/2010/main" val="11899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25F768-FFFA-FDFE-6910-C5A09CC044A5}"/>
            </a:ext>
          </a:extLst>
        </p:cNvPr>
        <p:cNvGrpSpPr/>
        <p:nvPr/>
      </p:nvGrpSpPr>
      <p:grpSpPr>
        <a:xfrm>
          <a:off x="0" y="0"/>
          <a:ext cx="0" cy="0"/>
          <a:chOff x="0" y="0"/>
          <a:chExt cx="0" cy="0"/>
        </a:xfrm>
      </p:grpSpPr>
      <p:sp>
        <p:nvSpPr>
          <p:cNvPr id="228360" name="Rectangle 228359">
            <a:extLst>
              <a:ext uri="{FF2B5EF4-FFF2-40B4-BE49-F238E27FC236}">
                <a16:creationId xmlns:a16="http://schemas.microsoft.com/office/drawing/2014/main" id="{49784BC8-130E-F27B-E6B7-5FD1181A3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28362" name="Rectangle 228361">
            <a:extLst>
              <a:ext uri="{FF2B5EF4-FFF2-40B4-BE49-F238E27FC236}">
                <a16:creationId xmlns:a16="http://schemas.microsoft.com/office/drawing/2014/main" id="{90695935-BAD6-A2E4-429F-769F64399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8354" name="Rectangle 2">
            <a:extLst>
              <a:ext uri="{FF2B5EF4-FFF2-40B4-BE49-F238E27FC236}">
                <a16:creationId xmlns:a16="http://schemas.microsoft.com/office/drawing/2014/main" id="{AA355178-9014-8776-0797-4A6F6563317F}"/>
              </a:ext>
            </a:extLst>
          </p:cNvPr>
          <p:cNvSpPr>
            <a:spLocks noGrp="1" noChangeArrowheads="1"/>
          </p:cNvSpPr>
          <p:nvPr>
            <p:ph type="title"/>
          </p:nvPr>
        </p:nvSpPr>
        <p:spPr>
          <a:xfrm>
            <a:off x="2033052" y="2845972"/>
            <a:ext cx="8113485" cy="1861730"/>
          </a:xfrm>
        </p:spPr>
        <p:txBody>
          <a:bodyPr anchor="b">
            <a:noAutofit/>
          </a:bodyPr>
          <a:lstStyle/>
          <a:p>
            <a:pPr algn="ctr">
              <a:spcBef>
                <a:spcPts val="0"/>
              </a:spcBef>
              <a:defRPr/>
            </a:pPr>
            <a:r>
              <a:rPr lang="en-US" sz="5400" b="1">
                <a:solidFill>
                  <a:schemeClr val="tx1"/>
                </a:solidFill>
                <a:latin typeface="Univers" panose="020B0503020202020204" pitchFamily="34" charset="0"/>
                <a:cs typeface="Futura" panose="020B0602020204020303" pitchFamily="34" charset="-79"/>
              </a:rPr>
              <a:t>Effective Teams:</a:t>
            </a:r>
            <a:br>
              <a:rPr lang="en-US" sz="5400" b="1">
                <a:solidFill>
                  <a:schemeClr val="tx1"/>
                </a:solidFill>
                <a:latin typeface="Futura" panose="020B0602020204020303" pitchFamily="34" charset="-79"/>
                <a:cs typeface="Futura" panose="020B0602020204020303" pitchFamily="34" charset="-79"/>
              </a:rPr>
            </a:br>
            <a:r>
              <a:rPr lang="en-US" b="1">
                <a:solidFill>
                  <a:schemeClr val="tx1"/>
                </a:solidFill>
                <a:latin typeface="Univers" panose="020B0503020202020204" pitchFamily="34" charset="0"/>
                <a:cs typeface="Futura" panose="020B0602020204020303" pitchFamily="34" charset="-79"/>
              </a:rPr>
              <a:t>Why Culture Matters</a:t>
            </a:r>
            <a:br>
              <a:rPr lang="en-US" sz="4800" b="1">
                <a:solidFill>
                  <a:schemeClr val="tx1"/>
                </a:solidFill>
                <a:latin typeface="Futura" panose="020B0602020204020303" pitchFamily="34" charset="-79"/>
                <a:cs typeface="Futura" panose="020B0602020204020303" pitchFamily="34" charset="-79"/>
              </a:rPr>
            </a:br>
            <a:endParaRPr lang="en-US" b="1">
              <a:solidFill>
                <a:schemeClr val="tx1"/>
              </a:solidFill>
              <a:latin typeface="Futura" panose="020B0602020204020303" pitchFamily="34" charset="-79"/>
              <a:cs typeface="Futura" panose="020B0602020204020303" pitchFamily="34" charset="-79"/>
            </a:endParaRPr>
          </a:p>
        </p:txBody>
      </p:sp>
      <p:sp>
        <p:nvSpPr>
          <p:cNvPr id="228364" name="Rectangle 228363">
            <a:extLst>
              <a:ext uri="{FF2B5EF4-FFF2-40B4-BE49-F238E27FC236}">
                <a16:creationId xmlns:a16="http://schemas.microsoft.com/office/drawing/2014/main" id="{920E19A6-789C-8594-DB14-BBFA64577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7758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75A025-9D99-453A-A6E5-34181C5E1149}"/>
</file>

<file path=customXml/itemProps2.xml><?xml version="1.0" encoding="utf-8"?>
<ds:datastoreItem xmlns:ds="http://schemas.openxmlformats.org/officeDocument/2006/customXml" ds:itemID="{10D2418F-11DD-4654-9D2E-A19721113988}"/>
</file>

<file path=customXml/itemProps3.xml><?xml version="1.0" encoding="utf-8"?>
<ds:datastoreItem xmlns:ds="http://schemas.openxmlformats.org/officeDocument/2006/customXml" ds:itemID="{B32A4541-7674-4365-939B-7BED1118036B}"/>
</file>

<file path=docProps/app.xml><?xml version="1.0" encoding="utf-8"?>
<Properties xmlns="http://schemas.openxmlformats.org/officeDocument/2006/extended-properties" xmlns:vt="http://schemas.openxmlformats.org/officeDocument/2006/docPropsVTypes">
  <Template>{70350AFA-AB1E-D946-ADA2-E733B1BEC628}tf10001076</Template>
  <TotalTime>2422</TotalTime>
  <Words>2292</Words>
  <Application>Microsoft Macintosh PowerPoint</Application>
  <PresentationFormat>Widescreen</PresentationFormat>
  <Paragraphs>453</Paragraphs>
  <Slides>70</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70</vt:i4>
      </vt:variant>
    </vt:vector>
  </HeadingPairs>
  <TitlesOfParts>
    <vt:vector size="81" baseType="lpstr">
      <vt:lpstr>Arial</vt:lpstr>
      <vt:lpstr>Calibri</vt:lpstr>
      <vt:lpstr>Calibri Light</vt:lpstr>
      <vt:lpstr>Century Gothic</vt:lpstr>
      <vt:lpstr>Futura</vt:lpstr>
      <vt:lpstr>Futura Medium</vt:lpstr>
      <vt:lpstr>Tw Cen MT</vt:lpstr>
      <vt:lpstr>Univers</vt:lpstr>
      <vt:lpstr>Wingdings 3</vt:lpstr>
      <vt:lpstr>Ion Boardroom</vt:lpstr>
      <vt:lpstr>Office Theme</vt:lpstr>
      <vt:lpstr>Handle with Care: Managing Behavior and Building Teams Culturally </vt:lpstr>
      <vt:lpstr>CARE</vt:lpstr>
      <vt:lpstr>C A R E  …just care</vt:lpstr>
      <vt:lpstr>PowerPoint Presentation</vt:lpstr>
      <vt:lpstr>PowerPoint Presentation</vt:lpstr>
      <vt:lpstr>PowerPoint Presentation</vt:lpstr>
      <vt:lpstr>PowerPoint Presentation</vt:lpstr>
      <vt:lpstr>PowerPoint Presentation</vt:lpstr>
      <vt:lpstr>Effective Teams: Why Culture Matters </vt:lpstr>
      <vt:lpstr>PowerPoint Presentation</vt:lpstr>
      <vt:lpstr>PowerPoint Presentation</vt:lpstr>
      <vt:lpstr>We Disagree </vt:lpstr>
      <vt:lpstr>PowerPoint Presentation</vt:lpstr>
      <vt:lpstr>PowerPoint Presentation</vt:lpstr>
      <vt:lpstr>PowerPoint Presentation</vt:lpstr>
      <vt:lpstr>PowerPoint Presentation</vt:lpstr>
      <vt:lpstr>PowerPoint Presentation</vt:lpstr>
      <vt:lpstr>C A R E  …just care</vt:lpstr>
      <vt:lpstr>Respect to Purpose </vt:lpstr>
      <vt:lpstr>PowerPoint Presentation</vt:lpstr>
      <vt:lpstr>We get what we give  If we want respect, we must give it </vt:lpstr>
      <vt:lpstr>PowerPoint Presentation</vt:lpstr>
      <vt:lpstr>PowerPoint Presentation</vt:lpstr>
      <vt:lpstr>PowerPoint Presentation</vt:lpstr>
      <vt:lpstr>Setting the Bar for Behavior </vt:lpstr>
      <vt:lpstr>PowerPoint Presentation</vt:lpstr>
      <vt:lpstr>PowerPoint Presentation</vt:lpstr>
      <vt:lpstr>PowerPoint Presentation</vt:lpstr>
      <vt:lpstr>Empathy: Can’t Lead Without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A R E  …just care</vt:lpstr>
      <vt:lpstr>Radical Candor: Caring and Direct </vt:lpstr>
      <vt:lpstr>PowerPoint Presentation</vt:lpstr>
      <vt:lpstr>PowerPoint Presentation</vt:lpstr>
      <vt:lpstr>PowerPoint Presentation</vt:lpstr>
      <vt:lpstr>PowerPoint Presentation</vt:lpstr>
      <vt:lpstr>Conversation Ground Rules  </vt:lpstr>
      <vt:lpstr>PowerPoint Presentation</vt:lpstr>
      <vt:lpstr>PowerPoint Presentation</vt:lpstr>
      <vt:lpstr>PowerPoint Presentation</vt:lpstr>
      <vt:lpstr>PowerPoint Presentation</vt:lpstr>
      <vt:lpstr>C A R E  …just care</vt:lpstr>
      <vt:lpstr>Conversation Ground Rules  (Disagreement vs Hate)  </vt:lpstr>
      <vt:lpstr>PowerPoint Presentation</vt:lpstr>
      <vt:lpstr>PowerPoint Presentation</vt:lpstr>
      <vt:lpstr>PowerPoint Presentation</vt:lpstr>
      <vt:lpstr>PowerPoint Presentation</vt:lpstr>
      <vt:lpstr>PowerPoint Presentation</vt:lpstr>
      <vt:lpstr>PowerPoint Presentation</vt:lpstr>
      <vt:lpstr>C A R E  …just care</vt:lpstr>
      <vt:lpstr>Policies and Goals (Culture is More than Individual Behavior)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Culture is simply who we are.  If our culture is effective, efficient and productive, people will gravitate toward it and consent to be influenced by it.  </vt:lpstr>
      <vt:lpstr>C A R E  …just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Respectful and Safe Workplaces – For Employees</dc:title>
  <dc:creator>Rodney Klein</dc:creator>
  <cp:lastModifiedBy>Rodney Klein</cp:lastModifiedBy>
  <cp:revision>10</cp:revision>
  <cp:lastPrinted>2023-03-23T14:39:41Z</cp:lastPrinted>
  <dcterms:created xsi:type="dcterms:W3CDTF">2021-06-24T19:23:23Z</dcterms:created>
  <dcterms:modified xsi:type="dcterms:W3CDTF">2025-01-10T18:31:32Z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