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60" r:id="rId5"/>
    <p:sldId id="270" r:id="rId6"/>
    <p:sldId id="271" r:id="rId7"/>
    <p:sldId id="272" r:id="rId8"/>
    <p:sldId id="273" r:id="rId9"/>
    <p:sldId id="274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Squad Pilot Metrics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0.17374999999999999"/>
          <c:w val="0.90286351706036749"/>
          <c:h val="0.60368802857976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Squad calls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27</c:v>
                </c:pt>
                <c:pt idx="1">
                  <c:v>29</c:v>
                </c:pt>
                <c:pt idx="2">
                  <c:v>34</c:v>
                </c:pt>
                <c:pt idx="3">
                  <c:v>33</c:v>
                </c:pt>
                <c:pt idx="4">
                  <c:v>37</c:v>
                </c:pt>
                <c:pt idx="5">
                  <c:v>36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3-46F5-A235-E282AB6638F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Truck Calls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17</c:v>
                </c:pt>
                <c:pt idx="1">
                  <c:v>19</c:v>
                </c:pt>
                <c:pt idx="2">
                  <c:v>7</c:v>
                </c:pt>
                <c:pt idx="3">
                  <c:v>21</c:v>
                </c:pt>
                <c:pt idx="4">
                  <c:v>3</c:v>
                </c:pt>
                <c:pt idx="5">
                  <c:v>9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63-46F5-A235-E282AB6638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59418688"/>
        <c:axId val="35942131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Engine Dispatches</c:v>
                      </c:pt>
                    </c:strCache>
                  </c:strRef>
                </c:tx>
                <c:spPr>
                  <a:solidFill>
                    <a:schemeClr val="dk1">
                      <a:tint val="5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Sheet1!$B$1:$H$1</c15:sqref>
                        </c15:formulaRef>
                      </c:ext>
                    </c:extLst>
                    <c:strCache>
                      <c:ptCount val="7"/>
                      <c:pt idx="0">
                        <c:v>Sep</c:v>
                      </c:pt>
                      <c:pt idx="1">
                        <c:v>Oct</c:v>
                      </c:pt>
                      <c:pt idx="2">
                        <c:v>Nov</c:v>
                      </c:pt>
                      <c:pt idx="3">
                        <c:v>Dec</c:v>
                      </c:pt>
                      <c:pt idx="4">
                        <c:v>Jan</c:v>
                      </c:pt>
                      <c:pt idx="5">
                        <c:v>Feb</c:v>
                      </c:pt>
                      <c:pt idx="6">
                        <c:v>Mar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Sheet1!$B$3:$H$3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44</c:v>
                      </c:pt>
                      <c:pt idx="1">
                        <c:v>48</c:v>
                      </c:pt>
                      <c:pt idx="2">
                        <c:v>41</c:v>
                      </c:pt>
                      <c:pt idx="3">
                        <c:v>54</c:v>
                      </c:pt>
                      <c:pt idx="4">
                        <c:v>40</c:v>
                      </c:pt>
                      <c:pt idx="5">
                        <c:v>45</c:v>
                      </c:pt>
                      <c:pt idx="6">
                        <c:v>68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263-46F5-A235-E282AB6638FE}"/>
                  </c:ext>
                </c:extLst>
              </c15:ser>
            </c15:filteredBarSeries>
          </c:ext>
        </c:extLst>
      </c:barChart>
      <c:catAx>
        <c:axId val="35941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21312"/>
        <c:crosses val="autoZero"/>
        <c:auto val="1"/>
        <c:lblAlgn val="ctr"/>
        <c:lblOffset val="100"/>
        <c:noMultiLvlLbl val="0"/>
      </c:catAx>
      <c:valAx>
        <c:axId val="359421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941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C8ABF-D509-4D60-B093-2E210250E6AF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C2AC6-DE7A-4DE1-910A-9F8C15BDC1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2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85FA-E4C3-A574-5EBB-C71FE80D3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05B93CD-7B4A-4624-984F-530C77B9199C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DD005-5B42-B303-DBBC-1F86843B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1813-15B7-848F-5668-F6E59967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1753E63-E7C7-BD2A-00A9-D7C91D0E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820427" cy="2994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784A4F-E580-C7A6-AA6E-7BC2D3C364A0}"/>
              </a:ext>
            </a:extLst>
          </p:cNvPr>
          <p:cNvCxnSpPr/>
          <p:nvPr userDrawn="1"/>
        </p:nvCxnSpPr>
        <p:spPr>
          <a:xfrm>
            <a:off x="838200" y="3561347"/>
            <a:ext cx="320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EDEDA23-C45A-C778-FA97-52E7FF23B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64" y="107950"/>
            <a:ext cx="1823544" cy="64554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0FA995F-DD73-12BB-2CF4-7405D7797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4603"/>
            <a:ext cx="3820427" cy="11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AED921-D135-A5CE-0449-5A6374958C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90354"/>
            <a:ext cx="1306338" cy="16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75382-029A-4888-5E6A-6D4786508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3312"/>
            <a:ext cx="5181600" cy="4351338"/>
          </a:xfrm>
        </p:spPr>
        <p:txBody>
          <a:bodyPr/>
          <a:lstStyle>
            <a:lvl1pPr marL="228600" indent="-228600">
              <a:buClr>
                <a:srgbClr val="FFB200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398D9-8622-C4EE-2799-7301288B6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3312"/>
            <a:ext cx="5181600" cy="4351338"/>
          </a:xfrm>
        </p:spPr>
        <p:txBody>
          <a:bodyPr/>
          <a:lstStyle>
            <a:lvl1pPr marL="228600" indent="-228600">
              <a:buClr>
                <a:srgbClr val="FFB200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3EF30-D9AF-C442-C833-A19C03CA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31B6B43-67A3-490E-904E-82DBA3AB7EC7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C0DDD-2A36-3EBC-F754-75D19AB2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9D8F6-3DB1-6B1B-1693-62AAF2E3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FF008F-EBF2-9447-4E01-DDD810DD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10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4196B-6E26-A412-B461-EA93D9661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3840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EC8C4-B21D-1E67-CAF4-9720E8B3C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62316"/>
            <a:ext cx="5157787" cy="3684588"/>
          </a:xfrm>
        </p:spPr>
        <p:txBody>
          <a:bodyPr/>
          <a:lstStyle>
            <a:lvl1pPr marL="228600" indent="-228600">
              <a:buClr>
                <a:srgbClr val="FFB200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F9C1B-B0CC-DB0F-9AA0-8A94E371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840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57AB7-F9F1-217F-F328-1CAF14A50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2316"/>
            <a:ext cx="5183188" cy="3684588"/>
          </a:xfrm>
        </p:spPr>
        <p:txBody>
          <a:bodyPr/>
          <a:lstStyle>
            <a:lvl1pPr marL="228600" indent="-228600">
              <a:buClr>
                <a:srgbClr val="FFB200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EE051-615F-3753-50B8-CEAF46B8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pPr algn="ctr"/>
            <a:fld id="{9DC084EA-825B-408E-8335-3543F5AD1427}" type="datetime1">
              <a:rPr lang="en-US" smtClean="0"/>
              <a:pPr algn="ctr"/>
              <a:t>1/27/2025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1D64D-1B59-DEE1-8DBF-F98BB5FC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B0536-45F3-8A48-1B19-3AC6B33F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0C18B8-2686-3C59-F44E-09A989C7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35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F4E7F-ADE9-FF38-3156-B3EDD46B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70D50B14-8BBC-41F2-A7B1-CB117C5AD07F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CDB33-A148-2531-71D4-DD31117E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F19AF-C63A-62F4-DE33-57757060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E635A2-F0AE-29FB-37C6-76E3F9BC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626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4DAB4-6F8B-4825-2759-7D46A01F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9CB1901C-B70D-4E87-B4DB-175E041BFEC9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9AFF3-78CF-4630-1AF7-630BEBCDB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16C65-320C-FCF4-D6E1-EA7754D6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9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6F55-5812-D11E-AC8B-1B90B48F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5662"/>
            <a:ext cx="3932237" cy="127053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Nexa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E064-A8F5-0B91-1049-591FFE69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95663"/>
            <a:ext cx="6172200" cy="4465387"/>
          </a:xfrm>
        </p:spPr>
        <p:txBody>
          <a:bodyPr/>
          <a:lstStyle>
            <a:lvl1pPr marL="228600" indent="-228600">
              <a:buClr>
                <a:srgbClr val="FFB200"/>
              </a:buClr>
              <a:buSzPct val="70000"/>
              <a:buFont typeface="Wingdings 3" panose="05040102010807070707" pitchFamily="18" charset="2"/>
              <a:buChar char="y"/>
              <a:defRPr sz="3200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 sz="2400"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 sz="2000"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Nexa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6C67E-0E49-4974-B525-F9CC94BE1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6198"/>
            <a:ext cx="3932237" cy="320279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4E291-1CDF-CB60-9583-786BB833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005EE4E6-7D16-462C-B59E-3DE0855745B6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99EA4-498E-E17A-6239-D1E7F5E8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6CFAA-0045-0545-C396-3C75209A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82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38F7-1D03-1DB0-F0DA-31D17E41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9410"/>
            <a:ext cx="3932237" cy="1174281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Nexa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1A5FC-5B37-8969-5915-758CCD73A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9411"/>
            <a:ext cx="6172200" cy="45616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891E2-F04E-03A9-16FC-1E4DC62E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73692"/>
            <a:ext cx="3932237" cy="339529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587BA-70EC-6EBC-EBAF-3A7D41B8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55BB6B9B-BAC2-4C68-830E-4E8FC7ECE307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9557D-C6DA-79D5-3CAD-EE7048D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D9BCB-676D-58C5-B036-1AC1E6E3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70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EEE82-B93D-E740-DDFE-3EADA8DB0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Clr>
                <a:srgbClr val="FFB200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B7200-C10E-A27C-6CC9-F9B4BE7F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pPr algn="ctr"/>
            <a:fld id="{4DF00731-9EAD-4B9B-A374-595D64557499}" type="datetime1">
              <a:rPr lang="en-US" smtClean="0"/>
              <a:pPr algn="ctr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9FBAD-3BD3-5FAF-3967-B1A88432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8632B-8A25-84DB-9757-42935A3A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E60BE5-1656-F349-8513-034052FB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C34472-D625-EF57-E8CC-2CC691662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89785"/>
            <a:ext cx="2628900" cy="488717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AD351-1AE3-B543-AADD-AF02925E8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89785"/>
            <a:ext cx="7734300" cy="4887178"/>
          </a:xfrm>
        </p:spPr>
        <p:txBody>
          <a:bodyPr vert="eaVert"/>
          <a:lstStyle>
            <a:lvl1pPr marL="228600" indent="-228600">
              <a:buClr>
                <a:srgbClr val="FFB200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7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36411-9B00-C75E-5671-00589CF3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6BF28D1C-7D08-420F-B2F3-DEE7989EB98B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FC298-4725-055C-26A6-1330EA59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36CAD-CB02-F3B8-691C-5F291DF8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38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/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2A44-1888-1106-0074-D76797D66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86551"/>
            <a:ext cx="12192000" cy="260844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Section Title Slide or Final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8F8C9-040A-896D-0D54-BCED6A9C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26E34F5-0C0F-4140-A16F-2CF2F9482471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07BAE-ABE2-7ED2-8085-5B8DC57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24D3D-6EFF-1411-455F-37C2AB7B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AE9E1A8-18CC-F131-DBB9-B08F158614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249339"/>
            <a:ext cx="1664112" cy="589104"/>
          </a:xfrm>
          <a:prstGeom prst="rect">
            <a:avLst/>
          </a:prstGeom>
        </p:spPr>
      </p:pic>
      <p:pic>
        <p:nvPicPr>
          <p:cNvPr id="8" name="Picture 7" descr="Logo, calendar&#10;&#10;Description automatically generated">
            <a:extLst>
              <a:ext uri="{FF2B5EF4-FFF2-40B4-BE49-F238E27FC236}">
                <a16:creationId xmlns:a16="http://schemas.microsoft.com/office/drawing/2014/main" id="{9788B56C-4CBE-3ECC-E0AD-376996806C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61" y="3783092"/>
            <a:ext cx="1639078" cy="20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2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/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2A44-1888-1106-0074-D76797D66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86551"/>
            <a:ext cx="12192000" cy="260844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Section Title Slide or Final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8F8C9-040A-896D-0D54-BCED6A9C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/>
            </a:lvl1pPr>
          </a:lstStyle>
          <a:p>
            <a:fld id="{D26E34F5-0C0F-4140-A16F-2CF2F9482471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07BAE-ABE2-7ED2-8085-5B8DC57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24D3D-6EFF-1411-455F-37C2AB7B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, calendar&#10;&#10;Description automatically generated">
            <a:extLst>
              <a:ext uri="{FF2B5EF4-FFF2-40B4-BE49-F238E27FC236}">
                <a16:creationId xmlns:a16="http://schemas.microsoft.com/office/drawing/2014/main" id="{0CCE3CD4-01C4-2D2B-188F-12E4062078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4" y="5224429"/>
            <a:ext cx="1210452" cy="1497046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5AC45B4-89A3-02A5-2334-67E4E30AF0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249339"/>
            <a:ext cx="1664112" cy="5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10515600" cy="4819801"/>
          </a:xfrm>
        </p:spPr>
        <p:txBody>
          <a:bodyPr/>
          <a:lstStyle>
            <a:lvl1pPr marL="228600" indent="-228600">
              <a:buClr>
                <a:srgbClr val="FFB200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2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228600" indent="-228600">
              <a:buClr>
                <a:srgbClr val="FFB200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5612EA-9763-ECD8-228B-D063CC6F49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3175" y="1357313"/>
            <a:ext cx="5138738" cy="4819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1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0" indent="0">
              <a:buClr>
                <a:srgbClr val="8CC63F"/>
              </a:buClr>
              <a:buSzPct val="70000"/>
              <a:buFont typeface="Wingdings 3" panose="05040102010807070707" pitchFamily="18" charset="2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Font typeface="Wingdings" panose="05000000000000000000" pitchFamily="2" charset="2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914400" indent="0">
              <a:buFont typeface="Calibri" panose="020F0502020204030204" pitchFamily="34" charset="0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1828800" indent="0">
              <a:buSzPct val="80000"/>
              <a:buFont typeface="Courier New" panose="02070309020205020404" pitchFamily="49" charset="0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5612EA-9763-ECD8-228B-D063CC6F49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3175" y="1357313"/>
            <a:ext cx="5138738" cy="4819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2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228600" indent="-228600">
              <a:buClr>
                <a:srgbClr val="FFB200"/>
              </a:buClr>
              <a:buSzPct val="70000"/>
              <a:buFont typeface="Wingdings 3" panose="05040102010807070707" pitchFamily="18" charset="2"/>
              <a:buChar char="y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7FFCAEA-8FD8-0894-96BE-B58F00D9D2A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34125" y="1357313"/>
            <a:ext cx="5157788" cy="4819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0" indent="0">
              <a:buClr>
                <a:srgbClr val="8CC63F"/>
              </a:buClr>
              <a:buSzPct val="70000"/>
              <a:buFont typeface="Wingdings 3" panose="05040102010807070707" pitchFamily="18" charset="2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7FFCAEA-8FD8-0894-96BE-B58F00D9D2A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34125" y="1357313"/>
            <a:ext cx="5157788" cy="4819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3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7211-5A69-8592-9F71-09C089C0F8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57162"/>
            <a:ext cx="5257800" cy="4819801"/>
          </a:xfrm>
        </p:spPr>
        <p:txBody>
          <a:bodyPr/>
          <a:lstStyle>
            <a:lvl1pPr marL="0" indent="0">
              <a:buClr>
                <a:srgbClr val="8CC63F"/>
              </a:buClr>
              <a:buSzPct val="70000"/>
              <a:buFont typeface="Wingdings 3" panose="05040102010807070707" pitchFamily="18" charset="2"/>
              <a:buNone/>
              <a:defRPr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2pPr>
            <a:lvl3pPr marL="1143000" indent="-228600">
              <a:buFont typeface="Calibri" panose="020F0502020204030204" pitchFamily="34" charset="0"/>
              <a:buChar char="‒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3pPr>
            <a:lvl4pPr>
              <a:defRPr>
                <a:solidFill>
                  <a:schemeClr val="tx1"/>
                </a:solidFill>
                <a:latin typeface="Nexa" panose="00000500000000000000" pitchFamily="50" charset="0"/>
              </a:defRPr>
            </a:lvl4pPr>
            <a:lvl5pPr marL="2057400" indent="-228600">
              <a:buSzPct val="80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Nexa" panose="00000500000000000000" pitchFamily="50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E01E356-0FC9-B1F8-BC97-9F0EE91B942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4750362"/>
              </p:ext>
            </p:extLst>
          </p:nvPr>
        </p:nvGraphicFramePr>
        <p:xfrm>
          <a:off x="6189043" y="2156058"/>
          <a:ext cx="5857776" cy="19154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64444">
                  <a:extLst>
                    <a:ext uri="{9D8B030D-6E8A-4147-A177-3AD203B41FA5}">
                      <a16:colId xmlns:a16="http://schemas.microsoft.com/office/drawing/2014/main" val="2294085839"/>
                    </a:ext>
                  </a:extLst>
                </a:gridCol>
                <a:gridCol w="1464444">
                  <a:extLst>
                    <a:ext uri="{9D8B030D-6E8A-4147-A177-3AD203B41FA5}">
                      <a16:colId xmlns:a16="http://schemas.microsoft.com/office/drawing/2014/main" val="2029961112"/>
                    </a:ext>
                  </a:extLst>
                </a:gridCol>
                <a:gridCol w="1464444">
                  <a:extLst>
                    <a:ext uri="{9D8B030D-6E8A-4147-A177-3AD203B41FA5}">
                      <a16:colId xmlns:a16="http://schemas.microsoft.com/office/drawing/2014/main" val="3932986128"/>
                    </a:ext>
                  </a:extLst>
                </a:gridCol>
                <a:gridCol w="1464444">
                  <a:extLst>
                    <a:ext uri="{9D8B030D-6E8A-4147-A177-3AD203B41FA5}">
                      <a16:colId xmlns:a16="http://schemas.microsoft.com/office/drawing/2014/main" val="3832528825"/>
                    </a:ext>
                  </a:extLst>
                </a:gridCol>
              </a:tblGrid>
              <a:tr h="478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28197"/>
                  </a:ext>
                </a:extLst>
              </a:tr>
              <a:tr h="478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206781"/>
                  </a:ext>
                </a:extLst>
              </a:tr>
              <a:tr h="478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20371"/>
                  </a:ext>
                </a:extLst>
              </a:tr>
              <a:tr h="478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643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27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DAA1-67A8-32FF-2736-EA7BA96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0299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Nexa Tex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17D1-600B-1E2B-7F0B-D0FB704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3A2CBF60-6234-42F6-8E76-EC2C1A7844D8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8565-C58D-09F6-AC6A-881DCDC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4806-0988-5380-A61C-AB65906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E01E356-0FC9-B1F8-BC97-9F0EE91B942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2295570"/>
              </p:ext>
            </p:extLst>
          </p:nvPr>
        </p:nvGraphicFramePr>
        <p:xfrm>
          <a:off x="332472" y="1434164"/>
          <a:ext cx="11527056" cy="46056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1764">
                  <a:extLst>
                    <a:ext uri="{9D8B030D-6E8A-4147-A177-3AD203B41FA5}">
                      <a16:colId xmlns:a16="http://schemas.microsoft.com/office/drawing/2014/main" val="2294085839"/>
                    </a:ext>
                  </a:extLst>
                </a:gridCol>
                <a:gridCol w="2881764">
                  <a:extLst>
                    <a:ext uri="{9D8B030D-6E8A-4147-A177-3AD203B41FA5}">
                      <a16:colId xmlns:a16="http://schemas.microsoft.com/office/drawing/2014/main" val="2029961112"/>
                    </a:ext>
                  </a:extLst>
                </a:gridCol>
                <a:gridCol w="2881764">
                  <a:extLst>
                    <a:ext uri="{9D8B030D-6E8A-4147-A177-3AD203B41FA5}">
                      <a16:colId xmlns:a16="http://schemas.microsoft.com/office/drawing/2014/main" val="3932986128"/>
                    </a:ext>
                  </a:extLst>
                </a:gridCol>
                <a:gridCol w="2881764">
                  <a:extLst>
                    <a:ext uri="{9D8B030D-6E8A-4147-A177-3AD203B41FA5}">
                      <a16:colId xmlns:a16="http://schemas.microsoft.com/office/drawing/2014/main" val="3832528825"/>
                    </a:ext>
                  </a:extLst>
                </a:gridCol>
              </a:tblGrid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28197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206781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20371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643660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833117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94676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555187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441279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030070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529651"/>
                  </a:ext>
                </a:extLst>
              </a:tr>
              <a:tr h="418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68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61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9A05-4CCD-BCAD-FDD2-862654A0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Nexa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6019E-1F0F-D664-772E-879C73E76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Nexa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4D7B2-384E-5BF2-DB3A-357DA052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734260F8-F105-4C30-B883-D0E094D7189D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0EED-2F5C-0091-EB0C-B0A4CB47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98224-6F5A-5428-7F21-268CC567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7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BCF1A-1C0C-E6C6-C7B5-78C4A082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0427" cy="2994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FBC5D-EA15-D994-7C2D-D4DDFBCF7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34603"/>
            <a:ext cx="3820427" cy="11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CF6E8-D7A2-6599-D75B-A3FDB6D4C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exa" panose="00000500000000000000" pitchFamily="50" charset="0"/>
              </a:defRPr>
            </a:lvl1pPr>
          </a:lstStyle>
          <a:p>
            <a:fld id="{D26E34F5-0C0F-4140-A16F-2CF2F9482471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4E3A0-D42D-7A7A-E60E-F90152AD2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exa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7831F-D7D4-D68D-E196-12A5F3654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6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exa" panose="00000500000000000000" pitchFamily="50" charset="0"/>
              </a:defRPr>
            </a:lvl1pPr>
          </a:lstStyle>
          <a:p>
            <a:fld id="{C70CF8D0-027B-4435-A0B6-DE442E2E8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Nexa Black" panose="00000A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Nexa" panose="00000500000000000000" pitchFamily="50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Nexa" panose="00000500000000000000" pitchFamily="50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exa" panose="00000500000000000000" pitchFamily="50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" panose="00000500000000000000" pitchFamily="50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xa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4eqAJFN2XE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5XPF6I7h75Q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AFD780-A6C9-CFA6-7F4E-B11B37DB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A0AA89-8B91-CAA2-6172-AEE9E936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New Braunfels Fire Department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6C9AE7F-9B0C-4B73-18CD-2CF96286027C}"/>
              </a:ext>
            </a:extLst>
          </p:cNvPr>
          <p:cNvSpPr txBox="1">
            <a:spLocks/>
          </p:cNvSpPr>
          <p:nvPr/>
        </p:nvSpPr>
        <p:spPr>
          <a:xfrm>
            <a:off x="838199" y="3750905"/>
            <a:ext cx="3820427" cy="1212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Nexa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	2024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99537-E5FA-9E06-C308-5B762625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592" y="1250998"/>
            <a:ext cx="6536977" cy="4356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DB6E37-9F23-6622-3D01-FA3CD063EE71}"/>
              </a:ext>
            </a:extLst>
          </p:cNvPr>
          <p:cNvSpPr txBox="1"/>
          <p:nvPr/>
        </p:nvSpPr>
        <p:spPr>
          <a:xfrm>
            <a:off x="320431" y="631543"/>
            <a:ext cx="43987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 w="571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New Braunfels Chamber Board</a:t>
            </a:r>
          </a:p>
          <a:p>
            <a:r>
              <a:rPr kumimoji="0" lang="en-US" sz="3600" b="0" i="0" u="none" strike="noStrike" kern="1200" cap="none" spc="0" normalizeH="0" baseline="0" noProof="0" dirty="0">
                <a:ln w="571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Presentation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2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9821-C2CE-5201-4FD5-1B64923F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B0B0A-4D1B-0C9C-533E-33F82ED9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F561C-E4AF-76B2-2F9B-767905C21447}"/>
              </a:ext>
            </a:extLst>
          </p:cNvPr>
          <p:cNvSpPr txBox="1"/>
          <p:nvPr/>
        </p:nvSpPr>
        <p:spPr>
          <a:xfrm>
            <a:off x="4439139" y="2682942"/>
            <a:ext cx="3813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7516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AFD780-A6C9-CFA6-7F4E-B11B37DB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A0AA89-8B91-CAA2-6172-AEE9E936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570" y="150841"/>
            <a:ext cx="4859215" cy="2994092"/>
          </a:xfrm>
        </p:spPr>
        <p:txBody>
          <a:bodyPr>
            <a:noAutofit/>
          </a:bodyPr>
          <a:lstStyle/>
          <a:p>
            <a:r>
              <a:rPr lang="en-US" sz="5400" dirty="0"/>
              <a:t>New Braunfels Fire Department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6C9AE7F-9B0C-4B73-18CD-2CF96286027C}"/>
              </a:ext>
            </a:extLst>
          </p:cNvPr>
          <p:cNvSpPr txBox="1">
            <a:spLocks/>
          </p:cNvSpPr>
          <p:nvPr/>
        </p:nvSpPr>
        <p:spPr>
          <a:xfrm>
            <a:off x="838199" y="3750905"/>
            <a:ext cx="3820427" cy="1212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Nexa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	2024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48372-1C7E-C73C-C7EF-94E2DA17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662" y="1456773"/>
            <a:ext cx="5377138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3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AFD780-A6C9-CFA6-7F4E-B11B37DB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A0AA89-8B91-CAA2-6172-AEE9E936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570" y="150841"/>
            <a:ext cx="4859215" cy="2994092"/>
          </a:xfrm>
        </p:spPr>
        <p:txBody>
          <a:bodyPr>
            <a:noAutofit/>
          </a:bodyPr>
          <a:lstStyle/>
          <a:p>
            <a:r>
              <a:rPr lang="en-US" sz="5400" dirty="0"/>
              <a:t>New Braunfels Fire Department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6C9AE7F-9B0C-4B73-18CD-2CF96286027C}"/>
              </a:ext>
            </a:extLst>
          </p:cNvPr>
          <p:cNvSpPr txBox="1">
            <a:spLocks/>
          </p:cNvSpPr>
          <p:nvPr/>
        </p:nvSpPr>
        <p:spPr>
          <a:xfrm>
            <a:off x="838199" y="3750905"/>
            <a:ext cx="3820427" cy="1212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Nexa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	2024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48372-1C7E-C73C-C7EF-94E2DA17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662" y="1456773"/>
            <a:ext cx="5377138" cy="3944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BD3FF-9C57-E19B-C18D-209039C37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773" y="1456773"/>
            <a:ext cx="5456393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6C45-9C7F-45E6-9A62-ECFD2AE7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NBFD responded to 13,053 calls for service in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AF4FC-DA4B-5F5E-76FB-81F40137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87D630A-9ADD-9275-D622-374A2B355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974715"/>
              </p:ext>
            </p:extLst>
          </p:nvPr>
        </p:nvGraphicFramePr>
        <p:xfrm>
          <a:off x="867508" y="1357313"/>
          <a:ext cx="10486289" cy="348043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475891">
                  <a:extLst>
                    <a:ext uri="{9D8B030D-6E8A-4147-A177-3AD203B41FA5}">
                      <a16:colId xmlns:a16="http://schemas.microsoft.com/office/drawing/2014/main" val="261114509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579795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691069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                                           251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94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False alarms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                                           895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387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                                     </a:t>
                      </a: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10,449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1400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HazMat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                                           242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0152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Tech Rescue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                                              32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356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Misc.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                                        1,184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56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                                     13,053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4792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E5BBF2-3A89-29CF-9DB4-6D50AE97682C}"/>
              </a:ext>
            </a:extLst>
          </p:cNvPr>
          <p:cNvSpPr txBox="1"/>
          <p:nvPr/>
        </p:nvSpPr>
        <p:spPr>
          <a:xfrm>
            <a:off x="824523" y="4950717"/>
            <a:ext cx="10486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Emergency Medical Service calls the highest call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Second highest identifiable calls were False Alarms</a:t>
            </a:r>
          </a:p>
        </p:txBody>
      </p:sp>
    </p:spTree>
    <p:extLst>
      <p:ext uri="{BB962C8B-B14F-4D97-AF65-F5344CB8AC3E}">
        <p14:creationId xmlns:p14="http://schemas.microsoft.com/office/powerpoint/2010/main" val="151506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C660-AD28-6A36-0BBE-36F9BCC2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Braunfels Fire Department Squad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3A328-D60F-2CD5-9E0E-508B79D40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99520"/>
            <a:ext cx="5634038" cy="4168367"/>
          </a:xfrm>
        </p:spPr>
        <p:txBody>
          <a:bodyPr>
            <a:normAutofit/>
          </a:bodyPr>
          <a:lstStyle/>
          <a:p>
            <a:pPr fontAlgn="b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latin typeface="Nexa" panose="0000050000000000000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16973-85E2-8607-5F12-26F1F435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906CA-51E2-94E6-C55E-285DBD9C9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039" y="1858001"/>
            <a:ext cx="4721581" cy="314199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112F77-F9D7-67C5-E7C9-2501F7A4FE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389353"/>
              </p:ext>
            </p:extLst>
          </p:nvPr>
        </p:nvGraphicFramePr>
        <p:xfrm>
          <a:off x="902898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11AFC3-49C7-6CC5-24E2-C2DBAA8E2AA3}"/>
              </a:ext>
            </a:extLst>
          </p:cNvPr>
          <p:cNvSpPr txBox="1"/>
          <p:nvPr/>
        </p:nvSpPr>
        <p:spPr>
          <a:xfrm>
            <a:off x="1233577" y="5098211"/>
            <a:ext cx="443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Approximately a 70% reduction in Heavy Apparatus mile accumulation</a:t>
            </a:r>
          </a:p>
        </p:txBody>
      </p:sp>
    </p:spTree>
    <p:extLst>
      <p:ext uri="{BB962C8B-B14F-4D97-AF65-F5344CB8AC3E}">
        <p14:creationId xmlns:p14="http://schemas.microsoft.com/office/powerpoint/2010/main" val="243756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C660-AD28-6A36-0BBE-36F9BCC2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9" y="85250"/>
            <a:ext cx="10515600" cy="1029903"/>
          </a:xfrm>
        </p:spPr>
        <p:txBody>
          <a:bodyPr/>
          <a:lstStyle/>
          <a:p>
            <a:r>
              <a:rPr lang="en-US" dirty="0"/>
              <a:t>New Braunfels Fire Department Squad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3A328-D60F-2CD5-9E0E-508B79D40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09" y="1256036"/>
            <a:ext cx="5634038" cy="4168367"/>
          </a:xfrm>
        </p:spPr>
        <p:txBody>
          <a:bodyPr>
            <a:normAutofit/>
          </a:bodyPr>
          <a:lstStyle/>
          <a:p>
            <a:pPr marL="0" indent="0" fontAlgn="b"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Nexa" panose="0000050000000000000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16973-85E2-8607-5F12-26F1F435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906CA-51E2-94E6-C55E-285DBD9C9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039" y="1858001"/>
            <a:ext cx="4721581" cy="3141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C9FF25-C7BD-A7B2-747A-17E07D34CAD2}"/>
              </a:ext>
            </a:extLst>
          </p:cNvPr>
          <p:cNvSpPr txBox="1"/>
          <p:nvPr/>
        </p:nvSpPr>
        <p:spPr>
          <a:xfrm>
            <a:off x="603380" y="1720840"/>
            <a:ext cx="54970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During the 1-year pilot program, one squad vehicle responded to calls totaling 4,264 miles. Previously, these calls would have required three firefighters in a fire truck.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cost per mile for a fire truck is approximately $2.92, whereas the cost per mile for a squad vehicle is only $0.32.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4,264*($2.92/0.32)=$ 11,086.4 per squad per year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Extends the Life of heavy apparatus and reduces the maintenance cost</a:t>
            </a:r>
          </a:p>
        </p:txBody>
      </p:sp>
    </p:spTree>
    <p:extLst>
      <p:ext uri="{BB962C8B-B14F-4D97-AF65-F5344CB8AC3E}">
        <p14:creationId xmlns:p14="http://schemas.microsoft.com/office/powerpoint/2010/main" val="393493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7A0A-D111-808B-207A-43DA986F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1" y="67377"/>
            <a:ext cx="10742063" cy="1029903"/>
          </a:xfrm>
        </p:spPr>
        <p:txBody>
          <a:bodyPr>
            <a:normAutofit/>
          </a:bodyPr>
          <a:lstStyle/>
          <a:p>
            <a:r>
              <a:rPr lang="en-US" sz="3600" dirty="0"/>
              <a:t>Multi-Use Vehicles in the Fire Service: Wildland Interface </a:t>
            </a:r>
          </a:p>
        </p:txBody>
      </p:sp>
      <p:pic>
        <p:nvPicPr>
          <p:cNvPr id="8" name="Online Media 7" title="Skeeter Brush Trucks In Action">
            <a:hlinkClick r:id="" action="ppaction://media"/>
            <a:extLst>
              <a:ext uri="{FF2B5EF4-FFF2-40B4-BE49-F238E27FC236}">
                <a16:creationId xmlns:a16="http://schemas.microsoft.com/office/drawing/2014/main" id="{7D78D246-0F6A-DDAF-E1C7-CB184D3C2C3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1865" y="1517250"/>
            <a:ext cx="6768269" cy="38234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FF620-6818-611B-99C6-58D04245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63D04-F1E6-1405-B6FB-310A8C5980E5}"/>
              </a:ext>
            </a:extLst>
          </p:cNvPr>
          <p:cNvSpPr txBox="1"/>
          <p:nvPr/>
        </p:nvSpPr>
        <p:spPr>
          <a:xfrm>
            <a:off x="1696012" y="5499109"/>
            <a:ext cx="8799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Hybrid Vehicle can also be used for Wildland Interface Fires</a:t>
            </a:r>
          </a:p>
        </p:txBody>
      </p:sp>
    </p:spTree>
    <p:extLst>
      <p:ext uri="{BB962C8B-B14F-4D97-AF65-F5344CB8AC3E}">
        <p14:creationId xmlns:p14="http://schemas.microsoft.com/office/powerpoint/2010/main" val="180521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F08-9B07-8781-00BD-DECF998E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2" y="0"/>
            <a:ext cx="10515600" cy="1029903"/>
          </a:xfrm>
        </p:spPr>
        <p:txBody>
          <a:bodyPr>
            <a:normAutofit fontScale="90000"/>
          </a:bodyPr>
          <a:lstStyle/>
          <a:p>
            <a:r>
              <a:rPr lang="en-US" dirty="0"/>
              <a:t>Multi-Use Vehicles in the Fire Service : Flood Response</a:t>
            </a:r>
          </a:p>
        </p:txBody>
      </p:sp>
      <p:pic>
        <p:nvPicPr>
          <p:cNvPr id="6" name="Online Media 5" title="Skeeter Brush Trucks: Houston's High Water / Wildland Booster">
            <a:hlinkClick r:id="" action="ppaction://media"/>
            <a:extLst>
              <a:ext uri="{FF2B5EF4-FFF2-40B4-BE49-F238E27FC236}">
                <a16:creationId xmlns:a16="http://schemas.microsoft.com/office/drawing/2014/main" id="{C0787736-3CF5-ACDA-DFD6-5D31AD671C7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9691" y="1276667"/>
            <a:ext cx="7784438" cy="43975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D8413-CB66-CE69-CFF2-3828E805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177C3-B4CC-B5A8-D483-B1DDE2B41575}"/>
              </a:ext>
            </a:extLst>
          </p:cNvPr>
          <p:cNvSpPr txBox="1"/>
          <p:nvPr/>
        </p:nvSpPr>
        <p:spPr>
          <a:xfrm>
            <a:off x="1365798" y="5707915"/>
            <a:ext cx="8592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Hybrid Vehicle converts into Flood response and Evacuation Vehicle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75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F08-9B07-8781-00BD-DECF998E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Multi-Use Vehicles in the Fire Service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D8413-CB66-CE69-CFF2-3828E805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8D0-027B-4435-A0B6-DE442E2E8D1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EF68210-7820-55AC-21D2-302FFFE9F7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810" y="1360940"/>
            <a:ext cx="654536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Multi-use vehicles in the fire service offer several advantages that can significantly enhance emergency response capabilities. Here are some key benefits: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Cost-Effective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Multi-use vehicles reduce the need for multiple specialized vehicles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Versatility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These vehicles can handle a wide range of emergency situations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Rapid Response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Lighter and more agile than traditional fire trucks, multi-use vehicles can navigate through traffic and tight spaces more easily, allowing for quicker response times.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Resource Optimization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By combining multiple functions into a single vehicle, departments can make better use of their personnel and equipment, improving overall efficiency.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854675-7AD9-D530-B954-02D79426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945"/>
          <a:stretch/>
        </p:blipFill>
        <p:spPr>
          <a:xfrm>
            <a:off x="6985747" y="1516071"/>
            <a:ext cx="4826809" cy="27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7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re Departmen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3856"/>
      </a:accent1>
      <a:accent2>
        <a:srgbClr val="B70017"/>
      </a:accent2>
      <a:accent3>
        <a:srgbClr val="FFB200"/>
      </a:accent3>
      <a:accent4>
        <a:srgbClr val="0056B1"/>
      </a:accent4>
      <a:accent5>
        <a:srgbClr val="ADB2B4"/>
      </a:accent5>
      <a:accent6>
        <a:srgbClr val="3A3838"/>
      </a:accent6>
      <a:hlink>
        <a:srgbClr val="FFB200"/>
      </a:hlink>
      <a:folHlink>
        <a:srgbClr val="B70017"/>
      </a:folHlink>
    </a:clrScheme>
    <a:fontScheme name="Custom 1">
      <a:majorFont>
        <a:latin typeface="Nexa Black"/>
        <a:ea typeface=""/>
        <a:cs typeface=""/>
      </a:majorFont>
      <a:minorFont>
        <a:latin typeface="Nex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4FEF859F5BA4B89A4DC153F9F7047" ma:contentTypeVersion="15" ma:contentTypeDescription="Create a new document." ma:contentTypeScope="" ma:versionID="b5fa590b7f45a361efbe31527972df3a">
  <xsd:schema xmlns:xsd="http://www.w3.org/2001/XMLSchema" xmlns:xs="http://www.w3.org/2001/XMLSchema" xmlns:p="http://schemas.microsoft.com/office/2006/metadata/properties" xmlns:ns2="42d80b5b-9166-41de-9abd-a7089d0244a6" xmlns:ns3="8523a9fe-24b3-4fba-b4b4-99549620bb68" targetNamespace="http://schemas.microsoft.com/office/2006/metadata/properties" ma:root="true" ma:fieldsID="b01e48d6b3b521a7505fc0082122531f" ns2:_="" ns3:_="">
    <xsd:import namespace="42d80b5b-9166-41de-9abd-a7089d0244a6"/>
    <xsd:import namespace="8523a9fe-24b3-4fba-b4b4-99549620b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0b5b-9166-41de-9abd-a7089d02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daba5d-021b-47f3-88ae-893c76e4e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9fe-24b3-4fba-b4b4-99549620bb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b375bf-7140-4311-8b8b-4d36e8f1518a}" ma:internalName="TaxCatchAll" ma:showField="CatchAllData" ma:web="8523a9fe-24b3-4fba-b4b4-99549620b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23a9fe-24b3-4fba-b4b4-99549620bb68" xsi:nil="true"/>
    <lcf76f155ced4ddcb4097134ff3c332f xmlns="42d80b5b-9166-41de-9abd-a7089d0244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193835-630D-4BD7-94E5-FA61F9F33ED3}"/>
</file>

<file path=customXml/itemProps2.xml><?xml version="1.0" encoding="utf-8"?>
<ds:datastoreItem xmlns:ds="http://schemas.openxmlformats.org/officeDocument/2006/customXml" ds:itemID="{E8318F41-1424-45F9-9531-6FDDE1826910}"/>
</file>

<file path=customXml/itemProps3.xml><?xml version="1.0" encoding="utf-8"?>
<ds:datastoreItem xmlns:ds="http://schemas.openxmlformats.org/officeDocument/2006/customXml" ds:itemID="{A0C7C4CF-8A50-43A0-A807-F468317FB5D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</TotalTime>
  <Words>347</Words>
  <Application>Microsoft Office PowerPoint</Application>
  <PresentationFormat>Widescreen</PresentationFormat>
  <Paragraphs>67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Courier New</vt:lpstr>
      <vt:lpstr>Nexa</vt:lpstr>
      <vt:lpstr>Nexa Black</vt:lpstr>
      <vt:lpstr>Nexa Text Black</vt:lpstr>
      <vt:lpstr>Trebuchet MS</vt:lpstr>
      <vt:lpstr>Wingdings</vt:lpstr>
      <vt:lpstr>Wingdings 3</vt:lpstr>
      <vt:lpstr>Office Theme</vt:lpstr>
      <vt:lpstr>New Braunfels Fire Department</vt:lpstr>
      <vt:lpstr>New Braunfels Fire Department</vt:lpstr>
      <vt:lpstr>New Braunfels Fire Department</vt:lpstr>
      <vt:lpstr>NBFD responded to 13,053 calls for service in 2023</vt:lpstr>
      <vt:lpstr>New Braunfels Fire Department Squad program</vt:lpstr>
      <vt:lpstr>New Braunfels Fire Department Squad Program</vt:lpstr>
      <vt:lpstr>Multi-Use Vehicles in the Fire Service: Wildland Interface </vt:lpstr>
      <vt:lpstr>Multi-Use Vehicles in the Fire Service : Flood Response</vt:lpstr>
      <vt:lpstr>Multi-Use Vehicles in the Fire Service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Jenna Vinson</dc:creator>
  <cp:lastModifiedBy>Ruy Lozano</cp:lastModifiedBy>
  <cp:revision>20</cp:revision>
  <dcterms:created xsi:type="dcterms:W3CDTF">2023-10-31T18:59:10Z</dcterms:created>
  <dcterms:modified xsi:type="dcterms:W3CDTF">2025-01-27T23:26:00Z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0x010100CE44FEF859F5BA4B89A4DC153F9F7047</vt:lpwstr>
  </property>
</Properties>
</file>