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Masters/slideMaster1.xml" ContentType="application/vnd.openxmlformats-officedocument.presentationml.slideMaster+xml"/>
  <Override PartName="/ppt/notesSlides/notesSlide11.xml" ContentType="application/vnd.openxmlformats-officedocument.presentationml.notesSlide+xml"/>
  <Override PartName="/ppt/notesSlides/notesSlide7.xml" ContentType="application/vnd.openxmlformats-officedocument.presentationml.notesSlide+xml"/>
  <Override PartName="/ppt/notesSlides/notesSlide1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9.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5" r:id="rId1"/>
  </p:sldMasterIdLst>
  <p:notesMasterIdLst>
    <p:notesMasterId r:id="rId22"/>
  </p:notesMasterIdLst>
  <p:sldIdLst>
    <p:sldId id="1052" r:id="rId2"/>
    <p:sldId id="1138" r:id="rId3"/>
    <p:sldId id="1137" r:id="rId4"/>
    <p:sldId id="1056" r:id="rId5"/>
    <p:sldId id="1064" r:id="rId6"/>
    <p:sldId id="1065" r:id="rId7"/>
    <p:sldId id="1139" r:id="rId8"/>
    <p:sldId id="1067" r:id="rId9"/>
    <p:sldId id="276" r:id="rId10"/>
    <p:sldId id="277" r:id="rId11"/>
    <p:sldId id="1072" r:id="rId12"/>
    <p:sldId id="1073" r:id="rId13"/>
    <p:sldId id="279" r:id="rId14"/>
    <p:sldId id="1075" r:id="rId15"/>
    <p:sldId id="1078" r:id="rId16"/>
    <p:sldId id="1068" r:id="rId17"/>
    <p:sldId id="1060" r:id="rId18"/>
    <p:sldId id="453" r:id="rId19"/>
    <p:sldId id="309" r:id="rId20"/>
    <p:sldId id="310" r:id="rId2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31" autoAdjust="0"/>
    <p:restoredTop sz="94038" autoAdjust="0"/>
  </p:normalViewPr>
  <p:slideViewPr>
    <p:cSldViewPr snapToGrid="0">
      <p:cViewPr varScale="1">
        <p:scale>
          <a:sx n="65" d="100"/>
          <a:sy n="65" d="100"/>
        </p:scale>
        <p:origin x="126" y="7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0983c26bb2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9" name="Google Shape;149;g20983c26bb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5" name="Google Shape;535;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13500070d7c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g13500070d7c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9" name="Google Shape;299;g13500070d7c_0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16</a:t>
            </a:fld>
            <a:endParaRPr/>
          </a:p>
        </p:txBody>
      </p:sp>
    </p:spTree>
    <p:extLst>
      <p:ext uri="{BB962C8B-B14F-4D97-AF65-F5344CB8AC3E}">
        <p14:creationId xmlns:p14="http://schemas.microsoft.com/office/powerpoint/2010/main" val="2059010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Shape 816"/>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dirty="0"/>
          </a:p>
        </p:txBody>
      </p:sp>
      <p:sp>
        <p:nvSpPr>
          <p:cNvPr id="817" name="Shape 81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2490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0983c26bb2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g20983c26bb2_0_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181" name="Google Shape;181;g20983c26bb2_0_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solidFill>
                  <a:srgbClr val="000000"/>
                </a:solidFill>
              </a:rPr>
              <a:t>3</a:t>
            </a:fld>
            <a:endParaRPr>
              <a:solidFill>
                <a:srgbClr val="000000"/>
              </a:solidFill>
            </a:endParaRPr>
          </a:p>
        </p:txBody>
      </p:sp>
    </p:spTree>
    <p:extLst>
      <p:ext uri="{BB962C8B-B14F-4D97-AF65-F5344CB8AC3E}">
        <p14:creationId xmlns:p14="http://schemas.microsoft.com/office/powerpoint/2010/main" val="1760759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4562F0-2425-844B-8FDA-935B8A987875}" type="slidenum">
              <a:rPr lang="en-US" smtClean="0"/>
              <a:t>4</a:t>
            </a:fld>
            <a:endParaRPr lang="en-US"/>
          </a:p>
        </p:txBody>
      </p:sp>
    </p:spTree>
    <p:extLst>
      <p:ext uri="{BB962C8B-B14F-4D97-AF65-F5344CB8AC3E}">
        <p14:creationId xmlns:p14="http://schemas.microsoft.com/office/powerpoint/2010/main" val="1840856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4562F0-2425-844B-8FDA-935B8A987875}" type="slidenum">
              <a:rPr lang="en-US" smtClean="0"/>
              <a:t>5</a:t>
            </a:fld>
            <a:endParaRPr lang="en-US"/>
          </a:p>
        </p:txBody>
      </p:sp>
    </p:spTree>
    <p:extLst>
      <p:ext uri="{BB962C8B-B14F-4D97-AF65-F5344CB8AC3E}">
        <p14:creationId xmlns:p14="http://schemas.microsoft.com/office/powerpoint/2010/main" val="1149810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4562F0-2425-844B-8FDA-935B8A987875}" type="slidenum">
              <a:rPr lang="en-US" smtClean="0"/>
              <a:t>6</a:t>
            </a:fld>
            <a:endParaRPr lang="en-US"/>
          </a:p>
        </p:txBody>
      </p:sp>
    </p:spTree>
    <p:extLst>
      <p:ext uri="{BB962C8B-B14F-4D97-AF65-F5344CB8AC3E}">
        <p14:creationId xmlns:p14="http://schemas.microsoft.com/office/powerpoint/2010/main" val="4053655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4562F0-2425-844B-8FDA-935B8A987875}" type="slidenum">
              <a:rPr lang="en-US" smtClean="0"/>
              <a:t>7</a:t>
            </a:fld>
            <a:endParaRPr lang="en-US"/>
          </a:p>
        </p:txBody>
      </p:sp>
    </p:spTree>
    <p:extLst>
      <p:ext uri="{BB962C8B-B14F-4D97-AF65-F5344CB8AC3E}">
        <p14:creationId xmlns:p14="http://schemas.microsoft.com/office/powerpoint/2010/main" val="1279439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1" name="Google Shape;49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8" name="Google Shape;498;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26512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8"/>
        <p:cNvGrpSpPr/>
        <p:nvPr/>
      </p:nvGrpSpPr>
      <p:grpSpPr>
        <a:xfrm>
          <a:off x="0" y="0"/>
          <a:ext cx="0" cy="0"/>
          <a:chOff x="0" y="0"/>
          <a:chExt cx="0" cy="0"/>
        </a:xfrm>
      </p:grpSpPr>
      <p:sp>
        <p:nvSpPr>
          <p:cNvPr id="49" name="Google Shape;49;p6"/>
          <p:cNvSpPr>
            <a:spLocks noGrp="1"/>
          </p:cNvSpPr>
          <p:nvPr>
            <p:ph type="pic" idx="2"/>
          </p:nvPr>
        </p:nvSpPr>
        <p:spPr>
          <a:xfrm>
            <a:off x="6096000" y="0"/>
            <a:ext cx="6096000" cy="635635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0" name="Google Shape;50;p6"/>
          <p:cNvSpPr/>
          <p:nvPr/>
        </p:nvSpPr>
        <p:spPr>
          <a:xfrm>
            <a:off x="572520" y="1026572"/>
            <a:ext cx="5212080" cy="18288"/>
          </a:xfrm>
          <a:prstGeom prst="rect">
            <a:avLst/>
          </a:prstGeom>
          <a:solidFill>
            <a:srgbClr val="DBDB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1" name="Google Shape;51;p6"/>
          <p:cNvSpPr txBox="1">
            <a:spLocks noGrp="1"/>
          </p:cNvSpPr>
          <p:nvPr>
            <p:ph type="body" idx="1"/>
          </p:nvPr>
        </p:nvSpPr>
        <p:spPr>
          <a:xfrm>
            <a:off x="838200" y="1333745"/>
            <a:ext cx="4857838" cy="4706722"/>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1000"/>
              </a:spcBef>
              <a:spcAft>
                <a:spcPts val="0"/>
              </a:spcAft>
              <a:buClr>
                <a:srgbClr val="3A3838"/>
              </a:buClr>
              <a:buSzPts val="2400"/>
              <a:buChar char="•"/>
              <a:defRPr sz="2400">
                <a:solidFill>
                  <a:srgbClr val="3A3838"/>
                </a:solidFill>
                <a:latin typeface="Arial"/>
                <a:ea typeface="Arial"/>
                <a:cs typeface="Arial"/>
                <a:sym typeface="Arial"/>
              </a:defRPr>
            </a:lvl1pPr>
            <a:lvl2pPr marL="914400" lvl="1" indent="-355600" algn="l">
              <a:lnSpc>
                <a:spcPct val="100000"/>
              </a:lnSpc>
              <a:spcBef>
                <a:spcPts val="500"/>
              </a:spcBef>
              <a:spcAft>
                <a:spcPts val="0"/>
              </a:spcAft>
              <a:buClr>
                <a:srgbClr val="3A3838"/>
              </a:buClr>
              <a:buSzPts val="2000"/>
              <a:buChar char="•"/>
              <a:defRPr sz="2000">
                <a:solidFill>
                  <a:srgbClr val="3A3838"/>
                </a:solidFill>
                <a:latin typeface="Arial"/>
                <a:ea typeface="Arial"/>
                <a:cs typeface="Arial"/>
                <a:sym typeface="Arial"/>
              </a:defRPr>
            </a:lvl2pPr>
            <a:lvl3pPr marL="1371600" lvl="2" indent="-342900" algn="l">
              <a:lnSpc>
                <a:spcPct val="100000"/>
              </a:lnSpc>
              <a:spcBef>
                <a:spcPts val="500"/>
              </a:spcBef>
              <a:spcAft>
                <a:spcPts val="0"/>
              </a:spcAft>
              <a:buClr>
                <a:srgbClr val="3A3838"/>
              </a:buClr>
              <a:buSzPts val="1800"/>
              <a:buChar char="•"/>
              <a:defRPr sz="1800">
                <a:solidFill>
                  <a:srgbClr val="3A3838"/>
                </a:solidFill>
                <a:latin typeface="Arial"/>
                <a:ea typeface="Arial"/>
                <a:cs typeface="Arial"/>
                <a:sym typeface="Arial"/>
              </a:defRPr>
            </a:lvl3pPr>
            <a:lvl4pPr marL="1828800" lvl="3" indent="-330200" algn="l">
              <a:lnSpc>
                <a:spcPct val="100000"/>
              </a:lnSpc>
              <a:spcBef>
                <a:spcPts val="500"/>
              </a:spcBef>
              <a:spcAft>
                <a:spcPts val="0"/>
              </a:spcAft>
              <a:buClr>
                <a:srgbClr val="3A3838"/>
              </a:buClr>
              <a:buSzPts val="1600"/>
              <a:buChar char="•"/>
              <a:defRPr sz="1600">
                <a:solidFill>
                  <a:srgbClr val="3A3838"/>
                </a:solidFill>
                <a:latin typeface="Arial"/>
                <a:ea typeface="Arial"/>
                <a:cs typeface="Arial"/>
                <a:sym typeface="Arial"/>
              </a:defRPr>
            </a:lvl4pPr>
            <a:lvl5pPr marL="2286000" lvl="4" indent="-330200" algn="l">
              <a:lnSpc>
                <a:spcPct val="100000"/>
              </a:lnSpc>
              <a:spcBef>
                <a:spcPts val="500"/>
              </a:spcBef>
              <a:spcAft>
                <a:spcPts val="0"/>
              </a:spcAft>
              <a:buClr>
                <a:srgbClr val="3A3838"/>
              </a:buClr>
              <a:buSzPts val="1600"/>
              <a:buChar char="•"/>
              <a:defRPr sz="1600">
                <a:solidFill>
                  <a:srgbClr val="3A3838"/>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6"/>
          <p:cNvSpPr/>
          <p:nvPr/>
        </p:nvSpPr>
        <p:spPr>
          <a:xfrm>
            <a:off x="0" y="6356350"/>
            <a:ext cx="12191999" cy="511075"/>
          </a:xfrm>
          <a:prstGeom prst="rect">
            <a:avLst/>
          </a:prstGeom>
          <a:solidFill>
            <a:srgbClr val="06427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3" name="Google Shape;53;p6"/>
          <p:cNvSpPr txBox="1">
            <a:spLocks noGrp="1"/>
          </p:cNvSpPr>
          <p:nvPr>
            <p:ph type="ftr" idx="11"/>
          </p:nvPr>
        </p:nvSpPr>
        <p:spPr>
          <a:xfrm>
            <a:off x="2121877" y="6414965"/>
            <a:ext cx="7948246"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BFBFB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6"/>
          <p:cNvSpPr txBox="1">
            <a:spLocks noGrp="1"/>
          </p:cNvSpPr>
          <p:nvPr>
            <p:ph type="sldNum" idx="12"/>
          </p:nvPr>
        </p:nvSpPr>
        <p:spPr>
          <a:xfrm>
            <a:off x="10431998" y="6414965"/>
            <a:ext cx="92180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5" name="Google Shape;55;p6"/>
          <p:cNvSpPr txBox="1">
            <a:spLocks noGrp="1"/>
          </p:cNvSpPr>
          <p:nvPr>
            <p:ph type="title"/>
          </p:nvPr>
        </p:nvSpPr>
        <p:spPr>
          <a:xfrm>
            <a:off x="483960" y="365126"/>
            <a:ext cx="5500152" cy="66090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A3838"/>
              </a:buClr>
              <a:buSzPts val="2800"/>
              <a:buFont typeface="Tahoma"/>
              <a:buNone/>
              <a:defRPr sz="2800">
                <a:solidFill>
                  <a:srgbClr val="3A3838"/>
                </a:solidFill>
                <a:latin typeface="Tahoma"/>
                <a:ea typeface="Tahoma"/>
                <a:cs typeface="Tahoma"/>
                <a:sym typeface="Tahom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9" name="Title 11">
            <a:extLst>
              <a:ext uri="{FF2B5EF4-FFF2-40B4-BE49-F238E27FC236}">
                <a16:creationId xmlns:a16="http://schemas.microsoft.com/office/drawing/2014/main" id="{1067EC3F-52C7-0744-91E2-3ACDDEC91994}"/>
              </a:ext>
            </a:extLst>
          </p:cNvPr>
          <p:cNvSpPr>
            <a:spLocks noGrp="1"/>
          </p:cNvSpPr>
          <p:nvPr>
            <p:ph type="title"/>
          </p:nvPr>
        </p:nvSpPr>
        <p:spPr>
          <a:xfrm>
            <a:off x="558655" y="447290"/>
            <a:ext cx="7586909" cy="584775"/>
          </a:xfrm>
          <a:prstGeom prst="rect">
            <a:avLst/>
          </a:prstGeom>
        </p:spPr>
        <p:txBody>
          <a:bodyPr/>
          <a:lstStyle>
            <a:lvl1pPr>
              <a:defRPr sz="3800" b="1">
                <a:solidFill>
                  <a:srgbClr val="0678D5"/>
                </a:solidFill>
                <a:latin typeface="Helvetica" pitchFamily="2" charset="0"/>
              </a:defRPr>
            </a:lvl1pPr>
          </a:lstStyle>
          <a:p>
            <a:r>
              <a:rPr lang="en-US"/>
              <a:t>Click to edit Master title style</a:t>
            </a:r>
            <a:endParaRPr lang="en-US" dirty="0"/>
          </a:p>
        </p:txBody>
      </p:sp>
      <p:pic>
        <p:nvPicPr>
          <p:cNvPr id="13" name="Picture 12" descr="Icon&#10;&#10;Description automatically generated with medium confidence">
            <a:extLst>
              <a:ext uri="{FF2B5EF4-FFF2-40B4-BE49-F238E27FC236}">
                <a16:creationId xmlns:a16="http://schemas.microsoft.com/office/drawing/2014/main" id="{B5DF2E2E-FC11-964E-8F87-87E56EC0F3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08042" y="396246"/>
            <a:ext cx="2362145" cy="631660"/>
          </a:xfrm>
          <a:prstGeom prst="rect">
            <a:avLst/>
          </a:prstGeom>
        </p:spPr>
      </p:pic>
      <p:cxnSp>
        <p:nvCxnSpPr>
          <p:cNvPr id="22" name="Straight Connector 21">
            <a:extLst>
              <a:ext uri="{FF2B5EF4-FFF2-40B4-BE49-F238E27FC236}">
                <a16:creationId xmlns:a16="http://schemas.microsoft.com/office/drawing/2014/main" id="{BA2AF188-047D-F845-8480-EA3DD7C7FF88}"/>
              </a:ext>
            </a:extLst>
          </p:cNvPr>
          <p:cNvCxnSpPr/>
          <p:nvPr userDrawn="1"/>
        </p:nvCxnSpPr>
        <p:spPr>
          <a:xfrm>
            <a:off x="1062711" y="6352523"/>
            <a:ext cx="0" cy="365125"/>
          </a:xfrm>
          <a:prstGeom prst="line">
            <a:avLst/>
          </a:prstGeom>
          <a:ln>
            <a:solidFill>
              <a:srgbClr val="0678D5"/>
            </a:solidFill>
          </a:ln>
        </p:spPr>
        <p:style>
          <a:lnRef idx="1">
            <a:schemeClr val="accent1"/>
          </a:lnRef>
          <a:fillRef idx="0">
            <a:schemeClr val="accent1"/>
          </a:fillRef>
          <a:effectRef idx="0">
            <a:schemeClr val="accent1"/>
          </a:effectRef>
          <a:fontRef idx="minor">
            <a:schemeClr val="tx1"/>
          </a:fontRef>
        </p:style>
      </p:cxnSp>
      <p:sp>
        <p:nvSpPr>
          <p:cNvPr id="23" name="Footer Placeholder 9">
            <a:extLst>
              <a:ext uri="{FF2B5EF4-FFF2-40B4-BE49-F238E27FC236}">
                <a16:creationId xmlns:a16="http://schemas.microsoft.com/office/drawing/2014/main" id="{56BDEEC3-E1C3-3548-8357-7BD00CF304C8}"/>
              </a:ext>
            </a:extLst>
          </p:cNvPr>
          <p:cNvSpPr txBox="1">
            <a:spLocks/>
          </p:cNvSpPr>
          <p:nvPr userDrawn="1"/>
        </p:nvSpPr>
        <p:spPr>
          <a:xfrm>
            <a:off x="1166004" y="6350577"/>
            <a:ext cx="8442038" cy="365125"/>
          </a:xfrm>
          <a:prstGeom prst="rect">
            <a:avLst/>
          </a:prstGeom>
        </p:spPr>
        <p:txBody>
          <a:bodyPr vert="horz" lIns="91440" tIns="45720" rIns="91440" bIns="45720" rtlCol="0" anchor="ctr"/>
          <a:lstStyle>
            <a:defPPr>
              <a:defRPr lang="en-US"/>
            </a:defPPr>
            <a:lvl1pPr marL="0" algn="l" defTabSz="914400" rtl="0" eaLnBrk="1" latinLnBrk="0" hangingPunct="1">
              <a:defRPr sz="1000" b="0" i="0" kern="1200">
                <a:solidFill>
                  <a:schemeClr val="tx1">
                    <a:tint val="75000"/>
                  </a:schemeClr>
                </a:solidFill>
                <a:latin typeface="Helvetica" charset="0"/>
                <a:ea typeface="Helvetica" charset="0"/>
                <a:cs typeface="Helvetic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0" i="0" dirty="0">
                <a:solidFill>
                  <a:srgbClr val="8D8D94"/>
                </a:solidFill>
                <a:latin typeface="Arial" panose="020B0604020202020204" pitchFamily="34" charset="0"/>
                <a:cs typeface="Arial" panose="020B0604020202020204" pitchFamily="34" charset="0"/>
              </a:rPr>
              <a:t>© 2021 HUB International Limited. Remember all investing involves risk and past performance is not a guarantee of future returns.</a:t>
            </a:r>
          </a:p>
        </p:txBody>
      </p:sp>
      <p:sp>
        <p:nvSpPr>
          <p:cNvPr id="24" name="Slide Number Placeholder 10">
            <a:extLst>
              <a:ext uri="{FF2B5EF4-FFF2-40B4-BE49-F238E27FC236}">
                <a16:creationId xmlns:a16="http://schemas.microsoft.com/office/drawing/2014/main" id="{F570F8DA-0BCD-5640-A06C-8129F740502D}"/>
              </a:ext>
            </a:extLst>
          </p:cNvPr>
          <p:cNvSpPr txBox="1">
            <a:spLocks/>
          </p:cNvSpPr>
          <p:nvPr userDrawn="1"/>
        </p:nvSpPr>
        <p:spPr>
          <a:xfrm>
            <a:off x="677670" y="6350577"/>
            <a:ext cx="466725" cy="365125"/>
          </a:xfrm>
          <a:prstGeom prst="rect">
            <a:avLst/>
          </a:prstGeom>
        </p:spPr>
        <p:txBody>
          <a:bodyPr vert="horz" lIns="91440" tIns="45720" rIns="91440" bIns="45720" rtlCol="0" anchor="ctr"/>
          <a:lstStyle>
            <a:defPPr>
              <a:defRPr lang="en-US"/>
            </a:defPPr>
            <a:lvl1pPr marL="0" algn="l" defTabSz="914400" rtl="0" eaLnBrk="1" latinLnBrk="0" hangingPunct="1">
              <a:defRPr sz="1200" b="1" i="0" kern="1200">
                <a:solidFill>
                  <a:schemeClr val="tx1"/>
                </a:solidFill>
                <a:latin typeface="Helvetica" charset="0"/>
                <a:ea typeface="Helvetica" charset="0"/>
                <a:cs typeface="Helvetic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8CA82A-B197-2841-A300-60ED77025F48}" type="slidenum">
              <a:rPr lang="en-US" sz="1200" b="1" i="0" smtClean="0">
                <a:solidFill>
                  <a:schemeClr val="tx1"/>
                </a:solidFill>
                <a:latin typeface="Arial" panose="020B0604020202020204" pitchFamily="34" charset="0"/>
                <a:cs typeface="Arial" panose="020B0604020202020204" pitchFamily="34" charset="0"/>
              </a:rPr>
              <a:pPr/>
              <a:t>‹#›</a:t>
            </a:fld>
            <a:endParaRPr lang="en-US" sz="1200" b="1" i="0" dirty="0">
              <a:solidFill>
                <a:schemeClr val="tx1"/>
              </a:solidFill>
              <a:latin typeface="Arial" panose="020B0604020202020204" pitchFamily="34" charset="0"/>
              <a:cs typeface="Arial" panose="020B0604020202020204" pitchFamily="34" charset="0"/>
            </a:endParaRPr>
          </a:p>
        </p:txBody>
      </p:sp>
      <p:sp>
        <p:nvSpPr>
          <p:cNvPr id="14" name="Text Placeholder 2">
            <a:extLst>
              <a:ext uri="{FF2B5EF4-FFF2-40B4-BE49-F238E27FC236}">
                <a16:creationId xmlns:a16="http://schemas.microsoft.com/office/drawing/2014/main" id="{7F0DBE12-14BB-0C49-B5DA-F45799C4BCE6}"/>
              </a:ext>
            </a:extLst>
          </p:cNvPr>
          <p:cNvSpPr>
            <a:spLocks noGrp="1"/>
          </p:cNvSpPr>
          <p:nvPr>
            <p:ph type="body" sz="quarter" idx="10" hasCustomPrompt="1"/>
          </p:nvPr>
        </p:nvSpPr>
        <p:spPr>
          <a:xfrm>
            <a:off x="558946" y="1517302"/>
            <a:ext cx="11177324" cy="4114800"/>
          </a:xfrm>
          <a:prstGeom prst="rect">
            <a:avLst/>
          </a:prstGeom>
        </p:spPr>
        <p:txBody>
          <a:bodyPr/>
          <a:lstStyle>
            <a:lvl1pPr marL="182563" indent="-182563">
              <a:lnSpc>
                <a:spcPct val="100000"/>
              </a:lnSpc>
              <a:spcBef>
                <a:spcPts val="0"/>
              </a:spcBef>
              <a:spcAft>
                <a:spcPts val="600"/>
              </a:spcAft>
              <a:buClr>
                <a:srgbClr val="1373BA"/>
              </a:buClr>
              <a:buFont typeface="Arial" panose="020B0604020202020204" pitchFamily="34" charset="0"/>
              <a:buChar char="•"/>
              <a:defRPr sz="2400">
                <a:solidFill>
                  <a:srgbClr val="262626"/>
                </a:solidFill>
                <a:latin typeface="Helvetica" pitchFamily="2" charset="0"/>
              </a:defRPr>
            </a:lvl1pPr>
            <a:lvl2pPr marL="625475" indent="-168275">
              <a:lnSpc>
                <a:spcPct val="100000"/>
              </a:lnSpc>
              <a:spcBef>
                <a:spcPts val="0"/>
              </a:spcBef>
              <a:spcAft>
                <a:spcPts val="600"/>
              </a:spcAft>
              <a:buClr>
                <a:srgbClr val="1373BA"/>
              </a:buClr>
              <a:buFont typeface="Arial" panose="020B0604020202020204" pitchFamily="34" charset="0"/>
              <a:buChar char="•"/>
              <a:defRPr sz="2400">
                <a:solidFill>
                  <a:srgbClr val="262626"/>
                </a:solidFill>
                <a:latin typeface="Helvetica" pitchFamily="2" charset="0"/>
              </a:defRPr>
            </a:lvl2pPr>
            <a:lvl3pPr marL="1077913" indent="-163513">
              <a:lnSpc>
                <a:spcPct val="100000"/>
              </a:lnSpc>
              <a:spcBef>
                <a:spcPts val="0"/>
              </a:spcBef>
              <a:spcAft>
                <a:spcPts val="600"/>
              </a:spcAft>
              <a:buClr>
                <a:srgbClr val="1373BA"/>
              </a:buClr>
              <a:buFont typeface="Arial" panose="020B0604020202020204" pitchFamily="34" charset="0"/>
              <a:buChar char="•"/>
              <a:defRPr sz="2400">
                <a:solidFill>
                  <a:srgbClr val="262626"/>
                </a:solidFill>
                <a:latin typeface="Helvetica" pitchFamily="2" charset="0"/>
              </a:defRPr>
            </a:lvl3pPr>
            <a:lvl4pPr marL="1520825" indent="-149225">
              <a:lnSpc>
                <a:spcPct val="100000"/>
              </a:lnSpc>
              <a:spcBef>
                <a:spcPts val="0"/>
              </a:spcBef>
              <a:spcAft>
                <a:spcPts val="600"/>
              </a:spcAft>
              <a:buClr>
                <a:srgbClr val="1373BA"/>
              </a:buClr>
              <a:buFont typeface="Arial" panose="020B0604020202020204" pitchFamily="34" charset="0"/>
              <a:buChar char="•"/>
              <a:defRPr sz="2400">
                <a:solidFill>
                  <a:srgbClr val="262626"/>
                </a:solidFill>
                <a:latin typeface="Helvetica" pitchFamily="2" charset="0"/>
              </a:defRPr>
            </a:lvl4pPr>
            <a:lvl5pPr marL="1973263" indent="-144463">
              <a:lnSpc>
                <a:spcPct val="100000"/>
              </a:lnSpc>
              <a:spcBef>
                <a:spcPts val="0"/>
              </a:spcBef>
              <a:spcAft>
                <a:spcPts val="600"/>
              </a:spcAft>
              <a:buClr>
                <a:srgbClr val="1373BA"/>
              </a:buClr>
              <a:buFont typeface="Arial" panose="020B0604020202020204" pitchFamily="34" charset="0"/>
              <a:buChar char="•"/>
              <a:defRPr sz="2400">
                <a:solidFill>
                  <a:srgbClr val="262626"/>
                </a:solidFill>
                <a:latin typeface="Helvetica" pitchFamily="2" charset="0"/>
              </a:defRPr>
            </a:lvl5p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Tree>
    <p:extLst>
      <p:ext uri="{BB962C8B-B14F-4D97-AF65-F5344CB8AC3E}">
        <p14:creationId xmlns:p14="http://schemas.microsoft.com/office/powerpoint/2010/main" val="1131465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le and Content">
  <p:cSld name="2_Title and Content">
    <p:spTree>
      <p:nvGrpSpPr>
        <p:cNvPr id="1" name="Shape 36"/>
        <p:cNvGrpSpPr/>
        <p:nvPr/>
      </p:nvGrpSpPr>
      <p:grpSpPr>
        <a:xfrm>
          <a:off x="0" y="0"/>
          <a:ext cx="0" cy="0"/>
          <a:chOff x="0" y="0"/>
          <a:chExt cx="0" cy="0"/>
        </a:xfrm>
      </p:grpSpPr>
      <p:pic>
        <p:nvPicPr>
          <p:cNvPr id="37" name="Google Shape;37;p24" descr="A picture containing electronics, loudspeaker&#10;&#10;Description automatically generated"/>
          <p:cNvPicPr preferRelativeResize="0"/>
          <p:nvPr/>
        </p:nvPicPr>
        <p:blipFill rotWithShape="1">
          <a:blip r:embed="rId2">
            <a:alphaModFix amt="50000"/>
          </a:blip>
          <a:srcRect r="22825" b="28800"/>
          <a:stretch/>
        </p:blipFill>
        <p:spPr>
          <a:xfrm>
            <a:off x="6324966" y="1447789"/>
            <a:ext cx="5864178" cy="5410212"/>
          </a:xfrm>
          <a:prstGeom prst="rect">
            <a:avLst/>
          </a:prstGeom>
          <a:noFill/>
          <a:ln>
            <a:noFill/>
          </a:ln>
        </p:spPr>
      </p:pic>
      <p:sp>
        <p:nvSpPr>
          <p:cNvPr id="38" name="Google Shape;38;p24"/>
          <p:cNvSpPr txBox="1">
            <a:spLocks noGrp="1"/>
          </p:cNvSpPr>
          <p:nvPr>
            <p:ph type="title"/>
          </p:nvPr>
        </p:nvSpPr>
        <p:spPr>
          <a:xfrm>
            <a:off x="558801" y="447291"/>
            <a:ext cx="7588885" cy="5847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sz="3800" b="1">
                <a:solidFill>
                  <a:srgbClr val="0678D5"/>
                </a:solidFill>
                <a:latin typeface="Helvetica Neue"/>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4"/>
          <p:cNvSpPr txBox="1">
            <a:spLocks noGrp="1"/>
          </p:cNvSpPr>
          <p:nvPr>
            <p:ph type="body" idx="1"/>
          </p:nvPr>
        </p:nvSpPr>
        <p:spPr>
          <a:xfrm>
            <a:off x="558946" y="1517302"/>
            <a:ext cx="11177324" cy="41148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0"/>
              </a:spcBef>
              <a:spcAft>
                <a:spcPts val="0"/>
              </a:spcAft>
              <a:buClr>
                <a:srgbClr val="1373BA"/>
              </a:buClr>
              <a:buSzPts val="2800"/>
              <a:buFont typeface="Arial"/>
              <a:buChar char="•"/>
              <a:defRPr sz="2400">
                <a:solidFill>
                  <a:srgbClr val="262626"/>
                </a:solidFill>
                <a:latin typeface="Helvetica Neue"/>
                <a:ea typeface="Helvetica Neue"/>
                <a:cs typeface="Helvetica Neue"/>
                <a:sym typeface="Helvetica Neue"/>
              </a:defRPr>
            </a:lvl1pPr>
            <a:lvl2pPr marL="914400" lvl="1" indent="-381000" algn="l">
              <a:lnSpc>
                <a:spcPct val="100000"/>
              </a:lnSpc>
              <a:spcBef>
                <a:spcPts val="600"/>
              </a:spcBef>
              <a:spcAft>
                <a:spcPts val="0"/>
              </a:spcAft>
              <a:buClr>
                <a:srgbClr val="1373BA"/>
              </a:buClr>
              <a:buSzPts val="2400"/>
              <a:buFont typeface="Arial"/>
              <a:buChar char="•"/>
              <a:defRPr sz="2400">
                <a:solidFill>
                  <a:srgbClr val="262626"/>
                </a:solidFill>
                <a:latin typeface="Helvetica Neue"/>
                <a:ea typeface="Helvetica Neue"/>
                <a:cs typeface="Helvetica Neue"/>
                <a:sym typeface="Helvetica Neue"/>
              </a:defRPr>
            </a:lvl2pPr>
            <a:lvl3pPr marL="1371600" lvl="2" indent="-355600" algn="l">
              <a:lnSpc>
                <a:spcPct val="100000"/>
              </a:lnSpc>
              <a:spcBef>
                <a:spcPts val="600"/>
              </a:spcBef>
              <a:spcAft>
                <a:spcPts val="0"/>
              </a:spcAft>
              <a:buClr>
                <a:srgbClr val="1373BA"/>
              </a:buClr>
              <a:buSzPts val="2000"/>
              <a:buFont typeface="Arial"/>
              <a:buChar char="•"/>
              <a:defRPr sz="2400">
                <a:solidFill>
                  <a:srgbClr val="262626"/>
                </a:solidFill>
                <a:latin typeface="Helvetica Neue"/>
                <a:ea typeface="Helvetica Neue"/>
                <a:cs typeface="Helvetica Neue"/>
                <a:sym typeface="Helvetica Neue"/>
              </a:defRPr>
            </a:lvl3pPr>
            <a:lvl4pPr marL="1828800" lvl="3" indent="-342900" algn="l">
              <a:lnSpc>
                <a:spcPct val="100000"/>
              </a:lnSpc>
              <a:spcBef>
                <a:spcPts val="600"/>
              </a:spcBef>
              <a:spcAft>
                <a:spcPts val="0"/>
              </a:spcAft>
              <a:buClr>
                <a:srgbClr val="1373BA"/>
              </a:buClr>
              <a:buSzPts val="1800"/>
              <a:buFont typeface="Arial"/>
              <a:buChar char="•"/>
              <a:defRPr sz="2400">
                <a:solidFill>
                  <a:srgbClr val="262626"/>
                </a:solidFill>
                <a:latin typeface="Helvetica Neue"/>
                <a:ea typeface="Helvetica Neue"/>
                <a:cs typeface="Helvetica Neue"/>
                <a:sym typeface="Helvetica Neue"/>
              </a:defRPr>
            </a:lvl4pPr>
            <a:lvl5pPr marL="2286000" lvl="4" indent="-342900" algn="l">
              <a:lnSpc>
                <a:spcPct val="100000"/>
              </a:lnSpc>
              <a:spcBef>
                <a:spcPts val="600"/>
              </a:spcBef>
              <a:spcAft>
                <a:spcPts val="0"/>
              </a:spcAft>
              <a:buClr>
                <a:srgbClr val="1373BA"/>
              </a:buClr>
              <a:buSzPts val="1800"/>
              <a:buFont typeface="Arial"/>
              <a:buChar char="•"/>
              <a:defRPr sz="2400">
                <a:solidFill>
                  <a:srgbClr val="262626"/>
                </a:solidFill>
                <a:latin typeface="Helvetica Neue"/>
                <a:ea typeface="Helvetica Neue"/>
                <a:cs typeface="Helvetica Neue"/>
                <a:sym typeface="Helvetica Neue"/>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pic>
        <p:nvPicPr>
          <p:cNvPr id="40" name="Google Shape;40;p24" descr="Icon&#10;&#10;Description automatically generated with medium confidence"/>
          <p:cNvPicPr preferRelativeResize="0"/>
          <p:nvPr/>
        </p:nvPicPr>
        <p:blipFill rotWithShape="1">
          <a:blip r:embed="rId3">
            <a:alphaModFix/>
          </a:blip>
          <a:srcRect/>
          <a:stretch/>
        </p:blipFill>
        <p:spPr>
          <a:xfrm>
            <a:off x="9608042" y="396246"/>
            <a:ext cx="2362145" cy="631660"/>
          </a:xfrm>
          <a:prstGeom prst="rect">
            <a:avLst/>
          </a:prstGeom>
          <a:noFill/>
          <a:ln>
            <a:noFill/>
          </a:ln>
        </p:spPr>
      </p:pic>
      <p:cxnSp>
        <p:nvCxnSpPr>
          <p:cNvPr id="41" name="Google Shape;41;p24"/>
          <p:cNvCxnSpPr/>
          <p:nvPr/>
        </p:nvCxnSpPr>
        <p:spPr>
          <a:xfrm>
            <a:off x="1062711" y="6352523"/>
            <a:ext cx="0" cy="365125"/>
          </a:xfrm>
          <a:prstGeom prst="straightConnector1">
            <a:avLst/>
          </a:prstGeom>
          <a:noFill/>
          <a:ln w="9525" cap="flat" cmpd="sng">
            <a:solidFill>
              <a:srgbClr val="0678D5"/>
            </a:solidFill>
            <a:prstDash val="solid"/>
            <a:round/>
            <a:headEnd type="none" w="sm" len="sm"/>
            <a:tailEnd type="none" w="sm" len="sm"/>
          </a:ln>
        </p:spPr>
      </p:cxnSp>
      <p:sp>
        <p:nvSpPr>
          <p:cNvPr id="42" name="Google Shape;42;p24"/>
          <p:cNvSpPr txBox="1"/>
          <p:nvPr/>
        </p:nvSpPr>
        <p:spPr>
          <a:xfrm>
            <a:off x="1166004" y="6350577"/>
            <a:ext cx="8442038"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8D8D94"/>
                </a:solidFill>
                <a:latin typeface="Arial"/>
                <a:ea typeface="Arial"/>
                <a:cs typeface="Arial"/>
                <a:sym typeface="Arial"/>
              </a:rPr>
              <a:t>© 2022 HUB International Limited. </a:t>
            </a:r>
            <a:endParaRPr sz="1400" b="0" i="0" u="none" strike="noStrike" cap="none">
              <a:solidFill>
                <a:srgbClr val="000000"/>
              </a:solidFill>
              <a:latin typeface="Arial"/>
              <a:ea typeface="Arial"/>
              <a:cs typeface="Arial"/>
              <a:sym typeface="Arial"/>
            </a:endParaRPr>
          </a:p>
        </p:txBody>
      </p:sp>
      <p:sp>
        <p:nvSpPr>
          <p:cNvPr id="43" name="Google Shape;43;p24"/>
          <p:cNvSpPr txBox="1"/>
          <p:nvPr/>
        </p:nvSpPr>
        <p:spPr>
          <a:xfrm>
            <a:off x="677670" y="6350577"/>
            <a:ext cx="466725"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a:solidFill>
                  <a:schemeClr val="dk1"/>
                </a:solidFill>
                <a:latin typeface="Arial"/>
                <a:ea typeface="Arial"/>
                <a:cs typeface="Arial"/>
                <a:sym typeface="Arial"/>
              </a:rPr>
              <a:t>‹#›</a:t>
            </a:fld>
            <a:endParaRPr sz="1200" b="1"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58427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22"/>
        <p:cNvGrpSpPr/>
        <p:nvPr/>
      </p:nvGrpSpPr>
      <p:grpSpPr>
        <a:xfrm>
          <a:off x="0" y="0"/>
          <a:ext cx="0" cy="0"/>
          <a:chOff x="0" y="0"/>
          <a:chExt cx="0" cy="0"/>
        </a:xfrm>
      </p:grpSpPr>
      <p:sp>
        <p:nvSpPr>
          <p:cNvPr id="23" name="Google Shape;23;p22"/>
          <p:cNvSpPr txBox="1">
            <a:spLocks noGrp="1"/>
          </p:cNvSpPr>
          <p:nvPr>
            <p:ph type="title"/>
          </p:nvPr>
        </p:nvSpPr>
        <p:spPr>
          <a:xfrm>
            <a:off x="558655" y="447290"/>
            <a:ext cx="7586909" cy="5847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sz="3800" b="1">
                <a:solidFill>
                  <a:srgbClr val="0678D5"/>
                </a:solidFill>
                <a:latin typeface="Helvetica Neue"/>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4" name="Google Shape;24;p22" descr="Icon&#10;&#10;Description automatically generated with medium confidence"/>
          <p:cNvPicPr preferRelativeResize="0"/>
          <p:nvPr/>
        </p:nvPicPr>
        <p:blipFill rotWithShape="1">
          <a:blip r:embed="rId2">
            <a:alphaModFix/>
          </a:blip>
          <a:srcRect/>
          <a:stretch/>
        </p:blipFill>
        <p:spPr>
          <a:xfrm>
            <a:off x="9608042" y="396246"/>
            <a:ext cx="2362145" cy="631660"/>
          </a:xfrm>
          <a:prstGeom prst="rect">
            <a:avLst/>
          </a:prstGeom>
          <a:noFill/>
          <a:ln>
            <a:noFill/>
          </a:ln>
        </p:spPr>
      </p:pic>
      <p:cxnSp>
        <p:nvCxnSpPr>
          <p:cNvPr id="25" name="Google Shape;25;p22"/>
          <p:cNvCxnSpPr/>
          <p:nvPr/>
        </p:nvCxnSpPr>
        <p:spPr>
          <a:xfrm>
            <a:off x="1062711" y="6352523"/>
            <a:ext cx="0" cy="365125"/>
          </a:xfrm>
          <a:prstGeom prst="straightConnector1">
            <a:avLst/>
          </a:prstGeom>
          <a:noFill/>
          <a:ln w="9525" cap="flat" cmpd="sng">
            <a:solidFill>
              <a:srgbClr val="0678D5"/>
            </a:solidFill>
            <a:prstDash val="solid"/>
            <a:round/>
            <a:headEnd type="none" w="sm" len="sm"/>
            <a:tailEnd type="none" w="sm" len="sm"/>
          </a:ln>
        </p:spPr>
      </p:cxnSp>
      <p:sp>
        <p:nvSpPr>
          <p:cNvPr id="26" name="Google Shape;26;p22"/>
          <p:cNvSpPr txBox="1"/>
          <p:nvPr/>
        </p:nvSpPr>
        <p:spPr>
          <a:xfrm>
            <a:off x="1166004" y="6350577"/>
            <a:ext cx="8442038"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8D8D94"/>
                </a:solidFill>
                <a:latin typeface="Arial"/>
                <a:ea typeface="Arial"/>
                <a:cs typeface="Arial"/>
                <a:sym typeface="Arial"/>
              </a:rPr>
              <a:t>© 2022 HUB International Limited.</a:t>
            </a:r>
            <a:endParaRPr sz="1400" b="0" i="0" u="none" strike="noStrike" cap="none">
              <a:solidFill>
                <a:srgbClr val="000000"/>
              </a:solidFill>
              <a:latin typeface="Arial"/>
              <a:ea typeface="Arial"/>
              <a:cs typeface="Arial"/>
              <a:sym typeface="Arial"/>
            </a:endParaRPr>
          </a:p>
        </p:txBody>
      </p:sp>
      <p:sp>
        <p:nvSpPr>
          <p:cNvPr id="27" name="Google Shape;27;p22"/>
          <p:cNvSpPr txBox="1"/>
          <p:nvPr/>
        </p:nvSpPr>
        <p:spPr>
          <a:xfrm>
            <a:off x="677670" y="6350577"/>
            <a:ext cx="466725"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a:solidFill>
                  <a:schemeClr val="dk1"/>
                </a:solidFill>
                <a:latin typeface="Arial"/>
                <a:ea typeface="Arial"/>
                <a:cs typeface="Arial"/>
                <a:sym typeface="Arial"/>
              </a:rPr>
              <a:t>‹#›</a:t>
            </a:fld>
            <a:endParaRPr sz="1200" b="1" i="0" u="none" strike="noStrike" cap="none">
              <a:solidFill>
                <a:schemeClr val="dk1"/>
              </a:solidFill>
              <a:latin typeface="Arial"/>
              <a:ea typeface="Arial"/>
              <a:cs typeface="Arial"/>
              <a:sym typeface="Arial"/>
            </a:endParaRPr>
          </a:p>
        </p:txBody>
      </p:sp>
      <p:sp>
        <p:nvSpPr>
          <p:cNvPr id="28" name="Google Shape;28;p22"/>
          <p:cNvSpPr txBox="1">
            <a:spLocks noGrp="1"/>
          </p:cNvSpPr>
          <p:nvPr>
            <p:ph type="body" idx="1"/>
          </p:nvPr>
        </p:nvSpPr>
        <p:spPr>
          <a:xfrm>
            <a:off x="558946" y="1517302"/>
            <a:ext cx="11177324" cy="41148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0"/>
              </a:spcBef>
              <a:spcAft>
                <a:spcPts val="0"/>
              </a:spcAft>
              <a:buClr>
                <a:srgbClr val="1373BA"/>
              </a:buClr>
              <a:buSzPts val="2800"/>
              <a:buFont typeface="Arial"/>
              <a:buChar char="•"/>
              <a:defRPr sz="2400">
                <a:solidFill>
                  <a:srgbClr val="262626"/>
                </a:solidFill>
                <a:latin typeface="Helvetica Neue"/>
                <a:ea typeface="Helvetica Neue"/>
                <a:cs typeface="Helvetica Neue"/>
                <a:sym typeface="Helvetica Neue"/>
              </a:defRPr>
            </a:lvl1pPr>
            <a:lvl2pPr marL="914400" lvl="1" indent="-381000" algn="l">
              <a:lnSpc>
                <a:spcPct val="100000"/>
              </a:lnSpc>
              <a:spcBef>
                <a:spcPts val="600"/>
              </a:spcBef>
              <a:spcAft>
                <a:spcPts val="0"/>
              </a:spcAft>
              <a:buClr>
                <a:srgbClr val="1373BA"/>
              </a:buClr>
              <a:buSzPts val="2400"/>
              <a:buFont typeface="Arial"/>
              <a:buChar char="•"/>
              <a:defRPr sz="2400">
                <a:solidFill>
                  <a:srgbClr val="262626"/>
                </a:solidFill>
                <a:latin typeface="Helvetica Neue"/>
                <a:ea typeface="Helvetica Neue"/>
                <a:cs typeface="Helvetica Neue"/>
                <a:sym typeface="Helvetica Neue"/>
              </a:defRPr>
            </a:lvl2pPr>
            <a:lvl3pPr marL="1371600" lvl="2" indent="-355600" algn="l">
              <a:lnSpc>
                <a:spcPct val="100000"/>
              </a:lnSpc>
              <a:spcBef>
                <a:spcPts val="600"/>
              </a:spcBef>
              <a:spcAft>
                <a:spcPts val="0"/>
              </a:spcAft>
              <a:buClr>
                <a:srgbClr val="1373BA"/>
              </a:buClr>
              <a:buSzPts val="2000"/>
              <a:buFont typeface="Arial"/>
              <a:buChar char="•"/>
              <a:defRPr sz="2400">
                <a:solidFill>
                  <a:srgbClr val="262626"/>
                </a:solidFill>
                <a:latin typeface="Helvetica Neue"/>
                <a:ea typeface="Helvetica Neue"/>
                <a:cs typeface="Helvetica Neue"/>
                <a:sym typeface="Helvetica Neue"/>
              </a:defRPr>
            </a:lvl3pPr>
            <a:lvl4pPr marL="1828800" lvl="3" indent="-342900" algn="l">
              <a:lnSpc>
                <a:spcPct val="100000"/>
              </a:lnSpc>
              <a:spcBef>
                <a:spcPts val="600"/>
              </a:spcBef>
              <a:spcAft>
                <a:spcPts val="0"/>
              </a:spcAft>
              <a:buClr>
                <a:srgbClr val="1373BA"/>
              </a:buClr>
              <a:buSzPts val="1800"/>
              <a:buFont typeface="Arial"/>
              <a:buChar char="•"/>
              <a:defRPr sz="2400">
                <a:solidFill>
                  <a:srgbClr val="262626"/>
                </a:solidFill>
                <a:latin typeface="Helvetica Neue"/>
                <a:ea typeface="Helvetica Neue"/>
                <a:cs typeface="Helvetica Neue"/>
                <a:sym typeface="Helvetica Neue"/>
              </a:defRPr>
            </a:lvl4pPr>
            <a:lvl5pPr marL="2286000" lvl="4" indent="-342900" algn="l">
              <a:lnSpc>
                <a:spcPct val="100000"/>
              </a:lnSpc>
              <a:spcBef>
                <a:spcPts val="600"/>
              </a:spcBef>
              <a:spcAft>
                <a:spcPts val="0"/>
              </a:spcAft>
              <a:buClr>
                <a:srgbClr val="1373BA"/>
              </a:buClr>
              <a:buSzPts val="1800"/>
              <a:buFont typeface="Arial"/>
              <a:buChar char="•"/>
              <a:defRPr sz="2400">
                <a:solidFill>
                  <a:srgbClr val="262626"/>
                </a:solidFill>
                <a:latin typeface="Helvetica Neue"/>
                <a:ea typeface="Helvetica Neue"/>
                <a:cs typeface="Helvetica Neue"/>
                <a:sym typeface="Helvetica Neue"/>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extLst>
      <p:ext uri="{BB962C8B-B14F-4D97-AF65-F5344CB8AC3E}">
        <p14:creationId xmlns:p14="http://schemas.microsoft.com/office/powerpoint/2010/main" val="3342358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CG Consulting GP">
  <p:cSld name="TCG Consulting GP">
    <p:spTree>
      <p:nvGrpSpPr>
        <p:cNvPr id="1" name="Shape 56"/>
        <p:cNvGrpSpPr/>
        <p:nvPr/>
      </p:nvGrpSpPr>
      <p:grpSpPr>
        <a:xfrm>
          <a:off x="0" y="0"/>
          <a:ext cx="0" cy="0"/>
          <a:chOff x="0" y="0"/>
          <a:chExt cx="0" cy="0"/>
        </a:xfrm>
      </p:grpSpPr>
      <p:sp>
        <p:nvSpPr>
          <p:cNvPr id="57" name="Google Shape;57;p7"/>
          <p:cNvSpPr/>
          <p:nvPr/>
        </p:nvSpPr>
        <p:spPr>
          <a:xfrm>
            <a:off x="0" y="6356350"/>
            <a:ext cx="12191999" cy="511075"/>
          </a:xfrm>
          <a:prstGeom prst="rect">
            <a:avLst/>
          </a:prstGeom>
          <a:solidFill>
            <a:srgbClr val="06427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8" name="Google Shape;58;p7"/>
          <p:cNvSpPr txBox="1">
            <a:spLocks noGrp="1"/>
          </p:cNvSpPr>
          <p:nvPr>
            <p:ph type="title"/>
          </p:nvPr>
        </p:nvSpPr>
        <p:spPr>
          <a:xfrm>
            <a:off x="483959" y="365126"/>
            <a:ext cx="6416331" cy="66090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A3838"/>
              </a:buClr>
              <a:buSzPts val="2800"/>
              <a:buFont typeface="Tahoma"/>
              <a:buNone/>
              <a:defRPr sz="2800">
                <a:solidFill>
                  <a:srgbClr val="3A3838"/>
                </a:solidFill>
                <a:latin typeface="Tahoma"/>
                <a:ea typeface="Tahoma"/>
                <a:cs typeface="Tahoma"/>
                <a:sym typeface="Tahom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7"/>
          <p:cNvSpPr txBox="1">
            <a:spLocks noGrp="1"/>
          </p:cNvSpPr>
          <p:nvPr>
            <p:ph type="body" idx="1"/>
          </p:nvPr>
        </p:nvSpPr>
        <p:spPr>
          <a:xfrm>
            <a:off x="838200" y="1333745"/>
            <a:ext cx="10515600" cy="4706722"/>
          </a:xfrm>
          <a:prstGeom prst="rect">
            <a:avLst/>
          </a:prstGeom>
          <a:noFill/>
          <a:ln>
            <a:noFill/>
          </a:ln>
        </p:spPr>
        <p:txBody>
          <a:bodyPr spcFirstLastPara="1" wrap="square" lIns="91425" tIns="45700" rIns="91425" bIns="45700" anchor="t" anchorCtr="0">
            <a:normAutofit/>
          </a:bodyPr>
          <a:lstStyle>
            <a:lvl1pPr marL="457200" lvl="0" indent="-381000" algn="l">
              <a:lnSpc>
                <a:spcPct val="110000"/>
              </a:lnSpc>
              <a:spcBef>
                <a:spcPts val="1000"/>
              </a:spcBef>
              <a:spcAft>
                <a:spcPts val="0"/>
              </a:spcAft>
              <a:buClr>
                <a:srgbClr val="3A3838"/>
              </a:buClr>
              <a:buSzPts val="2400"/>
              <a:buChar char="•"/>
              <a:defRPr sz="2400">
                <a:solidFill>
                  <a:srgbClr val="3A3838"/>
                </a:solidFill>
                <a:latin typeface="Arial"/>
                <a:ea typeface="Arial"/>
                <a:cs typeface="Arial"/>
                <a:sym typeface="Arial"/>
              </a:defRPr>
            </a:lvl1pPr>
            <a:lvl2pPr marL="914400" lvl="1" indent="-355600" algn="l">
              <a:lnSpc>
                <a:spcPct val="110000"/>
              </a:lnSpc>
              <a:spcBef>
                <a:spcPts val="500"/>
              </a:spcBef>
              <a:spcAft>
                <a:spcPts val="0"/>
              </a:spcAft>
              <a:buClr>
                <a:srgbClr val="3A3838"/>
              </a:buClr>
              <a:buSzPts val="2000"/>
              <a:buChar char="•"/>
              <a:defRPr sz="2000">
                <a:solidFill>
                  <a:srgbClr val="3A3838"/>
                </a:solidFill>
                <a:latin typeface="Arial"/>
                <a:ea typeface="Arial"/>
                <a:cs typeface="Arial"/>
                <a:sym typeface="Arial"/>
              </a:defRPr>
            </a:lvl2pPr>
            <a:lvl3pPr marL="1371600" lvl="2" indent="-342900" algn="l">
              <a:lnSpc>
                <a:spcPct val="110000"/>
              </a:lnSpc>
              <a:spcBef>
                <a:spcPts val="500"/>
              </a:spcBef>
              <a:spcAft>
                <a:spcPts val="0"/>
              </a:spcAft>
              <a:buClr>
                <a:srgbClr val="3A3838"/>
              </a:buClr>
              <a:buSzPts val="1800"/>
              <a:buChar char="•"/>
              <a:defRPr sz="1800">
                <a:solidFill>
                  <a:srgbClr val="3A3838"/>
                </a:solidFill>
                <a:latin typeface="Arial"/>
                <a:ea typeface="Arial"/>
                <a:cs typeface="Arial"/>
                <a:sym typeface="Arial"/>
              </a:defRPr>
            </a:lvl3pPr>
            <a:lvl4pPr marL="1828800" lvl="3" indent="-330200" algn="l">
              <a:lnSpc>
                <a:spcPct val="110000"/>
              </a:lnSpc>
              <a:spcBef>
                <a:spcPts val="500"/>
              </a:spcBef>
              <a:spcAft>
                <a:spcPts val="0"/>
              </a:spcAft>
              <a:buClr>
                <a:srgbClr val="3A3838"/>
              </a:buClr>
              <a:buSzPts val="1600"/>
              <a:buChar char="•"/>
              <a:defRPr sz="1600">
                <a:solidFill>
                  <a:srgbClr val="3A3838"/>
                </a:solidFill>
                <a:latin typeface="Arial"/>
                <a:ea typeface="Arial"/>
                <a:cs typeface="Arial"/>
                <a:sym typeface="Arial"/>
              </a:defRPr>
            </a:lvl4pPr>
            <a:lvl5pPr marL="2286000" lvl="4" indent="-330200" algn="l">
              <a:lnSpc>
                <a:spcPct val="110000"/>
              </a:lnSpc>
              <a:spcBef>
                <a:spcPts val="500"/>
              </a:spcBef>
              <a:spcAft>
                <a:spcPts val="0"/>
              </a:spcAft>
              <a:buClr>
                <a:srgbClr val="3A3838"/>
              </a:buClr>
              <a:buSzPts val="1600"/>
              <a:buChar char="•"/>
              <a:defRPr sz="1600">
                <a:solidFill>
                  <a:srgbClr val="3A3838"/>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7"/>
          <p:cNvSpPr txBox="1">
            <a:spLocks noGrp="1"/>
          </p:cNvSpPr>
          <p:nvPr>
            <p:ph type="ftr" idx="11"/>
          </p:nvPr>
        </p:nvSpPr>
        <p:spPr>
          <a:xfrm>
            <a:off x="2121877" y="6414965"/>
            <a:ext cx="7948246"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BFBFB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7"/>
          <p:cNvSpPr txBox="1">
            <a:spLocks noGrp="1"/>
          </p:cNvSpPr>
          <p:nvPr>
            <p:ph type="sldNum" idx="12"/>
          </p:nvPr>
        </p:nvSpPr>
        <p:spPr>
          <a:xfrm>
            <a:off x="10431998" y="6414965"/>
            <a:ext cx="92180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2" name="Google Shape;62;p7"/>
          <p:cNvSpPr/>
          <p:nvPr/>
        </p:nvSpPr>
        <p:spPr>
          <a:xfrm>
            <a:off x="483959" y="1026571"/>
            <a:ext cx="10290940" cy="18288"/>
          </a:xfrm>
          <a:prstGeom prst="rect">
            <a:avLst/>
          </a:prstGeom>
          <a:solidFill>
            <a:srgbClr val="DBDB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3" name="Google Shape;63;p7"/>
          <p:cNvSpPr/>
          <p:nvPr/>
        </p:nvSpPr>
        <p:spPr>
          <a:xfrm>
            <a:off x="7019139" y="616083"/>
            <a:ext cx="764078" cy="94604"/>
          </a:xfrm>
          <a:prstGeom prst="rect">
            <a:avLst/>
          </a:prstGeom>
          <a:solidFill>
            <a:srgbClr val="85919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4" name="Google Shape;64;p7"/>
          <p:cNvSpPr/>
          <p:nvPr/>
        </p:nvSpPr>
        <p:spPr>
          <a:xfrm>
            <a:off x="7902066" y="616083"/>
            <a:ext cx="764078" cy="94604"/>
          </a:xfrm>
          <a:prstGeom prst="rect">
            <a:avLst/>
          </a:prstGeom>
          <a:solidFill>
            <a:srgbClr val="69B1C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5" name="Google Shape;65;p7"/>
          <p:cNvSpPr/>
          <p:nvPr/>
        </p:nvSpPr>
        <p:spPr>
          <a:xfrm>
            <a:off x="8784993" y="616083"/>
            <a:ext cx="764078" cy="94604"/>
          </a:xfrm>
          <a:prstGeom prst="rect">
            <a:avLst/>
          </a:prstGeom>
          <a:solidFill>
            <a:srgbClr val="1AB9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6" name="Google Shape;66;p7"/>
          <p:cNvSpPr/>
          <p:nvPr/>
        </p:nvSpPr>
        <p:spPr>
          <a:xfrm>
            <a:off x="9667920" y="616083"/>
            <a:ext cx="764078" cy="94604"/>
          </a:xfrm>
          <a:prstGeom prst="rect">
            <a:avLst/>
          </a:prstGeom>
          <a:solidFill>
            <a:srgbClr val="1473B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67" name="Google Shape;67;p7" descr="A close up of a sign&#10;&#10;Description automatically generated"/>
          <p:cNvPicPr preferRelativeResize="0"/>
          <p:nvPr/>
        </p:nvPicPr>
        <p:blipFill rotWithShape="1">
          <a:blip r:embed="rId2">
            <a:alphaModFix/>
          </a:blip>
          <a:srcRect/>
          <a:stretch/>
        </p:blipFill>
        <p:spPr>
          <a:xfrm>
            <a:off x="10867305" y="237706"/>
            <a:ext cx="972990" cy="94596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73"/>
        <p:cNvGrpSpPr/>
        <p:nvPr/>
      </p:nvGrpSpPr>
      <p:grpSpPr>
        <a:xfrm>
          <a:off x="0" y="0"/>
          <a:ext cx="0" cy="0"/>
          <a:chOff x="0" y="0"/>
          <a:chExt cx="0" cy="0"/>
        </a:xfrm>
      </p:grpSpPr>
      <p:sp>
        <p:nvSpPr>
          <p:cNvPr id="74" name="Google Shape;74;p9"/>
          <p:cNvSpPr/>
          <p:nvPr/>
        </p:nvSpPr>
        <p:spPr>
          <a:xfrm>
            <a:off x="0" y="-5270"/>
            <a:ext cx="12192000" cy="6865289"/>
          </a:xfrm>
          <a:prstGeom prst="rect">
            <a:avLst/>
          </a:prstGeom>
          <a:gradFill>
            <a:gsLst>
              <a:gs pos="0">
                <a:srgbClr val="024373"/>
              </a:gs>
              <a:gs pos="50000">
                <a:srgbClr val="0461A7"/>
              </a:gs>
              <a:gs pos="100000">
                <a:srgbClr val="0674C8"/>
              </a:gs>
            </a:gsLst>
            <a:lin ang="27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5" name="Google Shape;75;p9"/>
          <p:cNvSpPr txBox="1">
            <a:spLocks noGrp="1"/>
          </p:cNvSpPr>
          <p:nvPr>
            <p:ph type="subTitle" idx="1"/>
          </p:nvPr>
        </p:nvSpPr>
        <p:spPr>
          <a:xfrm>
            <a:off x="1524000" y="4762705"/>
            <a:ext cx="9144000" cy="1655762"/>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1000"/>
              </a:spcBef>
              <a:spcAft>
                <a:spcPts val="0"/>
              </a:spcAft>
              <a:buClr>
                <a:schemeClr val="lt1"/>
              </a:buClr>
              <a:buSzPts val="2800"/>
              <a:buNone/>
              <a:defRPr sz="28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76" name="Google Shape;76;p9"/>
          <p:cNvPicPr preferRelativeResize="0"/>
          <p:nvPr/>
        </p:nvPicPr>
        <p:blipFill rotWithShape="1">
          <a:blip r:embed="rId2">
            <a:alphaModFix/>
          </a:blip>
          <a:srcRect/>
          <a:stretch/>
        </p:blipFill>
        <p:spPr>
          <a:xfrm>
            <a:off x="4265488" y="853080"/>
            <a:ext cx="3661023" cy="3559328"/>
          </a:xfrm>
          <a:prstGeom prst="rect">
            <a:avLst/>
          </a:prstGeom>
          <a:noFill/>
          <a:ln>
            <a:noFill/>
          </a:ln>
        </p:spPr>
      </p:pic>
      <p:sp>
        <p:nvSpPr>
          <p:cNvPr id="77" name="Google Shape;77;p9"/>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78"/>
        <p:cNvGrpSpPr/>
        <p:nvPr/>
      </p:nvGrpSpPr>
      <p:grpSpPr>
        <a:xfrm>
          <a:off x="0" y="0"/>
          <a:ext cx="0" cy="0"/>
          <a:chOff x="0" y="0"/>
          <a:chExt cx="0" cy="0"/>
        </a:xfrm>
      </p:grpSpPr>
      <p:sp>
        <p:nvSpPr>
          <p:cNvPr id="79" name="Google Shape;79;p10"/>
          <p:cNvSpPr/>
          <p:nvPr/>
        </p:nvSpPr>
        <p:spPr>
          <a:xfrm>
            <a:off x="0" y="6356350"/>
            <a:ext cx="12191999" cy="511075"/>
          </a:xfrm>
          <a:prstGeom prst="rect">
            <a:avLst/>
          </a:prstGeom>
          <a:solidFill>
            <a:srgbClr val="06427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0" name="Google Shape;80;p10"/>
          <p:cNvSpPr txBox="1">
            <a:spLocks noGrp="1"/>
          </p:cNvSpPr>
          <p:nvPr>
            <p:ph type="ftr" idx="11"/>
          </p:nvPr>
        </p:nvSpPr>
        <p:spPr>
          <a:xfrm>
            <a:off x="2121877" y="6414965"/>
            <a:ext cx="7948246"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BFBFB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0"/>
          <p:cNvSpPr txBox="1">
            <a:spLocks noGrp="1"/>
          </p:cNvSpPr>
          <p:nvPr>
            <p:ph type="sldNum" idx="12"/>
          </p:nvPr>
        </p:nvSpPr>
        <p:spPr>
          <a:xfrm>
            <a:off x="10431998" y="6414965"/>
            <a:ext cx="92180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82" name="Google Shape;82;p10"/>
          <p:cNvSpPr>
            <a:spLocks noGrp="1"/>
          </p:cNvSpPr>
          <p:nvPr>
            <p:ph type="pic" idx="2"/>
          </p:nvPr>
        </p:nvSpPr>
        <p:spPr>
          <a:xfrm>
            <a:off x="-1" y="0"/>
            <a:ext cx="6096000" cy="635635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3" name="Google Shape;83;p10"/>
          <p:cNvSpPr/>
          <p:nvPr/>
        </p:nvSpPr>
        <p:spPr>
          <a:xfrm>
            <a:off x="6537959" y="1026572"/>
            <a:ext cx="5212080" cy="18288"/>
          </a:xfrm>
          <a:prstGeom prst="rect">
            <a:avLst/>
          </a:prstGeom>
          <a:solidFill>
            <a:srgbClr val="DBDB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4" name="Google Shape;84;p10"/>
          <p:cNvSpPr txBox="1">
            <a:spLocks noGrp="1"/>
          </p:cNvSpPr>
          <p:nvPr>
            <p:ph type="body" idx="1"/>
          </p:nvPr>
        </p:nvSpPr>
        <p:spPr>
          <a:xfrm>
            <a:off x="6803639" y="1333745"/>
            <a:ext cx="4857838" cy="4706722"/>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1000"/>
              </a:spcBef>
              <a:spcAft>
                <a:spcPts val="0"/>
              </a:spcAft>
              <a:buClr>
                <a:srgbClr val="3A3838"/>
              </a:buClr>
              <a:buSzPts val="2400"/>
              <a:buChar char="•"/>
              <a:defRPr sz="2400">
                <a:solidFill>
                  <a:srgbClr val="3A3838"/>
                </a:solidFill>
                <a:latin typeface="Arial"/>
                <a:ea typeface="Arial"/>
                <a:cs typeface="Arial"/>
                <a:sym typeface="Arial"/>
              </a:defRPr>
            </a:lvl1pPr>
            <a:lvl2pPr marL="914400" lvl="1" indent="-355600" algn="l">
              <a:lnSpc>
                <a:spcPct val="100000"/>
              </a:lnSpc>
              <a:spcBef>
                <a:spcPts val="500"/>
              </a:spcBef>
              <a:spcAft>
                <a:spcPts val="0"/>
              </a:spcAft>
              <a:buClr>
                <a:srgbClr val="3A3838"/>
              </a:buClr>
              <a:buSzPts val="2000"/>
              <a:buChar char="•"/>
              <a:defRPr sz="2000">
                <a:solidFill>
                  <a:srgbClr val="3A3838"/>
                </a:solidFill>
                <a:latin typeface="Arial"/>
                <a:ea typeface="Arial"/>
                <a:cs typeface="Arial"/>
                <a:sym typeface="Arial"/>
              </a:defRPr>
            </a:lvl2pPr>
            <a:lvl3pPr marL="1371600" lvl="2" indent="-342900" algn="l">
              <a:lnSpc>
                <a:spcPct val="100000"/>
              </a:lnSpc>
              <a:spcBef>
                <a:spcPts val="500"/>
              </a:spcBef>
              <a:spcAft>
                <a:spcPts val="0"/>
              </a:spcAft>
              <a:buClr>
                <a:srgbClr val="3A3838"/>
              </a:buClr>
              <a:buSzPts val="1800"/>
              <a:buChar char="•"/>
              <a:defRPr sz="1800">
                <a:solidFill>
                  <a:srgbClr val="3A3838"/>
                </a:solidFill>
                <a:latin typeface="Arial"/>
                <a:ea typeface="Arial"/>
                <a:cs typeface="Arial"/>
                <a:sym typeface="Arial"/>
              </a:defRPr>
            </a:lvl3pPr>
            <a:lvl4pPr marL="1828800" lvl="3" indent="-330200" algn="l">
              <a:lnSpc>
                <a:spcPct val="100000"/>
              </a:lnSpc>
              <a:spcBef>
                <a:spcPts val="500"/>
              </a:spcBef>
              <a:spcAft>
                <a:spcPts val="0"/>
              </a:spcAft>
              <a:buClr>
                <a:srgbClr val="3A3838"/>
              </a:buClr>
              <a:buSzPts val="1600"/>
              <a:buChar char="•"/>
              <a:defRPr sz="1600">
                <a:solidFill>
                  <a:srgbClr val="3A3838"/>
                </a:solidFill>
                <a:latin typeface="Arial"/>
                <a:ea typeface="Arial"/>
                <a:cs typeface="Arial"/>
                <a:sym typeface="Arial"/>
              </a:defRPr>
            </a:lvl4pPr>
            <a:lvl5pPr marL="2286000" lvl="4" indent="-330200" algn="l">
              <a:lnSpc>
                <a:spcPct val="100000"/>
              </a:lnSpc>
              <a:spcBef>
                <a:spcPts val="500"/>
              </a:spcBef>
              <a:spcAft>
                <a:spcPts val="0"/>
              </a:spcAft>
              <a:buClr>
                <a:srgbClr val="3A3838"/>
              </a:buClr>
              <a:buSzPts val="1600"/>
              <a:buChar char="•"/>
              <a:defRPr sz="1600">
                <a:solidFill>
                  <a:srgbClr val="3A3838"/>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10"/>
          <p:cNvSpPr txBox="1">
            <a:spLocks noGrp="1"/>
          </p:cNvSpPr>
          <p:nvPr>
            <p:ph type="title"/>
          </p:nvPr>
        </p:nvSpPr>
        <p:spPr>
          <a:xfrm>
            <a:off x="6393923" y="365126"/>
            <a:ext cx="5500152" cy="66090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A3838"/>
              </a:buClr>
              <a:buSzPts val="2800"/>
              <a:buFont typeface="Tahoma"/>
              <a:buNone/>
              <a:defRPr sz="2800">
                <a:solidFill>
                  <a:srgbClr val="3A3838"/>
                </a:solidFill>
                <a:latin typeface="Tahoma"/>
                <a:ea typeface="Tahoma"/>
                <a:cs typeface="Tahoma"/>
                <a:sym typeface="Tahom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86"/>
        <p:cNvGrpSpPr/>
        <p:nvPr/>
      </p:nvGrpSpPr>
      <p:grpSpPr>
        <a:xfrm>
          <a:off x="0" y="0"/>
          <a:ext cx="0" cy="0"/>
          <a:chOff x="0" y="0"/>
          <a:chExt cx="0" cy="0"/>
        </a:xfrm>
      </p:grpSpPr>
      <p:sp>
        <p:nvSpPr>
          <p:cNvPr id="87" name="Google Shape;87;p11"/>
          <p:cNvSpPr/>
          <p:nvPr/>
        </p:nvSpPr>
        <p:spPr>
          <a:xfrm>
            <a:off x="0" y="6356350"/>
            <a:ext cx="12191999" cy="511075"/>
          </a:xfrm>
          <a:prstGeom prst="rect">
            <a:avLst/>
          </a:prstGeom>
          <a:solidFill>
            <a:srgbClr val="06427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8" name="Google Shape;88;p11"/>
          <p:cNvSpPr txBox="1">
            <a:spLocks noGrp="1"/>
          </p:cNvSpPr>
          <p:nvPr>
            <p:ph type="title"/>
          </p:nvPr>
        </p:nvSpPr>
        <p:spPr>
          <a:xfrm>
            <a:off x="483959" y="365126"/>
            <a:ext cx="6416331" cy="66090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A3838"/>
              </a:buClr>
              <a:buSzPts val="2800"/>
              <a:buFont typeface="Tahoma"/>
              <a:buNone/>
              <a:defRPr sz="2800">
                <a:solidFill>
                  <a:srgbClr val="3A3838"/>
                </a:solidFill>
                <a:latin typeface="Tahoma"/>
                <a:ea typeface="Tahoma"/>
                <a:cs typeface="Tahoma"/>
                <a:sym typeface="Tahom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1"/>
          <p:cNvSpPr txBox="1">
            <a:spLocks noGrp="1"/>
          </p:cNvSpPr>
          <p:nvPr>
            <p:ph type="ftr" idx="11"/>
          </p:nvPr>
        </p:nvSpPr>
        <p:spPr>
          <a:xfrm>
            <a:off x="2121877" y="6414965"/>
            <a:ext cx="7948246"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BFBFB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1"/>
          <p:cNvSpPr txBox="1">
            <a:spLocks noGrp="1"/>
          </p:cNvSpPr>
          <p:nvPr>
            <p:ph type="sldNum" idx="12"/>
          </p:nvPr>
        </p:nvSpPr>
        <p:spPr>
          <a:xfrm>
            <a:off x="10431998" y="6414965"/>
            <a:ext cx="92180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91" name="Google Shape;91;p11"/>
          <p:cNvSpPr/>
          <p:nvPr/>
        </p:nvSpPr>
        <p:spPr>
          <a:xfrm>
            <a:off x="483959" y="1026571"/>
            <a:ext cx="10290940" cy="18288"/>
          </a:xfrm>
          <a:prstGeom prst="rect">
            <a:avLst/>
          </a:prstGeom>
          <a:solidFill>
            <a:srgbClr val="DBDB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2" name="Google Shape;92;p11"/>
          <p:cNvSpPr/>
          <p:nvPr/>
        </p:nvSpPr>
        <p:spPr>
          <a:xfrm>
            <a:off x="7019139" y="616083"/>
            <a:ext cx="764078" cy="94604"/>
          </a:xfrm>
          <a:prstGeom prst="rect">
            <a:avLst/>
          </a:prstGeom>
          <a:solidFill>
            <a:srgbClr val="85919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3" name="Google Shape;93;p11"/>
          <p:cNvSpPr/>
          <p:nvPr/>
        </p:nvSpPr>
        <p:spPr>
          <a:xfrm>
            <a:off x="7902066" y="616083"/>
            <a:ext cx="764078" cy="94604"/>
          </a:xfrm>
          <a:prstGeom prst="rect">
            <a:avLst/>
          </a:prstGeom>
          <a:solidFill>
            <a:srgbClr val="69B1C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4" name="Google Shape;94;p11"/>
          <p:cNvSpPr/>
          <p:nvPr/>
        </p:nvSpPr>
        <p:spPr>
          <a:xfrm>
            <a:off x="8784993" y="616083"/>
            <a:ext cx="764078" cy="94604"/>
          </a:xfrm>
          <a:prstGeom prst="rect">
            <a:avLst/>
          </a:prstGeom>
          <a:solidFill>
            <a:srgbClr val="1AB9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5" name="Google Shape;95;p11"/>
          <p:cNvSpPr/>
          <p:nvPr/>
        </p:nvSpPr>
        <p:spPr>
          <a:xfrm>
            <a:off x="9667920" y="616083"/>
            <a:ext cx="764078" cy="94604"/>
          </a:xfrm>
          <a:prstGeom prst="rect">
            <a:avLst/>
          </a:prstGeom>
          <a:solidFill>
            <a:srgbClr val="1473B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96" name="Google Shape;96;p11"/>
          <p:cNvPicPr preferRelativeResize="0"/>
          <p:nvPr/>
        </p:nvPicPr>
        <p:blipFill rotWithShape="1">
          <a:blip r:embed="rId2">
            <a:alphaModFix/>
          </a:blip>
          <a:srcRect/>
          <a:stretch/>
        </p:blipFill>
        <p:spPr>
          <a:xfrm>
            <a:off x="10817153" y="188947"/>
            <a:ext cx="1073293" cy="104347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97"/>
        <p:cNvGrpSpPr/>
        <p:nvPr/>
      </p:nvGrpSpPr>
      <p:grpSpPr>
        <a:xfrm>
          <a:off x="0" y="0"/>
          <a:ext cx="0" cy="0"/>
          <a:chOff x="0" y="0"/>
          <a:chExt cx="0" cy="0"/>
        </a:xfrm>
      </p:grpSpPr>
      <p:sp>
        <p:nvSpPr>
          <p:cNvPr id="98" name="Google Shape;98;p12"/>
          <p:cNvSpPr/>
          <p:nvPr/>
        </p:nvSpPr>
        <p:spPr>
          <a:xfrm>
            <a:off x="0" y="6356350"/>
            <a:ext cx="12191999" cy="511075"/>
          </a:xfrm>
          <a:prstGeom prst="rect">
            <a:avLst/>
          </a:prstGeom>
          <a:solidFill>
            <a:srgbClr val="06427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9" name="Google Shape;99;p12"/>
          <p:cNvSpPr txBox="1">
            <a:spLocks noGrp="1"/>
          </p:cNvSpPr>
          <p:nvPr>
            <p:ph type="sldNum" idx="12"/>
          </p:nvPr>
        </p:nvSpPr>
        <p:spPr>
          <a:xfrm>
            <a:off x="10431998" y="6414965"/>
            <a:ext cx="92180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grpSp>
        <p:nvGrpSpPr>
          <p:cNvPr id="100" name="Google Shape;100;p12"/>
          <p:cNvGrpSpPr/>
          <p:nvPr/>
        </p:nvGrpSpPr>
        <p:grpSpPr>
          <a:xfrm>
            <a:off x="4389571" y="616083"/>
            <a:ext cx="3412859" cy="94604"/>
            <a:chOff x="7019139" y="616083"/>
            <a:chExt cx="3412859" cy="94604"/>
          </a:xfrm>
        </p:grpSpPr>
        <p:sp>
          <p:nvSpPr>
            <p:cNvPr id="101" name="Google Shape;101;p12"/>
            <p:cNvSpPr/>
            <p:nvPr/>
          </p:nvSpPr>
          <p:spPr>
            <a:xfrm>
              <a:off x="7019139" y="616083"/>
              <a:ext cx="764078" cy="94604"/>
            </a:xfrm>
            <a:prstGeom prst="rect">
              <a:avLst/>
            </a:prstGeom>
            <a:solidFill>
              <a:srgbClr val="85919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2" name="Google Shape;102;p12"/>
            <p:cNvSpPr/>
            <p:nvPr/>
          </p:nvSpPr>
          <p:spPr>
            <a:xfrm>
              <a:off x="7902066" y="616083"/>
              <a:ext cx="764078" cy="94604"/>
            </a:xfrm>
            <a:prstGeom prst="rect">
              <a:avLst/>
            </a:prstGeom>
            <a:solidFill>
              <a:srgbClr val="69B1C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3" name="Google Shape;103;p12"/>
            <p:cNvSpPr/>
            <p:nvPr/>
          </p:nvSpPr>
          <p:spPr>
            <a:xfrm>
              <a:off x="8784993" y="616083"/>
              <a:ext cx="764078" cy="94604"/>
            </a:xfrm>
            <a:prstGeom prst="rect">
              <a:avLst/>
            </a:prstGeom>
            <a:solidFill>
              <a:srgbClr val="1AB9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4" name="Google Shape;104;p12"/>
            <p:cNvSpPr/>
            <p:nvPr/>
          </p:nvSpPr>
          <p:spPr>
            <a:xfrm>
              <a:off x="9667920" y="616083"/>
              <a:ext cx="764078" cy="94604"/>
            </a:xfrm>
            <a:prstGeom prst="rect">
              <a:avLst/>
            </a:prstGeom>
            <a:solidFill>
              <a:srgbClr val="1473B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105" name="Google Shape;105;p12"/>
          <p:cNvSpPr txBox="1">
            <a:spLocks noGrp="1"/>
          </p:cNvSpPr>
          <p:nvPr>
            <p:ph type="body" idx="1"/>
          </p:nvPr>
        </p:nvSpPr>
        <p:spPr>
          <a:xfrm>
            <a:off x="838200" y="1085185"/>
            <a:ext cx="10515600" cy="4955282"/>
          </a:xfrm>
          <a:prstGeom prst="rect">
            <a:avLst/>
          </a:prstGeom>
          <a:noFill/>
          <a:ln>
            <a:noFill/>
          </a:ln>
        </p:spPr>
        <p:txBody>
          <a:bodyPr spcFirstLastPara="1" wrap="square" lIns="91425" tIns="45700" rIns="91425" bIns="45700" anchor="ctr" anchorCtr="0">
            <a:normAutofit/>
          </a:bodyPr>
          <a:lstStyle>
            <a:lvl1pPr marL="457200" lvl="0" indent="-228600" algn="ctr">
              <a:lnSpc>
                <a:spcPct val="110000"/>
              </a:lnSpc>
              <a:spcBef>
                <a:spcPts val="1000"/>
              </a:spcBef>
              <a:spcAft>
                <a:spcPts val="0"/>
              </a:spcAft>
              <a:buClr>
                <a:srgbClr val="3A3838"/>
              </a:buClr>
              <a:buSzPts val="4000"/>
              <a:buNone/>
              <a:defRPr sz="4000">
                <a:solidFill>
                  <a:srgbClr val="3A3838"/>
                </a:solidFill>
                <a:latin typeface="Arial"/>
                <a:ea typeface="Arial"/>
                <a:cs typeface="Arial"/>
                <a:sym typeface="Arial"/>
              </a:defRPr>
            </a:lvl1pPr>
            <a:lvl2pPr marL="914400" lvl="1" indent="-228600" algn="ctr">
              <a:lnSpc>
                <a:spcPct val="110000"/>
              </a:lnSpc>
              <a:spcBef>
                <a:spcPts val="500"/>
              </a:spcBef>
              <a:spcAft>
                <a:spcPts val="0"/>
              </a:spcAft>
              <a:buClr>
                <a:srgbClr val="3A3838"/>
              </a:buClr>
              <a:buSzPts val="2000"/>
              <a:buNone/>
              <a:defRPr sz="2000">
                <a:solidFill>
                  <a:srgbClr val="3A3838"/>
                </a:solidFill>
                <a:latin typeface="Arial"/>
                <a:ea typeface="Arial"/>
                <a:cs typeface="Arial"/>
                <a:sym typeface="Arial"/>
              </a:defRPr>
            </a:lvl2pPr>
            <a:lvl3pPr marL="1371600" lvl="2" indent="-228600" algn="ctr">
              <a:lnSpc>
                <a:spcPct val="110000"/>
              </a:lnSpc>
              <a:spcBef>
                <a:spcPts val="500"/>
              </a:spcBef>
              <a:spcAft>
                <a:spcPts val="0"/>
              </a:spcAft>
              <a:buClr>
                <a:srgbClr val="3A3838"/>
              </a:buClr>
              <a:buSzPts val="1800"/>
              <a:buNone/>
              <a:defRPr sz="1800">
                <a:solidFill>
                  <a:srgbClr val="3A3838"/>
                </a:solidFill>
                <a:latin typeface="Arial"/>
                <a:ea typeface="Arial"/>
                <a:cs typeface="Arial"/>
                <a:sym typeface="Arial"/>
              </a:defRPr>
            </a:lvl3pPr>
            <a:lvl4pPr marL="1828800" lvl="3" indent="-228600" algn="ctr">
              <a:lnSpc>
                <a:spcPct val="110000"/>
              </a:lnSpc>
              <a:spcBef>
                <a:spcPts val="500"/>
              </a:spcBef>
              <a:spcAft>
                <a:spcPts val="0"/>
              </a:spcAft>
              <a:buClr>
                <a:srgbClr val="3A3838"/>
              </a:buClr>
              <a:buSzPts val="1600"/>
              <a:buNone/>
              <a:defRPr sz="1600">
                <a:solidFill>
                  <a:srgbClr val="3A3838"/>
                </a:solidFill>
                <a:latin typeface="Arial"/>
                <a:ea typeface="Arial"/>
                <a:cs typeface="Arial"/>
                <a:sym typeface="Arial"/>
              </a:defRPr>
            </a:lvl4pPr>
            <a:lvl5pPr marL="2286000" lvl="4" indent="-228600" algn="ctr">
              <a:lnSpc>
                <a:spcPct val="110000"/>
              </a:lnSpc>
              <a:spcBef>
                <a:spcPts val="500"/>
              </a:spcBef>
              <a:spcAft>
                <a:spcPts val="0"/>
              </a:spcAft>
              <a:buClr>
                <a:srgbClr val="3A3838"/>
              </a:buClr>
              <a:buSzPts val="1600"/>
              <a:buNone/>
              <a:defRPr sz="1600">
                <a:solidFill>
                  <a:srgbClr val="3A3838"/>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12"/>
          <p:cNvSpPr txBox="1">
            <a:spLocks noGrp="1"/>
          </p:cNvSpPr>
          <p:nvPr>
            <p:ph type="ftr" idx="11"/>
          </p:nvPr>
        </p:nvSpPr>
        <p:spPr>
          <a:xfrm>
            <a:off x="2121877" y="6414965"/>
            <a:ext cx="7948246"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BFBFB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07" name="Google Shape;107;p12"/>
          <p:cNvPicPr preferRelativeResize="0"/>
          <p:nvPr/>
        </p:nvPicPr>
        <p:blipFill rotWithShape="1">
          <a:blip r:embed="rId2">
            <a:alphaModFix/>
          </a:blip>
          <a:srcRect/>
          <a:stretch/>
        </p:blipFill>
        <p:spPr>
          <a:xfrm>
            <a:off x="10817153" y="141645"/>
            <a:ext cx="1073293" cy="104347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option 4">
    <p:spTree>
      <p:nvGrpSpPr>
        <p:cNvPr id="1" name=""/>
        <p:cNvGrpSpPr/>
        <p:nvPr/>
      </p:nvGrpSpPr>
      <p:grpSpPr>
        <a:xfrm>
          <a:off x="0" y="0"/>
          <a:ext cx="0" cy="0"/>
          <a:chOff x="0" y="0"/>
          <a:chExt cx="0" cy="0"/>
        </a:xfrm>
      </p:grpSpPr>
      <p:sp>
        <p:nvSpPr>
          <p:cNvPr id="14" name="Rectangle 13"/>
          <p:cNvSpPr/>
          <p:nvPr userDrawn="1"/>
        </p:nvSpPr>
        <p:spPr>
          <a:xfrm>
            <a:off x="0" y="0"/>
            <a:ext cx="12192000" cy="6858000"/>
          </a:xfrm>
          <a:prstGeom prst="rect">
            <a:avLst/>
          </a:prstGeom>
          <a:solidFill>
            <a:srgbClr val="26374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
              <a:cs typeface=""/>
            </a:endParaRPr>
          </a:p>
        </p:txBody>
      </p:sp>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r="10935"/>
          <a:stretch/>
        </p:blipFill>
        <p:spPr>
          <a:xfrm>
            <a:off x="4582668" y="3048"/>
            <a:ext cx="7609332" cy="6866238"/>
          </a:xfrm>
          <a:prstGeom prst="rect">
            <a:avLst/>
          </a:prstGeom>
        </p:spPr>
      </p:pic>
      <p:sp>
        <p:nvSpPr>
          <p:cNvPr id="2" name="Title 1"/>
          <p:cNvSpPr>
            <a:spLocks noGrp="1"/>
          </p:cNvSpPr>
          <p:nvPr>
            <p:ph type="ctrTitle" hasCustomPrompt="1"/>
          </p:nvPr>
        </p:nvSpPr>
        <p:spPr>
          <a:xfrm>
            <a:off x="701040" y="2466767"/>
            <a:ext cx="7452360" cy="2387600"/>
          </a:xfrm>
        </p:spPr>
        <p:txBody>
          <a:bodyPr anchor="b">
            <a:noAutofit/>
          </a:bodyPr>
          <a:lstStyle>
            <a:lvl1pPr algn="l">
              <a:defRPr sz="6000"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701039" y="4950619"/>
            <a:ext cx="7452359" cy="680160"/>
          </a:xfrm>
        </p:spPr>
        <p:txBody>
          <a:bodyPr>
            <a:noAutofit/>
          </a:bodyPr>
          <a:lstStyle>
            <a:lvl1pPr marL="0" indent="0" algn="l">
              <a:buNone/>
              <a:defRPr sz="2400" b="1" i="0">
                <a:solidFill>
                  <a:srgbClr val="F3B92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Footer Placeholder 9">
            <a:extLst>
              <a:ext uri="{FF2B5EF4-FFF2-40B4-BE49-F238E27FC236}">
                <a16:creationId xmlns:a16="http://schemas.microsoft.com/office/drawing/2014/main" id="{71EE6897-A251-574C-AE3A-024741CC4426}"/>
              </a:ext>
            </a:extLst>
          </p:cNvPr>
          <p:cNvSpPr txBox="1">
            <a:spLocks/>
          </p:cNvSpPr>
          <p:nvPr userDrawn="1"/>
        </p:nvSpPr>
        <p:spPr>
          <a:xfrm>
            <a:off x="701040" y="6350577"/>
            <a:ext cx="4579764" cy="365125"/>
          </a:xfrm>
          <a:prstGeom prst="rect">
            <a:avLst/>
          </a:prstGeom>
        </p:spPr>
        <p:txBody>
          <a:bodyPr vert="horz" lIns="91440" tIns="45720" rIns="91440" bIns="45720" rtlCol="0" anchor="ctr"/>
          <a:lstStyle>
            <a:defPPr>
              <a:defRPr lang="en-US"/>
            </a:defPPr>
            <a:lvl1pPr marL="0" algn="l" defTabSz="914400" rtl="0" eaLnBrk="1" latinLnBrk="0" hangingPunct="1">
              <a:defRPr sz="1000" b="0" i="0" kern="1200">
                <a:solidFill>
                  <a:schemeClr val="tx1">
                    <a:tint val="75000"/>
                  </a:schemeClr>
                </a:solidFill>
                <a:latin typeface="Helvetica" charset="0"/>
                <a:ea typeface="Helvetica" charset="0"/>
                <a:cs typeface="Helvetic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0" i="0" dirty="0">
                <a:solidFill>
                  <a:srgbClr val="D9D9D9"/>
                </a:solidFill>
                <a:latin typeface="Arial" panose="020B0604020202020204" pitchFamily="34" charset="0"/>
                <a:cs typeface="Arial" panose="020B0604020202020204" pitchFamily="34" charset="0"/>
              </a:rPr>
              <a:t>© 2021 HUB International Limited.</a:t>
            </a:r>
          </a:p>
        </p:txBody>
      </p:sp>
      <p:pic>
        <p:nvPicPr>
          <p:cNvPr id="16" name="Picture 15" descr="A black and white logo&#10;&#10;Description automatically generated with low confidence">
            <a:extLst>
              <a:ext uri="{FF2B5EF4-FFF2-40B4-BE49-F238E27FC236}">
                <a16:creationId xmlns:a16="http://schemas.microsoft.com/office/drawing/2014/main" id="{DC4D2D1C-15F0-194B-BF81-DADE0D5E6DB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1040" y="617621"/>
            <a:ext cx="4559300" cy="1219200"/>
          </a:xfrm>
          <a:prstGeom prst="rect">
            <a:avLst/>
          </a:prstGeom>
        </p:spPr>
      </p:pic>
    </p:spTree>
    <p:extLst>
      <p:ext uri="{BB962C8B-B14F-4D97-AF65-F5344CB8AC3E}">
        <p14:creationId xmlns:p14="http://schemas.microsoft.com/office/powerpoint/2010/main" val="3318274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Agenda Slide">
    <p:spTree>
      <p:nvGrpSpPr>
        <p:cNvPr id="1" name=""/>
        <p:cNvGrpSpPr/>
        <p:nvPr/>
      </p:nvGrpSpPr>
      <p:grpSpPr>
        <a:xfrm>
          <a:off x="0" y="0"/>
          <a:ext cx="0" cy="0"/>
          <a:chOff x="0" y="0"/>
          <a:chExt cx="0" cy="0"/>
        </a:xfrm>
      </p:grpSpPr>
      <p:pic>
        <p:nvPicPr>
          <p:cNvPr id="50" name="Picture 4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346196" y="-1"/>
            <a:ext cx="4845804" cy="6858001"/>
          </a:xfrm>
          <a:prstGeom prst="rect">
            <a:avLst/>
          </a:prstGeom>
        </p:spPr>
      </p:pic>
      <p:cxnSp>
        <p:nvCxnSpPr>
          <p:cNvPr id="16" name="Straight Connector 15"/>
          <p:cNvCxnSpPr/>
          <p:nvPr userDrawn="1"/>
        </p:nvCxnSpPr>
        <p:spPr>
          <a:xfrm>
            <a:off x="1062711" y="6352523"/>
            <a:ext cx="0" cy="365125"/>
          </a:xfrm>
          <a:prstGeom prst="line">
            <a:avLst/>
          </a:prstGeom>
          <a:ln>
            <a:solidFill>
              <a:srgbClr val="0678D5"/>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2" hasCustomPrompt="1"/>
          </p:nvPr>
        </p:nvSpPr>
        <p:spPr>
          <a:xfrm>
            <a:off x="702000" y="858893"/>
            <a:ext cx="5393999" cy="1164727"/>
          </a:xfrm>
        </p:spPr>
        <p:txBody>
          <a:bodyPr>
            <a:noAutofit/>
          </a:bodyPr>
          <a:lstStyle>
            <a:lvl1pPr marL="0" indent="0">
              <a:buNone/>
              <a:defRPr sz="6000" b="1" i="0">
                <a:solidFill>
                  <a:srgbClr val="263746"/>
                </a:solidFill>
                <a:latin typeface="Arial" panose="020B0604020202020204" pitchFamily="34" charset="0"/>
                <a:cs typeface="Arial" panose="020B0604020202020204" pitchFamily="34" charset="0"/>
              </a:defRPr>
            </a:lvl1pPr>
          </a:lstStyle>
          <a:p>
            <a:pPr lvl="0"/>
            <a:r>
              <a:rPr lang="en-US" dirty="0"/>
              <a:t>Agenda</a:t>
            </a:r>
          </a:p>
        </p:txBody>
      </p:sp>
      <p:sp>
        <p:nvSpPr>
          <p:cNvPr id="9" name="Footer Placeholder 9">
            <a:extLst>
              <a:ext uri="{FF2B5EF4-FFF2-40B4-BE49-F238E27FC236}">
                <a16:creationId xmlns:a16="http://schemas.microsoft.com/office/drawing/2014/main" id="{AEB47FEF-2F34-6A44-9C5C-9B5B8527BAC0}"/>
              </a:ext>
            </a:extLst>
          </p:cNvPr>
          <p:cNvSpPr txBox="1">
            <a:spLocks/>
          </p:cNvSpPr>
          <p:nvPr userDrawn="1"/>
        </p:nvSpPr>
        <p:spPr>
          <a:xfrm>
            <a:off x="1166004" y="6350577"/>
            <a:ext cx="8442038" cy="365125"/>
          </a:xfrm>
          <a:prstGeom prst="rect">
            <a:avLst/>
          </a:prstGeom>
        </p:spPr>
        <p:txBody>
          <a:bodyPr vert="horz" lIns="91440" tIns="45720" rIns="91440" bIns="45720" rtlCol="0" anchor="ctr"/>
          <a:lstStyle>
            <a:defPPr>
              <a:defRPr lang="en-US"/>
            </a:defPPr>
            <a:lvl1pPr marL="0" algn="l" defTabSz="914400" rtl="0" eaLnBrk="1" latinLnBrk="0" hangingPunct="1">
              <a:defRPr sz="1000" b="0" i="0" kern="1200">
                <a:solidFill>
                  <a:schemeClr val="tx1">
                    <a:tint val="75000"/>
                  </a:schemeClr>
                </a:solidFill>
                <a:latin typeface="Helvetica" charset="0"/>
                <a:ea typeface="Helvetica" charset="0"/>
                <a:cs typeface="Helvetic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0" i="0" dirty="0">
                <a:solidFill>
                  <a:srgbClr val="8D8D94"/>
                </a:solidFill>
                <a:latin typeface="Arial" panose="020B0604020202020204" pitchFamily="34" charset="0"/>
                <a:cs typeface="Arial" panose="020B0604020202020204" pitchFamily="34" charset="0"/>
              </a:rPr>
              <a:t>© 2021 HUB International Limited. Remember all investing involves risk and past performance is not a guarantee of future returns.</a:t>
            </a:r>
          </a:p>
        </p:txBody>
      </p:sp>
      <p:sp>
        <p:nvSpPr>
          <p:cNvPr id="10" name="Slide Number Placeholder 10">
            <a:extLst>
              <a:ext uri="{FF2B5EF4-FFF2-40B4-BE49-F238E27FC236}">
                <a16:creationId xmlns:a16="http://schemas.microsoft.com/office/drawing/2014/main" id="{C34A112C-33B1-2F4C-901B-FB96B8131BED}"/>
              </a:ext>
            </a:extLst>
          </p:cNvPr>
          <p:cNvSpPr txBox="1">
            <a:spLocks/>
          </p:cNvSpPr>
          <p:nvPr userDrawn="1"/>
        </p:nvSpPr>
        <p:spPr>
          <a:xfrm>
            <a:off x="677670" y="6350577"/>
            <a:ext cx="466725" cy="365125"/>
          </a:xfrm>
          <a:prstGeom prst="rect">
            <a:avLst/>
          </a:prstGeom>
        </p:spPr>
        <p:txBody>
          <a:bodyPr vert="horz" lIns="91440" tIns="45720" rIns="91440" bIns="45720" rtlCol="0" anchor="ctr"/>
          <a:lstStyle>
            <a:defPPr>
              <a:defRPr lang="en-US"/>
            </a:defPPr>
            <a:lvl1pPr marL="0" algn="l" defTabSz="914400" rtl="0" eaLnBrk="1" latinLnBrk="0" hangingPunct="1">
              <a:defRPr sz="1200" b="1" i="0" kern="1200">
                <a:solidFill>
                  <a:schemeClr val="tx1"/>
                </a:solidFill>
                <a:latin typeface="Helvetica" charset="0"/>
                <a:ea typeface="Helvetica" charset="0"/>
                <a:cs typeface="Helvetic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8CA82A-B197-2841-A300-60ED77025F48}" type="slidenum">
              <a:rPr lang="en-US" sz="1200" b="1" i="0" smtClean="0">
                <a:solidFill>
                  <a:schemeClr val="tx1"/>
                </a:solidFill>
                <a:latin typeface="Arial" panose="020B0604020202020204" pitchFamily="34" charset="0"/>
                <a:cs typeface="Arial" panose="020B0604020202020204" pitchFamily="34" charset="0"/>
              </a:rPr>
              <a:pPr/>
              <a:t>‹#›</a:t>
            </a:fld>
            <a:endParaRPr lang="en-US" sz="1200" b="1" i="0" dirty="0">
              <a:solidFill>
                <a:schemeClr val="tx1"/>
              </a:solidFill>
              <a:latin typeface="Arial" panose="020B0604020202020204" pitchFamily="34" charset="0"/>
              <a:cs typeface="Arial" panose="020B0604020202020204" pitchFamily="34" charset="0"/>
            </a:endParaRPr>
          </a:p>
        </p:txBody>
      </p:sp>
      <p:sp>
        <p:nvSpPr>
          <p:cNvPr id="11" name="Text Placeholder 2">
            <a:extLst>
              <a:ext uri="{FF2B5EF4-FFF2-40B4-BE49-F238E27FC236}">
                <a16:creationId xmlns:a16="http://schemas.microsoft.com/office/drawing/2014/main" id="{80D24636-CA93-9848-98B6-75A8AD7E98E9}"/>
              </a:ext>
            </a:extLst>
          </p:cNvPr>
          <p:cNvSpPr>
            <a:spLocks noGrp="1"/>
          </p:cNvSpPr>
          <p:nvPr>
            <p:ph type="body" sz="quarter" idx="10" hasCustomPrompt="1"/>
          </p:nvPr>
        </p:nvSpPr>
        <p:spPr>
          <a:xfrm>
            <a:off x="702001" y="2329069"/>
            <a:ext cx="6066548" cy="3455505"/>
          </a:xfrm>
          <a:prstGeom prst="rect">
            <a:avLst/>
          </a:prstGeom>
        </p:spPr>
        <p:txBody>
          <a:bodyPr/>
          <a:lstStyle>
            <a:lvl1pPr marL="182563" indent="-182563">
              <a:lnSpc>
                <a:spcPct val="110000"/>
              </a:lnSpc>
              <a:spcAft>
                <a:spcPts val="600"/>
              </a:spcAft>
              <a:buClr>
                <a:srgbClr val="1373BA"/>
              </a:buClr>
              <a:buFont typeface="Arial" panose="020B0604020202020204" pitchFamily="34" charset="0"/>
              <a:buChar char="•"/>
              <a:defRPr sz="2400">
                <a:solidFill>
                  <a:srgbClr val="262626"/>
                </a:solidFill>
                <a:latin typeface="Helvetica" pitchFamily="2" charset="0"/>
              </a:defRPr>
            </a:lvl1pPr>
            <a:lvl2pPr marL="625475" indent="-168275">
              <a:lnSpc>
                <a:spcPct val="110000"/>
              </a:lnSpc>
              <a:spcAft>
                <a:spcPts val="600"/>
              </a:spcAft>
              <a:buClr>
                <a:srgbClr val="1373BA"/>
              </a:buClr>
              <a:buFont typeface="Arial" panose="020B0604020202020204" pitchFamily="34" charset="0"/>
              <a:buChar char="•"/>
              <a:defRPr sz="2400">
                <a:solidFill>
                  <a:srgbClr val="262626"/>
                </a:solidFill>
                <a:latin typeface="Helvetica" pitchFamily="2" charset="0"/>
              </a:defRPr>
            </a:lvl2pPr>
            <a:lvl3pPr marL="1077913" indent="-163513">
              <a:lnSpc>
                <a:spcPct val="110000"/>
              </a:lnSpc>
              <a:spcAft>
                <a:spcPts val="600"/>
              </a:spcAft>
              <a:buClr>
                <a:srgbClr val="1373BA"/>
              </a:buClr>
              <a:buFont typeface="Arial" panose="020B0604020202020204" pitchFamily="34" charset="0"/>
              <a:buChar char="•"/>
              <a:defRPr sz="2400">
                <a:solidFill>
                  <a:srgbClr val="262626"/>
                </a:solidFill>
                <a:latin typeface="Helvetica" pitchFamily="2" charset="0"/>
              </a:defRPr>
            </a:lvl3pPr>
            <a:lvl4pPr marL="1520825" indent="-149225">
              <a:lnSpc>
                <a:spcPct val="110000"/>
              </a:lnSpc>
              <a:spcAft>
                <a:spcPts val="600"/>
              </a:spcAft>
              <a:buClr>
                <a:srgbClr val="1373BA"/>
              </a:buClr>
              <a:buFont typeface="Arial" panose="020B0604020202020204" pitchFamily="34" charset="0"/>
              <a:buChar char="•"/>
              <a:defRPr sz="2400">
                <a:solidFill>
                  <a:srgbClr val="262626"/>
                </a:solidFill>
                <a:latin typeface="Helvetica" pitchFamily="2" charset="0"/>
              </a:defRPr>
            </a:lvl4pPr>
            <a:lvl5pPr marL="1973263" indent="-144463">
              <a:lnSpc>
                <a:spcPct val="110000"/>
              </a:lnSpc>
              <a:spcAft>
                <a:spcPts val="600"/>
              </a:spcAft>
              <a:buClr>
                <a:srgbClr val="1373BA"/>
              </a:buClr>
              <a:buFont typeface="Arial" panose="020B0604020202020204" pitchFamily="34" charset="0"/>
              <a:buChar char="•"/>
              <a:defRPr sz="2400">
                <a:solidFill>
                  <a:srgbClr val="262626"/>
                </a:solidFill>
                <a:latin typeface="Helvetica" pitchFamily="2" charset="0"/>
              </a:defRPr>
            </a:lvl5pPr>
          </a:lstStyle>
          <a:p>
            <a:pPr lvl="0"/>
            <a:r>
              <a:rPr lang="en-US" dirty="0"/>
              <a:t> Click to edit Master text styles</a:t>
            </a:r>
          </a:p>
        </p:txBody>
      </p:sp>
    </p:spTree>
    <p:extLst>
      <p:ext uri="{BB962C8B-B14F-4D97-AF65-F5344CB8AC3E}">
        <p14:creationId xmlns:p14="http://schemas.microsoft.com/office/powerpoint/2010/main" val="1513422224"/>
      </p:ext>
    </p:extLst>
  </p:cSld>
  <p:clrMapOvr>
    <a:masterClrMapping/>
  </p:clrMapOvr>
  <p:extLst>
    <p:ext uri="{DCECCB84-F9BA-43D5-87BE-67443E8EF086}">
      <p15:sldGuideLst xmlns:p15="http://schemas.microsoft.com/office/powerpoint/2012/main">
        <p15:guide id="3" orient="horz" pos="5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Section Break 5">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C86F72-B9A2-D04B-B2C8-8935329BFA3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889741" y="-7501"/>
            <a:ext cx="10302258" cy="6865494"/>
          </a:xfrm>
          <a:prstGeom prst="rect">
            <a:avLst/>
          </a:prstGeom>
        </p:spPr>
      </p:pic>
      <p:sp>
        <p:nvSpPr>
          <p:cNvPr id="34" name="Rectangle 33"/>
          <p:cNvSpPr/>
          <p:nvPr userDrawn="1"/>
        </p:nvSpPr>
        <p:spPr>
          <a:xfrm>
            <a:off x="-1" y="0"/>
            <a:ext cx="5275385" cy="6869723"/>
          </a:xfrm>
          <a:prstGeom prst="rect">
            <a:avLst/>
          </a:prstGeom>
          <a:solidFill>
            <a:srgbClr val="FAFCF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
              <a:cs typeface=""/>
            </a:endParaRPr>
          </a:p>
        </p:txBody>
      </p:sp>
      <p:sp>
        <p:nvSpPr>
          <p:cNvPr id="35" name="Rectangle 34"/>
          <p:cNvSpPr/>
          <p:nvPr userDrawn="1"/>
        </p:nvSpPr>
        <p:spPr>
          <a:xfrm>
            <a:off x="0" y="715108"/>
            <a:ext cx="6424246" cy="5427784"/>
          </a:xfrm>
          <a:prstGeom prst="rect">
            <a:avLst/>
          </a:prstGeom>
          <a:solidFill>
            <a:srgbClr val="0678D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
              <a:cs typeface=""/>
            </a:endParaRPr>
          </a:p>
        </p:txBody>
      </p:sp>
      <p:cxnSp>
        <p:nvCxnSpPr>
          <p:cNvPr id="38" name="Straight Connector 37"/>
          <p:cNvCxnSpPr/>
          <p:nvPr userDrawn="1"/>
        </p:nvCxnSpPr>
        <p:spPr>
          <a:xfrm flipH="1">
            <a:off x="800100" y="4647529"/>
            <a:ext cx="5295899" cy="0"/>
          </a:xfrm>
          <a:prstGeom prst="line">
            <a:avLst/>
          </a:prstGeom>
          <a:noFill/>
          <a:ln w="6350" cap="flat" cmpd="sng" algn="ctr">
            <a:solidFill>
              <a:srgbClr val="FFFFFF">
                <a:lumMod val="75000"/>
              </a:srgbClr>
            </a:solidFill>
            <a:prstDash val="solid"/>
            <a:miter lim="800000"/>
          </a:ln>
          <a:effectLst/>
        </p:spPr>
      </p:cxnSp>
      <p:sp>
        <p:nvSpPr>
          <p:cNvPr id="6" name="Text Placeholder 5"/>
          <p:cNvSpPr>
            <a:spLocks noGrp="1"/>
          </p:cNvSpPr>
          <p:nvPr>
            <p:ph type="body" sz="quarter" idx="12" hasCustomPrompt="1"/>
          </p:nvPr>
        </p:nvSpPr>
        <p:spPr>
          <a:xfrm>
            <a:off x="700156" y="3282198"/>
            <a:ext cx="5395844" cy="1262063"/>
          </a:xfrm>
        </p:spPr>
        <p:txBody>
          <a:bodyPr>
            <a:noAutofit/>
          </a:bodyPr>
          <a:lstStyle>
            <a:lvl1pPr marL="0" indent="0">
              <a:buNone/>
              <a:defRPr sz="4000" b="1" i="0">
                <a:solidFill>
                  <a:schemeClr val="bg1"/>
                </a:solidFill>
                <a:latin typeface="Arial" panose="020B0604020202020204" pitchFamily="34" charset="0"/>
                <a:cs typeface="Arial" panose="020B0604020202020204" pitchFamily="34" charset="0"/>
              </a:defRPr>
            </a:lvl1pPr>
          </a:lstStyle>
          <a:p>
            <a:pPr lvl="0"/>
            <a:r>
              <a:rPr lang="en-US" dirty="0"/>
              <a:t>Click to edit master text styles here</a:t>
            </a:r>
          </a:p>
        </p:txBody>
      </p:sp>
      <p:sp>
        <p:nvSpPr>
          <p:cNvPr id="43" name="Text Placeholder 5"/>
          <p:cNvSpPr>
            <a:spLocks noGrp="1"/>
          </p:cNvSpPr>
          <p:nvPr>
            <p:ph type="body" sz="quarter" idx="13" hasCustomPrompt="1"/>
          </p:nvPr>
        </p:nvSpPr>
        <p:spPr>
          <a:xfrm>
            <a:off x="700154" y="4823581"/>
            <a:ext cx="5395845" cy="1262063"/>
          </a:xfrm>
        </p:spPr>
        <p:txBody>
          <a:bodyPr>
            <a:noAutofit/>
          </a:bodyPr>
          <a:lstStyle>
            <a:lvl1pPr marL="0" indent="0">
              <a:buNone/>
              <a:defRPr sz="2200" b="0" i="0">
                <a:solidFill>
                  <a:schemeClr val="bg1"/>
                </a:solidFill>
                <a:latin typeface="Arial" panose="020B0604020202020204" pitchFamily="34" charset="0"/>
                <a:cs typeface="Arial" panose="020B0604020202020204" pitchFamily="34" charset="0"/>
              </a:defRPr>
            </a:lvl1pPr>
          </a:lstStyle>
          <a:p>
            <a:pPr lvl="0"/>
            <a:r>
              <a:rPr lang="en-US" dirty="0"/>
              <a:t>Subline goes here. Also as many as two lines of content.</a:t>
            </a:r>
          </a:p>
        </p:txBody>
      </p:sp>
      <p:sp>
        <p:nvSpPr>
          <p:cNvPr id="46" name="Text Placeholder 5"/>
          <p:cNvSpPr>
            <a:spLocks noGrp="1"/>
          </p:cNvSpPr>
          <p:nvPr>
            <p:ph type="body" sz="quarter" idx="14" hasCustomPrompt="1"/>
          </p:nvPr>
        </p:nvSpPr>
        <p:spPr>
          <a:xfrm>
            <a:off x="700156" y="1885332"/>
            <a:ext cx="866316" cy="1262063"/>
          </a:xfrm>
        </p:spPr>
        <p:txBody>
          <a:bodyPr>
            <a:noAutofit/>
          </a:bodyPr>
          <a:lstStyle>
            <a:lvl1pPr marL="0" indent="0">
              <a:buNone/>
              <a:defRPr sz="10000" b="1" i="0">
                <a:solidFill>
                  <a:schemeClr val="bg1"/>
                </a:solidFill>
                <a:latin typeface="Arial" panose="020B0604020202020204" pitchFamily="34" charset="0"/>
                <a:cs typeface="Arial" panose="020B0604020202020204" pitchFamily="34" charset="0"/>
              </a:defRPr>
            </a:lvl1pPr>
          </a:lstStyle>
          <a:p>
            <a:pPr lvl="0"/>
            <a:r>
              <a:rPr lang="en-US" dirty="0"/>
              <a:t>6</a:t>
            </a:r>
          </a:p>
        </p:txBody>
      </p:sp>
      <p:pic>
        <p:nvPicPr>
          <p:cNvPr id="20" name="Picture 19"/>
          <p:cNvPicPr>
            <a:picLocks noChangeAspect="1"/>
          </p:cNvPicPr>
          <p:nvPr userDrawn="1"/>
        </p:nvPicPr>
        <p:blipFill rotWithShape="1">
          <a:blip r:embed="rId3" cstate="screen">
            <a:extLst>
              <a:ext uri="{28A0092B-C50C-407E-A947-70E740481C1C}">
                <a14:useLocalDpi xmlns:a14="http://schemas.microsoft.com/office/drawing/2010/main"/>
              </a:ext>
            </a:extLst>
          </a:blip>
          <a:srcRect r="56272" b="56634"/>
          <a:stretch/>
        </p:blipFill>
        <p:spPr>
          <a:xfrm>
            <a:off x="1730620" y="2093078"/>
            <a:ext cx="4398305" cy="981435"/>
          </a:xfrm>
          <a:prstGeom prst="rect">
            <a:avLst/>
          </a:prstGeom>
        </p:spPr>
      </p:pic>
      <p:cxnSp>
        <p:nvCxnSpPr>
          <p:cNvPr id="15" name="Straight Connector 14">
            <a:extLst>
              <a:ext uri="{FF2B5EF4-FFF2-40B4-BE49-F238E27FC236}">
                <a16:creationId xmlns:a16="http://schemas.microsoft.com/office/drawing/2014/main" id="{BADB66B9-0FD3-6249-87F1-2CDE5D5B4A0D}"/>
              </a:ext>
            </a:extLst>
          </p:cNvPr>
          <p:cNvCxnSpPr/>
          <p:nvPr userDrawn="1"/>
        </p:nvCxnSpPr>
        <p:spPr>
          <a:xfrm>
            <a:off x="1062711" y="6352523"/>
            <a:ext cx="0" cy="365125"/>
          </a:xfrm>
          <a:prstGeom prst="line">
            <a:avLst/>
          </a:prstGeom>
          <a:ln>
            <a:solidFill>
              <a:srgbClr val="0678D5"/>
            </a:solidFill>
          </a:ln>
        </p:spPr>
        <p:style>
          <a:lnRef idx="1">
            <a:schemeClr val="accent1"/>
          </a:lnRef>
          <a:fillRef idx="0">
            <a:schemeClr val="accent1"/>
          </a:fillRef>
          <a:effectRef idx="0">
            <a:schemeClr val="accent1"/>
          </a:effectRef>
          <a:fontRef idx="minor">
            <a:schemeClr val="tx1"/>
          </a:fontRef>
        </p:style>
      </p:cxnSp>
      <p:sp>
        <p:nvSpPr>
          <p:cNvPr id="17" name="Footer Placeholder 9">
            <a:extLst>
              <a:ext uri="{FF2B5EF4-FFF2-40B4-BE49-F238E27FC236}">
                <a16:creationId xmlns:a16="http://schemas.microsoft.com/office/drawing/2014/main" id="{4020AE8F-5321-7549-BC2A-0EF348F67878}"/>
              </a:ext>
            </a:extLst>
          </p:cNvPr>
          <p:cNvSpPr txBox="1">
            <a:spLocks/>
          </p:cNvSpPr>
          <p:nvPr userDrawn="1"/>
        </p:nvSpPr>
        <p:spPr>
          <a:xfrm>
            <a:off x="1166004" y="6350577"/>
            <a:ext cx="8442038" cy="365125"/>
          </a:xfrm>
          <a:prstGeom prst="rect">
            <a:avLst/>
          </a:prstGeom>
        </p:spPr>
        <p:txBody>
          <a:bodyPr vert="horz" lIns="91440" tIns="45720" rIns="91440" bIns="45720" rtlCol="0" anchor="ctr"/>
          <a:lstStyle>
            <a:defPPr>
              <a:defRPr lang="en-US"/>
            </a:defPPr>
            <a:lvl1pPr marL="0" algn="l" defTabSz="914400" rtl="0" eaLnBrk="1" latinLnBrk="0" hangingPunct="1">
              <a:defRPr sz="1000" b="0" i="0" kern="1200">
                <a:solidFill>
                  <a:schemeClr val="tx1">
                    <a:tint val="75000"/>
                  </a:schemeClr>
                </a:solidFill>
                <a:latin typeface="Helvetica" charset="0"/>
                <a:ea typeface="Helvetica" charset="0"/>
                <a:cs typeface="Helvetic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0" i="0" dirty="0">
                <a:solidFill>
                  <a:srgbClr val="8D8D94"/>
                </a:solidFill>
                <a:latin typeface="Arial" panose="020B0604020202020204" pitchFamily="34" charset="0"/>
                <a:cs typeface="Arial" panose="020B0604020202020204" pitchFamily="34" charset="0"/>
              </a:rPr>
              <a:t>© 2021 HUB International Limited. Remember all investing involves risk and past performance is not a guarantee of future returns.</a:t>
            </a:r>
          </a:p>
        </p:txBody>
      </p:sp>
      <p:sp>
        <p:nvSpPr>
          <p:cNvPr id="19" name="Slide Number Placeholder 10">
            <a:extLst>
              <a:ext uri="{FF2B5EF4-FFF2-40B4-BE49-F238E27FC236}">
                <a16:creationId xmlns:a16="http://schemas.microsoft.com/office/drawing/2014/main" id="{6FD5CCAF-5B54-9249-B2BD-64F15B18BB52}"/>
              </a:ext>
            </a:extLst>
          </p:cNvPr>
          <p:cNvSpPr txBox="1">
            <a:spLocks/>
          </p:cNvSpPr>
          <p:nvPr userDrawn="1"/>
        </p:nvSpPr>
        <p:spPr>
          <a:xfrm>
            <a:off x="677670" y="6350577"/>
            <a:ext cx="466725" cy="365125"/>
          </a:xfrm>
          <a:prstGeom prst="rect">
            <a:avLst/>
          </a:prstGeom>
        </p:spPr>
        <p:txBody>
          <a:bodyPr vert="horz" lIns="91440" tIns="45720" rIns="91440" bIns="45720" rtlCol="0" anchor="ctr"/>
          <a:lstStyle>
            <a:defPPr>
              <a:defRPr lang="en-US"/>
            </a:defPPr>
            <a:lvl1pPr marL="0" algn="l" defTabSz="914400" rtl="0" eaLnBrk="1" latinLnBrk="0" hangingPunct="1">
              <a:defRPr sz="1200" b="1" i="0" kern="1200">
                <a:solidFill>
                  <a:schemeClr val="tx1"/>
                </a:solidFill>
                <a:latin typeface="Helvetica" charset="0"/>
                <a:ea typeface="Helvetica" charset="0"/>
                <a:cs typeface="Helvetic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8CA82A-B197-2841-A300-60ED77025F48}" type="slidenum">
              <a:rPr lang="en-US" sz="1200" b="1" i="0" smtClean="0">
                <a:solidFill>
                  <a:schemeClr val="tx1"/>
                </a:solidFill>
                <a:latin typeface="Arial" panose="020B0604020202020204" pitchFamily="34" charset="0"/>
                <a:cs typeface="Arial" panose="020B0604020202020204" pitchFamily="34" charset="0"/>
              </a:rPr>
              <a:pPr/>
              <a:t>‹#›</a:t>
            </a:fld>
            <a:endParaRPr lang="en-US" sz="1200" b="1" i="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7133343"/>
      </p:ext>
    </p:extLst>
  </p:cSld>
  <p:clrMapOvr>
    <a:masterClrMapping/>
  </p:clrMapOvr>
  <p:extLst>
    <p:ext uri="{DCECCB84-F9BA-43D5-87BE-67443E8EF086}">
      <p15:sldGuideLst xmlns:p15="http://schemas.microsoft.com/office/powerpoint/2012/main">
        <p15:guide id="3" orient="horz" pos="5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 id="2147483655" r:id="rId3"/>
    <p:sldLayoutId id="2147483656" r:id="rId4"/>
    <p:sldLayoutId id="2147483657" r:id="rId5"/>
    <p:sldLayoutId id="2147483658" r:id="rId6"/>
    <p:sldLayoutId id="2147483680" r:id="rId7"/>
    <p:sldLayoutId id="2147483682" r:id="rId8"/>
    <p:sldLayoutId id="2147483683" r:id="rId9"/>
    <p:sldLayoutId id="2147483684" r:id="rId10"/>
    <p:sldLayoutId id="2147483685" r:id="rId11"/>
    <p:sldLayoutId id="2147483686"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www.brazos.org/" TargetMode="External"/><Relationship Id="rId7"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jp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D4841-ADA5-4248-9715-9025719D9770}"/>
              </a:ext>
            </a:extLst>
          </p:cNvPr>
          <p:cNvSpPr>
            <a:spLocks noGrp="1"/>
          </p:cNvSpPr>
          <p:nvPr>
            <p:ph type="ctrTitle"/>
          </p:nvPr>
        </p:nvSpPr>
        <p:spPr>
          <a:xfrm>
            <a:off x="701040" y="2277924"/>
            <a:ext cx="7452360" cy="2387600"/>
          </a:xfrm>
        </p:spPr>
        <p:txBody>
          <a:bodyPr/>
          <a:lstStyle/>
          <a:p>
            <a:r>
              <a:rPr lang="en-US" sz="5400" dirty="0"/>
              <a:t>Financial Wellness into Retirement </a:t>
            </a:r>
          </a:p>
        </p:txBody>
      </p:sp>
      <p:sp>
        <p:nvSpPr>
          <p:cNvPr id="4" name="Subtitle 3">
            <a:extLst>
              <a:ext uri="{FF2B5EF4-FFF2-40B4-BE49-F238E27FC236}">
                <a16:creationId xmlns:a16="http://schemas.microsoft.com/office/drawing/2014/main" id="{191793E9-2D7A-814C-89A3-8DEAD8C62496}"/>
              </a:ext>
            </a:extLst>
          </p:cNvPr>
          <p:cNvSpPr>
            <a:spLocks noGrp="1"/>
          </p:cNvSpPr>
          <p:nvPr>
            <p:ph type="subTitle" idx="1"/>
          </p:nvPr>
        </p:nvSpPr>
        <p:spPr>
          <a:xfrm>
            <a:off x="701039" y="4761776"/>
            <a:ext cx="7568317" cy="680160"/>
          </a:xfrm>
        </p:spPr>
        <p:txBody>
          <a:bodyPr/>
          <a:lstStyle/>
          <a:p>
            <a:r>
              <a:rPr lang="en-US" sz="3200" dirty="0"/>
              <a:t>January 2025</a:t>
            </a:r>
          </a:p>
        </p:txBody>
      </p:sp>
    </p:spTree>
    <p:extLst>
      <p:ext uri="{BB962C8B-B14F-4D97-AF65-F5344CB8AC3E}">
        <p14:creationId xmlns:p14="http://schemas.microsoft.com/office/powerpoint/2010/main" val="1462458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27"/>
          <p:cNvSpPr txBox="1">
            <a:spLocks noGrp="1"/>
          </p:cNvSpPr>
          <p:nvPr>
            <p:ph type="title"/>
          </p:nvPr>
        </p:nvSpPr>
        <p:spPr>
          <a:xfrm>
            <a:off x="558801" y="447291"/>
            <a:ext cx="7588885" cy="58477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678D5"/>
              </a:buClr>
              <a:buSzPct val="100000"/>
              <a:buFont typeface="Helvetica Neue"/>
              <a:buNone/>
            </a:pPr>
            <a:r>
              <a:rPr lang="en-US"/>
              <a:t>Did you know…</a:t>
            </a:r>
            <a:endParaRPr/>
          </a:p>
        </p:txBody>
      </p:sp>
      <p:pic>
        <p:nvPicPr>
          <p:cNvPr id="501" name="Google Shape;501;p27" descr="A picture containing text&#10;&#10;Description automatically generated"/>
          <p:cNvPicPr preferRelativeResize="0"/>
          <p:nvPr/>
        </p:nvPicPr>
        <p:blipFill rotWithShape="1">
          <a:blip r:embed="rId3">
            <a:alphaModFix/>
          </a:blip>
          <a:srcRect/>
          <a:stretch/>
        </p:blipFill>
        <p:spPr>
          <a:xfrm>
            <a:off x="1082016" y="1512554"/>
            <a:ext cx="9929092" cy="2971043"/>
          </a:xfrm>
          <a:prstGeom prst="rect">
            <a:avLst/>
          </a:prstGeom>
          <a:noFill/>
          <a:ln>
            <a:noFill/>
          </a:ln>
        </p:spPr>
      </p:pic>
      <p:sp>
        <p:nvSpPr>
          <p:cNvPr id="502" name="Google Shape;502;p27"/>
          <p:cNvSpPr/>
          <p:nvPr/>
        </p:nvSpPr>
        <p:spPr>
          <a:xfrm>
            <a:off x="1308308" y="4465125"/>
            <a:ext cx="1653309" cy="95410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a:ea typeface="Arial"/>
                <a:cs typeface="Arial"/>
                <a:sym typeface="Arial"/>
              </a:rPr>
              <a:t>are providing financial assistance for a family member</a:t>
            </a:r>
            <a:r>
              <a:rPr lang="en-US" sz="1400" b="1" i="0" u="none" strike="noStrike" cap="none" baseline="30000">
                <a:solidFill>
                  <a:schemeClr val="dk1"/>
                </a:solidFill>
                <a:latin typeface="Arial"/>
                <a:ea typeface="Arial"/>
                <a:cs typeface="Arial"/>
                <a:sym typeface="Arial"/>
              </a:rPr>
              <a:t>1 </a:t>
            </a:r>
            <a:endParaRPr sz="1400" b="1" i="0" u="none" strike="noStrike" cap="none" baseline="30000">
              <a:solidFill>
                <a:schemeClr val="dk1"/>
              </a:solidFill>
              <a:latin typeface="Arial"/>
              <a:ea typeface="Arial"/>
              <a:cs typeface="Arial"/>
              <a:sym typeface="Arial"/>
            </a:endParaRPr>
          </a:p>
        </p:txBody>
      </p:sp>
      <p:sp>
        <p:nvSpPr>
          <p:cNvPr id="503" name="Google Shape;503;p27"/>
          <p:cNvSpPr/>
          <p:nvPr/>
        </p:nvSpPr>
        <p:spPr>
          <a:xfrm>
            <a:off x="3280272" y="4465124"/>
            <a:ext cx="1653309" cy="95410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a:ea typeface="Arial"/>
                <a:cs typeface="Arial"/>
                <a:sym typeface="Arial"/>
              </a:rPr>
              <a:t>working in the US have $0 in savings for retirement</a:t>
            </a:r>
            <a:r>
              <a:rPr lang="en-US" sz="1400" b="1" i="0" u="none" strike="noStrike" cap="none" baseline="30000">
                <a:solidFill>
                  <a:schemeClr val="dk1"/>
                </a:solidFill>
                <a:latin typeface="Arial"/>
                <a:ea typeface="Arial"/>
                <a:cs typeface="Arial"/>
                <a:sym typeface="Arial"/>
              </a:rPr>
              <a:t>2</a:t>
            </a:r>
            <a:endParaRPr sz="1400" b="1" i="0" u="none" strike="noStrike" cap="none" baseline="30000">
              <a:solidFill>
                <a:schemeClr val="dk1"/>
              </a:solidFill>
              <a:latin typeface="Arial"/>
              <a:ea typeface="Arial"/>
              <a:cs typeface="Arial"/>
              <a:sym typeface="Arial"/>
            </a:endParaRPr>
          </a:p>
        </p:txBody>
      </p:sp>
      <p:sp>
        <p:nvSpPr>
          <p:cNvPr id="504" name="Google Shape;504;p27"/>
          <p:cNvSpPr/>
          <p:nvPr/>
        </p:nvSpPr>
        <p:spPr>
          <a:xfrm>
            <a:off x="5252236" y="4465124"/>
            <a:ext cx="1653309" cy="95410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a:ea typeface="Arial"/>
                <a:cs typeface="Arial"/>
                <a:sym typeface="Arial"/>
              </a:rPr>
              <a:t>have less than $1,000</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a:ea typeface="Arial"/>
                <a:cs typeface="Arial"/>
                <a:sym typeface="Arial"/>
              </a:rPr>
              <a:t>of savings for a rainy day</a:t>
            </a:r>
            <a:r>
              <a:rPr lang="en-US" sz="1400" b="1" i="0" u="none" strike="noStrike" cap="none" baseline="30000">
                <a:solidFill>
                  <a:schemeClr val="dk1"/>
                </a:solidFill>
                <a:latin typeface="Arial"/>
                <a:ea typeface="Arial"/>
                <a:cs typeface="Arial"/>
                <a:sym typeface="Arial"/>
              </a:rPr>
              <a:t>3</a:t>
            </a:r>
            <a:endParaRPr sz="1400" b="1" i="0" u="none" strike="noStrike" cap="none" baseline="30000">
              <a:solidFill>
                <a:schemeClr val="dk1"/>
              </a:solidFill>
              <a:latin typeface="Arial"/>
              <a:ea typeface="Arial"/>
              <a:cs typeface="Arial"/>
              <a:sym typeface="Arial"/>
            </a:endParaRPr>
          </a:p>
        </p:txBody>
      </p:sp>
      <p:sp>
        <p:nvSpPr>
          <p:cNvPr id="505" name="Google Shape;505;p27"/>
          <p:cNvSpPr/>
          <p:nvPr/>
        </p:nvSpPr>
        <p:spPr>
          <a:xfrm>
            <a:off x="7224200" y="4465124"/>
            <a:ext cx="1653309" cy="95410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a:ea typeface="Arial"/>
                <a:cs typeface="Arial"/>
                <a:sym typeface="Arial"/>
              </a:rPr>
              <a:t>working in the US have $0 in savings for retirement</a:t>
            </a:r>
            <a:r>
              <a:rPr lang="en-US" sz="1400" b="1" i="0" u="none" strike="noStrike" cap="none" baseline="30000">
                <a:solidFill>
                  <a:schemeClr val="dk1"/>
                </a:solidFill>
                <a:latin typeface="Arial"/>
                <a:ea typeface="Arial"/>
                <a:cs typeface="Arial"/>
                <a:sym typeface="Arial"/>
              </a:rPr>
              <a:t>4</a:t>
            </a:r>
            <a:endParaRPr sz="1400" b="1" i="0" u="none" strike="noStrike" cap="none" baseline="30000">
              <a:solidFill>
                <a:schemeClr val="dk1"/>
              </a:solidFill>
              <a:latin typeface="Arial"/>
              <a:ea typeface="Arial"/>
              <a:cs typeface="Arial"/>
              <a:sym typeface="Arial"/>
            </a:endParaRPr>
          </a:p>
        </p:txBody>
      </p:sp>
      <p:sp>
        <p:nvSpPr>
          <p:cNvPr id="506" name="Google Shape;506;p27"/>
          <p:cNvSpPr/>
          <p:nvPr/>
        </p:nvSpPr>
        <p:spPr>
          <a:xfrm>
            <a:off x="9196164" y="4465123"/>
            <a:ext cx="1653309" cy="116955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a:ea typeface="Arial"/>
                <a:cs typeface="Arial"/>
                <a:sym typeface="Arial"/>
              </a:rPr>
              <a:t>express high concern about their savings keeping up with inflation</a:t>
            </a:r>
            <a:r>
              <a:rPr lang="en-US" sz="1400" b="1" i="0" u="none" strike="noStrike" cap="none" baseline="30000">
                <a:solidFill>
                  <a:schemeClr val="dk1"/>
                </a:solidFill>
                <a:latin typeface="Arial"/>
                <a:ea typeface="Arial"/>
                <a:cs typeface="Arial"/>
                <a:sym typeface="Arial"/>
              </a:rPr>
              <a:t>5</a:t>
            </a:r>
            <a:endParaRPr sz="1400" b="1" i="0" u="none" strike="noStrike" cap="none" baseline="30000">
              <a:solidFill>
                <a:schemeClr val="dk1"/>
              </a:solidFill>
              <a:latin typeface="Arial"/>
              <a:ea typeface="Arial"/>
              <a:cs typeface="Arial"/>
              <a:sym typeface="Arial"/>
            </a:endParaRPr>
          </a:p>
        </p:txBody>
      </p:sp>
      <p:sp>
        <p:nvSpPr>
          <p:cNvPr id="507" name="Google Shape;507;p27"/>
          <p:cNvSpPr/>
          <p:nvPr/>
        </p:nvSpPr>
        <p:spPr>
          <a:xfrm>
            <a:off x="1449985" y="3269673"/>
            <a:ext cx="1450109" cy="969818"/>
          </a:xfrm>
          <a:prstGeom prst="rect">
            <a:avLst/>
          </a:prstGeom>
          <a:solidFill>
            <a:srgbClr val="1478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08" name="Google Shape;508;p27"/>
          <p:cNvSpPr/>
          <p:nvPr/>
        </p:nvSpPr>
        <p:spPr>
          <a:xfrm>
            <a:off x="3381871" y="3269673"/>
            <a:ext cx="1450109" cy="969818"/>
          </a:xfrm>
          <a:prstGeom prst="rect">
            <a:avLst/>
          </a:prstGeom>
          <a:solidFill>
            <a:srgbClr val="1478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09" name="Google Shape;509;p27"/>
          <p:cNvSpPr/>
          <p:nvPr/>
        </p:nvSpPr>
        <p:spPr>
          <a:xfrm>
            <a:off x="5321507" y="3296726"/>
            <a:ext cx="1450109" cy="969818"/>
          </a:xfrm>
          <a:prstGeom prst="rect">
            <a:avLst/>
          </a:prstGeom>
          <a:solidFill>
            <a:srgbClr val="1478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10" name="Google Shape;510;p27"/>
          <p:cNvSpPr/>
          <p:nvPr/>
        </p:nvSpPr>
        <p:spPr>
          <a:xfrm>
            <a:off x="7325799" y="3314047"/>
            <a:ext cx="1450109" cy="969818"/>
          </a:xfrm>
          <a:prstGeom prst="rect">
            <a:avLst/>
          </a:prstGeom>
          <a:solidFill>
            <a:srgbClr val="1478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11" name="Google Shape;511;p27"/>
          <p:cNvSpPr/>
          <p:nvPr/>
        </p:nvSpPr>
        <p:spPr>
          <a:xfrm>
            <a:off x="9205398" y="3314047"/>
            <a:ext cx="1514764" cy="969818"/>
          </a:xfrm>
          <a:prstGeom prst="rect">
            <a:avLst/>
          </a:prstGeom>
          <a:solidFill>
            <a:srgbClr val="1478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12" name="Google Shape;512;p27"/>
          <p:cNvSpPr/>
          <p:nvPr/>
        </p:nvSpPr>
        <p:spPr>
          <a:xfrm>
            <a:off x="1336016" y="3314047"/>
            <a:ext cx="1653309" cy="86177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Arial"/>
                <a:ea typeface="Arial"/>
                <a:cs typeface="Arial"/>
                <a:sym typeface="Arial"/>
              </a:rPr>
              <a:t>40%</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of Americans</a:t>
            </a:r>
            <a:endParaRPr sz="1400" b="0" i="0" u="none" strike="noStrike" cap="none">
              <a:solidFill>
                <a:srgbClr val="000000"/>
              </a:solidFill>
              <a:latin typeface="Arial"/>
              <a:ea typeface="Arial"/>
              <a:cs typeface="Arial"/>
              <a:sym typeface="Arial"/>
            </a:endParaRPr>
          </a:p>
        </p:txBody>
      </p:sp>
      <p:sp>
        <p:nvSpPr>
          <p:cNvPr id="513" name="Google Shape;513;p27"/>
          <p:cNvSpPr/>
          <p:nvPr/>
        </p:nvSpPr>
        <p:spPr>
          <a:xfrm>
            <a:off x="3317216" y="3319424"/>
            <a:ext cx="1653309" cy="86177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Arial"/>
                <a:ea typeface="Arial"/>
                <a:cs typeface="Arial"/>
                <a:sym typeface="Arial"/>
              </a:rPr>
              <a:t>83%</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of Latinos</a:t>
            </a:r>
            <a:endParaRPr sz="1400" b="0" i="0" u="none" strike="noStrike" cap="none">
              <a:solidFill>
                <a:srgbClr val="000000"/>
              </a:solidFill>
              <a:latin typeface="Arial"/>
              <a:ea typeface="Arial"/>
              <a:cs typeface="Arial"/>
              <a:sym typeface="Arial"/>
            </a:endParaRPr>
          </a:p>
        </p:txBody>
      </p:sp>
      <p:sp>
        <p:nvSpPr>
          <p:cNvPr id="514" name="Google Shape;514;p27"/>
          <p:cNvSpPr/>
          <p:nvPr/>
        </p:nvSpPr>
        <p:spPr>
          <a:xfrm>
            <a:off x="5261470" y="3316736"/>
            <a:ext cx="1653309" cy="86177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Arial"/>
                <a:ea typeface="Arial"/>
                <a:cs typeface="Arial"/>
                <a:sym typeface="Arial"/>
              </a:rPr>
              <a:t>70%</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of Americans</a:t>
            </a:r>
            <a:endParaRPr sz="1400" b="0" i="0" u="none" strike="noStrike" cap="none">
              <a:solidFill>
                <a:srgbClr val="000000"/>
              </a:solidFill>
              <a:latin typeface="Arial"/>
              <a:ea typeface="Arial"/>
              <a:cs typeface="Arial"/>
              <a:sym typeface="Arial"/>
            </a:endParaRPr>
          </a:p>
        </p:txBody>
      </p:sp>
      <p:sp>
        <p:nvSpPr>
          <p:cNvPr id="515" name="Google Shape;515;p27"/>
          <p:cNvSpPr/>
          <p:nvPr/>
        </p:nvSpPr>
        <p:spPr>
          <a:xfrm>
            <a:off x="7201106" y="3314047"/>
            <a:ext cx="1653309" cy="86177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Arial"/>
                <a:ea typeface="Arial"/>
                <a:cs typeface="Arial"/>
                <a:sym typeface="Arial"/>
              </a:rPr>
              <a:t>66%</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of Millennials</a:t>
            </a:r>
            <a:endParaRPr sz="1400" b="0" i="0" u="none" strike="noStrike" cap="none">
              <a:solidFill>
                <a:srgbClr val="000000"/>
              </a:solidFill>
              <a:latin typeface="Arial"/>
              <a:ea typeface="Arial"/>
              <a:cs typeface="Arial"/>
              <a:sym typeface="Arial"/>
            </a:endParaRPr>
          </a:p>
        </p:txBody>
      </p:sp>
      <p:sp>
        <p:nvSpPr>
          <p:cNvPr id="516" name="Google Shape;516;p27"/>
          <p:cNvSpPr/>
          <p:nvPr/>
        </p:nvSpPr>
        <p:spPr>
          <a:xfrm>
            <a:off x="9186928" y="3323695"/>
            <a:ext cx="1653309" cy="86177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Arial"/>
                <a:ea typeface="Arial"/>
                <a:cs typeface="Arial"/>
                <a:sym typeface="Arial"/>
              </a:rPr>
              <a:t>77%</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of Pre-Retirees</a:t>
            </a:r>
            <a:endParaRPr sz="1400" b="0" i="0" u="none" strike="noStrike" cap="none">
              <a:solidFill>
                <a:srgbClr val="000000"/>
              </a:solidFill>
              <a:latin typeface="Arial"/>
              <a:ea typeface="Arial"/>
              <a:cs typeface="Arial"/>
              <a:sym typeface="Arial"/>
            </a:endParaRPr>
          </a:p>
        </p:txBody>
      </p:sp>
      <p:sp>
        <p:nvSpPr>
          <p:cNvPr id="517" name="Google Shape;517;p27"/>
          <p:cNvSpPr txBox="1"/>
          <p:nvPr/>
        </p:nvSpPr>
        <p:spPr>
          <a:xfrm>
            <a:off x="1196082" y="6167741"/>
            <a:ext cx="10170494" cy="230832"/>
          </a:xfrm>
          <a:prstGeom prst="rect">
            <a:avLst/>
          </a:prstGeom>
          <a:noFill/>
          <a:ln>
            <a:noFill/>
          </a:ln>
        </p:spPr>
        <p:txBody>
          <a:bodyPr spcFirstLastPara="1" wrap="square" lIns="91425" tIns="45700" rIns="91425" bIns="45700" anchor="t" anchorCtr="0">
            <a:spAutoFit/>
          </a:bodyPr>
          <a:lstStyle/>
          <a:p>
            <a:pPr marL="95250" marR="0" lvl="0" indent="0" algn="l" rtl="0">
              <a:lnSpc>
                <a:spcPct val="100000"/>
              </a:lnSpc>
              <a:spcBef>
                <a:spcPts val="0"/>
              </a:spcBef>
              <a:spcAft>
                <a:spcPts val="0"/>
              </a:spcAft>
              <a:buNone/>
            </a:pPr>
            <a:r>
              <a:rPr lang="en-US" sz="900" b="0" i="0" u="none" strike="noStrike" cap="none" baseline="30000">
                <a:solidFill>
                  <a:schemeClr val="dk1"/>
                </a:solidFill>
                <a:latin typeface="Arial"/>
                <a:ea typeface="Arial"/>
                <a:cs typeface="Arial"/>
                <a:sym typeface="Arial"/>
              </a:rPr>
              <a:t>1, 2, 3, 4, 5 - Citations on page 41</a:t>
            </a:r>
            <a:endParaRPr sz="18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29488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5BA89-FDE8-E362-3495-87AA8925B331}"/>
              </a:ext>
            </a:extLst>
          </p:cNvPr>
          <p:cNvSpPr>
            <a:spLocks noGrp="1"/>
          </p:cNvSpPr>
          <p:nvPr>
            <p:ph type="title"/>
          </p:nvPr>
        </p:nvSpPr>
        <p:spPr/>
        <p:txBody>
          <a:bodyPr>
            <a:normAutofit fontScale="90000"/>
          </a:bodyPr>
          <a:lstStyle/>
          <a:p>
            <a:r>
              <a:rPr lang="en-US" dirty="0"/>
              <a:t>Financial Wellness</a:t>
            </a:r>
          </a:p>
        </p:txBody>
      </p:sp>
      <p:sp>
        <p:nvSpPr>
          <p:cNvPr id="3" name="Text Placeholder 2">
            <a:extLst>
              <a:ext uri="{FF2B5EF4-FFF2-40B4-BE49-F238E27FC236}">
                <a16:creationId xmlns:a16="http://schemas.microsoft.com/office/drawing/2014/main" id="{4805BACC-698B-7BAA-DC68-EFB48546F24F}"/>
              </a:ext>
            </a:extLst>
          </p:cNvPr>
          <p:cNvSpPr>
            <a:spLocks noGrp="1"/>
          </p:cNvSpPr>
          <p:nvPr>
            <p:ph type="body" idx="1"/>
          </p:nvPr>
        </p:nvSpPr>
        <p:spPr>
          <a:xfrm>
            <a:off x="558801" y="1371600"/>
            <a:ext cx="11177324" cy="4114800"/>
          </a:xfrm>
        </p:spPr>
        <p:txBody>
          <a:bodyPr/>
          <a:lstStyle/>
          <a:p>
            <a:endParaRPr lang="en-US" dirty="0"/>
          </a:p>
          <a:p>
            <a:endParaRPr lang="en-US" dirty="0"/>
          </a:p>
          <a:p>
            <a:endParaRPr lang="en-US" dirty="0"/>
          </a:p>
        </p:txBody>
      </p:sp>
      <p:sp>
        <p:nvSpPr>
          <p:cNvPr id="13" name="TextBox 12">
            <a:extLst>
              <a:ext uri="{FF2B5EF4-FFF2-40B4-BE49-F238E27FC236}">
                <a16:creationId xmlns:a16="http://schemas.microsoft.com/office/drawing/2014/main" id="{D4F4247B-4568-FE6D-4935-94C994382834}"/>
              </a:ext>
            </a:extLst>
          </p:cNvPr>
          <p:cNvSpPr txBox="1"/>
          <p:nvPr/>
        </p:nvSpPr>
        <p:spPr>
          <a:xfrm>
            <a:off x="984454" y="1770776"/>
            <a:ext cx="6098458" cy="3477875"/>
          </a:xfrm>
          <a:prstGeom prst="rect">
            <a:avLst/>
          </a:prstGeom>
          <a:noFill/>
        </p:spPr>
        <p:txBody>
          <a:bodyPr wrap="square">
            <a:spAutoFit/>
          </a:bodyPr>
          <a:lstStyle/>
          <a:p>
            <a:r>
              <a:rPr lang="en-US" sz="2000" b="0" i="0" u="none" strike="noStrike" baseline="0" dirty="0">
                <a:solidFill>
                  <a:srgbClr val="221E1F"/>
                </a:solidFill>
                <a:latin typeface="Gotham Light"/>
              </a:rPr>
              <a:t>Student loans, credit cards, and other outstanding debt cause heavy financial stress on individuals </a:t>
            </a:r>
          </a:p>
          <a:p>
            <a:endParaRPr lang="en-US" sz="2000" b="0" i="0" u="none" strike="noStrike" baseline="0" dirty="0">
              <a:solidFill>
                <a:srgbClr val="221E1F"/>
              </a:solidFill>
              <a:latin typeface="Gotham Light"/>
            </a:endParaRPr>
          </a:p>
          <a:p>
            <a:r>
              <a:rPr lang="en-US" sz="2000" b="0" i="0" u="none" strike="noStrike" baseline="0" dirty="0">
                <a:solidFill>
                  <a:srgbClr val="221E1F"/>
                </a:solidFill>
                <a:latin typeface="Gotham Light"/>
              </a:rPr>
              <a:t>Life expectancy has increased over recent decades and people are spending more years in retirement without working </a:t>
            </a:r>
          </a:p>
          <a:p>
            <a:endParaRPr lang="en-US" sz="2000" b="0" i="0" u="none" strike="noStrike" baseline="0" dirty="0">
              <a:solidFill>
                <a:srgbClr val="221E1F"/>
              </a:solidFill>
              <a:latin typeface="Gotham Light"/>
            </a:endParaRPr>
          </a:p>
          <a:p>
            <a:r>
              <a:rPr lang="en-US" sz="2000" b="0" i="0" u="none" strike="noStrike" baseline="0" dirty="0">
                <a:solidFill>
                  <a:srgbClr val="221E1F"/>
                </a:solidFill>
                <a:latin typeface="Gotham Light"/>
              </a:rPr>
              <a:t>Workers are not saving enough for emergency funds or to live a comfortable life beyond their working years </a:t>
            </a:r>
          </a:p>
          <a:p>
            <a:r>
              <a:rPr lang="en-US" sz="2000" b="1" i="1" u="sng" strike="noStrike" baseline="0" dirty="0">
                <a:solidFill>
                  <a:srgbClr val="221E1F"/>
                </a:solidFill>
                <a:latin typeface="Gotham Light"/>
              </a:rPr>
              <a:t>Medical costs keep rising</a:t>
            </a:r>
            <a:r>
              <a:rPr lang="en-US" sz="2000" b="0" i="0" u="none" strike="noStrike" baseline="0" dirty="0">
                <a:solidFill>
                  <a:srgbClr val="221E1F"/>
                </a:solidFill>
                <a:latin typeface="Gotham Light"/>
              </a:rPr>
              <a:t> and health savings accounts are not being funded accordingly </a:t>
            </a:r>
          </a:p>
        </p:txBody>
      </p:sp>
      <p:pic>
        <p:nvPicPr>
          <p:cNvPr id="5" name="Picture 4">
            <a:extLst>
              <a:ext uri="{FF2B5EF4-FFF2-40B4-BE49-F238E27FC236}">
                <a16:creationId xmlns:a16="http://schemas.microsoft.com/office/drawing/2014/main" id="{FEE85CFF-886F-6E34-37DA-376266859684}"/>
              </a:ext>
            </a:extLst>
          </p:cNvPr>
          <p:cNvPicPr>
            <a:picLocks noChangeAspect="1"/>
          </p:cNvPicPr>
          <p:nvPr/>
        </p:nvPicPr>
        <p:blipFill>
          <a:blip r:embed="rId3"/>
          <a:stretch>
            <a:fillRect/>
          </a:stretch>
        </p:blipFill>
        <p:spPr>
          <a:xfrm>
            <a:off x="6946490" y="1609348"/>
            <a:ext cx="5014451" cy="4114801"/>
          </a:xfrm>
          <a:prstGeom prst="rect">
            <a:avLst/>
          </a:prstGeom>
        </p:spPr>
      </p:pic>
    </p:spTree>
    <p:extLst>
      <p:ext uri="{BB962C8B-B14F-4D97-AF65-F5344CB8AC3E}">
        <p14:creationId xmlns:p14="http://schemas.microsoft.com/office/powerpoint/2010/main" val="1029236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5BA89-FDE8-E362-3495-87AA8925B331}"/>
              </a:ext>
            </a:extLst>
          </p:cNvPr>
          <p:cNvSpPr>
            <a:spLocks noGrp="1"/>
          </p:cNvSpPr>
          <p:nvPr>
            <p:ph type="title"/>
          </p:nvPr>
        </p:nvSpPr>
        <p:spPr/>
        <p:txBody>
          <a:bodyPr>
            <a:normAutofit fontScale="90000"/>
          </a:bodyPr>
          <a:lstStyle/>
          <a:p>
            <a:r>
              <a:rPr lang="en-US" dirty="0"/>
              <a:t>Financial Wellness</a:t>
            </a:r>
          </a:p>
        </p:txBody>
      </p:sp>
      <p:sp>
        <p:nvSpPr>
          <p:cNvPr id="3" name="Text Placeholder 2">
            <a:extLst>
              <a:ext uri="{FF2B5EF4-FFF2-40B4-BE49-F238E27FC236}">
                <a16:creationId xmlns:a16="http://schemas.microsoft.com/office/drawing/2014/main" id="{4805BACC-698B-7BAA-DC68-EFB48546F24F}"/>
              </a:ext>
            </a:extLst>
          </p:cNvPr>
          <p:cNvSpPr>
            <a:spLocks noGrp="1"/>
          </p:cNvSpPr>
          <p:nvPr>
            <p:ph type="body" idx="1"/>
          </p:nvPr>
        </p:nvSpPr>
        <p:spPr>
          <a:xfrm>
            <a:off x="558801" y="1371600"/>
            <a:ext cx="11177324" cy="4114800"/>
          </a:xfrm>
        </p:spPr>
        <p:txBody>
          <a:bodyPr/>
          <a:lstStyle/>
          <a:p>
            <a:endParaRPr lang="en-US" dirty="0"/>
          </a:p>
          <a:p>
            <a:endParaRPr lang="en-US" dirty="0"/>
          </a:p>
          <a:p>
            <a:endParaRPr lang="en-US" dirty="0"/>
          </a:p>
        </p:txBody>
      </p:sp>
      <p:sp>
        <p:nvSpPr>
          <p:cNvPr id="13" name="TextBox 12">
            <a:extLst>
              <a:ext uri="{FF2B5EF4-FFF2-40B4-BE49-F238E27FC236}">
                <a16:creationId xmlns:a16="http://schemas.microsoft.com/office/drawing/2014/main" id="{D4F4247B-4568-FE6D-4935-94C994382834}"/>
              </a:ext>
            </a:extLst>
          </p:cNvPr>
          <p:cNvSpPr txBox="1"/>
          <p:nvPr/>
        </p:nvSpPr>
        <p:spPr>
          <a:xfrm>
            <a:off x="984454" y="1770776"/>
            <a:ext cx="6098458" cy="3785652"/>
          </a:xfrm>
          <a:prstGeom prst="rect">
            <a:avLst/>
          </a:prstGeom>
          <a:noFill/>
        </p:spPr>
        <p:txBody>
          <a:bodyPr wrap="square">
            <a:spAutoFit/>
          </a:bodyPr>
          <a:lstStyle/>
          <a:p>
            <a:r>
              <a:rPr lang="en-US" sz="2000" b="0" i="0" u="none" strike="noStrike" baseline="0" dirty="0">
                <a:solidFill>
                  <a:srgbClr val="221E1F"/>
                </a:solidFill>
                <a:latin typeface="Gotham Light"/>
              </a:rPr>
              <a:t>Inadequate solutions like payday loans, bad car loan deals, and high-interest mortgages place a heavy financial burden on people </a:t>
            </a:r>
          </a:p>
          <a:p>
            <a:endParaRPr lang="en-US" sz="2000" b="0" i="0" u="none" strike="noStrike" baseline="0" dirty="0">
              <a:solidFill>
                <a:srgbClr val="221E1F"/>
              </a:solidFill>
              <a:latin typeface="Gotham Light"/>
            </a:endParaRPr>
          </a:p>
          <a:p>
            <a:r>
              <a:rPr lang="en-US" sz="2000" b="0" i="0" u="none" strike="noStrike" baseline="0" dirty="0">
                <a:solidFill>
                  <a:srgbClr val="221E1F"/>
                </a:solidFill>
                <a:latin typeface="Gotham Light"/>
              </a:rPr>
              <a:t>Boomers, Gen X and Millennials are all helping either their parents as they retire —or kids as they come back home—making it difficult to break a cycle of poor financial health </a:t>
            </a:r>
          </a:p>
          <a:p>
            <a:endParaRPr lang="en-US" sz="2000" b="0" i="0" u="none" strike="noStrike" baseline="0" dirty="0">
              <a:solidFill>
                <a:srgbClr val="221E1F"/>
              </a:solidFill>
              <a:latin typeface="Gotham Light"/>
            </a:endParaRPr>
          </a:p>
          <a:p>
            <a:r>
              <a:rPr lang="en-US" sz="2000" b="0" i="0" u="none" strike="noStrike" baseline="0" dirty="0">
                <a:solidFill>
                  <a:srgbClr val="221E1F"/>
                </a:solidFill>
                <a:latin typeface="Gotham Light"/>
              </a:rPr>
              <a:t>People are often forced to turn to commission-based sales agents for financial advice because they do not have other resources </a:t>
            </a:r>
          </a:p>
        </p:txBody>
      </p:sp>
      <p:pic>
        <p:nvPicPr>
          <p:cNvPr id="5" name="Picture 4">
            <a:extLst>
              <a:ext uri="{FF2B5EF4-FFF2-40B4-BE49-F238E27FC236}">
                <a16:creationId xmlns:a16="http://schemas.microsoft.com/office/drawing/2014/main" id="{174E9680-6AD3-9E47-123A-C5F6CD0853A8}"/>
              </a:ext>
            </a:extLst>
          </p:cNvPr>
          <p:cNvPicPr>
            <a:picLocks noChangeAspect="1"/>
          </p:cNvPicPr>
          <p:nvPr/>
        </p:nvPicPr>
        <p:blipFill>
          <a:blip r:embed="rId2"/>
          <a:stretch>
            <a:fillRect/>
          </a:stretch>
        </p:blipFill>
        <p:spPr>
          <a:xfrm>
            <a:off x="6857999" y="1578078"/>
            <a:ext cx="4984955" cy="4409768"/>
          </a:xfrm>
          <a:prstGeom prst="rect">
            <a:avLst/>
          </a:prstGeom>
        </p:spPr>
      </p:pic>
    </p:spTree>
    <p:extLst>
      <p:ext uri="{BB962C8B-B14F-4D97-AF65-F5344CB8AC3E}">
        <p14:creationId xmlns:p14="http://schemas.microsoft.com/office/powerpoint/2010/main" val="241641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29"/>
          <p:cNvSpPr txBox="1">
            <a:spLocks noGrp="1"/>
          </p:cNvSpPr>
          <p:nvPr>
            <p:ph type="title"/>
          </p:nvPr>
        </p:nvSpPr>
        <p:spPr>
          <a:xfrm>
            <a:off x="558801" y="447291"/>
            <a:ext cx="7588885" cy="58477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678D5"/>
              </a:buClr>
              <a:buSzPct val="100000"/>
              <a:buFont typeface="Helvetica Neue"/>
              <a:buNone/>
            </a:pPr>
            <a:r>
              <a:rPr lang="en-US"/>
              <a:t>Areas of Focus</a:t>
            </a:r>
            <a:endParaRPr/>
          </a:p>
        </p:txBody>
      </p:sp>
      <p:pic>
        <p:nvPicPr>
          <p:cNvPr id="538" name="Google Shape;538;p29" descr="Graphical user interface, text, application&#10;&#10;Description automatically generated"/>
          <p:cNvPicPr preferRelativeResize="0"/>
          <p:nvPr/>
        </p:nvPicPr>
        <p:blipFill rotWithShape="1">
          <a:blip r:embed="rId3">
            <a:alphaModFix/>
          </a:blip>
          <a:srcRect/>
          <a:stretch/>
        </p:blipFill>
        <p:spPr>
          <a:xfrm>
            <a:off x="739139" y="1496290"/>
            <a:ext cx="683261" cy="4100031"/>
          </a:xfrm>
          <a:prstGeom prst="rect">
            <a:avLst/>
          </a:prstGeom>
          <a:noFill/>
          <a:ln>
            <a:noFill/>
          </a:ln>
        </p:spPr>
      </p:pic>
      <p:sp>
        <p:nvSpPr>
          <p:cNvPr id="539" name="Google Shape;539;p29"/>
          <p:cNvSpPr/>
          <p:nvPr/>
        </p:nvSpPr>
        <p:spPr>
          <a:xfrm>
            <a:off x="1422400" y="1551562"/>
            <a:ext cx="4294910" cy="104644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577D3"/>
                </a:solidFill>
                <a:latin typeface="Arial"/>
                <a:ea typeface="Arial"/>
                <a:cs typeface="Arial"/>
                <a:sym typeface="Arial"/>
              </a:rPr>
              <a:t>Emergency Savings </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233544"/>
                </a:solidFill>
                <a:latin typeface="Arial"/>
                <a:ea typeface="Arial"/>
                <a:cs typeface="Arial"/>
                <a:sym typeface="Arial"/>
              </a:rPr>
              <a:t>From day one, we work hard to help individuals prepare for the next financial shock with a solid emergency savings strategy. </a:t>
            </a:r>
            <a:endParaRPr sz="1400" b="0" i="0" u="none" strike="noStrike" cap="none">
              <a:solidFill>
                <a:schemeClr val="dk1"/>
              </a:solidFill>
              <a:latin typeface="Arial"/>
              <a:ea typeface="Arial"/>
              <a:cs typeface="Arial"/>
              <a:sym typeface="Arial"/>
            </a:endParaRPr>
          </a:p>
        </p:txBody>
      </p:sp>
      <p:sp>
        <p:nvSpPr>
          <p:cNvPr id="540" name="Google Shape;540;p29"/>
          <p:cNvSpPr/>
          <p:nvPr/>
        </p:nvSpPr>
        <p:spPr>
          <a:xfrm>
            <a:off x="1422400" y="2923075"/>
            <a:ext cx="4294910" cy="104644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577D3"/>
                </a:solidFill>
                <a:latin typeface="Arial"/>
                <a:ea typeface="Arial"/>
                <a:cs typeface="Arial"/>
                <a:sym typeface="Arial"/>
              </a:rPr>
              <a:t>Budgeting &amp; Spending </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233544"/>
                </a:solidFill>
                <a:latin typeface="Arial"/>
                <a:ea typeface="Arial"/>
                <a:cs typeface="Arial"/>
                <a:sym typeface="Arial"/>
              </a:rPr>
              <a:t>Financial success doesn’t require a lot of money—it just requires a little extra planning. We help give each dollar a purpose. </a:t>
            </a:r>
            <a:endParaRPr sz="1400" b="0" i="0" u="none" strike="noStrike" cap="none">
              <a:solidFill>
                <a:schemeClr val="dk1"/>
              </a:solidFill>
              <a:latin typeface="Arial"/>
              <a:ea typeface="Arial"/>
              <a:cs typeface="Arial"/>
              <a:sym typeface="Arial"/>
            </a:endParaRPr>
          </a:p>
        </p:txBody>
      </p:sp>
      <p:sp>
        <p:nvSpPr>
          <p:cNvPr id="541" name="Google Shape;541;p29"/>
          <p:cNvSpPr/>
          <p:nvPr/>
        </p:nvSpPr>
        <p:spPr>
          <a:xfrm>
            <a:off x="1422400" y="4274516"/>
            <a:ext cx="4294910" cy="104644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577D3"/>
                </a:solidFill>
                <a:latin typeface="Arial"/>
                <a:ea typeface="Arial"/>
                <a:cs typeface="Arial"/>
                <a:sym typeface="Arial"/>
              </a:rPr>
              <a:t>Debt Management </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233544"/>
                </a:solidFill>
                <a:latin typeface="Arial"/>
                <a:ea typeface="Arial"/>
                <a:cs typeface="Arial"/>
                <a:sym typeface="Arial"/>
              </a:rPr>
              <a:t>Piling debt can make it hard to move forward. We help explore potential debt forgiveness options and create a plan to pay down debt. </a:t>
            </a:r>
            <a:endParaRPr sz="1400" b="0" i="0" u="none" strike="noStrike" cap="none">
              <a:solidFill>
                <a:schemeClr val="dk1"/>
              </a:solidFill>
              <a:latin typeface="Arial"/>
              <a:ea typeface="Arial"/>
              <a:cs typeface="Arial"/>
              <a:sym typeface="Arial"/>
            </a:endParaRPr>
          </a:p>
        </p:txBody>
      </p:sp>
      <p:sp>
        <p:nvSpPr>
          <p:cNvPr id="542" name="Google Shape;542;p29"/>
          <p:cNvSpPr/>
          <p:nvPr/>
        </p:nvSpPr>
        <p:spPr>
          <a:xfrm>
            <a:off x="6823647" y="1551563"/>
            <a:ext cx="4193079" cy="104644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577D3"/>
                </a:solidFill>
                <a:latin typeface="Arial"/>
                <a:ea typeface="Arial"/>
                <a:cs typeface="Arial"/>
                <a:sym typeface="Arial"/>
              </a:rPr>
              <a:t>Credit Score Improvement </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233544"/>
                </a:solidFill>
                <a:latin typeface="Arial"/>
                <a:ea typeface="Arial"/>
                <a:cs typeface="Arial"/>
                <a:sym typeface="Arial"/>
              </a:rPr>
              <a:t>Credit worthiness is crucial to financial success. We work to identify areas of opportunity to improve credit scores. </a:t>
            </a:r>
            <a:endParaRPr sz="1400" b="0" i="0" u="none" strike="noStrike" cap="none">
              <a:solidFill>
                <a:schemeClr val="dk1"/>
              </a:solidFill>
              <a:latin typeface="Arial"/>
              <a:ea typeface="Arial"/>
              <a:cs typeface="Arial"/>
              <a:sym typeface="Arial"/>
            </a:endParaRPr>
          </a:p>
        </p:txBody>
      </p:sp>
      <p:sp>
        <p:nvSpPr>
          <p:cNvPr id="543" name="Google Shape;543;p29"/>
          <p:cNvSpPr/>
          <p:nvPr/>
        </p:nvSpPr>
        <p:spPr>
          <a:xfrm>
            <a:off x="6823647" y="2848036"/>
            <a:ext cx="4193079" cy="104644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577D3"/>
                </a:solidFill>
                <a:latin typeface="Arial"/>
                <a:ea typeface="Arial"/>
                <a:cs typeface="Arial"/>
                <a:sym typeface="Arial"/>
              </a:rPr>
              <a:t>Low-Interest Loans </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233544"/>
                </a:solidFill>
                <a:latin typeface="Arial"/>
                <a:ea typeface="Arial"/>
                <a:cs typeface="Arial"/>
                <a:sym typeface="Arial"/>
              </a:rPr>
              <a:t>If faced with an emergency expense, payday loans and pulling from retirement savings is often the answer. We provide a better alternative. </a:t>
            </a:r>
            <a:endParaRPr sz="1400" b="0" i="0" u="none" strike="noStrike" cap="none">
              <a:solidFill>
                <a:schemeClr val="dk1"/>
              </a:solidFill>
              <a:latin typeface="Arial"/>
              <a:ea typeface="Arial"/>
              <a:cs typeface="Arial"/>
              <a:sym typeface="Arial"/>
            </a:endParaRPr>
          </a:p>
        </p:txBody>
      </p:sp>
      <p:sp>
        <p:nvSpPr>
          <p:cNvPr id="544" name="Google Shape;544;p29"/>
          <p:cNvSpPr/>
          <p:nvPr/>
        </p:nvSpPr>
        <p:spPr>
          <a:xfrm>
            <a:off x="6851126" y="4294587"/>
            <a:ext cx="4193079" cy="104644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577D3"/>
                </a:solidFill>
                <a:latin typeface="Arial"/>
                <a:ea typeface="Arial"/>
                <a:cs typeface="Arial"/>
                <a:sym typeface="Arial"/>
              </a:rPr>
              <a:t>Security &amp; Protection </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233544"/>
                </a:solidFill>
                <a:latin typeface="Arial"/>
                <a:ea typeface="Arial"/>
                <a:cs typeface="Arial"/>
                <a:sym typeface="Arial"/>
              </a:rPr>
              <a:t>No plan is complete without protection. We help identify areas of need and encourage individuals to seek coverage. </a:t>
            </a:r>
            <a:endParaRPr sz="1400" b="0" i="0" u="none" strike="noStrike" cap="none">
              <a:solidFill>
                <a:schemeClr val="dk1"/>
              </a:solidFill>
              <a:latin typeface="Arial"/>
              <a:ea typeface="Arial"/>
              <a:cs typeface="Arial"/>
              <a:sym typeface="Arial"/>
            </a:endParaRPr>
          </a:p>
        </p:txBody>
      </p:sp>
      <p:pic>
        <p:nvPicPr>
          <p:cNvPr id="545" name="Google Shape;545;p29" descr="Graphical user interface, text, application&#10;&#10;Description automatically generated"/>
          <p:cNvPicPr preferRelativeResize="0"/>
          <p:nvPr/>
        </p:nvPicPr>
        <p:blipFill rotWithShape="1">
          <a:blip r:embed="rId4">
            <a:alphaModFix/>
          </a:blip>
          <a:srcRect t="22747" b="35490"/>
          <a:stretch/>
        </p:blipFill>
        <p:spPr>
          <a:xfrm>
            <a:off x="6096000" y="2447365"/>
            <a:ext cx="715238" cy="1712259"/>
          </a:xfrm>
          <a:prstGeom prst="rect">
            <a:avLst/>
          </a:prstGeom>
          <a:noFill/>
          <a:ln>
            <a:noFill/>
          </a:ln>
        </p:spPr>
      </p:pic>
      <p:sp>
        <p:nvSpPr>
          <p:cNvPr id="546" name="Google Shape;546;p29"/>
          <p:cNvSpPr/>
          <p:nvPr/>
        </p:nvSpPr>
        <p:spPr>
          <a:xfrm>
            <a:off x="6309011" y="3127375"/>
            <a:ext cx="301625" cy="301625"/>
          </a:xfrm>
          <a:prstGeom prst="ellips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547" name="Google Shape;547;p29" descr="Dollar with solid fill"/>
          <p:cNvPicPr preferRelativeResize="0"/>
          <p:nvPr/>
        </p:nvPicPr>
        <p:blipFill rotWithShape="1">
          <a:blip r:embed="rId5">
            <a:alphaModFix/>
          </a:blip>
          <a:srcRect/>
          <a:stretch/>
        </p:blipFill>
        <p:spPr>
          <a:xfrm>
            <a:off x="6304682" y="3148422"/>
            <a:ext cx="297873" cy="297873"/>
          </a:xfrm>
          <a:prstGeom prst="rect">
            <a:avLst/>
          </a:prstGeom>
          <a:noFill/>
          <a:ln>
            <a:noFill/>
          </a:ln>
        </p:spPr>
      </p:pic>
      <p:pic>
        <p:nvPicPr>
          <p:cNvPr id="548" name="Google Shape;548;p29" descr="Graphical user interface, text, application&#10;&#10;Description automatically generated"/>
          <p:cNvPicPr preferRelativeResize="0"/>
          <p:nvPr/>
        </p:nvPicPr>
        <p:blipFill rotWithShape="1">
          <a:blip r:embed="rId4">
            <a:alphaModFix/>
          </a:blip>
          <a:srcRect t="68444"/>
          <a:stretch/>
        </p:blipFill>
        <p:spPr>
          <a:xfrm>
            <a:off x="6042952" y="1488296"/>
            <a:ext cx="715238" cy="1293803"/>
          </a:xfrm>
          <a:prstGeom prst="rect">
            <a:avLst/>
          </a:prstGeom>
          <a:noFill/>
          <a:ln>
            <a:noFill/>
          </a:ln>
        </p:spPr>
      </p:pic>
      <p:pic>
        <p:nvPicPr>
          <p:cNvPr id="549" name="Google Shape;549;p29" descr="Graphical user interface, text, application&#10;&#10;Description automatically generated"/>
          <p:cNvPicPr preferRelativeResize="0"/>
          <p:nvPr/>
        </p:nvPicPr>
        <p:blipFill rotWithShape="1">
          <a:blip r:embed="rId4">
            <a:alphaModFix/>
          </a:blip>
          <a:srcRect b="78151"/>
          <a:stretch/>
        </p:blipFill>
        <p:spPr>
          <a:xfrm>
            <a:off x="6108409" y="4259998"/>
            <a:ext cx="715238" cy="895803"/>
          </a:xfrm>
          <a:prstGeom prst="rect">
            <a:avLst/>
          </a:prstGeom>
          <a:noFill/>
          <a:ln>
            <a:noFill/>
          </a:ln>
        </p:spPr>
      </p:pic>
    </p:spTree>
    <p:extLst>
      <p:ext uri="{BB962C8B-B14F-4D97-AF65-F5344CB8AC3E}">
        <p14:creationId xmlns:p14="http://schemas.microsoft.com/office/powerpoint/2010/main" val="2530176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5BA89-FDE8-E362-3495-87AA8925B331}"/>
              </a:ext>
            </a:extLst>
          </p:cNvPr>
          <p:cNvSpPr>
            <a:spLocks noGrp="1"/>
          </p:cNvSpPr>
          <p:nvPr>
            <p:ph type="title"/>
          </p:nvPr>
        </p:nvSpPr>
        <p:spPr/>
        <p:txBody>
          <a:bodyPr>
            <a:normAutofit fontScale="90000"/>
          </a:bodyPr>
          <a:lstStyle/>
          <a:p>
            <a:r>
              <a:rPr lang="en-US" dirty="0"/>
              <a:t>Financial Wellness</a:t>
            </a:r>
          </a:p>
        </p:txBody>
      </p:sp>
      <p:sp>
        <p:nvSpPr>
          <p:cNvPr id="3" name="Text Placeholder 2">
            <a:extLst>
              <a:ext uri="{FF2B5EF4-FFF2-40B4-BE49-F238E27FC236}">
                <a16:creationId xmlns:a16="http://schemas.microsoft.com/office/drawing/2014/main" id="{4805BACC-698B-7BAA-DC68-EFB48546F24F}"/>
              </a:ext>
            </a:extLst>
          </p:cNvPr>
          <p:cNvSpPr>
            <a:spLocks noGrp="1"/>
          </p:cNvSpPr>
          <p:nvPr>
            <p:ph type="body" idx="1"/>
          </p:nvPr>
        </p:nvSpPr>
        <p:spPr>
          <a:xfrm>
            <a:off x="558801" y="1371600"/>
            <a:ext cx="11177324" cy="4114800"/>
          </a:xfrm>
        </p:spPr>
        <p:txBody>
          <a:bodyPr/>
          <a:lstStyle/>
          <a:p>
            <a:endParaRPr lang="en-US" dirty="0"/>
          </a:p>
          <a:p>
            <a:endParaRPr lang="en-US" dirty="0"/>
          </a:p>
          <a:p>
            <a:endParaRPr lang="en-US" dirty="0"/>
          </a:p>
        </p:txBody>
      </p:sp>
      <p:pic>
        <p:nvPicPr>
          <p:cNvPr id="5" name="Picture 4">
            <a:extLst>
              <a:ext uri="{FF2B5EF4-FFF2-40B4-BE49-F238E27FC236}">
                <a16:creationId xmlns:a16="http://schemas.microsoft.com/office/drawing/2014/main" id="{EDC23B53-60A1-354D-E184-F77D470D1ADE}"/>
              </a:ext>
            </a:extLst>
          </p:cNvPr>
          <p:cNvPicPr>
            <a:picLocks noChangeAspect="1"/>
          </p:cNvPicPr>
          <p:nvPr/>
        </p:nvPicPr>
        <p:blipFill>
          <a:blip r:embed="rId2"/>
          <a:stretch>
            <a:fillRect/>
          </a:stretch>
        </p:blipFill>
        <p:spPr>
          <a:xfrm>
            <a:off x="693174" y="1596542"/>
            <a:ext cx="11177324" cy="4524039"/>
          </a:xfrm>
          <a:prstGeom prst="rect">
            <a:avLst/>
          </a:prstGeom>
        </p:spPr>
      </p:pic>
    </p:spTree>
    <p:extLst>
      <p:ext uri="{BB962C8B-B14F-4D97-AF65-F5344CB8AC3E}">
        <p14:creationId xmlns:p14="http://schemas.microsoft.com/office/powerpoint/2010/main" val="3013758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5BA89-FDE8-E362-3495-87AA8925B331}"/>
              </a:ext>
            </a:extLst>
          </p:cNvPr>
          <p:cNvSpPr>
            <a:spLocks noGrp="1"/>
          </p:cNvSpPr>
          <p:nvPr>
            <p:ph type="title"/>
          </p:nvPr>
        </p:nvSpPr>
        <p:spPr/>
        <p:txBody>
          <a:bodyPr>
            <a:normAutofit fontScale="90000"/>
          </a:bodyPr>
          <a:lstStyle/>
          <a:p>
            <a:r>
              <a:rPr lang="en-US" dirty="0"/>
              <a:t>Having your Money Work Smarter</a:t>
            </a:r>
          </a:p>
        </p:txBody>
      </p:sp>
      <p:sp>
        <p:nvSpPr>
          <p:cNvPr id="3" name="Text Placeholder 2">
            <a:extLst>
              <a:ext uri="{FF2B5EF4-FFF2-40B4-BE49-F238E27FC236}">
                <a16:creationId xmlns:a16="http://schemas.microsoft.com/office/drawing/2014/main" id="{4805BACC-698B-7BAA-DC68-EFB48546F24F}"/>
              </a:ext>
            </a:extLst>
          </p:cNvPr>
          <p:cNvSpPr>
            <a:spLocks noGrp="1"/>
          </p:cNvSpPr>
          <p:nvPr>
            <p:ph type="body" idx="1"/>
          </p:nvPr>
        </p:nvSpPr>
        <p:spPr>
          <a:xfrm>
            <a:off x="558801" y="1371600"/>
            <a:ext cx="11177324" cy="4114800"/>
          </a:xfrm>
        </p:spPr>
        <p:txBody>
          <a:bodyPr/>
          <a:lstStyle/>
          <a:p>
            <a:endParaRPr lang="en-US" dirty="0"/>
          </a:p>
          <a:p>
            <a:endParaRPr lang="en-US" dirty="0"/>
          </a:p>
          <a:p>
            <a:endParaRPr lang="en-US" dirty="0"/>
          </a:p>
        </p:txBody>
      </p:sp>
      <p:sp>
        <p:nvSpPr>
          <p:cNvPr id="13" name="TextBox 12">
            <a:extLst>
              <a:ext uri="{FF2B5EF4-FFF2-40B4-BE49-F238E27FC236}">
                <a16:creationId xmlns:a16="http://schemas.microsoft.com/office/drawing/2014/main" id="{D4F4247B-4568-FE6D-4935-94C994382834}"/>
              </a:ext>
            </a:extLst>
          </p:cNvPr>
          <p:cNvSpPr txBox="1"/>
          <p:nvPr/>
        </p:nvSpPr>
        <p:spPr>
          <a:xfrm>
            <a:off x="984454" y="1770776"/>
            <a:ext cx="6098458" cy="6247864"/>
          </a:xfrm>
          <a:prstGeom prst="rect">
            <a:avLst/>
          </a:prstGeom>
          <a:noFill/>
        </p:spPr>
        <p:txBody>
          <a:bodyPr wrap="square">
            <a:spAutoFit/>
          </a:bodyPr>
          <a:lstStyle/>
          <a:p>
            <a:r>
              <a:rPr lang="en-US" sz="2800" dirty="0">
                <a:solidFill>
                  <a:srgbClr val="221E1F"/>
                </a:solidFill>
                <a:latin typeface="Gotham Light"/>
              </a:rPr>
              <a:t>Automate your Finances </a:t>
            </a:r>
            <a:endParaRPr lang="en-US" sz="2800" b="0" i="0" u="none" strike="noStrike" baseline="0" dirty="0">
              <a:solidFill>
                <a:srgbClr val="221E1F"/>
              </a:solidFill>
              <a:latin typeface="Gotham Light"/>
            </a:endParaRPr>
          </a:p>
          <a:p>
            <a:endParaRPr lang="en-US" sz="2800" dirty="0">
              <a:solidFill>
                <a:srgbClr val="221E1F"/>
              </a:solidFill>
              <a:latin typeface="Gotham Light"/>
            </a:endParaRPr>
          </a:p>
          <a:p>
            <a:r>
              <a:rPr lang="en-US" sz="2800" b="0" i="0" u="none" strike="noStrike" baseline="0" dirty="0">
                <a:solidFill>
                  <a:srgbClr val="221E1F"/>
                </a:solidFill>
                <a:latin typeface="Gotham Light"/>
              </a:rPr>
              <a:t>Create Specific Financial Goals</a:t>
            </a:r>
          </a:p>
          <a:p>
            <a:endParaRPr lang="en-US" sz="2800" b="0" i="0" u="none" strike="noStrike" baseline="0" dirty="0">
              <a:solidFill>
                <a:srgbClr val="221E1F"/>
              </a:solidFill>
              <a:latin typeface="Gotham Light"/>
            </a:endParaRPr>
          </a:p>
          <a:p>
            <a:r>
              <a:rPr lang="en-US" sz="2800" dirty="0">
                <a:solidFill>
                  <a:srgbClr val="221E1F"/>
                </a:solidFill>
                <a:latin typeface="Gotham Light"/>
              </a:rPr>
              <a:t>Plan for Each Dollar</a:t>
            </a:r>
          </a:p>
          <a:p>
            <a:endParaRPr lang="en-US" sz="2800" b="0" i="0" u="none" strike="noStrike" baseline="0" dirty="0">
              <a:solidFill>
                <a:srgbClr val="221E1F"/>
              </a:solidFill>
              <a:latin typeface="Gotham Light"/>
            </a:endParaRPr>
          </a:p>
          <a:p>
            <a:r>
              <a:rPr lang="en-US" sz="2800" dirty="0">
                <a:solidFill>
                  <a:srgbClr val="221E1F"/>
                </a:solidFill>
                <a:latin typeface="Gotham Light"/>
              </a:rPr>
              <a:t>Get Rid of High-Cost Debt (Credit Cards)</a:t>
            </a:r>
          </a:p>
          <a:p>
            <a:endParaRPr lang="en-US" sz="2800" dirty="0">
              <a:solidFill>
                <a:srgbClr val="221E1F"/>
              </a:solidFill>
              <a:latin typeface="Gotham Light"/>
            </a:endParaRPr>
          </a:p>
          <a:p>
            <a:r>
              <a:rPr lang="en-US" sz="2800" dirty="0">
                <a:solidFill>
                  <a:srgbClr val="221E1F"/>
                </a:solidFill>
                <a:latin typeface="Gotham Light"/>
              </a:rPr>
              <a:t>Invest in Retirement (TMRS, 457, Social Security, other investments)</a:t>
            </a:r>
          </a:p>
          <a:p>
            <a:endParaRPr lang="en-US" sz="2000" dirty="0">
              <a:solidFill>
                <a:srgbClr val="221E1F"/>
              </a:solidFill>
              <a:latin typeface="Gotham Light"/>
            </a:endParaRPr>
          </a:p>
          <a:p>
            <a:endParaRPr lang="en-US" sz="2000" dirty="0">
              <a:solidFill>
                <a:srgbClr val="221E1F"/>
              </a:solidFill>
              <a:latin typeface="Gotham Light"/>
            </a:endParaRPr>
          </a:p>
          <a:p>
            <a:endParaRPr lang="en-US" sz="2000" dirty="0">
              <a:solidFill>
                <a:srgbClr val="221E1F"/>
              </a:solidFill>
              <a:latin typeface="Gotham Light"/>
            </a:endParaRPr>
          </a:p>
          <a:p>
            <a:endParaRPr lang="en-US" sz="2000" dirty="0">
              <a:solidFill>
                <a:srgbClr val="221E1F"/>
              </a:solidFill>
              <a:latin typeface="Gotham Light"/>
            </a:endParaRPr>
          </a:p>
          <a:p>
            <a:endParaRPr lang="en-US" sz="2000" b="0" i="0" u="none" strike="noStrike" baseline="0" dirty="0">
              <a:solidFill>
                <a:srgbClr val="221E1F"/>
              </a:solidFill>
              <a:latin typeface="Gotham Light"/>
            </a:endParaRPr>
          </a:p>
          <a:p>
            <a:endParaRPr lang="en-US" sz="2000" b="0" i="0" u="none" strike="noStrike" baseline="0" dirty="0">
              <a:solidFill>
                <a:srgbClr val="221E1F"/>
              </a:solidFill>
              <a:latin typeface="Gotham Light"/>
            </a:endParaRPr>
          </a:p>
        </p:txBody>
      </p:sp>
      <p:pic>
        <p:nvPicPr>
          <p:cNvPr id="5" name="Picture 4">
            <a:extLst>
              <a:ext uri="{FF2B5EF4-FFF2-40B4-BE49-F238E27FC236}">
                <a16:creationId xmlns:a16="http://schemas.microsoft.com/office/drawing/2014/main" id="{174E9680-6AD3-9E47-123A-C5F6CD0853A8}"/>
              </a:ext>
            </a:extLst>
          </p:cNvPr>
          <p:cNvPicPr>
            <a:picLocks noChangeAspect="1"/>
          </p:cNvPicPr>
          <p:nvPr/>
        </p:nvPicPr>
        <p:blipFill>
          <a:blip r:embed="rId2"/>
          <a:stretch>
            <a:fillRect/>
          </a:stretch>
        </p:blipFill>
        <p:spPr>
          <a:xfrm>
            <a:off x="6857999" y="1578078"/>
            <a:ext cx="4984955" cy="4409768"/>
          </a:xfrm>
          <a:prstGeom prst="rect">
            <a:avLst/>
          </a:prstGeom>
        </p:spPr>
      </p:pic>
    </p:spTree>
    <p:extLst>
      <p:ext uri="{BB962C8B-B14F-4D97-AF65-F5344CB8AC3E}">
        <p14:creationId xmlns:p14="http://schemas.microsoft.com/office/powerpoint/2010/main" val="317492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g13500070d7c_0_2"/>
          <p:cNvSpPr txBox="1">
            <a:spLocks noGrp="1"/>
          </p:cNvSpPr>
          <p:nvPr>
            <p:ph type="title"/>
          </p:nvPr>
        </p:nvSpPr>
        <p:spPr>
          <a:xfrm>
            <a:off x="558801" y="447291"/>
            <a:ext cx="7588800" cy="5847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ct val="128654"/>
              <a:buNone/>
            </a:pPr>
            <a:r>
              <a:rPr lang="en-US" dirty="0"/>
              <a:t>Fin Path Financial Wellness Solution</a:t>
            </a:r>
            <a:endParaRPr dirty="0"/>
          </a:p>
        </p:txBody>
      </p:sp>
      <p:sp>
        <p:nvSpPr>
          <p:cNvPr id="302" name="Google Shape;302;g13500070d7c_0_2"/>
          <p:cNvSpPr txBox="1">
            <a:spLocks noGrp="1"/>
          </p:cNvSpPr>
          <p:nvPr>
            <p:ph type="body" idx="1"/>
          </p:nvPr>
        </p:nvSpPr>
        <p:spPr>
          <a:xfrm>
            <a:off x="886700" y="1525738"/>
            <a:ext cx="8490300" cy="1328700"/>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Clr>
                <a:srgbClr val="3F3F3F"/>
              </a:buClr>
              <a:buSzPts val="1600"/>
              <a:buNone/>
            </a:pPr>
            <a:r>
              <a:rPr lang="en-US" dirty="0"/>
              <a:t>Fin Path is a financial wellness program designed to help individuals take control of their money with the help of </a:t>
            </a:r>
            <a:r>
              <a:rPr lang="en-US" b="1" dirty="0"/>
              <a:t>trusted financial coaches</a:t>
            </a:r>
            <a:r>
              <a:rPr lang="en-US" dirty="0"/>
              <a:t> and </a:t>
            </a:r>
            <a:r>
              <a:rPr lang="en-US" b="1" dirty="0"/>
              <a:t>powerful online tools</a:t>
            </a:r>
            <a:r>
              <a:rPr lang="en-US" dirty="0">
                <a:solidFill>
                  <a:srgbClr val="3F3F3F"/>
                </a:solidFill>
              </a:rPr>
              <a:t>.</a:t>
            </a:r>
            <a:endParaRPr sz="2800" dirty="0">
              <a:solidFill>
                <a:srgbClr val="3F3F3F"/>
              </a:solidFill>
            </a:endParaRPr>
          </a:p>
        </p:txBody>
      </p:sp>
      <p:pic>
        <p:nvPicPr>
          <p:cNvPr id="303" name="Google Shape;303;g13500070d7c_0_2"/>
          <p:cNvPicPr preferRelativeResize="0"/>
          <p:nvPr/>
        </p:nvPicPr>
        <p:blipFill rotWithShape="1">
          <a:blip r:embed="rId3">
            <a:alphaModFix/>
          </a:blip>
          <a:srcRect/>
          <a:stretch/>
        </p:blipFill>
        <p:spPr>
          <a:xfrm>
            <a:off x="8843747" y="1343655"/>
            <a:ext cx="2838993" cy="1692873"/>
          </a:xfrm>
          <a:prstGeom prst="rect">
            <a:avLst/>
          </a:prstGeom>
          <a:noFill/>
          <a:ln>
            <a:noFill/>
          </a:ln>
        </p:spPr>
      </p:pic>
      <p:sp>
        <p:nvSpPr>
          <p:cNvPr id="304" name="Google Shape;304;g13500070d7c_0_2"/>
          <p:cNvSpPr/>
          <p:nvPr/>
        </p:nvSpPr>
        <p:spPr>
          <a:xfrm>
            <a:off x="8141916" y="3198863"/>
            <a:ext cx="3378600" cy="3045000"/>
          </a:xfrm>
          <a:prstGeom prst="rect">
            <a:avLst/>
          </a:prstGeom>
          <a:solidFill>
            <a:srgbClr val="F2F2F2"/>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g13500070d7c_0_2"/>
          <p:cNvSpPr/>
          <p:nvPr/>
        </p:nvSpPr>
        <p:spPr>
          <a:xfrm>
            <a:off x="838200" y="3181822"/>
            <a:ext cx="3378600" cy="3065100"/>
          </a:xfrm>
          <a:prstGeom prst="rect">
            <a:avLst/>
          </a:prstGeom>
          <a:solidFill>
            <a:srgbClr val="F2F2F2"/>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306;g13500070d7c_0_2"/>
          <p:cNvSpPr/>
          <p:nvPr/>
        </p:nvSpPr>
        <p:spPr>
          <a:xfrm>
            <a:off x="4490058" y="3188641"/>
            <a:ext cx="3378600" cy="3065100"/>
          </a:xfrm>
          <a:prstGeom prst="rect">
            <a:avLst/>
          </a:prstGeom>
          <a:solidFill>
            <a:srgbClr val="F2F2F2"/>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g13500070d7c_0_2"/>
          <p:cNvSpPr txBox="1"/>
          <p:nvPr/>
        </p:nvSpPr>
        <p:spPr>
          <a:xfrm>
            <a:off x="1152301" y="4453428"/>
            <a:ext cx="2750400" cy="1250100"/>
          </a:xfrm>
          <a:prstGeom prst="rect">
            <a:avLst/>
          </a:prstGeom>
          <a:noFill/>
          <a:ln>
            <a:noFill/>
          </a:ln>
        </p:spPr>
        <p:txBody>
          <a:bodyPr spcFirstLastPara="1" wrap="square" lIns="91425" tIns="45700" rIns="91425" bIns="45700" anchor="t" anchorCtr="0">
            <a:noAutofit/>
          </a:bodyPr>
          <a:lstStyle/>
          <a:p>
            <a:pPr marL="146304" marR="0" lvl="0" indent="-146304" algn="l" rtl="0">
              <a:lnSpc>
                <a:spcPct val="100000"/>
              </a:lnSpc>
              <a:spcBef>
                <a:spcPts val="0"/>
              </a:spcBef>
              <a:spcAft>
                <a:spcPts val="0"/>
              </a:spcAft>
              <a:buClr>
                <a:srgbClr val="3A3838"/>
              </a:buClr>
              <a:buSzPts val="1500"/>
              <a:buFont typeface="Arial"/>
              <a:buChar char="•"/>
            </a:pPr>
            <a:r>
              <a:rPr lang="en-US" sz="1200" b="0" i="0" u="none" strike="noStrike" cap="none">
                <a:solidFill>
                  <a:srgbClr val="3F3F3F"/>
                </a:solidFill>
                <a:latin typeface="Arial"/>
                <a:ea typeface="Arial"/>
                <a:cs typeface="Arial"/>
                <a:sym typeface="Arial"/>
              </a:rPr>
              <a:t>30+ interactive courses focused on foundational topics </a:t>
            </a:r>
            <a:endParaRPr sz="1200" b="0" i="0" u="none" strike="noStrike" cap="none">
              <a:solidFill>
                <a:srgbClr val="000000"/>
              </a:solidFill>
              <a:latin typeface="Arial"/>
              <a:ea typeface="Arial"/>
              <a:cs typeface="Arial"/>
              <a:sym typeface="Arial"/>
            </a:endParaRPr>
          </a:p>
          <a:p>
            <a:pPr marL="146304" marR="0" lvl="0" indent="-146304" algn="l" rtl="0">
              <a:lnSpc>
                <a:spcPct val="100000"/>
              </a:lnSpc>
              <a:spcBef>
                <a:spcPts val="600"/>
              </a:spcBef>
              <a:spcAft>
                <a:spcPts val="0"/>
              </a:spcAft>
              <a:buClr>
                <a:srgbClr val="3A3838"/>
              </a:buClr>
              <a:buSzPts val="1500"/>
              <a:buFont typeface="Arial"/>
              <a:buChar char="•"/>
            </a:pPr>
            <a:r>
              <a:rPr lang="en-US" sz="1200" b="0" i="0" u="none" strike="noStrike" cap="none">
                <a:solidFill>
                  <a:srgbClr val="3F3F3F"/>
                </a:solidFill>
                <a:latin typeface="Arial"/>
                <a:ea typeface="Arial"/>
                <a:cs typeface="Arial"/>
                <a:sym typeface="Arial"/>
              </a:rPr>
              <a:t>Live workshops, small group trainings, and virtual webinars</a:t>
            </a:r>
            <a:endParaRPr sz="1200" b="0" i="0" u="none" strike="noStrike" cap="none">
              <a:solidFill>
                <a:srgbClr val="000000"/>
              </a:solidFill>
              <a:latin typeface="Arial"/>
              <a:ea typeface="Arial"/>
              <a:cs typeface="Arial"/>
              <a:sym typeface="Arial"/>
            </a:endParaRPr>
          </a:p>
          <a:p>
            <a:pPr marL="146304" marR="0" lvl="0" indent="-146304" algn="l" rtl="0">
              <a:lnSpc>
                <a:spcPct val="100000"/>
              </a:lnSpc>
              <a:spcBef>
                <a:spcPts val="600"/>
              </a:spcBef>
              <a:spcAft>
                <a:spcPts val="600"/>
              </a:spcAft>
              <a:buClr>
                <a:srgbClr val="3A3838"/>
              </a:buClr>
              <a:buSzPts val="1500"/>
              <a:buFont typeface="Arial"/>
              <a:buChar char="•"/>
            </a:pPr>
            <a:r>
              <a:rPr lang="en-US" sz="1200" b="0" i="0" u="none" strike="noStrike" cap="none">
                <a:solidFill>
                  <a:srgbClr val="3F3F3F"/>
                </a:solidFill>
                <a:latin typeface="Arial"/>
                <a:ea typeface="Arial"/>
                <a:cs typeface="Arial"/>
                <a:sym typeface="Arial"/>
              </a:rPr>
              <a:t>Breaks down complex financial topics using everyday situations</a:t>
            </a:r>
            <a:endParaRPr sz="1200" b="0" i="0" u="none" strike="noStrike" cap="none">
              <a:solidFill>
                <a:srgbClr val="000000"/>
              </a:solidFill>
              <a:latin typeface="Arial"/>
              <a:ea typeface="Arial"/>
              <a:cs typeface="Arial"/>
              <a:sym typeface="Arial"/>
            </a:endParaRPr>
          </a:p>
        </p:txBody>
      </p:sp>
      <p:sp>
        <p:nvSpPr>
          <p:cNvPr id="308" name="Google Shape;308;g13500070d7c_0_2"/>
          <p:cNvSpPr txBox="1"/>
          <p:nvPr/>
        </p:nvSpPr>
        <p:spPr>
          <a:xfrm>
            <a:off x="8369339" y="4453428"/>
            <a:ext cx="2923800" cy="1250100"/>
          </a:xfrm>
          <a:prstGeom prst="rect">
            <a:avLst/>
          </a:prstGeom>
          <a:noFill/>
          <a:ln>
            <a:noFill/>
          </a:ln>
        </p:spPr>
        <p:txBody>
          <a:bodyPr spcFirstLastPara="1" wrap="square" lIns="91425" tIns="45700" rIns="91425" bIns="45700" anchor="t" anchorCtr="0">
            <a:noAutofit/>
          </a:bodyPr>
          <a:lstStyle/>
          <a:p>
            <a:pPr marL="146304" marR="0" lvl="0" indent="-146304" algn="l" rtl="0">
              <a:lnSpc>
                <a:spcPct val="100000"/>
              </a:lnSpc>
              <a:spcBef>
                <a:spcPts val="0"/>
              </a:spcBef>
              <a:spcAft>
                <a:spcPts val="0"/>
              </a:spcAft>
              <a:buClr>
                <a:srgbClr val="3A3838"/>
              </a:buClr>
              <a:buSzPts val="1500"/>
              <a:buFont typeface="Arial"/>
              <a:buChar char="•"/>
            </a:pPr>
            <a:r>
              <a:rPr lang="en-US" sz="1200" b="0" i="0" u="none" strike="noStrike" cap="none" dirty="0">
                <a:solidFill>
                  <a:srgbClr val="3F3F3F"/>
                </a:solidFill>
                <a:latin typeface="Arial"/>
                <a:ea typeface="Arial"/>
                <a:cs typeface="Arial"/>
                <a:sym typeface="Arial"/>
              </a:rPr>
              <a:t>Personalized assessment analyzes determines individual Wellness Score</a:t>
            </a:r>
            <a:endParaRPr sz="1200" b="0" i="0" u="none" strike="noStrike" cap="none" dirty="0">
              <a:solidFill>
                <a:srgbClr val="000000"/>
              </a:solidFill>
              <a:latin typeface="Arial"/>
              <a:ea typeface="Arial"/>
              <a:cs typeface="Arial"/>
              <a:sym typeface="Arial"/>
            </a:endParaRPr>
          </a:p>
          <a:p>
            <a:pPr marL="146304" marR="0" lvl="0" indent="-146304" algn="l" rtl="0">
              <a:lnSpc>
                <a:spcPct val="100000"/>
              </a:lnSpc>
              <a:spcBef>
                <a:spcPts val="600"/>
              </a:spcBef>
              <a:spcAft>
                <a:spcPts val="0"/>
              </a:spcAft>
              <a:buClr>
                <a:srgbClr val="3A3838"/>
              </a:buClr>
              <a:buSzPts val="1500"/>
              <a:buFont typeface="Arial"/>
              <a:buChar char="•"/>
            </a:pPr>
            <a:r>
              <a:rPr lang="en-US" sz="1200" b="0" i="0" u="none" strike="noStrike" cap="none" dirty="0">
                <a:solidFill>
                  <a:srgbClr val="3F3F3F"/>
                </a:solidFill>
                <a:latin typeface="Arial"/>
                <a:ea typeface="Arial"/>
                <a:cs typeface="Arial"/>
                <a:sym typeface="Arial"/>
              </a:rPr>
              <a:t>Tool provides tips to improve Wellness Score by completing tasks</a:t>
            </a:r>
            <a:endParaRPr sz="1400" b="0" i="0" u="none" strike="noStrike" cap="none" dirty="0">
              <a:solidFill>
                <a:srgbClr val="000000"/>
              </a:solidFill>
              <a:latin typeface="Arial"/>
              <a:ea typeface="Arial"/>
              <a:cs typeface="Arial"/>
              <a:sym typeface="Arial"/>
            </a:endParaRPr>
          </a:p>
          <a:p>
            <a:pPr marL="146304" marR="0" lvl="0" indent="-146304" algn="l" rtl="0">
              <a:lnSpc>
                <a:spcPct val="100000"/>
              </a:lnSpc>
              <a:spcBef>
                <a:spcPts val="600"/>
              </a:spcBef>
              <a:spcAft>
                <a:spcPts val="600"/>
              </a:spcAft>
              <a:buClr>
                <a:srgbClr val="3A3838"/>
              </a:buClr>
              <a:buSzPts val="1500"/>
              <a:buFont typeface="Arial"/>
              <a:buChar char="•"/>
            </a:pPr>
            <a:r>
              <a:rPr lang="en-US" sz="1200" b="0" i="0" u="none" strike="noStrike" cap="none" dirty="0">
                <a:solidFill>
                  <a:srgbClr val="3F3F3F"/>
                </a:solidFill>
                <a:latin typeface="Arial"/>
                <a:ea typeface="Arial"/>
                <a:cs typeface="Arial"/>
                <a:sym typeface="Arial"/>
              </a:rPr>
              <a:t>Budgeting tools help set goals and keep track of progress</a:t>
            </a:r>
            <a:endParaRPr sz="1200" b="0" i="0" u="none" strike="noStrike" cap="none" dirty="0">
              <a:solidFill>
                <a:srgbClr val="000000"/>
              </a:solidFill>
              <a:latin typeface="Arial"/>
              <a:ea typeface="Arial"/>
              <a:cs typeface="Arial"/>
              <a:sym typeface="Arial"/>
            </a:endParaRPr>
          </a:p>
        </p:txBody>
      </p:sp>
      <p:sp>
        <p:nvSpPr>
          <p:cNvPr id="309" name="Google Shape;309;g13500070d7c_0_2"/>
          <p:cNvSpPr txBox="1"/>
          <p:nvPr/>
        </p:nvSpPr>
        <p:spPr>
          <a:xfrm>
            <a:off x="4727744" y="4453428"/>
            <a:ext cx="2903400" cy="1250100"/>
          </a:xfrm>
          <a:prstGeom prst="rect">
            <a:avLst/>
          </a:prstGeom>
          <a:noFill/>
          <a:ln>
            <a:noFill/>
          </a:ln>
        </p:spPr>
        <p:txBody>
          <a:bodyPr spcFirstLastPara="1" wrap="square" lIns="91425" tIns="45700" rIns="91425" bIns="45700" anchor="t" anchorCtr="0">
            <a:noAutofit/>
          </a:bodyPr>
          <a:lstStyle/>
          <a:p>
            <a:pPr marL="146304" marR="0" lvl="0" indent="-146304" algn="l" rtl="0">
              <a:lnSpc>
                <a:spcPct val="100000"/>
              </a:lnSpc>
              <a:spcBef>
                <a:spcPts val="0"/>
              </a:spcBef>
              <a:spcAft>
                <a:spcPts val="0"/>
              </a:spcAft>
              <a:buClr>
                <a:srgbClr val="3A3838"/>
              </a:buClr>
              <a:buSzPts val="1500"/>
              <a:buFont typeface="Arial"/>
              <a:buChar char="•"/>
            </a:pPr>
            <a:r>
              <a:rPr lang="en-US" sz="1200" b="0" i="0" u="none" strike="noStrike" cap="none" dirty="0">
                <a:solidFill>
                  <a:srgbClr val="3F3F3F"/>
                </a:solidFill>
                <a:latin typeface="Arial"/>
                <a:ea typeface="Arial"/>
                <a:cs typeface="Arial"/>
                <a:sym typeface="Arial"/>
              </a:rPr>
              <a:t>Financial wellness coaches available to answer any questions with fiduciary advisors assigned to each program</a:t>
            </a:r>
            <a:endParaRPr sz="1200" b="0" i="0" u="none" strike="noStrike" cap="none" dirty="0">
              <a:solidFill>
                <a:srgbClr val="000000"/>
              </a:solidFill>
              <a:latin typeface="Arial"/>
              <a:ea typeface="Arial"/>
              <a:cs typeface="Arial"/>
              <a:sym typeface="Arial"/>
            </a:endParaRPr>
          </a:p>
          <a:p>
            <a:pPr marL="146304" marR="0" lvl="0" indent="-146304" algn="l" rtl="0">
              <a:lnSpc>
                <a:spcPct val="100000"/>
              </a:lnSpc>
              <a:spcBef>
                <a:spcPts val="600"/>
              </a:spcBef>
              <a:spcAft>
                <a:spcPts val="0"/>
              </a:spcAft>
              <a:buClr>
                <a:srgbClr val="3A3838"/>
              </a:buClr>
              <a:buSzPts val="1500"/>
              <a:buFont typeface="Arial"/>
              <a:buChar char="•"/>
            </a:pPr>
            <a:r>
              <a:rPr lang="en-US" sz="1200" b="0" i="0" u="none" strike="noStrike" cap="none" dirty="0">
                <a:solidFill>
                  <a:srgbClr val="3F3F3F"/>
                </a:solidFill>
                <a:latin typeface="Arial"/>
                <a:ea typeface="Arial"/>
                <a:cs typeface="Arial"/>
                <a:sym typeface="Arial"/>
              </a:rPr>
              <a:t>Connect via phone, chat, or live video</a:t>
            </a:r>
            <a:endParaRPr sz="1200" b="0" i="0" u="none" strike="noStrike" cap="none" dirty="0">
              <a:solidFill>
                <a:srgbClr val="000000"/>
              </a:solidFill>
              <a:latin typeface="Arial"/>
              <a:ea typeface="Arial"/>
              <a:cs typeface="Arial"/>
              <a:sym typeface="Arial"/>
            </a:endParaRPr>
          </a:p>
          <a:p>
            <a:pPr marL="146304" marR="0" lvl="0" indent="-146304" algn="l" rtl="0">
              <a:lnSpc>
                <a:spcPct val="100000"/>
              </a:lnSpc>
              <a:spcBef>
                <a:spcPts val="600"/>
              </a:spcBef>
              <a:spcAft>
                <a:spcPts val="600"/>
              </a:spcAft>
              <a:buClr>
                <a:srgbClr val="3A3838"/>
              </a:buClr>
              <a:buSzPts val="1500"/>
              <a:buFont typeface="Arial"/>
              <a:buChar char="•"/>
            </a:pPr>
            <a:r>
              <a:rPr lang="en-US" sz="1200" b="0" i="0" u="none" strike="noStrike" cap="none" dirty="0">
                <a:solidFill>
                  <a:srgbClr val="3F3F3F"/>
                </a:solidFill>
                <a:latin typeface="Arial"/>
                <a:ea typeface="Arial"/>
                <a:cs typeface="Arial"/>
                <a:sym typeface="Arial"/>
              </a:rPr>
              <a:t>On-site or online</a:t>
            </a:r>
            <a:endParaRPr sz="1200" b="0" i="0" u="none" strike="noStrike" cap="none" dirty="0">
              <a:solidFill>
                <a:srgbClr val="000000"/>
              </a:solidFill>
              <a:latin typeface="Arial"/>
              <a:ea typeface="Arial"/>
              <a:cs typeface="Arial"/>
              <a:sym typeface="Arial"/>
            </a:endParaRPr>
          </a:p>
        </p:txBody>
      </p:sp>
      <p:pic>
        <p:nvPicPr>
          <p:cNvPr id="310" name="Google Shape;310;g13500070d7c_0_2"/>
          <p:cNvPicPr preferRelativeResize="0"/>
          <p:nvPr/>
        </p:nvPicPr>
        <p:blipFill rotWithShape="1">
          <a:blip r:embed="rId4">
            <a:alphaModFix/>
          </a:blip>
          <a:srcRect/>
          <a:stretch/>
        </p:blipFill>
        <p:spPr>
          <a:xfrm>
            <a:off x="9544875" y="3406940"/>
            <a:ext cx="572517" cy="572525"/>
          </a:xfrm>
          <a:prstGeom prst="rect">
            <a:avLst/>
          </a:prstGeom>
          <a:noFill/>
          <a:ln>
            <a:noFill/>
          </a:ln>
        </p:spPr>
      </p:pic>
      <p:pic>
        <p:nvPicPr>
          <p:cNvPr id="311" name="Google Shape;311;g13500070d7c_0_2"/>
          <p:cNvPicPr preferRelativeResize="0"/>
          <p:nvPr/>
        </p:nvPicPr>
        <p:blipFill rotWithShape="1">
          <a:blip r:embed="rId5">
            <a:alphaModFix/>
          </a:blip>
          <a:srcRect/>
          <a:stretch/>
        </p:blipFill>
        <p:spPr>
          <a:xfrm>
            <a:off x="5893017" y="3503524"/>
            <a:ext cx="572517" cy="572525"/>
          </a:xfrm>
          <a:prstGeom prst="rect">
            <a:avLst/>
          </a:prstGeom>
          <a:noFill/>
          <a:ln>
            <a:noFill/>
          </a:ln>
        </p:spPr>
      </p:pic>
      <p:pic>
        <p:nvPicPr>
          <p:cNvPr id="312" name="Google Shape;312;g13500070d7c_0_2"/>
          <p:cNvPicPr preferRelativeResize="0"/>
          <p:nvPr/>
        </p:nvPicPr>
        <p:blipFill rotWithShape="1">
          <a:blip r:embed="rId6">
            <a:alphaModFix/>
          </a:blip>
          <a:srcRect/>
          <a:stretch/>
        </p:blipFill>
        <p:spPr>
          <a:xfrm>
            <a:off x="2251259" y="3450536"/>
            <a:ext cx="552323" cy="552323"/>
          </a:xfrm>
          <a:prstGeom prst="rect">
            <a:avLst/>
          </a:prstGeom>
          <a:noFill/>
          <a:ln>
            <a:noFill/>
          </a:ln>
        </p:spPr>
      </p:pic>
      <p:sp>
        <p:nvSpPr>
          <p:cNvPr id="313" name="Google Shape;313;g13500070d7c_0_2"/>
          <p:cNvSpPr txBox="1"/>
          <p:nvPr/>
        </p:nvSpPr>
        <p:spPr>
          <a:xfrm>
            <a:off x="1398298" y="4114635"/>
            <a:ext cx="2258400" cy="3075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rgbClr val="000000"/>
                </a:solidFill>
                <a:latin typeface="Arial"/>
                <a:ea typeface="Arial"/>
                <a:cs typeface="Arial"/>
                <a:sym typeface="Arial"/>
              </a:rPr>
              <a:t>Fin Path University</a:t>
            </a:r>
            <a:endParaRPr sz="1600" b="1" i="0" u="none" strike="noStrike" cap="none" dirty="0">
              <a:solidFill>
                <a:srgbClr val="000000"/>
              </a:solidFill>
              <a:latin typeface="Arial"/>
              <a:ea typeface="Arial"/>
              <a:cs typeface="Arial"/>
              <a:sym typeface="Arial"/>
            </a:endParaRPr>
          </a:p>
        </p:txBody>
      </p:sp>
      <p:sp>
        <p:nvSpPr>
          <p:cNvPr id="314" name="Google Shape;314;g13500070d7c_0_2"/>
          <p:cNvSpPr txBox="1"/>
          <p:nvPr/>
        </p:nvSpPr>
        <p:spPr>
          <a:xfrm>
            <a:off x="8702014" y="4114635"/>
            <a:ext cx="2258400" cy="3075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Score Tracker</a:t>
            </a:r>
            <a:endParaRPr sz="1600" b="1" i="0" u="none" strike="noStrike" cap="none">
              <a:solidFill>
                <a:srgbClr val="000000"/>
              </a:solidFill>
              <a:latin typeface="Arial"/>
              <a:ea typeface="Arial"/>
              <a:cs typeface="Arial"/>
              <a:sym typeface="Arial"/>
            </a:endParaRPr>
          </a:p>
        </p:txBody>
      </p:sp>
      <p:sp>
        <p:nvSpPr>
          <p:cNvPr id="315" name="Google Shape;315;g13500070d7c_0_2"/>
          <p:cNvSpPr txBox="1"/>
          <p:nvPr/>
        </p:nvSpPr>
        <p:spPr>
          <a:xfrm>
            <a:off x="5050156" y="4114635"/>
            <a:ext cx="2258400" cy="3075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Wellness Coaches</a:t>
            </a:r>
            <a:endParaRPr sz="1600" b="1"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097554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5E6CBF-4CC0-D44A-8A08-8FED19831B56}"/>
              </a:ext>
            </a:extLst>
          </p:cNvPr>
          <p:cNvSpPr>
            <a:spLocks noGrp="1"/>
          </p:cNvSpPr>
          <p:nvPr>
            <p:ph type="body" sz="quarter" idx="12"/>
          </p:nvPr>
        </p:nvSpPr>
        <p:spPr>
          <a:xfrm>
            <a:off x="700156" y="3429000"/>
            <a:ext cx="5395844" cy="1262063"/>
          </a:xfrm>
        </p:spPr>
        <p:txBody>
          <a:bodyPr/>
          <a:lstStyle/>
          <a:p>
            <a:r>
              <a:rPr lang="en-US" sz="6600" dirty="0"/>
              <a:t>Questions?</a:t>
            </a:r>
          </a:p>
        </p:txBody>
      </p:sp>
    </p:spTree>
    <p:extLst>
      <p:ext uri="{BB962C8B-B14F-4D97-AF65-F5344CB8AC3E}">
        <p14:creationId xmlns:p14="http://schemas.microsoft.com/office/powerpoint/2010/main" val="150242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pic>
        <p:nvPicPr>
          <p:cNvPr id="8" name="Picture 7" descr="Icon&#10;&#10;Description automatically generated with medium confidence">
            <a:extLst>
              <a:ext uri="{FF2B5EF4-FFF2-40B4-BE49-F238E27FC236}">
                <a16:creationId xmlns:a16="http://schemas.microsoft.com/office/drawing/2014/main" id="{206F5F0E-2FA7-BE42-AD52-AE3793715F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6220" y="565075"/>
            <a:ext cx="4563721" cy="1220382"/>
          </a:xfrm>
          <a:prstGeom prst="rect">
            <a:avLst/>
          </a:prstGeom>
        </p:spPr>
      </p:pic>
      <p:sp>
        <p:nvSpPr>
          <p:cNvPr id="26" name="Rectangle 25">
            <a:extLst>
              <a:ext uri="{FF2B5EF4-FFF2-40B4-BE49-F238E27FC236}">
                <a16:creationId xmlns:a16="http://schemas.microsoft.com/office/drawing/2014/main" id="{6B99347C-1BE4-9B4A-88A6-A3F349F7DFC4}"/>
              </a:ext>
            </a:extLst>
          </p:cNvPr>
          <p:cNvSpPr/>
          <p:nvPr/>
        </p:nvSpPr>
        <p:spPr>
          <a:xfrm>
            <a:off x="0" y="5072544"/>
            <a:ext cx="7268901" cy="724379"/>
          </a:xfrm>
          <a:prstGeom prst="rect">
            <a:avLst/>
          </a:prstGeom>
          <a:solidFill>
            <a:srgbClr val="263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51B85C2-3D66-674A-80B5-46923A3353AE}"/>
              </a:ext>
            </a:extLst>
          </p:cNvPr>
          <p:cNvSpPr/>
          <p:nvPr/>
        </p:nvSpPr>
        <p:spPr>
          <a:xfrm>
            <a:off x="460717" y="5283213"/>
            <a:ext cx="6077183" cy="356251"/>
          </a:xfrm>
          <a:prstGeom prst="rect">
            <a:avLst/>
          </a:prstGeom>
        </p:spPr>
        <p:txBody>
          <a:bodyPr wrap="square">
            <a:spAutoFit/>
          </a:bodyPr>
          <a:lstStyle/>
          <a:p>
            <a:pPr marL="342891" indent="-342891" algn="ctr">
              <a:lnSpc>
                <a:spcPct val="70000"/>
              </a:lnSpc>
              <a:spcBef>
                <a:spcPts val="360"/>
              </a:spcBef>
              <a:buSzPct val="25000"/>
            </a:pPr>
            <a:r>
              <a:rPr lang="en-US" sz="2400" dirty="0">
                <a:solidFill>
                  <a:schemeClr val="bg1"/>
                </a:solidFill>
                <a:ea typeface="Arial"/>
                <a:cs typeface="Arial"/>
                <a:sym typeface="Arial"/>
              </a:rPr>
              <a:t>Learn more at </a:t>
            </a:r>
            <a:r>
              <a:rPr lang="en-US" sz="2400" dirty="0" err="1">
                <a:solidFill>
                  <a:schemeClr val="bg1"/>
                </a:solidFill>
                <a:ea typeface="Arial"/>
                <a:cs typeface="Arial"/>
                <a:sym typeface="Arial"/>
              </a:rPr>
              <a:t>www.tcgservices.com</a:t>
            </a:r>
            <a:endParaRPr lang="en-US" altLang="en-US" sz="2400" u="sng" dirty="0">
              <a:solidFill>
                <a:schemeClr val="bg1"/>
              </a:solidFill>
            </a:endParaRPr>
          </a:p>
        </p:txBody>
      </p:sp>
      <p:sp>
        <p:nvSpPr>
          <p:cNvPr id="30" name="TextBox 29">
            <a:extLst>
              <a:ext uri="{FF2B5EF4-FFF2-40B4-BE49-F238E27FC236}">
                <a16:creationId xmlns:a16="http://schemas.microsoft.com/office/drawing/2014/main" id="{6A8BC3BE-C460-F64E-A889-91690B44D151}"/>
              </a:ext>
            </a:extLst>
          </p:cNvPr>
          <p:cNvSpPr txBox="1"/>
          <p:nvPr/>
        </p:nvSpPr>
        <p:spPr>
          <a:xfrm>
            <a:off x="1388533" y="4084065"/>
            <a:ext cx="4707467" cy="646331"/>
          </a:xfrm>
          <a:prstGeom prst="rect">
            <a:avLst/>
          </a:prstGeom>
          <a:noFill/>
        </p:spPr>
        <p:txBody>
          <a:bodyPr wrap="square" rtlCol="0">
            <a:spAutoFit/>
          </a:bodyPr>
          <a:lstStyle/>
          <a:p>
            <a:r>
              <a:rPr lang="en-US" dirty="0">
                <a:solidFill>
                  <a:schemeClr val="bg2">
                    <a:lumMod val="25000"/>
                  </a:schemeClr>
                </a:solidFill>
              </a:rPr>
              <a:t>900 S Capital of Texas Hwy, Suite 350</a:t>
            </a:r>
          </a:p>
          <a:p>
            <a:r>
              <a:rPr lang="en-US" dirty="0">
                <a:solidFill>
                  <a:schemeClr val="bg2">
                    <a:lumMod val="25000"/>
                  </a:schemeClr>
                </a:solidFill>
              </a:rPr>
              <a:t>Austin, TX 78746</a:t>
            </a:r>
          </a:p>
        </p:txBody>
      </p:sp>
      <p:sp>
        <p:nvSpPr>
          <p:cNvPr id="31" name="TextBox 30">
            <a:extLst>
              <a:ext uri="{FF2B5EF4-FFF2-40B4-BE49-F238E27FC236}">
                <a16:creationId xmlns:a16="http://schemas.microsoft.com/office/drawing/2014/main" id="{DF476AC5-4C0A-E34F-8EA8-2DC833C4CAD4}"/>
              </a:ext>
            </a:extLst>
          </p:cNvPr>
          <p:cNvSpPr txBox="1"/>
          <p:nvPr/>
        </p:nvSpPr>
        <p:spPr>
          <a:xfrm>
            <a:off x="1388532" y="3156704"/>
            <a:ext cx="2836333" cy="369332"/>
          </a:xfrm>
          <a:prstGeom prst="rect">
            <a:avLst/>
          </a:prstGeom>
          <a:noFill/>
        </p:spPr>
        <p:txBody>
          <a:bodyPr wrap="square" rtlCol="0">
            <a:spAutoFit/>
          </a:bodyPr>
          <a:lstStyle/>
          <a:p>
            <a:r>
              <a:rPr lang="en-US" dirty="0">
                <a:solidFill>
                  <a:schemeClr val="bg2">
                    <a:lumMod val="25000"/>
                  </a:schemeClr>
                </a:solidFill>
              </a:rPr>
              <a:t>512-695-2132</a:t>
            </a:r>
          </a:p>
        </p:txBody>
      </p:sp>
      <p:sp>
        <p:nvSpPr>
          <p:cNvPr id="32" name="TextBox 31">
            <a:extLst>
              <a:ext uri="{FF2B5EF4-FFF2-40B4-BE49-F238E27FC236}">
                <a16:creationId xmlns:a16="http://schemas.microsoft.com/office/drawing/2014/main" id="{41F7C9CC-778C-934C-9BF1-8B3B75A139F0}"/>
              </a:ext>
            </a:extLst>
          </p:cNvPr>
          <p:cNvSpPr txBox="1"/>
          <p:nvPr/>
        </p:nvSpPr>
        <p:spPr>
          <a:xfrm>
            <a:off x="1388535" y="3577247"/>
            <a:ext cx="3447887" cy="307777"/>
          </a:xfrm>
          <a:prstGeom prst="rect">
            <a:avLst/>
          </a:prstGeom>
          <a:noFill/>
        </p:spPr>
        <p:txBody>
          <a:bodyPr wrap="square" rtlCol="0">
            <a:spAutoFit/>
          </a:bodyPr>
          <a:lstStyle/>
          <a:p>
            <a:r>
              <a:rPr lang="en-US" dirty="0">
                <a:solidFill>
                  <a:schemeClr val="bg2">
                    <a:lumMod val="25000"/>
                  </a:schemeClr>
                </a:solidFill>
              </a:rPr>
              <a:t>david.rodriguez@hubinternational.com</a:t>
            </a:r>
          </a:p>
        </p:txBody>
      </p:sp>
      <p:pic>
        <p:nvPicPr>
          <p:cNvPr id="33" name="Picture 32">
            <a:extLst>
              <a:ext uri="{FF2B5EF4-FFF2-40B4-BE49-F238E27FC236}">
                <a16:creationId xmlns:a16="http://schemas.microsoft.com/office/drawing/2014/main" id="{7D519AEB-A576-C74F-8711-DF8AC72E91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4468" y="3610878"/>
            <a:ext cx="303953" cy="303953"/>
          </a:xfrm>
          <a:prstGeom prst="rect">
            <a:avLst/>
          </a:prstGeom>
        </p:spPr>
      </p:pic>
      <p:pic>
        <p:nvPicPr>
          <p:cNvPr id="34" name="Picture 33">
            <a:extLst>
              <a:ext uri="{FF2B5EF4-FFF2-40B4-BE49-F238E27FC236}">
                <a16:creationId xmlns:a16="http://schemas.microsoft.com/office/drawing/2014/main" id="{70E6F757-2249-A149-84E4-B39D9910317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24468" y="3155021"/>
            <a:ext cx="303953" cy="303953"/>
          </a:xfrm>
          <a:prstGeom prst="rect">
            <a:avLst/>
          </a:prstGeom>
        </p:spPr>
      </p:pic>
      <p:pic>
        <p:nvPicPr>
          <p:cNvPr id="35" name="Picture 34">
            <a:extLst>
              <a:ext uri="{FF2B5EF4-FFF2-40B4-BE49-F238E27FC236}">
                <a16:creationId xmlns:a16="http://schemas.microsoft.com/office/drawing/2014/main" id="{C0AE8D4E-E223-B24E-AB5E-8403947B6D5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24468" y="4146051"/>
            <a:ext cx="303953" cy="303953"/>
          </a:xfrm>
          <a:prstGeom prst="rect">
            <a:avLst/>
          </a:prstGeom>
        </p:spPr>
      </p:pic>
      <p:sp>
        <p:nvSpPr>
          <p:cNvPr id="36" name="TextBox 35">
            <a:extLst>
              <a:ext uri="{FF2B5EF4-FFF2-40B4-BE49-F238E27FC236}">
                <a16:creationId xmlns:a16="http://schemas.microsoft.com/office/drawing/2014/main" id="{00E6FB13-CE63-8043-AA63-81772A889097}"/>
              </a:ext>
            </a:extLst>
          </p:cNvPr>
          <p:cNvSpPr txBox="1"/>
          <p:nvPr/>
        </p:nvSpPr>
        <p:spPr>
          <a:xfrm>
            <a:off x="892862" y="2101594"/>
            <a:ext cx="4707467" cy="861774"/>
          </a:xfrm>
          <a:prstGeom prst="rect">
            <a:avLst/>
          </a:prstGeom>
          <a:noFill/>
        </p:spPr>
        <p:txBody>
          <a:bodyPr wrap="square" rtlCol="0">
            <a:spAutoFit/>
          </a:bodyPr>
          <a:lstStyle/>
          <a:p>
            <a:r>
              <a:rPr lang="en-US" sz="2800" b="1" dirty="0">
                <a:solidFill>
                  <a:srgbClr val="0678D5"/>
                </a:solidFill>
              </a:rPr>
              <a:t>David Rodriguez</a:t>
            </a:r>
          </a:p>
          <a:p>
            <a:r>
              <a:rPr lang="en-US" sz="2200" dirty="0">
                <a:solidFill>
                  <a:schemeClr val="bg2">
                    <a:lumMod val="25000"/>
                  </a:schemeClr>
                </a:solidFill>
              </a:rPr>
              <a:t>Director of Government Services</a:t>
            </a:r>
          </a:p>
        </p:txBody>
      </p:sp>
    </p:spTree>
    <p:extLst>
      <p:ext uri="{BB962C8B-B14F-4D97-AF65-F5344CB8AC3E}">
        <p14:creationId xmlns:p14="http://schemas.microsoft.com/office/powerpoint/2010/main" val="3841584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959" y="365126"/>
            <a:ext cx="7795337" cy="660908"/>
          </a:xfrm>
        </p:spPr>
        <p:txBody>
          <a:bodyPr>
            <a:normAutofit/>
          </a:bodyPr>
          <a:lstStyle/>
          <a:p>
            <a:r>
              <a:rPr lang="en-US" sz="3400" dirty="0"/>
              <a:t>Important Disclosures</a:t>
            </a:r>
          </a:p>
        </p:txBody>
      </p:sp>
      <p:sp>
        <p:nvSpPr>
          <p:cNvPr id="5" name="Content Placeholder 4">
            <a:extLst>
              <a:ext uri="{FF2B5EF4-FFF2-40B4-BE49-F238E27FC236}">
                <a16:creationId xmlns:a16="http://schemas.microsoft.com/office/drawing/2014/main" id="{3723B535-F7BA-F944-9CBF-6C9B8FBF70A4}"/>
              </a:ext>
            </a:extLst>
          </p:cNvPr>
          <p:cNvSpPr>
            <a:spLocks noGrp="1"/>
          </p:cNvSpPr>
          <p:nvPr>
            <p:ph idx="4294967295"/>
          </p:nvPr>
        </p:nvSpPr>
        <p:spPr>
          <a:xfrm>
            <a:off x="838200" y="1333745"/>
            <a:ext cx="10515600" cy="4706722"/>
          </a:xfrm>
        </p:spPr>
        <p:txBody>
          <a:bodyPr>
            <a:normAutofit/>
          </a:bodyPr>
          <a:lstStyle/>
          <a:p>
            <a:pPr marL="0" indent="0">
              <a:buNone/>
            </a:pPr>
            <a:r>
              <a:rPr lang="en-US" sz="1400" dirty="0"/>
              <a:t>TCG Advisory Services LLC (“TCG Advisors”) is a registered investment advisor regulated by the U.S. Securities and Exchange Commission (SEC) subject to the Rules and Regulations of the Investment Advisor Act of 1940. Registration with the U.S. Securities and Exchange Commission does not imply a certain level of skill or training.</a:t>
            </a:r>
          </a:p>
          <a:p>
            <a:pPr marL="0" indent="0">
              <a:buNone/>
            </a:pPr>
            <a:r>
              <a:rPr lang="en-US" sz="1400" dirty="0"/>
              <a:t>TCG Advisors, LP is a part of TCG Group Holdings, LLP. TCG Group Holdings, LLP, and is a part of Hub International. TCG Group Holdings, LLP, owns and operates several other entities which provide various services to employers across the U.S. Those affiliates (wholly‐owned subsidiaries of TCG Group Holdings, LLP) sometimes provide services to TCG Advisors’ Clients. These affiliates are Total Compensation Group Consulting, LP and TCG Administrators, LP (f/k/a JEM Resource Partners, LP). The business activities of these companies are discussed in its ADV Part 2A. TCG Advisors is located in Austin, Texas, and a copy of its Form ADV Part 2 is available upon request.</a:t>
            </a:r>
          </a:p>
          <a:p>
            <a:pPr marL="0" indent="0">
              <a:buNone/>
            </a:pPr>
            <a:r>
              <a:rPr lang="en-US" sz="1400" dirty="0"/>
              <a:t>This presentation is not authorized for use as an offer of sale or a solicitation of an offer to purchase investments in any of the plans discussed or an affiliated entity. An investment in the plans carries the potential for loss. </a:t>
            </a:r>
          </a:p>
          <a:p>
            <a:pPr marL="0" indent="0">
              <a:buNone/>
            </a:pPr>
            <a:r>
              <a:rPr lang="en-US" sz="1400" dirty="0"/>
              <a:t>This presentation is for informational purposes only and does not constitute an offer to sell, a solicitation to buy, or a recommendation for any security, or as an offer to provide advisory or other services in any jurisdiction in which such offer, solicitation, purchase or sale would be unlawful under the securities laws of such jurisdiction.</a:t>
            </a:r>
          </a:p>
          <a:p>
            <a:pPr marL="0" indent="0">
              <a:buNone/>
            </a:pPr>
            <a:r>
              <a:rPr lang="en-US" sz="1400" dirty="0"/>
              <a:t>Past performance may not be indicative of any future results. No current or prospective client should assume that the future performance of any investment or investment strategy referenced directly or indirectly in this report will perform in the same manner in the future. Different types of investments and investment strategies involve varying degrees of risk—all investing involves risk—and may experience positive or negative growth. Nothing in this presentation should be construed as guaranteeing any investment performance.</a:t>
            </a:r>
          </a:p>
          <a:p>
            <a:pPr marL="0" indent="0">
              <a:buNone/>
            </a:pPr>
            <a:endParaRPr lang="en-US" sz="1400" dirty="0"/>
          </a:p>
        </p:txBody>
      </p:sp>
      <p:sp>
        <p:nvSpPr>
          <p:cNvPr id="3" name="Rectangle 3"/>
          <p:cNvSpPr txBox="1">
            <a:spLocks noChangeArrowheads="1"/>
          </p:cNvSpPr>
          <p:nvPr/>
        </p:nvSpPr>
        <p:spPr>
          <a:xfrm>
            <a:off x="1981200" y="1143000"/>
            <a:ext cx="8229600" cy="4572000"/>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14000"/>
              </a:lnSpc>
              <a:spcBef>
                <a:spcPts val="0"/>
              </a:spcBef>
              <a:buClr>
                <a:srgbClr val="CC3300"/>
              </a:buClr>
              <a:buNone/>
            </a:pPr>
            <a:endParaRPr lang="en-US" sz="1200" dirty="0">
              <a:latin typeface="Georgia" pitchFamily="18" charset="0"/>
              <a:ea typeface="ＭＳ Ｐゴシック" pitchFamily="34" charset="-128"/>
            </a:endParaRPr>
          </a:p>
        </p:txBody>
      </p:sp>
    </p:spTree>
    <p:extLst>
      <p:ext uri="{BB962C8B-B14F-4D97-AF65-F5344CB8AC3E}">
        <p14:creationId xmlns:p14="http://schemas.microsoft.com/office/powerpoint/2010/main" val="3631474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20983c26bb2_0_0"/>
          <p:cNvSpPr/>
          <p:nvPr/>
        </p:nvSpPr>
        <p:spPr>
          <a:xfrm>
            <a:off x="9809403" y="1284606"/>
            <a:ext cx="1620600" cy="4554600"/>
          </a:xfrm>
          <a:prstGeom prst="roundRect">
            <a:avLst>
              <a:gd name="adj" fmla="val 3958"/>
            </a:avLst>
          </a:prstGeom>
          <a:solidFill>
            <a:srgbClr val="26374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g20983c26bb2_0_0"/>
          <p:cNvSpPr txBox="1">
            <a:spLocks noGrp="1"/>
          </p:cNvSpPr>
          <p:nvPr>
            <p:ph type="title"/>
          </p:nvPr>
        </p:nvSpPr>
        <p:spPr>
          <a:xfrm>
            <a:off x="558655" y="447290"/>
            <a:ext cx="8271300" cy="5847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ct val="128653"/>
              <a:buNone/>
            </a:pPr>
            <a:r>
              <a:rPr lang="en-US"/>
              <a:t>HUB Retirement &amp; Private Wealth</a:t>
            </a:r>
            <a:endParaRPr/>
          </a:p>
        </p:txBody>
      </p:sp>
      <p:sp>
        <p:nvSpPr>
          <p:cNvPr id="153" name="Google Shape;153;g20983c26bb2_0_0"/>
          <p:cNvSpPr txBox="1"/>
          <p:nvPr/>
        </p:nvSpPr>
        <p:spPr>
          <a:xfrm>
            <a:off x="709111" y="1851532"/>
            <a:ext cx="4821300" cy="520800"/>
          </a:xfrm>
          <a:prstGeom prst="rect">
            <a:avLst/>
          </a:prstGeom>
          <a:noFill/>
          <a:ln>
            <a:noFill/>
          </a:ln>
        </p:spPr>
        <p:txBody>
          <a:bodyPr spcFirstLastPara="1" wrap="square" lIns="0" tIns="12700" rIns="0" bIns="0" anchor="t" anchorCtr="0">
            <a:spAutoFit/>
          </a:bodyPr>
          <a:lstStyle/>
          <a:p>
            <a:pPr marL="12700" marR="508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333232"/>
                </a:solidFill>
                <a:latin typeface="Arial"/>
                <a:ea typeface="Arial"/>
                <a:cs typeface="Arial"/>
                <a:sym typeface="Arial"/>
              </a:rPr>
              <a:t>When you work with us, you’re at  the center of a vast network of retirement, wealth management, and financial wellness specialists ready to bring clarity to a changing world with tailored solutions and unrelenting advocacy.</a:t>
            </a:r>
            <a:endParaRPr sz="1100" b="0" i="0" u="none" strike="noStrike" cap="none">
              <a:solidFill>
                <a:srgbClr val="000000"/>
              </a:solidFill>
              <a:latin typeface="Arial"/>
              <a:ea typeface="Arial"/>
              <a:cs typeface="Arial"/>
              <a:sym typeface="Arial"/>
            </a:endParaRPr>
          </a:p>
        </p:txBody>
      </p:sp>
      <p:sp>
        <p:nvSpPr>
          <p:cNvPr id="154" name="Google Shape;154;g20983c26bb2_0_0"/>
          <p:cNvSpPr txBox="1"/>
          <p:nvPr/>
        </p:nvSpPr>
        <p:spPr>
          <a:xfrm>
            <a:off x="1235808" y="6258288"/>
            <a:ext cx="10194300" cy="441300"/>
          </a:xfrm>
          <a:prstGeom prst="rect">
            <a:avLst/>
          </a:prstGeom>
          <a:solidFill>
            <a:schemeClr val="lt1"/>
          </a:solidFill>
          <a:ln>
            <a:noFill/>
          </a:ln>
        </p:spPr>
        <p:txBody>
          <a:bodyPr spcFirstLastPara="1" wrap="square" lIns="0" tIns="17775" rIns="0" bIns="0" anchor="t" anchorCtr="0">
            <a:spAutoFit/>
          </a:bodyPr>
          <a:lstStyle/>
          <a:p>
            <a:pPr marL="12700" marR="5080" lvl="0" indent="-635" algn="l" rtl="0">
              <a:lnSpc>
                <a:spcPct val="107692"/>
              </a:lnSpc>
              <a:spcBef>
                <a:spcPts val="0"/>
              </a:spcBef>
              <a:spcAft>
                <a:spcPts val="0"/>
              </a:spcAft>
              <a:buClr>
                <a:srgbClr val="000000"/>
              </a:buClr>
              <a:buSzPts val="650"/>
              <a:buFont typeface="Arial"/>
              <a:buNone/>
            </a:pPr>
            <a:r>
              <a:rPr lang="en-US" sz="650" b="0" i="0" u="none" strike="noStrike" cap="none">
                <a:solidFill>
                  <a:srgbClr val="7F7F7F"/>
                </a:solidFill>
                <a:latin typeface="Arial"/>
                <a:ea typeface="Arial"/>
                <a:cs typeface="Arial"/>
                <a:sym typeface="Arial"/>
              </a:rPr>
              <a:t>*HUB owned RIAs provide investment advisory and management services to clients. All HUB RIAs reflect an aggregated amount of $105,369,032,198 in regulatory assets under advisement. This includes $74,817,452,822 in  nondiscretionary institutional assets under advisement, primarily comprised of ERISA qualified retirement plans where we act as a 3(21) fiduciary, and $24,392,640,791 in discretionary institutional assets under management,  comprised of qualified retirement assets where our RIA acts as an ERISA 3(38) investment manager, and other institutional client assets and nonqualified plans, as well as $2,936,425,431 in total Wealth Client assets under  advisement. HUB Retirement and Private Wealth employees are Registered Representatives of and offer Securities and Advisory services through various Broker Dealers and Registered Investment Advisers, which may or  may not be affiliated with HUB International.Insurance services are offered through HUB International, an affiliate.</a:t>
            </a:r>
            <a:endParaRPr sz="650" b="0" i="0" u="none" strike="noStrike" cap="none">
              <a:solidFill>
                <a:srgbClr val="000000"/>
              </a:solidFill>
              <a:latin typeface="Arial"/>
              <a:ea typeface="Arial"/>
              <a:cs typeface="Arial"/>
              <a:sym typeface="Arial"/>
            </a:endParaRPr>
          </a:p>
        </p:txBody>
      </p:sp>
      <p:grpSp>
        <p:nvGrpSpPr>
          <p:cNvPr id="155" name="Google Shape;155;g20983c26bb2_0_0"/>
          <p:cNvGrpSpPr/>
          <p:nvPr/>
        </p:nvGrpSpPr>
        <p:grpSpPr>
          <a:xfrm>
            <a:off x="700551" y="2852618"/>
            <a:ext cx="4401872" cy="2888779"/>
            <a:chOff x="6073190" y="1315918"/>
            <a:chExt cx="3314662" cy="2181034"/>
          </a:xfrm>
        </p:grpSpPr>
        <p:pic>
          <p:nvPicPr>
            <p:cNvPr id="156" name="Google Shape;156;g20983c26bb2_0_0"/>
            <p:cNvPicPr preferRelativeResize="0"/>
            <p:nvPr/>
          </p:nvPicPr>
          <p:blipFill rotWithShape="1">
            <a:blip r:embed="rId3">
              <a:alphaModFix/>
            </a:blip>
            <a:srcRect/>
            <a:stretch/>
          </p:blipFill>
          <p:spPr>
            <a:xfrm>
              <a:off x="6073190" y="1315918"/>
              <a:ext cx="3314662" cy="2181034"/>
            </a:xfrm>
            <a:prstGeom prst="rect">
              <a:avLst/>
            </a:prstGeom>
            <a:noFill/>
            <a:ln>
              <a:noFill/>
            </a:ln>
          </p:spPr>
        </p:pic>
        <p:sp>
          <p:nvSpPr>
            <p:cNvPr id="157" name="Google Shape;157;g20983c26bb2_0_0"/>
            <p:cNvSpPr/>
            <p:nvPr/>
          </p:nvSpPr>
          <p:spPr>
            <a:xfrm>
              <a:off x="7560873" y="3062485"/>
              <a:ext cx="43023" cy="111080"/>
            </a:xfrm>
            <a:custGeom>
              <a:avLst/>
              <a:gdLst/>
              <a:ahLst/>
              <a:cxnLst/>
              <a:rect l="l" t="t" r="r" b="b"/>
              <a:pathLst>
                <a:path w="50800" h="77470" extrusionOk="0">
                  <a:moveTo>
                    <a:pt x="25146" y="0"/>
                  </a:moveTo>
                  <a:lnTo>
                    <a:pt x="15355" y="1977"/>
                  </a:lnTo>
                  <a:lnTo>
                    <a:pt x="7362" y="7367"/>
                  </a:lnTo>
                  <a:lnTo>
                    <a:pt x="1975" y="15360"/>
                  </a:lnTo>
                  <a:lnTo>
                    <a:pt x="0" y="25146"/>
                  </a:lnTo>
                  <a:lnTo>
                    <a:pt x="3211" y="39101"/>
                  </a:lnTo>
                  <a:lnTo>
                    <a:pt x="10658" y="54770"/>
                  </a:lnTo>
                  <a:lnTo>
                    <a:pt x="19063" y="68603"/>
                  </a:lnTo>
                  <a:lnTo>
                    <a:pt x="25146" y="77050"/>
                  </a:lnTo>
                  <a:lnTo>
                    <a:pt x="31228" y="68603"/>
                  </a:lnTo>
                  <a:lnTo>
                    <a:pt x="39633" y="54770"/>
                  </a:lnTo>
                  <a:lnTo>
                    <a:pt x="47080" y="39101"/>
                  </a:lnTo>
                  <a:lnTo>
                    <a:pt x="47220" y="38493"/>
                  </a:lnTo>
                  <a:lnTo>
                    <a:pt x="18199" y="38493"/>
                  </a:lnTo>
                  <a:lnTo>
                    <a:pt x="12573" y="32867"/>
                  </a:lnTo>
                  <a:lnTo>
                    <a:pt x="12573" y="18973"/>
                  </a:lnTo>
                  <a:lnTo>
                    <a:pt x="18199" y="13347"/>
                  </a:lnTo>
                  <a:lnTo>
                    <a:pt x="46959" y="13347"/>
                  </a:lnTo>
                  <a:lnTo>
                    <a:pt x="42929" y="7367"/>
                  </a:lnTo>
                  <a:lnTo>
                    <a:pt x="34936" y="1977"/>
                  </a:lnTo>
                  <a:lnTo>
                    <a:pt x="25146" y="0"/>
                  </a:lnTo>
                  <a:close/>
                </a:path>
                <a:path w="50800" h="77470" extrusionOk="0">
                  <a:moveTo>
                    <a:pt x="46959" y="13347"/>
                  </a:moveTo>
                  <a:lnTo>
                    <a:pt x="32092" y="13347"/>
                  </a:lnTo>
                  <a:lnTo>
                    <a:pt x="37719" y="18973"/>
                  </a:lnTo>
                  <a:lnTo>
                    <a:pt x="37719" y="32867"/>
                  </a:lnTo>
                  <a:lnTo>
                    <a:pt x="32092" y="38493"/>
                  </a:lnTo>
                  <a:lnTo>
                    <a:pt x="47220" y="38493"/>
                  </a:lnTo>
                  <a:lnTo>
                    <a:pt x="50292" y="25146"/>
                  </a:lnTo>
                  <a:lnTo>
                    <a:pt x="48316" y="15360"/>
                  </a:lnTo>
                  <a:lnTo>
                    <a:pt x="46959" y="13347"/>
                  </a:lnTo>
                  <a:close/>
                </a:path>
              </a:pathLst>
            </a:custGeom>
            <a:solidFill>
              <a:srgbClr val="1478D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g20983c26bb2_0_0"/>
            <p:cNvSpPr txBox="1"/>
            <p:nvPr/>
          </p:nvSpPr>
          <p:spPr>
            <a:xfrm>
              <a:off x="7019484" y="3098317"/>
              <a:ext cx="518400" cy="140100"/>
            </a:xfrm>
            <a:prstGeom prst="rect">
              <a:avLst/>
            </a:prstGeom>
            <a:noFill/>
            <a:ln>
              <a:noFill/>
            </a:ln>
          </p:spPr>
          <p:txBody>
            <a:bodyPr spcFirstLastPara="1" wrap="square" lIns="0" tIns="17125" rIns="0" bIns="0" anchor="t" anchorCtr="0">
              <a:spAutoFit/>
            </a:bodyPr>
            <a:lstStyle/>
            <a:p>
              <a:pPr marL="12700" marR="0" lvl="0" indent="0" algn="r" rtl="0">
                <a:lnSpc>
                  <a:spcPct val="58428"/>
                </a:lnSpc>
                <a:spcBef>
                  <a:spcPts val="0"/>
                </a:spcBef>
                <a:spcAft>
                  <a:spcPts val="0"/>
                </a:spcAft>
                <a:buClr>
                  <a:srgbClr val="000000"/>
                </a:buClr>
                <a:buSzPts val="700"/>
                <a:buFont typeface="Arial"/>
                <a:buNone/>
              </a:pPr>
              <a:r>
                <a:rPr lang="en-US" sz="700" b="1" i="0" u="none" strike="noStrike" cap="none">
                  <a:solidFill>
                    <a:srgbClr val="333232"/>
                  </a:solidFill>
                  <a:latin typeface="Arial"/>
                  <a:ea typeface="Arial"/>
                  <a:cs typeface="Arial"/>
                  <a:sym typeface="Arial"/>
                </a:rPr>
                <a:t>Austin</a:t>
              </a:r>
              <a:endParaRPr sz="700" b="1" i="0" u="none" strike="noStrike" cap="none">
                <a:solidFill>
                  <a:srgbClr val="000000"/>
                </a:solidFill>
                <a:latin typeface="Arial"/>
                <a:ea typeface="Arial"/>
                <a:cs typeface="Arial"/>
                <a:sym typeface="Arial"/>
              </a:endParaRPr>
            </a:p>
            <a:p>
              <a:pPr marL="12700" marR="0" lvl="0" indent="0" algn="r" rtl="0">
                <a:lnSpc>
                  <a:spcPct val="58333"/>
                </a:lnSpc>
                <a:spcBef>
                  <a:spcPts val="400"/>
                </a:spcBef>
                <a:spcAft>
                  <a:spcPts val="0"/>
                </a:spcAft>
                <a:buClr>
                  <a:srgbClr val="000000"/>
                </a:buClr>
                <a:buSzPts val="600"/>
                <a:buFont typeface="Arial"/>
                <a:buNone/>
              </a:pPr>
              <a:r>
                <a:rPr lang="en-US" sz="600" b="1" i="0" u="none" strike="noStrike" cap="none">
                  <a:solidFill>
                    <a:srgbClr val="333232"/>
                  </a:solidFill>
                  <a:latin typeface="Arial"/>
                  <a:ea typeface="Arial"/>
                  <a:cs typeface="Arial"/>
                  <a:sym typeface="Arial"/>
                </a:rPr>
                <a:t>Main TCG Office</a:t>
              </a:r>
              <a:endParaRPr sz="600" b="0" i="0" u="none" strike="noStrike" cap="none">
                <a:solidFill>
                  <a:srgbClr val="000000"/>
                </a:solidFill>
                <a:latin typeface="Arial"/>
                <a:ea typeface="Arial"/>
                <a:cs typeface="Arial"/>
                <a:sym typeface="Arial"/>
              </a:endParaRPr>
            </a:p>
          </p:txBody>
        </p:sp>
      </p:grpSp>
      <p:sp>
        <p:nvSpPr>
          <p:cNvPr id="159" name="Google Shape;159;g20983c26bb2_0_0"/>
          <p:cNvSpPr/>
          <p:nvPr/>
        </p:nvSpPr>
        <p:spPr>
          <a:xfrm>
            <a:off x="1758400" y="2682317"/>
            <a:ext cx="2376000" cy="253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r>
              <a:rPr lang="en-US" sz="1050" b="1" i="0" u="none" strike="noStrike" cap="none">
                <a:solidFill>
                  <a:srgbClr val="333232"/>
                </a:solidFill>
                <a:latin typeface="Arial"/>
                <a:ea typeface="Arial"/>
                <a:cs typeface="Arial"/>
                <a:sym typeface="Arial"/>
              </a:rPr>
              <a:t>National Reach | Local Leadership</a:t>
            </a:r>
            <a:endParaRPr sz="1050" b="1" i="0" u="none" strike="noStrike" cap="none">
              <a:solidFill>
                <a:srgbClr val="000000"/>
              </a:solidFill>
              <a:latin typeface="Arial"/>
              <a:ea typeface="Arial"/>
              <a:cs typeface="Arial"/>
              <a:sym typeface="Arial"/>
            </a:endParaRPr>
          </a:p>
        </p:txBody>
      </p:sp>
      <p:sp>
        <p:nvSpPr>
          <p:cNvPr id="160" name="Google Shape;160;g20983c26bb2_0_0"/>
          <p:cNvSpPr txBox="1"/>
          <p:nvPr/>
        </p:nvSpPr>
        <p:spPr>
          <a:xfrm>
            <a:off x="7870454" y="5182528"/>
            <a:ext cx="1780500" cy="648891"/>
          </a:xfrm>
          <a:prstGeom prst="rect">
            <a:avLst/>
          </a:prstGeom>
          <a:noFill/>
          <a:ln>
            <a:noFill/>
          </a:ln>
        </p:spPr>
        <p:txBody>
          <a:bodyPr spcFirstLastPara="1" wrap="square" lIns="0" tIns="30475" rIns="0" bIns="0" anchor="t" anchorCtr="0">
            <a:spAutoFit/>
          </a:bodyPr>
          <a:lstStyle/>
          <a:p>
            <a:pPr marL="12700" marR="0" lvl="0" indent="0" algn="l" rtl="0">
              <a:lnSpc>
                <a:spcPct val="100000"/>
              </a:lnSpc>
              <a:spcBef>
                <a:spcPts val="0"/>
              </a:spcBef>
              <a:spcAft>
                <a:spcPts val="0"/>
              </a:spcAft>
              <a:buClr>
                <a:srgbClr val="000000"/>
              </a:buClr>
              <a:buSzPts val="900"/>
              <a:buFont typeface="Arial"/>
              <a:buNone/>
            </a:pPr>
            <a:r>
              <a:rPr lang="en-US" sz="900" b="0" i="0" u="none" strike="noStrike" cap="none" dirty="0">
                <a:solidFill>
                  <a:srgbClr val="253746"/>
                </a:solidFill>
                <a:latin typeface="Arial"/>
                <a:ea typeface="Arial"/>
                <a:cs typeface="Arial"/>
                <a:sym typeface="Arial"/>
              </a:rPr>
              <a:t>Retirement Plans</a:t>
            </a:r>
            <a:endParaRPr sz="900" b="0" i="0" u="none" strike="noStrike" cap="none" dirty="0">
              <a:solidFill>
                <a:srgbClr val="000000"/>
              </a:solidFill>
              <a:latin typeface="Arial"/>
              <a:ea typeface="Arial"/>
              <a:cs typeface="Arial"/>
              <a:sym typeface="Arial"/>
            </a:endParaRPr>
          </a:p>
          <a:p>
            <a:pPr marL="12700" marR="0" lvl="0" indent="0" algn="l" rtl="0">
              <a:lnSpc>
                <a:spcPct val="100000"/>
              </a:lnSpc>
              <a:spcBef>
                <a:spcPts val="275"/>
              </a:spcBef>
              <a:spcAft>
                <a:spcPts val="0"/>
              </a:spcAft>
              <a:buClr>
                <a:srgbClr val="000000"/>
              </a:buClr>
              <a:buSzPts val="2000"/>
              <a:buFont typeface="Arial"/>
              <a:buNone/>
            </a:pPr>
            <a:r>
              <a:rPr lang="en-US" sz="2000" b="1" dirty="0">
                <a:solidFill>
                  <a:srgbClr val="0678D5"/>
                </a:solidFill>
              </a:rPr>
              <a:t>9</a:t>
            </a:r>
            <a:r>
              <a:rPr lang="en-US" sz="2000" b="1" i="0" u="none" strike="noStrike" cap="none" dirty="0">
                <a:solidFill>
                  <a:srgbClr val="0678D5"/>
                </a:solidFill>
                <a:latin typeface="Arial"/>
                <a:ea typeface="Arial"/>
                <a:cs typeface="Arial"/>
                <a:sym typeface="Arial"/>
              </a:rPr>
              <a:t>,000+</a:t>
            </a:r>
            <a:endParaRPr sz="2000" b="1" i="0" u="none" strike="noStrike" cap="none" dirty="0">
              <a:solidFill>
                <a:srgbClr val="0678D5"/>
              </a:solidFill>
              <a:latin typeface="Arial"/>
              <a:ea typeface="Arial"/>
              <a:cs typeface="Arial"/>
              <a:sym typeface="Arial"/>
            </a:endParaRPr>
          </a:p>
          <a:p>
            <a:pPr marL="12700" marR="0" lvl="0" indent="0" algn="l" rtl="0">
              <a:lnSpc>
                <a:spcPct val="100000"/>
              </a:lnSpc>
              <a:spcBef>
                <a:spcPts val="170"/>
              </a:spcBef>
              <a:spcAft>
                <a:spcPts val="0"/>
              </a:spcAft>
              <a:buClr>
                <a:srgbClr val="000000"/>
              </a:buClr>
              <a:buSzPts val="700"/>
              <a:buFont typeface="Arial"/>
              <a:buNone/>
            </a:pPr>
            <a:r>
              <a:rPr lang="en-US" sz="700" b="0" i="0" u="none" strike="noStrike" cap="none" dirty="0">
                <a:solidFill>
                  <a:srgbClr val="253746"/>
                </a:solidFill>
                <a:latin typeface="Arial"/>
                <a:ea typeface="Arial"/>
                <a:cs typeface="Arial"/>
                <a:sym typeface="Arial"/>
              </a:rPr>
              <a:t>Retirement plans under advisement</a:t>
            </a:r>
            <a:endParaRPr sz="700" b="0" i="0" u="none" strike="noStrike" cap="none" dirty="0">
              <a:solidFill>
                <a:srgbClr val="000000"/>
              </a:solidFill>
              <a:latin typeface="Arial"/>
              <a:ea typeface="Arial"/>
              <a:cs typeface="Arial"/>
              <a:sym typeface="Arial"/>
            </a:endParaRPr>
          </a:p>
        </p:txBody>
      </p:sp>
      <p:sp>
        <p:nvSpPr>
          <p:cNvPr id="161" name="Google Shape;161;g20983c26bb2_0_0"/>
          <p:cNvSpPr txBox="1"/>
          <p:nvPr/>
        </p:nvSpPr>
        <p:spPr>
          <a:xfrm>
            <a:off x="5805177" y="5182568"/>
            <a:ext cx="1883100" cy="648891"/>
          </a:xfrm>
          <a:prstGeom prst="rect">
            <a:avLst/>
          </a:prstGeom>
          <a:noFill/>
          <a:ln>
            <a:noFill/>
          </a:ln>
        </p:spPr>
        <p:txBody>
          <a:bodyPr spcFirstLastPara="1" wrap="square" lIns="0" tIns="30475" rIns="0" bIns="0" anchor="t" anchorCtr="0">
            <a:spAutoFit/>
          </a:bodyPr>
          <a:lstStyle/>
          <a:p>
            <a:pPr marL="12700" marR="0" lvl="0" indent="0" algn="l" rtl="0">
              <a:lnSpc>
                <a:spcPct val="100000"/>
              </a:lnSpc>
              <a:spcBef>
                <a:spcPts val="0"/>
              </a:spcBef>
              <a:spcAft>
                <a:spcPts val="0"/>
              </a:spcAft>
              <a:buClr>
                <a:srgbClr val="000000"/>
              </a:buClr>
              <a:buSzPts val="900"/>
              <a:buFont typeface="Arial"/>
              <a:buNone/>
            </a:pPr>
            <a:r>
              <a:rPr lang="en-US" sz="900" b="0" i="0" u="none" strike="noStrike" cap="none" dirty="0">
                <a:solidFill>
                  <a:srgbClr val="253746"/>
                </a:solidFill>
                <a:latin typeface="Arial"/>
                <a:ea typeface="Arial"/>
                <a:cs typeface="Arial"/>
                <a:sym typeface="Arial"/>
              </a:rPr>
              <a:t>Advisory</a:t>
            </a:r>
            <a:endParaRPr sz="900" b="0" i="0" u="none" strike="noStrike" cap="none" dirty="0">
              <a:solidFill>
                <a:srgbClr val="000000"/>
              </a:solidFill>
              <a:latin typeface="Arial"/>
              <a:ea typeface="Arial"/>
              <a:cs typeface="Arial"/>
              <a:sym typeface="Arial"/>
            </a:endParaRPr>
          </a:p>
          <a:p>
            <a:pPr marL="12700" marR="0" lvl="0" indent="0" algn="l" rtl="0">
              <a:lnSpc>
                <a:spcPct val="100000"/>
              </a:lnSpc>
              <a:spcBef>
                <a:spcPts val="275"/>
              </a:spcBef>
              <a:spcAft>
                <a:spcPts val="0"/>
              </a:spcAft>
              <a:buClr>
                <a:srgbClr val="000000"/>
              </a:buClr>
              <a:buSzPts val="2000"/>
              <a:buFont typeface="Arial"/>
              <a:buNone/>
            </a:pPr>
            <a:r>
              <a:rPr lang="en-US" sz="2000" b="1" i="0" u="none" strike="noStrike" cap="none" dirty="0">
                <a:solidFill>
                  <a:srgbClr val="0678D5"/>
                </a:solidFill>
                <a:latin typeface="Arial"/>
                <a:ea typeface="Arial"/>
                <a:cs typeface="Arial"/>
                <a:sym typeface="Arial"/>
              </a:rPr>
              <a:t>$172B+</a:t>
            </a:r>
            <a:endParaRPr sz="2000" b="1" i="0" u="none" strike="noStrike" cap="none" dirty="0">
              <a:solidFill>
                <a:srgbClr val="0678D5"/>
              </a:solidFill>
              <a:latin typeface="Arial"/>
              <a:ea typeface="Arial"/>
              <a:cs typeface="Arial"/>
              <a:sym typeface="Arial"/>
            </a:endParaRPr>
          </a:p>
          <a:p>
            <a:pPr marL="12700" marR="0" lvl="0" indent="0" algn="l" rtl="0">
              <a:lnSpc>
                <a:spcPct val="100000"/>
              </a:lnSpc>
              <a:spcBef>
                <a:spcPts val="170"/>
              </a:spcBef>
              <a:spcAft>
                <a:spcPts val="0"/>
              </a:spcAft>
              <a:buClr>
                <a:srgbClr val="000000"/>
              </a:buClr>
              <a:buSzPts val="700"/>
              <a:buFont typeface="Arial"/>
              <a:buNone/>
            </a:pPr>
            <a:r>
              <a:rPr lang="en-US" sz="700" b="0" i="0" u="none" strike="noStrike" cap="none" dirty="0">
                <a:solidFill>
                  <a:srgbClr val="253746"/>
                </a:solidFill>
                <a:latin typeface="Arial"/>
                <a:ea typeface="Arial"/>
                <a:cs typeface="Arial"/>
                <a:sym typeface="Arial"/>
              </a:rPr>
              <a:t>Retirement plan assets under advisement*</a:t>
            </a:r>
            <a:endParaRPr sz="700" b="0" i="0" u="none" strike="noStrike" cap="none" dirty="0">
              <a:solidFill>
                <a:srgbClr val="000000"/>
              </a:solidFill>
              <a:latin typeface="Arial"/>
              <a:ea typeface="Arial"/>
              <a:cs typeface="Arial"/>
              <a:sym typeface="Arial"/>
            </a:endParaRPr>
          </a:p>
        </p:txBody>
      </p:sp>
      <p:sp>
        <p:nvSpPr>
          <p:cNvPr id="162" name="Google Shape;162;g20983c26bb2_0_0"/>
          <p:cNvSpPr/>
          <p:nvPr/>
        </p:nvSpPr>
        <p:spPr>
          <a:xfrm>
            <a:off x="623491" y="1261379"/>
            <a:ext cx="3665700" cy="338700"/>
          </a:xfrm>
          <a:prstGeom prst="rect">
            <a:avLst/>
          </a:prstGeom>
          <a:noFill/>
          <a:ln>
            <a:noFill/>
          </a:ln>
        </p:spPr>
        <p:txBody>
          <a:bodyPr spcFirstLastPara="1" wrap="square" lIns="91425" tIns="45700" rIns="91425" bIns="45700" anchor="t" anchorCtr="0">
            <a:noAutofit/>
          </a:bodyPr>
          <a:lstStyle/>
          <a:p>
            <a:pPr marL="1270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253746"/>
                </a:solidFill>
                <a:latin typeface="Arial"/>
                <a:ea typeface="Arial"/>
                <a:cs typeface="Arial"/>
                <a:sym typeface="Arial"/>
              </a:rPr>
              <a:t>We help you get ready for tomorrow</a:t>
            </a:r>
            <a:endParaRPr sz="1600" b="1" i="0" u="none" strike="noStrike" cap="none">
              <a:solidFill>
                <a:srgbClr val="000000"/>
              </a:solidFill>
              <a:latin typeface="Arial"/>
              <a:ea typeface="Arial"/>
              <a:cs typeface="Arial"/>
              <a:sym typeface="Arial"/>
            </a:endParaRPr>
          </a:p>
        </p:txBody>
      </p:sp>
      <p:grpSp>
        <p:nvGrpSpPr>
          <p:cNvPr id="163" name="Google Shape;163;g20983c26bb2_0_0"/>
          <p:cNvGrpSpPr/>
          <p:nvPr/>
        </p:nvGrpSpPr>
        <p:grpSpPr>
          <a:xfrm>
            <a:off x="5866870" y="1765748"/>
            <a:ext cx="3323719" cy="3113788"/>
            <a:chOff x="2399601" y="2962124"/>
            <a:chExt cx="3046209" cy="2853806"/>
          </a:xfrm>
        </p:grpSpPr>
        <p:grpSp>
          <p:nvGrpSpPr>
            <p:cNvPr id="164" name="Google Shape;164;g20983c26bb2_0_0"/>
            <p:cNvGrpSpPr/>
            <p:nvPr/>
          </p:nvGrpSpPr>
          <p:grpSpPr>
            <a:xfrm>
              <a:off x="2399601" y="2962124"/>
              <a:ext cx="3046209" cy="2853806"/>
              <a:chOff x="3123479" y="2136678"/>
              <a:chExt cx="3046209" cy="2853806"/>
            </a:xfrm>
          </p:grpSpPr>
          <p:sp>
            <p:nvSpPr>
              <p:cNvPr id="165" name="Google Shape;165;g20983c26bb2_0_0"/>
              <p:cNvSpPr/>
              <p:nvPr/>
            </p:nvSpPr>
            <p:spPr>
              <a:xfrm>
                <a:off x="3123479" y="3264584"/>
                <a:ext cx="1725900" cy="1725900"/>
              </a:xfrm>
              <a:prstGeom prst="ellipse">
                <a:avLst/>
              </a:prstGeom>
              <a:solidFill>
                <a:srgbClr val="263746"/>
              </a:solidFill>
              <a:ln w="381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66" name="Google Shape;166;g20983c26bb2_0_0"/>
              <p:cNvSpPr/>
              <p:nvPr/>
            </p:nvSpPr>
            <p:spPr>
              <a:xfrm>
                <a:off x="4443788" y="2697668"/>
                <a:ext cx="1725900" cy="1725900"/>
              </a:xfrm>
              <a:prstGeom prst="ellipse">
                <a:avLst/>
              </a:prstGeom>
              <a:solidFill>
                <a:srgbClr val="00B0F0"/>
              </a:solidFill>
              <a:ln w="381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67" name="Google Shape;167;g20983c26bb2_0_0"/>
              <p:cNvSpPr/>
              <p:nvPr/>
            </p:nvSpPr>
            <p:spPr>
              <a:xfrm>
                <a:off x="3134240" y="2136678"/>
                <a:ext cx="1725900" cy="1725900"/>
              </a:xfrm>
              <a:prstGeom prst="ellipse">
                <a:avLst/>
              </a:prstGeom>
              <a:solidFill>
                <a:srgbClr val="0678D5"/>
              </a:solidFill>
              <a:ln w="381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168" name="Google Shape;168;g20983c26bb2_0_0"/>
            <p:cNvSpPr/>
            <p:nvPr/>
          </p:nvSpPr>
          <p:spPr>
            <a:xfrm>
              <a:off x="2510122" y="3480338"/>
              <a:ext cx="1560900" cy="723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Arial"/>
                  <a:ea typeface="Arial"/>
                  <a:cs typeface="Arial"/>
                  <a:sym typeface="Arial"/>
                </a:rPr>
                <a:t>Organizations</a:t>
              </a:r>
              <a:endParaRPr sz="1200" b="0" i="0" u="none" strike="noStrike" cap="none">
                <a:solidFill>
                  <a:schemeClr val="lt1"/>
                </a:solidFill>
                <a:latin typeface="Arial"/>
                <a:ea typeface="Arial"/>
                <a:cs typeface="Arial"/>
                <a:sym typeface="Arial"/>
              </a:endParaRPr>
            </a:p>
            <a:p>
              <a:pPr marL="0" marR="0" lvl="0" indent="0" algn="ctr" rtl="0">
                <a:lnSpc>
                  <a:spcPct val="100000"/>
                </a:lnSpc>
                <a:spcBef>
                  <a:spcPts val="600"/>
                </a:spcBef>
                <a:spcAft>
                  <a:spcPts val="0"/>
                </a:spcAft>
                <a:buClr>
                  <a:srgbClr val="000000"/>
                </a:buClr>
                <a:buSzPts val="800"/>
                <a:buFont typeface="Arial"/>
                <a:buNone/>
              </a:pPr>
              <a:r>
                <a:rPr lang="en-US" sz="800" b="0" i="0" u="none" strike="noStrike" cap="none">
                  <a:solidFill>
                    <a:schemeClr val="lt1"/>
                  </a:solidFill>
                  <a:latin typeface="Arial"/>
                  <a:ea typeface="Arial"/>
                  <a:cs typeface="Arial"/>
                  <a:sym typeface="Arial"/>
                </a:rPr>
                <a:t>For-Profit companies, Not-for-profit organizations and governmental entities</a:t>
              </a:r>
              <a:endParaRPr sz="800" b="0" i="0" u="none" strike="noStrike" cap="none">
                <a:solidFill>
                  <a:schemeClr val="lt1"/>
                </a:solidFill>
                <a:latin typeface="Arial"/>
                <a:ea typeface="Arial"/>
                <a:cs typeface="Arial"/>
                <a:sym typeface="Arial"/>
              </a:endParaRPr>
            </a:p>
          </p:txBody>
        </p:sp>
        <p:sp>
          <p:nvSpPr>
            <p:cNvPr id="169" name="Google Shape;169;g20983c26bb2_0_0"/>
            <p:cNvSpPr/>
            <p:nvPr/>
          </p:nvSpPr>
          <p:spPr>
            <a:xfrm>
              <a:off x="4053157" y="4008461"/>
              <a:ext cx="1213800" cy="907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Individuals and Families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600"/>
                </a:spcBef>
                <a:spcAft>
                  <a:spcPts val="0"/>
                </a:spcAft>
                <a:buClr>
                  <a:srgbClr val="000000"/>
                </a:buClr>
                <a:buSzPts val="800"/>
                <a:buFont typeface="Arial"/>
                <a:buNone/>
              </a:pPr>
              <a:r>
                <a:rPr lang="en-US" sz="800" b="0" i="0" u="none" strike="noStrike" cap="none">
                  <a:solidFill>
                    <a:schemeClr val="lt1"/>
                  </a:solidFill>
                  <a:latin typeface="Arial"/>
                  <a:ea typeface="Arial"/>
                  <a:cs typeface="Arial"/>
                  <a:sym typeface="Arial"/>
                </a:rPr>
                <a:t>Mass affluent and high net worth individuals and families</a:t>
              </a:r>
              <a:endParaRPr sz="800" b="0" i="0" u="none" strike="noStrike" cap="none">
                <a:solidFill>
                  <a:schemeClr val="lt1"/>
                </a:solidFill>
                <a:latin typeface="Arial"/>
                <a:ea typeface="Arial"/>
                <a:cs typeface="Arial"/>
                <a:sym typeface="Arial"/>
              </a:endParaRPr>
            </a:p>
          </p:txBody>
        </p:sp>
        <p:sp>
          <p:nvSpPr>
            <p:cNvPr id="170" name="Google Shape;170;g20983c26bb2_0_0"/>
            <p:cNvSpPr/>
            <p:nvPr/>
          </p:nvSpPr>
          <p:spPr>
            <a:xfrm>
              <a:off x="2667117" y="4848249"/>
              <a:ext cx="1119900" cy="600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Arial"/>
                  <a:ea typeface="Arial"/>
                  <a:cs typeface="Arial"/>
                  <a:sym typeface="Arial"/>
                </a:rPr>
                <a:t>Employees</a:t>
              </a:r>
              <a:endParaRPr sz="1200" b="0" i="0" u="none" strike="noStrike" cap="none">
                <a:solidFill>
                  <a:schemeClr val="lt1"/>
                </a:solidFill>
                <a:latin typeface="Arial"/>
                <a:ea typeface="Arial"/>
                <a:cs typeface="Arial"/>
                <a:sym typeface="Arial"/>
              </a:endParaRPr>
            </a:p>
            <a:p>
              <a:pPr marL="0" marR="0" lvl="0" indent="0" algn="ctr" rtl="0">
                <a:lnSpc>
                  <a:spcPct val="100000"/>
                </a:lnSpc>
                <a:spcBef>
                  <a:spcPts val="600"/>
                </a:spcBef>
                <a:spcAft>
                  <a:spcPts val="0"/>
                </a:spcAft>
                <a:buClr>
                  <a:srgbClr val="000000"/>
                </a:buClr>
                <a:buSzPts val="800"/>
                <a:buFont typeface="Arial"/>
                <a:buNone/>
              </a:pPr>
              <a:r>
                <a:rPr lang="en-US" sz="800" b="0" i="0" u="none" strike="noStrike" cap="none">
                  <a:solidFill>
                    <a:schemeClr val="lt1"/>
                  </a:solidFill>
                  <a:latin typeface="Arial"/>
                  <a:ea typeface="Arial"/>
                  <a:cs typeface="Arial"/>
                  <a:sym typeface="Arial"/>
                </a:rPr>
                <a:t>Workforce and executives</a:t>
              </a:r>
              <a:endParaRPr sz="800" b="0" i="0" u="none" strike="noStrike" cap="none">
                <a:solidFill>
                  <a:schemeClr val="lt1"/>
                </a:solidFill>
                <a:latin typeface="Arial"/>
                <a:ea typeface="Arial"/>
                <a:cs typeface="Arial"/>
                <a:sym typeface="Arial"/>
              </a:endParaRPr>
            </a:p>
          </p:txBody>
        </p:sp>
      </p:grpSp>
      <p:sp>
        <p:nvSpPr>
          <p:cNvPr id="171" name="Google Shape;171;g20983c26bb2_0_0"/>
          <p:cNvSpPr/>
          <p:nvPr/>
        </p:nvSpPr>
        <p:spPr>
          <a:xfrm>
            <a:off x="5704072" y="1263005"/>
            <a:ext cx="1603500" cy="338700"/>
          </a:xfrm>
          <a:prstGeom prst="rect">
            <a:avLst/>
          </a:prstGeom>
          <a:noFill/>
          <a:ln>
            <a:noFill/>
          </a:ln>
        </p:spPr>
        <p:txBody>
          <a:bodyPr spcFirstLastPara="1" wrap="square" lIns="91425" tIns="45700" rIns="91425" bIns="45700" anchor="t" anchorCtr="0">
            <a:noAutofit/>
          </a:bodyPr>
          <a:lstStyle/>
          <a:p>
            <a:pPr marL="1270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253746"/>
                </a:solidFill>
                <a:latin typeface="Arial"/>
                <a:ea typeface="Arial"/>
                <a:cs typeface="Arial"/>
                <a:sym typeface="Arial"/>
              </a:rPr>
              <a:t>Who We Serve</a:t>
            </a:r>
            <a:endParaRPr sz="1600" b="1" i="0" u="none" strike="noStrike" cap="none">
              <a:solidFill>
                <a:srgbClr val="000000"/>
              </a:solidFill>
              <a:latin typeface="Arial"/>
              <a:ea typeface="Arial"/>
              <a:cs typeface="Arial"/>
              <a:sym typeface="Arial"/>
            </a:endParaRPr>
          </a:p>
        </p:txBody>
      </p:sp>
      <p:cxnSp>
        <p:nvCxnSpPr>
          <p:cNvPr id="172" name="Google Shape;172;g20983c26bb2_0_0"/>
          <p:cNvCxnSpPr/>
          <p:nvPr/>
        </p:nvCxnSpPr>
        <p:spPr>
          <a:xfrm>
            <a:off x="7671136" y="5166892"/>
            <a:ext cx="0" cy="687900"/>
          </a:xfrm>
          <a:prstGeom prst="straightConnector1">
            <a:avLst/>
          </a:prstGeom>
          <a:noFill/>
          <a:ln w="9525" cap="flat" cmpd="sng">
            <a:solidFill>
              <a:srgbClr val="BFBFBF"/>
            </a:solidFill>
            <a:prstDash val="solid"/>
            <a:round/>
            <a:headEnd type="none" w="sm" len="sm"/>
            <a:tailEnd type="none" w="sm" len="sm"/>
          </a:ln>
        </p:spPr>
      </p:cxnSp>
      <p:sp>
        <p:nvSpPr>
          <p:cNvPr id="173" name="Google Shape;173;g20983c26bb2_0_0"/>
          <p:cNvSpPr/>
          <p:nvPr/>
        </p:nvSpPr>
        <p:spPr>
          <a:xfrm>
            <a:off x="10029221" y="1591937"/>
            <a:ext cx="1191522" cy="898253"/>
          </a:xfrm>
          <a:prstGeom prst="rect">
            <a:avLst/>
          </a:prstGeom>
          <a:noFill/>
          <a:ln>
            <a:noFill/>
          </a:ln>
        </p:spPr>
        <p:txBody>
          <a:bodyPr spcFirstLastPara="1" wrap="square" lIns="91425" tIns="45700" rIns="91425" bIns="45700" anchor="t" anchorCtr="0">
            <a:noAutofit/>
          </a:bodyPr>
          <a:lstStyle/>
          <a:p>
            <a:pPr marL="1270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C000"/>
                </a:solidFill>
                <a:latin typeface="Arial"/>
                <a:ea typeface="Arial"/>
                <a:cs typeface="Arial"/>
                <a:sym typeface="Arial"/>
              </a:rPr>
              <a:t>HUB</a:t>
            </a:r>
            <a:endParaRPr sz="1400" b="0" i="0" u="none" strike="noStrike" cap="none">
              <a:solidFill>
                <a:srgbClr val="000000"/>
              </a:solidFill>
              <a:latin typeface="Arial"/>
              <a:ea typeface="Arial"/>
              <a:cs typeface="Arial"/>
              <a:sym typeface="Arial"/>
            </a:endParaRPr>
          </a:p>
          <a:p>
            <a:pPr marL="12700" marR="0" lvl="0" indent="0" algn="ctr" rtl="0">
              <a:lnSpc>
                <a:spcPct val="100000"/>
              </a:lnSpc>
              <a:spcBef>
                <a:spcPts val="100"/>
              </a:spcBef>
              <a:spcAft>
                <a:spcPts val="0"/>
              </a:spcAft>
              <a:buClr>
                <a:srgbClr val="000000"/>
              </a:buClr>
              <a:buSzPts val="1600"/>
              <a:buFont typeface="Arial"/>
              <a:buNone/>
            </a:pPr>
            <a:r>
              <a:rPr lang="en-US" sz="1600" b="1" i="0" u="none" strike="noStrike" cap="none">
                <a:solidFill>
                  <a:srgbClr val="00B0F0"/>
                </a:solidFill>
                <a:latin typeface="Arial"/>
                <a:ea typeface="Arial"/>
                <a:cs typeface="Arial"/>
                <a:sym typeface="Arial"/>
              </a:rPr>
              <a:t>By the</a:t>
            </a:r>
            <a:endParaRPr sz="1400" b="0" i="0" u="none" strike="noStrike" cap="none">
              <a:solidFill>
                <a:srgbClr val="000000"/>
              </a:solidFill>
              <a:latin typeface="Arial"/>
              <a:ea typeface="Arial"/>
              <a:cs typeface="Arial"/>
              <a:sym typeface="Arial"/>
            </a:endParaRPr>
          </a:p>
          <a:p>
            <a:pPr marL="12700" marR="0" lvl="0" indent="0" algn="ctr" rtl="0">
              <a:lnSpc>
                <a:spcPct val="100000"/>
              </a:lnSpc>
              <a:spcBef>
                <a:spcPts val="100"/>
              </a:spcBef>
              <a:spcAft>
                <a:spcPts val="0"/>
              </a:spcAft>
              <a:buClr>
                <a:srgbClr val="000000"/>
              </a:buClr>
              <a:buSzPts val="1600"/>
              <a:buFont typeface="Arial"/>
              <a:buNone/>
            </a:pPr>
            <a:r>
              <a:rPr lang="en-US" sz="1600" b="1" i="0" u="none" strike="noStrike" cap="none">
                <a:solidFill>
                  <a:srgbClr val="00B0F0"/>
                </a:solidFill>
                <a:latin typeface="Arial"/>
                <a:ea typeface="Arial"/>
                <a:cs typeface="Arial"/>
                <a:sym typeface="Arial"/>
              </a:rPr>
              <a:t>Numbers</a:t>
            </a:r>
            <a:endParaRPr sz="1600" b="1" i="0" u="none" strike="noStrike" cap="none">
              <a:solidFill>
                <a:srgbClr val="00B0F0"/>
              </a:solidFill>
              <a:latin typeface="Arial"/>
              <a:ea typeface="Arial"/>
              <a:cs typeface="Arial"/>
              <a:sym typeface="Arial"/>
            </a:endParaRPr>
          </a:p>
        </p:txBody>
      </p:sp>
      <p:pic>
        <p:nvPicPr>
          <p:cNvPr id="174" name="Google Shape;174;g20983c26bb2_0_0" descr="A picture containing text, silhouette, clipart&#10;&#10;Description automatically generated"/>
          <p:cNvPicPr preferRelativeResize="0"/>
          <p:nvPr/>
        </p:nvPicPr>
        <p:blipFill rotWithShape="1">
          <a:blip r:embed="rId4">
            <a:alphaModFix/>
          </a:blip>
          <a:srcRect/>
          <a:stretch/>
        </p:blipFill>
        <p:spPr>
          <a:xfrm>
            <a:off x="10100844" y="2489161"/>
            <a:ext cx="1037714" cy="1037714"/>
          </a:xfrm>
          <a:prstGeom prst="rect">
            <a:avLst/>
          </a:prstGeom>
          <a:noFill/>
          <a:ln>
            <a:noFill/>
          </a:ln>
        </p:spPr>
      </p:pic>
      <p:sp>
        <p:nvSpPr>
          <p:cNvPr id="175" name="Google Shape;175;g20983c26bb2_0_0"/>
          <p:cNvSpPr/>
          <p:nvPr/>
        </p:nvSpPr>
        <p:spPr>
          <a:xfrm>
            <a:off x="9940413" y="3407749"/>
            <a:ext cx="1358700" cy="690000"/>
          </a:xfrm>
          <a:prstGeom prst="rect">
            <a:avLst/>
          </a:prstGeom>
          <a:noFill/>
          <a:ln>
            <a:noFill/>
          </a:ln>
        </p:spPr>
        <p:txBody>
          <a:bodyPr spcFirstLastPara="1" wrap="square" lIns="91425" tIns="45700" rIns="91425" bIns="45700" anchor="t" anchorCtr="0">
            <a:noAutofit/>
          </a:bodyPr>
          <a:lstStyle/>
          <a:p>
            <a:pPr marL="1270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00B0F0"/>
                </a:solidFill>
                <a:latin typeface="Arial"/>
                <a:ea typeface="Arial"/>
                <a:cs typeface="Arial"/>
                <a:sym typeface="Arial"/>
              </a:rPr>
              <a:t>450+</a:t>
            </a:r>
            <a:endParaRPr sz="1400" b="0" i="0" u="none" strike="noStrike" cap="none">
              <a:solidFill>
                <a:srgbClr val="000000"/>
              </a:solidFill>
              <a:latin typeface="Arial"/>
              <a:ea typeface="Arial"/>
              <a:cs typeface="Arial"/>
              <a:sym typeface="Arial"/>
            </a:endParaRPr>
          </a:p>
          <a:p>
            <a:pPr marL="12700" marR="0" lvl="0" indent="0" algn="ctr" rtl="0">
              <a:lnSpc>
                <a:spcPct val="100000"/>
              </a:lnSpc>
              <a:spcBef>
                <a:spcPts val="100"/>
              </a:spcBef>
              <a:spcAft>
                <a:spcPts val="0"/>
              </a:spcAft>
              <a:buClr>
                <a:srgbClr val="000000"/>
              </a:buClr>
              <a:buSzPts val="1100"/>
              <a:buFont typeface="Arial"/>
              <a:buNone/>
            </a:pPr>
            <a:r>
              <a:rPr lang="en-US" sz="1100" b="1" i="0" u="none" strike="noStrike" cap="none">
                <a:solidFill>
                  <a:schemeClr val="lt1"/>
                </a:solidFill>
                <a:latin typeface="Arial"/>
                <a:ea typeface="Arial"/>
                <a:cs typeface="Arial"/>
                <a:sym typeface="Arial"/>
              </a:rPr>
              <a:t>Locations in North America</a:t>
            </a:r>
            <a:endParaRPr sz="1100" b="1" i="0" u="none" strike="noStrike" cap="none">
              <a:solidFill>
                <a:schemeClr val="lt1"/>
              </a:solidFill>
              <a:latin typeface="Arial"/>
              <a:ea typeface="Arial"/>
              <a:cs typeface="Arial"/>
              <a:sym typeface="Arial"/>
            </a:endParaRPr>
          </a:p>
        </p:txBody>
      </p:sp>
      <p:sp>
        <p:nvSpPr>
          <p:cNvPr id="176" name="Google Shape;176;g20983c26bb2_0_0"/>
          <p:cNvSpPr/>
          <p:nvPr/>
        </p:nvSpPr>
        <p:spPr>
          <a:xfrm>
            <a:off x="9940413" y="4956420"/>
            <a:ext cx="1358700" cy="520800"/>
          </a:xfrm>
          <a:prstGeom prst="rect">
            <a:avLst/>
          </a:prstGeom>
          <a:noFill/>
          <a:ln>
            <a:noFill/>
          </a:ln>
        </p:spPr>
        <p:txBody>
          <a:bodyPr spcFirstLastPara="1" wrap="square" lIns="91425" tIns="45700" rIns="91425" bIns="45700" anchor="t" anchorCtr="0">
            <a:noAutofit/>
          </a:bodyPr>
          <a:lstStyle/>
          <a:p>
            <a:pPr marL="12700" marR="0" lvl="0" indent="0" algn="ctr" rtl="0">
              <a:lnSpc>
                <a:spcPct val="100000"/>
              </a:lnSpc>
              <a:spcBef>
                <a:spcPts val="0"/>
              </a:spcBef>
              <a:spcAft>
                <a:spcPts val="0"/>
              </a:spcAft>
              <a:buClr>
                <a:srgbClr val="000000"/>
              </a:buClr>
              <a:buSzPts val="1600"/>
              <a:buFont typeface="Arial"/>
              <a:buNone/>
            </a:pPr>
            <a:r>
              <a:rPr lang="en-US" sz="1600" b="1" dirty="0">
                <a:solidFill>
                  <a:srgbClr val="00B0F0"/>
                </a:solidFill>
              </a:rPr>
              <a:t>17,000</a:t>
            </a:r>
            <a:r>
              <a:rPr lang="en-US" sz="1600" b="1" i="0" u="none" strike="noStrike" cap="none" dirty="0">
                <a:solidFill>
                  <a:srgbClr val="00B0F0"/>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a:p>
            <a:pPr marL="12700" marR="0" lvl="0" indent="0" algn="ctr" rtl="0">
              <a:lnSpc>
                <a:spcPct val="100000"/>
              </a:lnSpc>
              <a:spcBef>
                <a:spcPts val="100"/>
              </a:spcBef>
              <a:spcAft>
                <a:spcPts val="0"/>
              </a:spcAft>
              <a:buClr>
                <a:srgbClr val="000000"/>
              </a:buClr>
              <a:buSzPts val="1100"/>
              <a:buFont typeface="Arial"/>
              <a:buNone/>
            </a:pPr>
            <a:r>
              <a:rPr lang="en-US" sz="1100" b="1" i="0" u="none" strike="noStrike" cap="none" dirty="0">
                <a:solidFill>
                  <a:schemeClr val="lt1"/>
                </a:solidFill>
                <a:latin typeface="Arial"/>
                <a:ea typeface="Arial"/>
                <a:cs typeface="Arial"/>
                <a:sym typeface="Arial"/>
              </a:rPr>
              <a:t>Employees</a:t>
            </a:r>
            <a:endParaRPr sz="1100" b="1" i="0" u="none" strike="noStrike" cap="none" dirty="0">
              <a:solidFill>
                <a:schemeClr val="lt1"/>
              </a:solidFill>
              <a:latin typeface="Arial"/>
              <a:ea typeface="Arial"/>
              <a:cs typeface="Arial"/>
              <a:sym typeface="Arial"/>
            </a:endParaRPr>
          </a:p>
        </p:txBody>
      </p:sp>
      <p:pic>
        <p:nvPicPr>
          <p:cNvPr id="177" name="Google Shape;177;g20983c26bb2_0_0" descr="Icon&#10;&#10;Description automatically generated"/>
          <p:cNvPicPr preferRelativeResize="0"/>
          <p:nvPr/>
        </p:nvPicPr>
        <p:blipFill rotWithShape="1">
          <a:blip r:embed="rId5">
            <a:alphaModFix/>
          </a:blip>
          <a:srcRect/>
          <a:stretch/>
        </p:blipFill>
        <p:spPr>
          <a:xfrm>
            <a:off x="10272555" y="4243472"/>
            <a:ext cx="694293" cy="69429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959" y="365126"/>
            <a:ext cx="7795337" cy="660908"/>
          </a:xfrm>
        </p:spPr>
        <p:txBody>
          <a:bodyPr>
            <a:normAutofit fontScale="90000"/>
          </a:bodyPr>
          <a:lstStyle/>
          <a:p>
            <a:r>
              <a:rPr lang="en-US" dirty="0"/>
              <a:t>Important Disclosures (continued)</a:t>
            </a:r>
          </a:p>
        </p:txBody>
      </p:sp>
      <p:sp>
        <p:nvSpPr>
          <p:cNvPr id="5" name="Content Placeholder 4">
            <a:extLst>
              <a:ext uri="{FF2B5EF4-FFF2-40B4-BE49-F238E27FC236}">
                <a16:creationId xmlns:a16="http://schemas.microsoft.com/office/drawing/2014/main" id="{6AC58866-DCE6-F048-B2E2-C2324C6E43F9}"/>
              </a:ext>
            </a:extLst>
          </p:cNvPr>
          <p:cNvSpPr>
            <a:spLocks noGrp="1"/>
          </p:cNvSpPr>
          <p:nvPr>
            <p:ph idx="4294967295"/>
          </p:nvPr>
        </p:nvSpPr>
        <p:spPr>
          <a:xfrm>
            <a:off x="838200" y="1333745"/>
            <a:ext cx="10515600" cy="4706722"/>
          </a:xfrm>
        </p:spPr>
        <p:txBody>
          <a:bodyPr>
            <a:normAutofit/>
          </a:bodyPr>
          <a:lstStyle/>
          <a:p>
            <a:pPr marL="0" indent="0">
              <a:buNone/>
            </a:pPr>
            <a:r>
              <a:rPr lang="en-US" sz="1400" dirty="0"/>
              <a:t>An investment in the plans discussed will involve a significant degree of risk, and there can be no assurance that the investment objectives will be achieved or that an investment therein will be profitable.  The hypothetical performance presented herein reflects the reinvestment of dividends and other earnings, the deduction of all management fees, performance-based allocations, brokerage fees and other expenses applicable to the Fund. Investors will experience individual returns that vary materially from those illustrated in this presentation depending on various factors, including but not limited to, the timing of their investment, the level of fees, and the effects of additions and withdrawals from their capital accounts. Certain of the performance information presented herein are unaudited estimates based upon the information available  to the Firm as of the date here of and are subject to subsequent revision as a result of the Fund’s audit. Past performance is not necessarily indicative of the future performance or the profitability of an investment in a plan. An investment in a plan will be subject to a wide variety of risks and considerations as detailed in the offering documents. The information set forth herein will be qualified in its entirety by the information set forth in the offering documents.</a:t>
            </a:r>
          </a:p>
          <a:p>
            <a:pPr marL="0" indent="0">
              <a:buNone/>
            </a:pPr>
            <a:r>
              <a:rPr lang="en-US" sz="1400" dirty="0"/>
              <a:t>This presentation includes forward-looking statements. All statements that are not historical facts are forward-looking statements, including any statements that relate to future market conditions, results, operations, strategies or other future conditions or developments and any statements regarding objectives, opportunities, positioning or prospects. Forward-looking statements are necessarily based upon speculation, expectations, estimates and assumptions that are inherently unreliable and subject to significant business, economic and competitive uncertainties and contingencies.  Forward-looking statements are not a promise or guaranty about future events.</a:t>
            </a:r>
          </a:p>
        </p:txBody>
      </p:sp>
      <p:sp>
        <p:nvSpPr>
          <p:cNvPr id="3" name="Rectangle 3"/>
          <p:cNvSpPr txBox="1">
            <a:spLocks noChangeArrowheads="1"/>
          </p:cNvSpPr>
          <p:nvPr/>
        </p:nvSpPr>
        <p:spPr>
          <a:xfrm>
            <a:off x="1998617" y="1295400"/>
            <a:ext cx="8229600" cy="4533992"/>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33000"/>
              </a:lnSpc>
              <a:spcBef>
                <a:spcPts val="0"/>
              </a:spcBef>
              <a:buNone/>
            </a:pPr>
            <a:endParaRPr lang="en-US" dirty="0">
              <a:latin typeface="Georgia" panose="02040502050405020303" pitchFamily="18" charset="0"/>
            </a:endParaRPr>
          </a:p>
        </p:txBody>
      </p:sp>
    </p:spTree>
    <p:extLst>
      <p:ext uri="{BB962C8B-B14F-4D97-AF65-F5344CB8AC3E}">
        <p14:creationId xmlns:p14="http://schemas.microsoft.com/office/powerpoint/2010/main" val="237359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20983c26bb2_0_30" descr="Image result for Burleson Texas"/>
          <p:cNvSpPr/>
          <p:nvPr/>
        </p:nvSpPr>
        <p:spPr>
          <a:xfrm>
            <a:off x="1524000" y="-39358"/>
            <a:ext cx="304800" cy="295800"/>
          </a:xfrm>
          <a:prstGeom prst="rect">
            <a:avLst/>
          </a:prstGeom>
          <a:noFill/>
          <a:ln>
            <a:noFill/>
          </a:ln>
        </p:spPr>
        <p:txBody>
          <a:bodyPr spcFirstLastPara="1" wrap="square" lIns="90225" tIns="45100" rIns="90225" bIns="4510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262626"/>
              </a:solidFill>
              <a:latin typeface="Arial"/>
              <a:ea typeface="Arial"/>
              <a:cs typeface="Arial"/>
              <a:sym typeface="Arial"/>
            </a:endParaRPr>
          </a:p>
        </p:txBody>
      </p:sp>
      <p:sp>
        <p:nvSpPr>
          <p:cNvPr id="184" name="Google Shape;184;g20983c26bb2_0_30" descr="Image result for Burleson Texas"/>
          <p:cNvSpPr/>
          <p:nvPr/>
        </p:nvSpPr>
        <p:spPr>
          <a:xfrm>
            <a:off x="1676400" y="108559"/>
            <a:ext cx="304800" cy="295800"/>
          </a:xfrm>
          <a:prstGeom prst="rect">
            <a:avLst/>
          </a:prstGeom>
          <a:noFill/>
          <a:ln>
            <a:noFill/>
          </a:ln>
        </p:spPr>
        <p:txBody>
          <a:bodyPr spcFirstLastPara="1" wrap="square" lIns="90225" tIns="45100" rIns="90225" bIns="4510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262626"/>
              </a:solidFill>
              <a:latin typeface="Arial"/>
              <a:ea typeface="Arial"/>
              <a:cs typeface="Arial"/>
              <a:sym typeface="Arial"/>
            </a:endParaRPr>
          </a:p>
        </p:txBody>
      </p:sp>
      <p:sp>
        <p:nvSpPr>
          <p:cNvPr id="185" name="Google Shape;185;g20983c26bb2_0_30" descr="The Brazos River Authority">
            <a:hlinkClick r:id="rId3"/>
          </p:cNvPr>
          <p:cNvSpPr/>
          <p:nvPr/>
        </p:nvSpPr>
        <p:spPr>
          <a:xfrm>
            <a:off x="5946776" y="-39358"/>
            <a:ext cx="304800" cy="295800"/>
          </a:xfrm>
          <a:prstGeom prst="rect">
            <a:avLst/>
          </a:prstGeom>
          <a:noFill/>
          <a:ln>
            <a:noFill/>
          </a:ln>
        </p:spPr>
        <p:txBody>
          <a:bodyPr spcFirstLastPara="1" wrap="square" lIns="90225" tIns="45100" rIns="90225" bIns="4510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262626"/>
              </a:solidFill>
              <a:latin typeface="Arial"/>
              <a:ea typeface="Arial"/>
              <a:cs typeface="Arial"/>
              <a:sym typeface="Arial"/>
            </a:endParaRPr>
          </a:p>
        </p:txBody>
      </p:sp>
      <p:sp>
        <p:nvSpPr>
          <p:cNvPr id="186" name="Google Shape;186;g20983c26bb2_0_30" descr="The Brazos River Authority">
            <a:hlinkClick r:id="rId3"/>
          </p:cNvPr>
          <p:cNvSpPr/>
          <p:nvPr/>
        </p:nvSpPr>
        <p:spPr>
          <a:xfrm>
            <a:off x="1679576" y="-39358"/>
            <a:ext cx="304800" cy="295800"/>
          </a:xfrm>
          <a:prstGeom prst="rect">
            <a:avLst/>
          </a:prstGeom>
          <a:noFill/>
          <a:ln>
            <a:noFill/>
          </a:ln>
        </p:spPr>
        <p:txBody>
          <a:bodyPr spcFirstLastPara="1" wrap="square" lIns="90225" tIns="45100" rIns="90225" bIns="4510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262626"/>
              </a:solidFill>
              <a:latin typeface="Arial"/>
              <a:ea typeface="Arial"/>
              <a:cs typeface="Arial"/>
              <a:sym typeface="Arial"/>
            </a:endParaRPr>
          </a:p>
        </p:txBody>
      </p:sp>
      <p:sp>
        <p:nvSpPr>
          <p:cNvPr id="187" name="Google Shape;187;g20983c26bb2_0_30" descr="The Brazos River Authority">
            <a:hlinkClick r:id="rId3"/>
          </p:cNvPr>
          <p:cNvSpPr/>
          <p:nvPr/>
        </p:nvSpPr>
        <p:spPr>
          <a:xfrm>
            <a:off x="1831976" y="108559"/>
            <a:ext cx="304800" cy="295800"/>
          </a:xfrm>
          <a:prstGeom prst="rect">
            <a:avLst/>
          </a:prstGeom>
          <a:noFill/>
          <a:ln>
            <a:noFill/>
          </a:ln>
        </p:spPr>
        <p:txBody>
          <a:bodyPr spcFirstLastPara="1" wrap="square" lIns="90225" tIns="45100" rIns="90225" bIns="4510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262626"/>
              </a:solidFill>
              <a:latin typeface="Arial"/>
              <a:ea typeface="Arial"/>
              <a:cs typeface="Arial"/>
              <a:sym typeface="Arial"/>
            </a:endParaRPr>
          </a:p>
        </p:txBody>
      </p:sp>
      <p:sp>
        <p:nvSpPr>
          <p:cNvPr id="188" name="Google Shape;188;g20983c26bb2_0_30" descr="Image result for Brazos River Authority"/>
          <p:cNvSpPr/>
          <p:nvPr/>
        </p:nvSpPr>
        <p:spPr>
          <a:xfrm>
            <a:off x="1828800" y="256479"/>
            <a:ext cx="304800" cy="295800"/>
          </a:xfrm>
          <a:prstGeom prst="rect">
            <a:avLst/>
          </a:prstGeom>
          <a:noFill/>
          <a:ln>
            <a:noFill/>
          </a:ln>
        </p:spPr>
        <p:txBody>
          <a:bodyPr spcFirstLastPara="1" wrap="square" lIns="90225" tIns="45100" rIns="90225" bIns="4510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262626"/>
              </a:solidFill>
              <a:latin typeface="Arial"/>
              <a:ea typeface="Arial"/>
              <a:cs typeface="Arial"/>
              <a:sym typeface="Arial"/>
            </a:endParaRPr>
          </a:p>
        </p:txBody>
      </p:sp>
      <p:pic>
        <p:nvPicPr>
          <p:cNvPr id="192" name="Google Shape;192;g20983c26bb2_0_30"/>
          <p:cNvPicPr preferRelativeResize="0"/>
          <p:nvPr/>
        </p:nvPicPr>
        <p:blipFill rotWithShape="1">
          <a:blip r:embed="rId4">
            <a:alphaModFix/>
          </a:blip>
          <a:srcRect t="15916"/>
          <a:stretch/>
        </p:blipFill>
        <p:spPr>
          <a:xfrm>
            <a:off x="3262665" y="1222876"/>
            <a:ext cx="8375139" cy="4956461"/>
          </a:xfrm>
          <a:prstGeom prst="rect">
            <a:avLst/>
          </a:prstGeom>
          <a:noFill/>
          <a:ln>
            <a:noFill/>
          </a:ln>
        </p:spPr>
      </p:pic>
      <p:pic>
        <p:nvPicPr>
          <p:cNvPr id="193" name="Google Shape;193;g20983c26bb2_0_30"/>
          <p:cNvPicPr preferRelativeResize="0"/>
          <p:nvPr/>
        </p:nvPicPr>
        <p:blipFill rotWithShape="1">
          <a:blip r:embed="rId5">
            <a:alphaModFix/>
          </a:blip>
          <a:srcRect/>
          <a:stretch/>
        </p:blipFill>
        <p:spPr>
          <a:xfrm>
            <a:off x="1016196" y="3361383"/>
            <a:ext cx="865759" cy="840294"/>
          </a:xfrm>
          <a:prstGeom prst="rect">
            <a:avLst/>
          </a:prstGeom>
          <a:noFill/>
          <a:ln>
            <a:noFill/>
          </a:ln>
        </p:spPr>
      </p:pic>
      <p:pic>
        <p:nvPicPr>
          <p:cNvPr id="194" name="Google Shape;194;g20983c26bb2_0_30"/>
          <p:cNvPicPr preferRelativeResize="0"/>
          <p:nvPr/>
        </p:nvPicPr>
        <p:blipFill rotWithShape="1">
          <a:blip r:embed="rId6">
            <a:alphaModFix/>
          </a:blip>
          <a:srcRect/>
          <a:stretch/>
        </p:blipFill>
        <p:spPr>
          <a:xfrm>
            <a:off x="869047" y="4201677"/>
            <a:ext cx="893618" cy="627504"/>
          </a:xfrm>
          <a:prstGeom prst="rect">
            <a:avLst/>
          </a:prstGeom>
          <a:noFill/>
          <a:ln>
            <a:noFill/>
          </a:ln>
        </p:spPr>
      </p:pic>
      <p:pic>
        <p:nvPicPr>
          <p:cNvPr id="195" name="Google Shape;195;g20983c26bb2_0_30"/>
          <p:cNvPicPr preferRelativeResize="0"/>
          <p:nvPr/>
        </p:nvPicPr>
        <p:blipFill rotWithShape="1">
          <a:blip r:embed="rId7">
            <a:alphaModFix/>
          </a:blip>
          <a:srcRect/>
          <a:stretch/>
        </p:blipFill>
        <p:spPr>
          <a:xfrm>
            <a:off x="2471863" y="5624354"/>
            <a:ext cx="882284" cy="844967"/>
          </a:xfrm>
          <a:prstGeom prst="rect">
            <a:avLst/>
          </a:prstGeom>
          <a:noFill/>
          <a:ln>
            <a:noFill/>
          </a:ln>
        </p:spPr>
      </p:pic>
      <p:sp>
        <p:nvSpPr>
          <p:cNvPr id="196" name="Google Shape;196;g20983c26bb2_0_30"/>
          <p:cNvSpPr txBox="1">
            <a:spLocks noGrp="1"/>
          </p:cNvSpPr>
          <p:nvPr>
            <p:ph type="title"/>
          </p:nvPr>
        </p:nvSpPr>
        <p:spPr>
          <a:xfrm>
            <a:off x="558655" y="447290"/>
            <a:ext cx="7587000" cy="5847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ct val="128653"/>
              <a:buNone/>
            </a:pPr>
            <a:r>
              <a:rPr lang="en-US"/>
              <a:t>Public Sector Experience</a:t>
            </a:r>
            <a:endParaRPr/>
          </a:p>
        </p:txBody>
      </p:sp>
      <p:sp>
        <p:nvSpPr>
          <p:cNvPr id="197" name="Google Shape;197;g20983c26bb2_0_30"/>
          <p:cNvSpPr/>
          <p:nvPr/>
        </p:nvSpPr>
        <p:spPr>
          <a:xfrm>
            <a:off x="779899" y="1323633"/>
            <a:ext cx="2606100" cy="2105400"/>
          </a:xfrm>
          <a:prstGeom prst="roundRect">
            <a:avLst>
              <a:gd name="adj" fmla="val 10038"/>
            </a:avLst>
          </a:prstGeom>
          <a:solidFill>
            <a:srgbClr val="0677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8" name="Google Shape;198;g20983c26bb2_0_30"/>
          <p:cNvSpPr txBox="1"/>
          <p:nvPr/>
        </p:nvSpPr>
        <p:spPr>
          <a:xfrm>
            <a:off x="1038492" y="1660900"/>
            <a:ext cx="2195400" cy="1413600"/>
          </a:xfrm>
          <a:prstGeom prst="rect">
            <a:avLst/>
          </a:prstGeom>
          <a:noFill/>
          <a:ln>
            <a:noFill/>
          </a:ln>
        </p:spPr>
        <p:txBody>
          <a:bodyPr spcFirstLastPara="1" wrap="square" lIns="0" tIns="12700" rIns="0" bIns="0" anchor="t" anchorCtr="0">
            <a:spAutoFit/>
          </a:bodyPr>
          <a:lstStyle/>
          <a:p>
            <a:pPr marL="12700" marR="5080" lvl="0" indent="0" algn="l" rtl="0">
              <a:lnSpc>
                <a:spcPct val="11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TCG, a HUB International company is proud to work with some of the most notable public organizations across Texas.</a:t>
            </a:r>
            <a:endParaRPr sz="1400" b="1" i="0" u="none" strike="noStrike" cap="none">
              <a:solidFill>
                <a:schemeClr val="lt1"/>
              </a:solidFill>
              <a:latin typeface="Arial"/>
              <a:ea typeface="Arial"/>
              <a:cs typeface="Arial"/>
              <a:sym typeface="Arial"/>
            </a:endParaRPr>
          </a:p>
        </p:txBody>
      </p:sp>
      <p:sp>
        <p:nvSpPr>
          <p:cNvPr id="199" name="Google Shape;199;g20983c26bb2_0_30"/>
          <p:cNvSpPr txBox="1"/>
          <p:nvPr/>
        </p:nvSpPr>
        <p:spPr>
          <a:xfrm>
            <a:off x="7846423" y="6461759"/>
            <a:ext cx="3653100" cy="125700"/>
          </a:xfrm>
          <a:prstGeom prst="rect">
            <a:avLst/>
          </a:prstGeom>
          <a:solidFill>
            <a:schemeClr val="lt1"/>
          </a:solidFill>
          <a:ln>
            <a:noFill/>
          </a:ln>
        </p:spPr>
        <p:txBody>
          <a:bodyPr spcFirstLastPara="1" wrap="square" lIns="0" tIns="17775" rIns="0" bIns="0" anchor="t" anchorCtr="0">
            <a:spAutoFit/>
          </a:bodyPr>
          <a:lstStyle/>
          <a:p>
            <a:pPr marL="12700" marR="5080" lvl="0" indent="-635" algn="r" rtl="0">
              <a:lnSpc>
                <a:spcPct val="100000"/>
              </a:lnSpc>
              <a:spcBef>
                <a:spcPts val="0"/>
              </a:spcBef>
              <a:spcAft>
                <a:spcPts val="0"/>
              </a:spcAft>
              <a:buClr>
                <a:srgbClr val="000000"/>
              </a:buClr>
              <a:buSzPts val="700"/>
              <a:buFont typeface="Arial"/>
              <a:buNone/>
            </a:pPr>
            <a:r>
              <a:rPr lang="en-US" sz="700" b="0" i="0" u="none" strike="noStrike" cap="none">
                <a:solidFill>
                  <a:srgbClr val="7F7F7F"/>
                </a:solidFill>
                <a:latin typeface="Arial"/>
                <a:ea typeface="Arial"/>
                <a:cs typeface="Arial"/>
                <a:sym typeface="Arial"/>
              </a:rPr>
              <a:t>TCG, a HUB International company is not legally affiliated with any of the companies above.</a:t>
            </a:r>
            <a:endParaRPr sz="700" b="0" i="0" u="none" strike="noStrike" cap="none">
              <a:solidFill>
                <a:srgbClr val="000000"/>
              </a:solidFill>
              <a:latin typeface="Arial"/>
              <a:ea typeface="Arial"/>
              <a:cs typeface="Arial"/>
              <a:sym typeface="Arial"/>
            </a:endParaRPr>
          </a:p>
        </p:txBody>
      </p:sp>
      <p:pic>
        <p:nvPicPr>
          <p:cNvPr id="3" name="Picture 2" descr="A close-up of a logo&#10;&#10;Description automatically generated">
            <a:extLst>
              <a:ext uri="{FF2B5EF4-FFF2-40B4-BE49-F238E27FC236}">
                <a16:creationId xmlns:a16="http://schemas.microsoft.com/office/drawing/2014/main" id="{45C9ADEB-6B4A-9C4E-3B92-F1AF5208C6EB}"/>
              </a:ext>
            </a:extLst>
          </p:cNvPr>
          <p:cNvPicPr>
            <a:picLocks noChangeAspect="1"/>
          </p:cNvPicPr>
          <p:nvPr/>
        </p:nvPicPr>
        <p:blipFill>
          <a:blip r:embed="rId8"/>
          <a:stretch>
            <a:fillRect/>
          </a:stretch>
        </p:blipFill>
        <p:spPr>
          <a:xfrm>
            <a:off x="1981200" y="3514414"/>
            <a:ext cx="1354650" cy="625233"/>
          </a:xfrm>
          <a:prstGeom prst="rect">
            <a:avLst/>
          </a:prstGeom>
        </p:spPr>
      </p:pic>
      <p:pic>
        <p:nvPicPr>
          <p:cNvPr id="10" name="Picture 9" descr="A logo for a county&#10;&#10;Description automatically generated">
            <a:extLst>
              <a:ext uri="{FF2B5EF4-FFF2-40B4-BE49-F238E27FC236}">
                <a16:creationId xmlns:a16="http://schemas.microsoft.com/office/drawing/2014/main" id="{9A26679E-2846-FE97-F687-B276834E9037}"/>
              </a:ext>
            </a:extLst>
          </p:cNvPr>
          <p:cNvPicPr>
            <a:picLocks noChangeAspect="1"/>
          </p:cNvPicPr>
          <p:nvPr/>
        </p:nvPicPr>
        <p:blipFill>
          <a:blip r:embed="rId9"/>
          <a:stretch>
            <a:fillRect/>
          </a:stretch>
        </p:blipFill>
        <p:spPr>
          <a:xfrm>
            <a:off x="835340" y="4771873"/>
            <a:ext cx="1354651" cy="1274965"/>
          </a:xfrm>
          <a:prstGeom prst="rect">
            <a:avLst/>
          </a:prstGeom>
        </p:spPr>
      </p:pic>
      <p:pic>
        <p:nvPicPr>
          <p:cNvPr id="4" name="Picture 3" descr="A blue fan on a black background&#10;&#10;Description automatically generated">
            <a:extLst>
              <a:ext uri="{FF2B5EF4-FFF2-40B4-BE49-F238E27FC236}">
                <a16:creationId xmlns:a16="http://schemas.microsoft.com/office/drawing/2014/main" id="{B56CE9E6-07FA-C5D0-81CC-76BD8B1A1071}"/>
              </a:ext>
            </a:extLst>
          </p:cNvPr>
          <p:cNvPicPr>
            <a:picLocks noChangeAspect="1"/>
          </p:cNvPicPr>
          <p:nvPr/>
        </p:nvPicPr>
        <p:blipFill>
          <a:blip r:embed="rId10"/>
          <a:stretch>
            <a:fillRect/>
          </a:stretch>
        </p:blipFill>
        <p:spPr>
          <a:xfrm>
            <a:off x="1964792" y="4181873"/>
            <a:ext cx="1389355" cy="590000"/>
          </a:xfrm>
          <a:prstGeom prst="rect">
            <a:avLst/>
          </a:prstGeom>
        </p:spPr>
      </p:pic>
      <p:pic>
        <p:nvPicPr>
          <p:cNvPr id="8" name="Picture 7" descr="A logo with a tower and blue text&#10;&#10;Description automatically generated">
            <a:extLst>
              <a:ext uri="{FF2B5EF4-FFF2-40B4-BE49-F238E27FC236}">
                <a16:creationId xmlns:a16="http://schemas.microsoft.com/office/drawing/2014/main" id="{50C8ED78-72A7-5296-60AE-3AC776C426DF}"/>
              </a:ext>
            </a:extLst>
          </p:cNvPr>
          <p:cNvPicPr>
            <a:picLocks noChangeAspect="1"/>
          </p:cNvPicPr>
          <p:nvPr/>
        </p:nvPicPr>
        <p:blipFill>
          <a:blip r:embed="rId11"/>
          <a:stretch>
            <a:fillRect/>
          </a:stretch>
        </p:blipFill>
        <p:spPr>
          <a:xfrm>
            <a:off x="2170320" y="4913740"/>
            <a:ext cx="1252692" cy="717489"/>
          </a:xfrm>
          <a:prstGeom prst="rect">
            <a:avLst/>
          </a:prstGeom>
        </p:spPr>
      </p:pic>
    </p:spTree>
    <p:extLst>
      <p:ext uri="{BB962C8B-B14F-4D97-AF65-F5344CB8AC3E}">
        <p14:creationId xmlns:p14="http://schemas.microsoft.com/office/powerpoint/2010/main" val="3413370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4294967295"/>
          </p:nvPr>
        </p:nvSpPr>
        <p:spPr>
          <a:xfrm>
            <a:off x="11269663" y="6415088"/>
            <a:ext cx="922337" cy="365125"/>
          </a:xfrm>
        </p:spPr>
        <p:txBody>
          <a:bodyPr/>
          <a:lstStyle/>
          <a:p>
            <a:fld id="{4BDA3782-108D-3846-B480-B82175C639EC}" type="slidenum">
              <a:rPr lang="en-US" smtClean="0"/>
              <a:pPr/>
              <a:t>4</a:t>
            </a:fld>
            <a:endParaRPr lang="en-US"/>
          </a:p>
        </p:txBody>
      </p:sp>
      <p:sp>
        <p:nvSpPr>
          <p:cNvPr id="5" name="Text Placeholder 4">
            <a:extLst>
              <a:ext uri="{FF2B5EF4-FFF2-40B4-BE49-F238E27FC236}">
                <a16:creationId xmlns:a16="http://schemas.microsoft.com/office/drawing/2014/main" id="{241B1F2F-E3EF-4A4A-A838-AC079D91EAE8}"/>
              </a:ext>
            </a:extLst>
          </p:cNvPr>
          <p:cNvSpPr>
            <a:spLocks noGrp="1"/>
          </p:cNvSpPr>
          <p:nvPr>
            <p:ph type="body" sz="quarter" idx="12"/>
          </p:nvPr>
        </p:nvSpPr>
        <p:spPr/>
        <p:txBody>
          <a:bodyPr/>
          <a:lstStyle/>
          <a:p>
            <a:r>
              <a:rPr lang="en-US" dirty="0">
                <a:solidFill>
                  <a:srgbClr val="0678D5"/>
                </a:solidFill>
              </a:rPr>
              <a:t>Agenda</a:t>
            </a:r>
          </a:p>
        </p:txBody>
      </p:sp>
      <p:sp>
        <p:nvSpPr>
          <p:cNvPr id="3" name="Content Placeholder 2"/>
          <p:cNvSpPr>
            <a:spLocks noGrp="1"/>
          </p:cNvSpPr>
          <p:nvPr>
            <p:ph type="body" sz="quarter" idx="10"/>
          </p:nvPr>
        </p:nvSpPr>
        <p:spPr/>
        <p:txBody>
          <a:bodyPr>
            <a:normAutofit fontScale="92500" lnSpcReduction="10000"/>
          </a:bodyPr>
          <a:lstStyle/>
          <a:p>
            <a:r>
              <a:rPr lang="en-US" dirty="0"/>
              <a:t>Introduction </a:t>
            </a:r>
          </a:p>
          <a:p>
            <a:r>
              <a:rPr lang="en-US" dirty="0"/>
              <a:t>Understand your Retirement Benefits </a:t>
            </a:r>
          </a:p>
          <a:p>
            <a:r>
              <a:rPr lang="en-US" dirty="0"/>
              <a:t>Financial Wellness Facts</a:t>
            </a:r>
          </a:p>
          <a:p>
            <a:r>
              <a:rPr lang="en-US" dirty="0"/>
              <a:t>Solutions </a:t>
            </a:r>
          </a:p>
          <a:p>
            <a:r>
              <a:rPr lang="en-US" dirty="0"/>
              <a:t>Next Steps </a:t>
            </a:r>
          </a:p>
          <a:p>
            <a:r>
              <a:rPr lang="en-US" dirty="0"/>
              <a:t>Questions</a:t>
            </a:r>
          </a:p>
          <a:p>
            <a:endParaRPr lang="en-US" dirty="0"/>
          </a:p>
        </p:txBody>
      </p:sp>
    </p:spTree>
    <p:extLst>
      <p:ext uri="{BB962C8B-B14F-4D97-AF65-F5344CB8AC3E}">
        <p14:creationId xmlns:p14="http://schemas.microsoft.com/office/powerpoint/2010/main" val="1271512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41B1F2F-E3EF-4A4A-A838-AC079D91EAE8}"/>
              </a:ext>
            </a:extLst>
          </p:cNvPr>
          <p:cNvSpPr>
            <a:spLocks noGrp="1"/>
          </p:cNvSpPr>
          <p:nvPr>
            <p:ph type="body" sz="quarter" idx="12"/>
          </p:nvPr>
        </p:nvSpPr>
        <p:spPr/>
        <p:txBody>
          <a:bodyPr/>
          <a:lstStyle/>
          <a:p>
            <a:r>
              <a:rPr lang="en-US" dirty="0">
                <a:solidFill>
                  <a:srgbClr val="0678D5"/>
                </a:solidFill>
              </a:rPr>
              <a:t>TMRS </a:t>
            </a:r>
          </a:p>
        </p:txBody>
      </p:sp>
      <p:sp>
        <p:nvSpPr>
          <p:cNvPr id="3" name="Content Placeholder 2"/>
          <p:cNvSpPr>
            <a:spLocks noGrp="1"/>
          </p:cNvSpPr>
          <p:nvPr>
            <p:ph type="body" sz="quarter" idx="10"/>
          </p:nvPr>
        </p:nvSpPr>
        <p:spPr/>
        <p:txBody>
          <a:bodyPr>
            <a:normAutofit fontScale="92500" lnSpcReduction="10000"/>
          </a:bodyPr>
          <a:lstStyle/>
          <a:p>
            <a:r>
              <a:rPr lang="en-US" dirty="0"/>
              <a:t>5, 6, or 7% Employee Contributions</a:t>
            </a:r>
          </a:p>
          <a:p>
            <a:r>
              <a:rPr lang="en-US" dirty="0"/>
              <a:t>1, 1.5 or 2 to 1 match from City or Town</a:t>
            </a:r>
          </a:p>
          <a:p>
            <a:r>
              <a:rPr lang="en-US" dirty="0"/>
              <a:t>Retire 20, 25 years service or age 60/5 years </a:t>
            </a:r>
          </a:p>
          <a:p>
            <a:r>
              <a:rPr lang="en-US" dirty="0"/>
              <a:t>Lifetime Annuity Benefits/Lump Sum</a:t>
            </a:r>
          </a:p>
          <a:p>
            <a:r>
              <a:rPr lang="en-US" dirty="0"/>
              <a:t>Understand Salary Replacement &amp; Taxes</a:t>
            </a:r>
          </a:p>
          <a:p>
            <a:r>
              <a:rPr lang="en-US" dirty="0"/>
              <a:t>Questions</a:t>
            </a:r>
          </a:p>
          <a:p>
            <a:endParaRPr lang="en-US" dirty="0"/>
          </a:p>
        </p:txBody>
      </p:sp>
      <p:sp>
        <p:nvSpPr>
          <p:cNvPr id="4" name="Slide Number Placeholder 3"/>
          <p:cNvSpPr>
            <a:spLocks noGrp="1"/>
          </p:cNvSpPr>
          <p:nvPr>
            <p:ph type="sldNum" idx="4294967295"/>
          </p:nvPr>
        </p:nvSpPr>
        <p:spPr>
          <a:xfrm>
            <a:off x="11269663" y="6415088"/>
            <a:ext cx="922337" cy="365125"/>
          </a:xfrm>
        </p:spPr>
        <p:txBody>
          <a:bodyPr/>
          <a:lstStyle/>
          <a:p>
            <a:fld id="{4BDA3782-108D-3846-B480-B82175C639EC}" type="slidenum">
              <a:rPr lang="en-US" smtClean="0"/>
              <a:pPr/>
              <a:t>5</a:t>
            </a:fld>
            <a:endParaRPr lang="en-US"/>
          </a:p>
        </p:txBody>
      </p:sp>
    </p:spTree>
    <p:extLst>
      <p:ext uri="{BB962C8B-B14F-4D97-AF65-F5344CB8AC3E}">
        <p14:creationId xmlns:p14="http://schemas.microsoft.com/office/powerpoint/2010/main" val="3120264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41B1F2F-E3EF-4A4A-A838-AC079D91EAE8}"/>
              </a:ext>
            </a:extLst>
          </p:cNvPr>
          <p:cNvSpPr>
            <a:spLocks noGrp="1"/>
          </p:cNvSpPr>
          <p:nvPr>
            <p:ph type="body" sz="quarter" idx="12"/>
          </p:nvPr>
        </p:nvSpPr>
        <p:spPr/>
        <p:txBody>
          <a:bodyPr/>
          <a:lstStyle/>
          <a:p>
            <a:r>
              <a:rPr lang="en-US" dirty="0">
                <a:solidFill>
                  <a:srgbClr val="0678D5"/>
                </a:solidFill>
              </a:rPr>
              <a:t>457b Benefits  </a:t>
            </a:r>
          </a:p>
        </p:txBody>
      </p:sp>
      <p:sp>
        <p:nvSpPr>
          <p:cNvPr id="3" name="Content Placeholder 2"/>
          <p:cNvSpPr>
            <a:spLocks noGrp="1"/>
          </p:cNvSpPr>
          <p:nvPr>
            <p:ph type="body" sz="quarter" idx="10"/>
          </p:nvPr>
        </p:nvSpPr>
        <p:spPr/>
        <p:txBody>
          <a:bodyPr>
            <a:normAutofit fontScale="92500" lnSpcReduction="10000"/>
          </a:bodyPr>
          <a:lstStyle/>
          <a:p>
            <a:pPr marL="0" indent="0">
              <a:buNone/>
            </a:pPr>
            <a:endParaRPr lang="en-US" dirty="0"/>
          </a:p>
          <a:p>
            <a:r>
              <a:rPr lang="en-US" dirty="0"/>
              <a:t>Amount of Contributions  </a:t>
            </a:r>
          </a:p>
          <a:p>
            <a:r>
              <a:rPr lang="en-US" dirty="0"/>
              <a:t>Supplement your TMRS</a:t>
            </a:r>
          </a:p>
          <a:p>
            <a:r>
              <a:rPr lang="en-US" dirty="0"/>
              <a:t>Understand your Portfolio</a:t>
            </a:r>
          </a:p>
          <a:p>
            <a:r>
              <a:rPr lang="en-US" dirty="0"/>
              <a:t>Self Directed Investments</a:t>
            </a:r>
          </a:p>
          <a:p>
            <a:r>
              <a:rPr lang="en-US" dirty="0"/>
              <a:t>Questions</a:t>
            </a:r>
          </a:p>
          <a:p>
            <a:endParaRPr lang="en-US" dirty="0"/>
          </a:p>
        </p:txBody>
      </p:sp>
      <p:sp>
        <p:nvSpPr>
          <p:cNvPr id="4" name="Slide Number Placeholder 3"/>
          <p:cNvSpPr>
            <a:spLocks noGrp="1"/>
          </p:cNvSpPr>
          <p:nvPr>
            <p:ph type="sldNum" idx="4294967295"/>
          </p:nvPr>
        </p:nvSpPr>
        <p:spPr>
          <a:xfrm>
            <a:off x="11269663" y="6415088"/>
            <a:ext cx="922337" cy="365125"/>
          </a:xfrm>
        </p:spPr>
        <p:txBody>
          <a:bodyPr/>
          <a:lstStyle/>
          <a:p>
            <a:fld id="{4BDA3782-108D-3846-B480-B82175C639EC}" type="slidenum">
              <a:rPr lang="en-US" smtClean="0"/>
              <a:pPr/>
              <a:t>6</a:t>
            </a:fld>
            <a:endParaRPr lang="en-US"/>
          </a:p>
        </p:txBody>
      </p:sp>
    </p:spTree>
    <p:extLst>
      <p:ext uri="{BB962C8B-B14F-4D97-AF65-F5344CB8AC3E}">
        <p14:creationId xmlns:p14="http://schemas.microsoft.com/office/powerpoint/2010/main" val="219728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41B1F2F-E3EF-4A4A-A838-AC079D91EAE8}"/>
              </a:ext>
            </a:extLst>
          </p:cNvPr>
          <p:cNvSpPr>
            <a:spLocks noGrp="1"/>
          </p:cNvSpPr>
          <p:nvPr>
            <p:ph type="body" sz="quarter" idx="12"/>
          </p:nvPr>
        </p:nvSpPr>
        <p:spPr/>
        <p:txBody>
          <a:bodyPr/>
          <a:lstStyle/>
          <a:p>
            <a:r>
              <a:rPr lang="en-US" dirty="0">
                <a:solidFill>
                  <a:srgbClr val="0678D5"/>
                </a:solidFill>
              </a:rPr>
              <a:t>Social Security   </a:t>
            </a:r>
          </a:p>
        </p:txBody>
      </p:sp>
      <p:sp>
        <p:nvSpPr>
          <p:cNvPr id="3" name="Content Placeholder 2"/>
          <p:cNvSpPr>
            <a:spLocks noGrp="1"/>
          </p:cNvSpPr>
          <p:nvPr>
            <p:ph type="body" sz="quarter" idx="10"/>
          </p:nvPr>
        </p:nvSpPr>
        <p:spPr/>
        <p:txBody>
          <a:bodyPr>
            <a:normAutofit fontScale="70000" lnSpcReduction="20000"/>
          </a:bodyPr>
          <a:lstStyle/>
          <a:p>
            <a:pPr marL="0" indent="0">
              <a:buNone/>
            </a:pPr>
            <a:endParaRPr lang="en-US" dirty="0"/>
          </a:p>
          <a:p>
            <a:r>
              <a:rPr lang="en-US" dirty="0"/>
              <a:t>Age 62 Early Benefits</a:t>
            </a:r>
          </a:p>
          <a:p>
            <a:r>
              <a:rPr lang="en-US" dirty="0"/>
              <a:t>Full Benefits based on your DOB – 65 to 68+</a:t>
            </a:r>
          </a:p>
          <a:p>
            <a:r>
              <a:rPr lang="en-US" dirty="0"/>
              <a:t>Secure Act 2.0 RMD to age 73</a:t>
            </a:r>
          </a:p>
          <a:p>
            <a:r>
              <a:rPr lang="en-US" dirty="0"/>
              <a:t>Medicare age 65 – Medicare Supplement, Advantage Plan</a:t>
            </a:r>
          </a:p>
          <a:p>
            <a:r>
              <a:rPr lang="en-US" dirty="0"/>
              <a:t>NO Social Security participation – Windfall and GPO-</a:t>
            </a:r>
            <a:r>
              <a:rPr lang="en-US" b="1" i="1" u="sng" dirty="0"/>
              <a:t>changes passed! </a:t>
            </a:r>
          </a:p>
          <a:p>
            <a:r>
              <a:rPr lang="en-US" dirty="0"/>
              <a:t>Questions</a:t>
            </a:r>
          </a:p>
          <a:p>
            <a:endParaRPr lang="en-US" dirty="0"/>
          </a:p>
        </p:txBody>
      </p:sp>
      <p:sp>
        <p:nvSpPr>
          <p:cNvPr id="4" name="Slide Number Placeholder 3"/>
          <p:cNvSpPr>
            <a:spLocks noGrp="1"/>
          </p:cNvSpPr>
          <p:nvPr>
            <p:ph type="sldNum" idx="4294967295"/>
          </p:nvPr>
        </p:nvSpPr>
        <p:spPr>
          <a:xfrm>
            <a:off x="11269663" y="6415088"/>
            <a:ext cx="922337" cy="365125"/>
          </a:xfrm>
        </p:spPr>
        <p:txBody>
          <a:bodyPr/>
          <a:lstStyle/>
          <a:p>
            <a:fld id="{4BDA3782-108D-3846-B480-B82175C639EC}" type="slidenum">
              <a:rPr lang="en-US" smtClean="0"/>
              <a:pPr/>
              <a:t>7</a:t>
            </a:fld>
            <a:endParaRPr lang="en-US"/>
          </a:p>
        </p:txBody>
      </p:sp>
    </p:spTree>
    <p:extLst>
      <p:ext uri="{BB962C8B-B14F-4D97-AF65-F5344CB8AC3E}">
        <p14:creationId xmlns:p14="http://schemas.microsoft.com/office/powerpoint/2010/main" val="2652503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CC784-5A72-9BDF-C91E-3CA595E08B71}"/>
              </a:ext>
            </a:extLst>
          </p:cNvPr>
          <p:cNvSpPr>
            <a:spLocks noGrp="1"/>
          </p:cNvSpPr>
          <p:nvPr>
            <p:ph type="title"/>
          </p:nvPr>
        </p:nvSpPr>
        <p:spPr/>
        <p:txBody>
          <a:bodyPr>
            <a:normAutofit fontScale="90000"/>
          </a:bodyPr>
          <a:lstStyle/>
          <a:p>
            <a:endParaRPr lang="en-US"/>
          </a:p>
        </p:txBody>
      </p:sp>
      <p:sp>
        <p:nvSpPr>
          <p:cNvPr id="3" name="Text Placeholder 2">
            <a:extLst>
              <a:ext uri="{FF2B5EF4-FFF2-40B4-BE49-F238E27FC236}">
                <a16:creationId xmlns:a16="http://schemas.microsoft.com/office/drawing/2014/main" id="{8769237A-6C10-FC50-D577-318F917774D1}"/>
              </a:ext>
            </a:extLst>
          </p:cNvPr>
          <p:cNvSpPr>
            <a:spLocks noGrp="1"/>
          </p:cNvSpPr>
          <p:nvPr>
            <p:ph type="body" idx="1"/>
          </p:nvPr>
        </p:nvSpPr>
        <p:spPr/>
        <p:txBody>
          <a:bodyPr/>
          <a:lstStyle/>
          <a:p>
            <a:endParaRPr lang="en-US"/>
          </a:p>
        </p:txBody>
      </p:sp>
      <p:pic>
        <p:nvPicPr>
          <p:cNvPr id="4" name="Picture 3">
            <a:extLst>
              <a:ext uri="{FF2B5EF4-FFF2-40B4-BE49-F238E27FC236}">
                <a16:creationId xmlns:a16="http://schemas.microsoft.com/office/drawing/2014/main" id="{A94964CC-EA4E-C3C8-A187-11FE6CC9F238}"/>
              </a:ext>
            </a:extLst>
          </p:cNvPr>
          <p:cNvPicPr/>
          <p:nvPr/>
        </p:nvPicPr>
        <p:blipFill>
          <a:blip r:embed="rId2"/>
          <a:stretch>
            <a:fillRect/>
          </a:stretch>
        </p:blipFill>
        <p:spPr>
          <a:xfrm>
            <a:off x="0" y="-1731348"/>
            <a:ext cx="12192000" cy="10055225"/>
          </a:xfrm>
          <a:prstGeom prst="rect">
            <a:avLst/>
          </a:prstGeom>
        </p:spPr>
      </p:pic>
    </p:spTree>
    <p:extLst>
      <p:ext uri="{BB962C8B-B14F-4D97-AF65-F5344CB8AC3E}">
        <p14:creationId xmlns:p14="http://schemas.microsoft.com/office/powerpoint/2010/main" val="2780261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26"/>
          <p:cNvSpPr txBox="1">
            <a:spLocks noGrp="1"/>
          </p:cNvSpPr>
          <p:nvPr>
            <p:ph type="title"/>
          </p:nvPr>
        </p:nvSpPr>
        <p:spPr>
          <a:xfrm>
            <a:off x="743529" y="1287800"/>
            <a:ext cx="6331526" cy="58477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678D5"/>
              </a:buClr>
              <a:buSzPct val="100000"/>
              <a:buFont typeface="Helvetica Neue"/>
              <a:buNone/>
            </a:pPr>
            <a:r>
              <a:rPr lang="en-US"/>
              <a:t>In the United States, 7 in 10 Americans admit to high levels of </a:t>
            </a:r>
            <a:r>
              <a:rPr lang="en-US">
                <a:solidFill>
                  <a:srgbClr val="C00000"/>
                </a:solidFill>
              </a:rPr>
              <a:t>financial stress.</a:t>
            </a:r>
            <a:r>
              <a:rPr lang="en-US"/>
              <a:t> </a:t>
            </a:r>
            <a:endParaRPr/>
          </a:p>
        </p:txBody>
      </p:sp>
      <p:sp>
        <p:nvSpPr>
          <p:cNvPr id="494" name="Google Shape;494;p26"/>
          <p:cNvSpPr/>
          <p:nvPr/>
        </p:nvSpPr>
        <p:spPr>
          <a:xfrm>
            <a:off x="743529" y="2551837"/>
            <a:ext cx="7264398" cy="3631723"/>
          </a:xfrm>
          <a:prstGeom prst="rect">
            <a:avLst/>
          </a:prstGeom>
          <a:noFill/>
          <a:ln>
            <a:noFill/>
          </a:ln>
        </p:spPr>
        <p:txBody>
          <a:bodyPr spcFirstLastPara="1" wrap="square" lIns="91425" tIns="45700" rIns="91425" bIns="45700" anchor="t" anchorCtr="0">
            <a:spAutoFit/>
          </a:bodyPr>
          <a:lstStyle/>
          <a:p>
            <a:pPr>
              <a:buSzPts val="1800"/>
            </a:pPr>
            <a:r>
              <a:rPr lang="en-US" sz="1800" b="0" i="0" u="none" strike="noStrike" cap="none" dirty="0">
                <a:solidFill>
                  <a:srgbClr val="233544"/>
                </a:solidFill>
                <a:latin typeface="Arial"/>
                <a:ea typeface="Arial"/>
                <a:cs typeface="Arial"/>
                <a:sym typeface="Arial"/>
              </a:rPr>
              <a:t>Financial stress has become the norm in the US, with almost 70% of Americans reporting that they feel stressed about money. Stagnant wage growth, mounting debt, and financial struggles of friends and family members only make it more difficult to break a cycle of poor financial health. </a:t>
            </a:r>
          </a:p>
          <a:p>
            <a:pPr>
              <a:buSzPts val="1800"/>
            </a:pPr>
            <a:endParaRPr lang="en-US" sz="1800" dirty="0">
              <a:solidFill>
                <a:srgbClr val="233544"/>
              </a:solidFill>
              <a:effectLst/>
              <a:ea typeface="Calibri" panose="020F0502020204030204" pitchFamily="34" charset="0"/>
            </a:endParaRPr>
          </a:p>
          <a:p>
            <a:pPr>
              <a:buSzPts val="1800"/>
            </a:pPr>
            <a:r>
              <a:rPr lang="en-US" sz="1800" dirty="0">
                <a:solidFill>
                  <a:srgbClr val="263746"/>
                </a:solidFill>
                <a:effectLst/>
                <a:latin typeface="+mj-lt"/>
                <a:ea typeface="Calibri" panose="020F0502020204030204" pitchFamily="34" charset="0"/>
              </a:rPr>
              <a:t>You don’t have to go far to see and feel the effects of poor financial health. You can find a victim of financial stress in corner. Your boss, your coworker, your family, your friends. </a:t>
            </a:r>
            <a:endParaRPr lang="en-US" sz="1800" dirty="0">
              <a:solidFill>
                <a:srgbClr val="000000"/>
              </a:solidFill>
              <a:effectLst/>
              <a:latin typeface="+mj-lt"/>
              <a:ea typeface="Calibri" panose="020F0502020204030204" pitchFamily="34" charset="0"/>
            </a:endParaRPr>
          </a:p>
          <a:p>
            <a:pPr marL="0" marR="0" lvl="0" indent="0" algn="l" rtl="0">
              <a:lnSpc>
                <a:spcPct val="100000"/>
              </a:lnSpc>
              <a:spcBef>
                <a:spcPts val="0"/>
              </a:spcBef>
              <a:spcAft>
                <a:spcPts val="0"/>
              </a:spcAft>
              <a:buClr>
                <a:srgbClr val="000000"/>
              </a:buClr>
              <a:buSzPts val="1800"/>
              <a:buFont typeface="Arial"/>
              <a:buNone/>
            </a:pPr>
            <a:endParaRPr lang="en-US" sz="1800" b="0" i="0" u="none" strike="noStrike" cap="none" dirty="0">
              <a:solidFill>
                <a:srgbClr val="23354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lang="en-US" sz="1800" dirty="0">
              <a:solidFill>
                <a:srgbClr val="233544"/>
              </a:solidFill>
            </a:endParaRPr>
          </a:p>
          <a:p>
            <a:pPr marL="0" marR="0" lvl="0" indent="0" algn="l" rtl="0">
              <a:lnSpc>
                <a:spcPct val="100000"/>
              </a:lnSpc>
              <a:spcBef>
                <a:spcPts val="0"/>
              </a:spcBef>
              <a:spcAft>
                <a:spcPts val="0"/>
              </a:spcAft>
              <a:buClr>
                <a:srgbClr val="000000"/>
              </a:buClr>
              <a:buSzPts val="18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233544"/>
              </a:solidFill>
              <a:latin typeface="Arial"/>
              <a:ea typeface="Arial"/>
              <a:cs typeface="Arial"/>
              <a:sym typeface="Arial"/>
            </a:endParaRPr>
          </a:p>
        </p:txBody>
      </p:sp>
      <p:sp>
        <p:nvSpPr>
          <p:cNvPr id="495" name="Google Shape;495;p26"/>
          <p:cNvSpPr txBox="1"/>
          <p:nvPr/>
        </p:nvSpPr>
        <p:spPr>
          <a:xfrm>
            <a:off x="743529" y="5570200"/>
            <a:ext cx="6870357"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00" b="0" i="0" u="none" strike="noStrike" cap="none" baseline="30000">
                <a:solidFill>
                  <a:schemeClr val="accent3"/>
                </a:solidFill>
                <a:latin typeface="Arial"/>
                <a:ea typeface="Arial"/>
                <a:cs typeface="Arial"/>
                <a:sym typeface="Arial"/>
              </a:rPr>
              <a:t>1</a:t>
            </a:r>
            <a:r>
              <a:rPr lang="en-US" sz="1100" b="0" i="0" u="none" strike="noStrike" cap="none">
                <a:solidFill>
                  <a:schemeClr val="accent3"/>
                </a:solidFill>
                <a:latin typeface="Arial"/>
                <a:ea typeface="Arial"/>
                <a:cs typeface="Arial"/>
                <a:sym typeface="Arial"/>
              </a:rPr>
              <a:t>Stress in America: Paying with our health. (n.d.). Retrieved from http://www.apa.org/news/press/releases/stress/2014/highlights.aspx</a:t>
            </a:r>
            <a:endParaRPr sz="1100" b="0" i="0" u="none" strike="noStrike" cap="none">
              <a:solidFill>
                <a:schemeClr val="accent3"/>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753569512"/>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E44FEF859F5BA4B89A4DC153F9F7047" ma:contentTypeVersion="15" ma:contentTypeDescription="Create a new document." ma:contentTypeScope="" ma:versionID="b5fa590b7f45a361efbe31527972df3a">
  <xsd:schema xmlns:xsd="http://www.w3.org/2001/XMLSchema" xmlns:xs="http://www.w3.org/2001/XMLSchema" xmlns:p="http://schemas.microsoft.com/office/2006/metadata/properties" xmlns:ns2="42d80b5b-9166-41de-9abd-a7089d0244a6" xmlns:ns3="8523a9fe-24b3-4fba-b4b4-99549620bb68" targetNamespace="http://schemas.microsoft.com/office/2006/metadata/properties" ma:root="true" ma:fieldsID="b01e48d6b3b521a7505fc0082122531f" ns2:_="" ns3:_="">
    <xsd:import namespace="42d80b5b-9166-41de-9abd-a7089d0244a6"/>
    <xsd:import namespace="8523a9fe-24b3-4fba-b4b4-99549620bb68"/>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d80b5b-9166-41de-9abd-a7089d0244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edaba5d-021b-47f3-88ae-893c76e4e397"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description="" ma:hidden="true" ma:indexed="true" ma:internalName="MediaServiceDateTaken" ma:readOnly="true">
      <xsd:simpleType>
        <xsd:restriction base="dms:Text"/>
      </xsd:simpleType>
    </xsd:element>
    <xsd:element name="MediaServiceLocation" ma:index="14" nillable="true" ma:displayName="Location" ma:description="" ma:indexed="true"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523a9fe-24b3-4fba-b4b4-99549620bb68"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6ab375bf-7140-4311-8b8b-4d36e8f1518a}" ma:internalName="TaxCatchAll" ma:showField="CatchAllData" ma:web="8523a9fe-24b3-4fba-b4b4-99549620bb68">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523a9fe-24b3-4fba-b4b4-99549620bb68" xsi:nil="true"/>
    <lcf76f155ced4ddcb4097134ff3c332f xmlns="42d80b5b-9166-41de-9abd-a7089d0244a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62A6F4F-2194-43E8-8BC9-B84E3628DAC0}"/>
</file>

<file path=customXml/itemProps2.xml><?xml version="1.0" encoding="utf-8"?>
<ds:datastoreItem xmlns:ds="http://schemas.openxmlformats.org/officeDocument/2006/customXml" ds:itemID="{74F6B640-DA89-4640-BB8F-23C70A207D96}"/>
</file>

<file path=customXml/itemProps3.xml><?xml version="1.0" encoding="utf-8"?>
<ds:datastoreItem xmlns:ds="http://schemas.openxmlformats.org/officeDocument/2006/customXml" ds:itemID="{874D78FB-BC1E-4F0E-BB40-AC93D262DF76}"/>
</file>

<file path=docProps/app.xml><?xml version="1.0" encoding="utf-8"?>
<Properties xmlns="http://schemas.openxmlformats.org/officeDocument/2006/extended-properties" xmlns:vt="http://schemas.openxmlformats.org/officeDocument/2006/docPropsVTypes">
  <TotalTime>436</TotalTime>
  <Words>1889</Words>
  <Application>Microsoft Office PowerPoint</Application>
  <PresentationFormat>Widescreen</PresentationFormat>
  <Paragraphs>173</Paragraphs>
  <Slides>20</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Georgia</vt:lpstr>
      <vt:lpstr>Gotham Light</vt:lpstr>
      <vt:lpstr>Helvetica</vt:lpstr>
      <vt:lpstr>Helvetica Neue</vt:lpstr>
      <vt:lpstr>Tahoma</vt:lpstr>
      <vt:lpstr>Office Theme</vt:lpstr>
      <vt:lpstr>Financial Wellness into Retirement </vt:lpstr>
      <vt:lpstr>HUB Retirement &amp; Private Wealth</vt:lpstr>
      <vt:lpstr>Public Sector Experience</vt:lpstr>
      <vt:lpstr>PowerPoint Presentation</vt:lpstr>
      <vt:lpstr>PowerPoint Presentation</vt:lpstr>
      <vt:lpstr>PowerPoint Presentation</vt:lpstr>
      <vt:lpstr>PowerPoint Presentation</vt:lpstr>
      <vt:lpstr>PowerPoint Presentation</vt:lpstr>
      <vt:lpstr>In the United States, 7 in 10 Americans admit to high levels of financial stress. </vt:lpstr>
      <vt:lpstr>Did you know…</vt:lpstr>
      <vt:lpstr>Financial Wellness</vt:lpstr>
      <vt:lpstr>Financial Wellness</vt:lpstr>
      <vt:lpstr>Areas of Focus</vt:lpstr>
      <vt:lpstr>Financial Wellness</vt:lpstr>
      <vt:lpstr>Having your Money Work Smarter</vt:lpstr>
      <vt:lpstr>Fin Path Financial Wellness Solution</vt:lpstr>
      <vt:lpstr>PowerPoint Presentation</vt:lpstr>
      <vt:lpstr>PowerPoint Presentation</vt:lpstr>
      <vt:lpstr>Important Disclosures</vt:lpstr>
      <vt:lpstr>Important Disclosures (continued)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Rodriguez</dc:creator>
  <cp:lastModifiedBy>David Rodriguez</cp:lastModifiedBy>
  <cp:revision>75</cp:revision>
  <dcterms:modified xsi:type="dcterms:W3CDTF">2024-12-23T15:35:21Z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0x010100CE44FEF859F5BA4B89A4DC153F9F7047</vt:lpwstr>
  </property>
</Properties>
</file>