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0" r:id="rId4"/>
    <p:sldId id="259" r:id="rId5"/>
    <p:sldId id="272" r:id="rId6"/>
    <p:sldId id="282" r:id="rId7"/>
    <p:sldId id="273" r:id="rId8"/>
    <p:sldId id="294" r:id="rId9"/>
    <p:sldId id="295" r:id="rId10"/>
    <p:sldId id="274" r:id="rId11"/>
    <p:sldId id="265" r:id="rId12"/>
    <p:sldId id="278" r:id="rId13"/>
    <p:sldId id="275" r:id="rId14"/>
    <p:sldId id="279" r:id="rId15"/>
    <p:sldId id="280" r:id="rId16"/>
    <p:sldId id="281" r:id="rId17"/>
    <p:sldId id="283" r:id="rId18"/>
    <p:sldId id="298" r:id="rId19"/>
    <p:sldId id="285" r:id="rId20"/>
    <p:sldId id="286" r:id="rId21"/>
    <p:sldId id="276" r:id="rId22"/>
    <p:sldId id="293" r:id="rId23"/>
    <p:sldId id="277" r:id="rId24"/>
    <p:sldId id="291" r:id="rId25"/>
    <p:sldId id="288" r:id="rId26"/>
    <p:sldId id="284" r:id="rId27"/>
    <p:sldId id="297" r:id="rId28"/>
    <p:sldId id="258" r:id="rId29"/>
    <p:sldId id="296" r:id="rId30"/>
    <p:sldId id="262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68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6151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0"/>
          <p:cNvSpPr/>
          <p:nvPr/>
        </p:nvSpPr>
        <p:spPr>
          <a:xfrm>
            <a:off x="-2" y="4953000"/>
            <a:ext cx="9144004" cy="1905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62" y="0"/>
                </a:lnTo>
                <a:cubicBezTo>
                  <a:pt x="8517" y="0"/>
                  <a:pt x="8741" y="620"/>
                  <a:pt x="8874" y="1562"/>
                </a:cubicBezTo>
                <a:lnTo>
                  <a:pt x="8917" y="1940"/>
                </a:lnTo>
                <a:lnTo>
                  <a:pt x="8954" y="2243"/>
                </a:lnTo>
                <a:lnTo>
                  <a:pt x="9709" y="10007"/>
                </a:lnTo>
                <a:lnTo>
                  <a:pt x="9803" y="10621"/>
                </a:lnTo>
                <a:lnTo>
                  <a:pt x="9838" y="10930"/>
                </a:lnTo>
                <a:cubicBezTo>
                  <a:pt x="9962" y="11811"/>
                  <a:pt x="10172" y="12390"/>
                  <a:pt x="10410" y="12390"/>
                </a:cubicBezTo>
                <a:lnTo>
                  <a:pt x="21600" y="1239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54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113" name="TextBox 2"/>
          <p:cNvSpPr txBox="1"/>
          <p:nvPr/>
        </p:nvSpPr>
        <p:spPr>
          <a:xfrm>
            <a:off x="6172200" y="6172199"/>
            <a:ext cx="27432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>
                <a:solidFill>
                  <a:srgbClr val="595959"/>
                </a:solidFill>
                <a:latin typeface="OpenSans"/>
                <a:ea typeface="OpenSans"/>
                <a:cs typeface="OpenSans"/>
                <a:sym typeface="OpenSans"/>
              </a:defRPr>
            </a:lvl1pPr>
          </a:lstStyle>
          <a:p>
            <a:r>
              <a:rPr dirty="0"/>
              <a:t>Copyright © </a:t>
            </a:r>
            <a:r>
              <a:rPr dirty="0" smtClean="0"/>
              <a:t>20</a:t>
            </a:r>
            <a:r>
              <a:rPr lang="en-US" dirty="0" smtClean="0"/>
              <a:t>25</a:t>
            </a:r>
            <a:endParaRPr dirty="0"/>
          </a:p>
        </p:txBody>
      </p:sp>
      <p:sp>
        <p:nvSpPr>
          <p:cNvPr id="114" name="Rectangle 6"/>
          <p:cNvSpPr/>
          <p:nvPr/>
        </p:nvSpPr>
        <p:spPr>
          <a:xfrm>
            <a:off x="0" y="6675118"/>
            <a:ext cx="9144000" cy="182882"/>
          </a:xfrm>
          <a:prstGeom prst="rect">
            <a:avLst/>
          </a:prstGeom>
          <a:solidFill>
            <a:srgbClr val="71665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15" name="DBDLogo.jpg" descr="DBD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490" y="5256150"/>
            <a:ext cx="2916910" cy="11208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00600" y="4941328"/>
            <a:ext cx="3694113" cy="10784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b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 McKissack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722312" y="609601"/>
            <a:ext cx="7772401" cy="3276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Broadening Security Concerns In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Management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199" y="5562600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The Case For Negligence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that victims were created as a result of the crime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corporate responsibility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corporate negligence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“Deep Pockets”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3458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0"/>
          <p:cNvSpPr/>
          <p:nvPr/>
        </p:nvSpPr>
        <p:spPr>
          <a:xfrm>
            <a:off x="381000" y="342899"/>
            <a:ext cx="8382002" cy="61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8" y="0"/>
                </a:moveTo>
                <a:lnTo>
                  <a:pt x="21044" y="0"/>
                </a:lnTo>
                <a:cubicBezTo>
                  <a:pt x="21351" y="0"/>
                  <a:pt x="21600" y="338"/>
                  <a:pt x="21600" y="756"/>
                </a:cubicBezTo>
                <a:lnTo>
                  <a:pt x="21600" y="20844"/>
                </a:lnTo>
                <a:cubicBezTo>
                  <a:pt x="21600" y="21262"/>
                  <a:pt x="21351" y="21600"/>
                  <a:pt x="21044" y="21600"/>
                </a:cubicBezTo>
                <a:lnTo>
                  <a:pt x="556" y="21600"/>
                </a:lnTo>
                <a:cubicBezTo>
                  <a:pt x="249" y="21600"/>
                  <a:pt x="0" y="21262"/>
                  <a:pt x="0" y="20844"/>
                </a:cubicBezTo>
                <a:lnTo>
                  <a:pt x="0" y="756"/>
                </a:lnTo>
                <a:cubicBezTo>
                  <a:pt x="0" y="338"/>
                  <a:pt x="249" y="0"/>
                  <a:pt x="556" y="0"/>
                </a:cubicBezTo>
                <a:lnTo>
                  <a:pt x="1881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27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8700" y="5307931"/>
            <a:ext cx="2370767" cy="965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Mitigation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measures of security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Less-common measures of security -- training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of all the above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to account for turnover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“Above-and-Beyond”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796540" cy="32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BDLogo.jpg" descr="DBD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6191" y="5847808"/>
            <a:ext cx="2005174" cy="7705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3" y="609600"/>
            <a:ext cx="8229600" cy="49530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7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5371431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vs. Data Security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27320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entails instances where data is compromised via technological means of viruses, hackers, phishing scams or similar means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company information.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8200" y="1371600"/>
            <a:ext cx="4041775" cy="3189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Security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or may not involve instances where data is compromised via technological means.  In fact, it may often take on the role of “social engineering” to facilitate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company information.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5371431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Impersonation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0"/>
            <a:ext cx="18288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21" y="3898898"/>
            <a:ext cx="2032479" cy="2730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7538"/>
            <a:ext cx="2041144" cy="344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42" y="1676399"/>
            <a:ext cx="1440899" cy="2259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98" y="1676399"/>
            <a:ext cx="22640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5371431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Bribery &amp; Blackmail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 vulnerabilities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vulnerabilities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vulnerabilities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 vulnerabilities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 vulnerabilities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Ego vulnerabilities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2" y="1752600"/>
            <a:ext cx="286940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2200" y="5398012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" y="1447800"/>
            <a:ext cx="4730544" cy="2653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888552" cy="3084816"/>
          </a:xfrm>
          <a:prstGeom prst="rect">
            <a:avLst/>
          </a:prstGeom>
        </p:spPr>
      </p:pic>
      <p:pic>
        <p:nvPicPr>
          <p:cNvPr id="7" name="Picture 2" descr="C:\Users\Jeff\Pictures\JPS Homic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8" y="4238077"/>
            <a:ext cx="3319721" cy="24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347" y="6028935"/>
            <a:ext cx="1600200" cy="651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3759"/>
            <a:ext cx="8063694" cy="44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1347" y="6028935"/>
            <a:ext cx="1600200" cy="651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2967"/>
            <a:ext cx="8063694" cy="43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0"/>
          <p:cNvSpPr/>
          <p:nvPr/>
        </p:nvSpPr>
        <p:spPr>
          <a:xfrm>
            <a:off x="381000" y="342899"/>
            <a:ext cx="8382002" cy="61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8" y="0"/>
                </a:moveTo>
                <a:lnTo>
                  <a:pt x="21044" y="0"/>
                </a:lnTo>
                <a:cubicBezTo>
                  <a:pt x="21351" y="0"/>
                  <a:pt x="21600" y="338"/>
                  <a:pt x="21600" y="756"/>
                </a:cubicBezTo>
                <a:lnTo>
                  <a:pt x="21600" y="20844"/>
                </a:lnTo>
                <a:cubicBezTo>
                  <a:pt x="21600" y="21262"/>
                  <a:pt x="21351" y="21600"/>
                  <a:pt x="21044" y="21600"/>
                </a:cubicBezTo>
                <a:lnTo>
                  <a:pt x="556" y="21600"/>
                </a:lnTo>
                <a:cubicBezTo>
                  <a:pt x="249" y="21600"/>
                  <a:pt x="0" y="21262"/>
                  <a:pt x="0" y="20844"/>
                </a:cubicBezTo>
                <a:lnTo>
                  <a:pt x="0" y="756"/>
                </a:lnTo>
                <a:cubicBezTo>
                  <a:pt x="0" y="338"/>
                  <a:pt x="249" y="0"/>
                  <a:pt x="556" y="0"/>
                </a:cubicBezTo>
                <a:lnTo>
                  <a:pt x="1881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27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8700" y="5307931"/>
            <a:ext cx="2370767" cy="965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Mitigation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measures of cyber/software security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Less-common measures of security – training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of all the above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to account for turnover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“Above-and-Beyond”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796540" cy="32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BDLogo.jpg" descr="DBD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6191" y="5847808"/>
            <a:ext cx="2005174" cy="7705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3" y="609600"/>
            <a:ext cx="8229600" cy="49530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b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BDLogo.jpg" descr="DBD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6191" y="5847808"/>
            <a:ext cx="2005174" cy="7705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3" y="609600"/>
            <a:ext cx="8229600" cy="49530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Reputational</a:t>
            </a:r>
            <a:b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en-US" sz="9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5371431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Court of Public Opinion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1"/>
            <a:ext cx="4038600" cy="3581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on the part of on-the-clock employees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on the part of off-the-clock employees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of either on the part of ownership or management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2051193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2133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14" y="4572000"/>
            <a:ext cx="4337193" cy="222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4" y="4314743"/>
            <a:ext cx="3810000" cy="25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Examples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0879"/>
            <a:ext cx="4451184" cy="228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4324170"/>
            <a:ext cx="5211726" cy="2000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46" y="1371600"/>
            <a:ext cx="3767989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30" y="4114800"/>
            <a:ext cx="3242093" cy="26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0"/>
          <p:cNvSpPr/>
          <p:nvPr/>
        </p:nvSpPr>
        <p:spPr>
          <a:xfrm>
            <a:off x="381000" y="335811"/>
            <a:ext cx="8382002" cy="61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8" y="0"/>
                </a:moveTo>
                <a:lnTo>
                  <a:pt x="21044" y="0"/>
                </a:lnTo>
                <a:cubicBezTo>
                  <a:pt x="21351" y="0"/>
                  <a:pt x="21600" y="338"/>
                  <a:pt x="21600" y="756"/>
                </a:cubicBezTo>
                <a:lnTo>
                  <a:pt x="21600" y="20844"/>
                </a:lnTo>
                <a:cubicBezTo>
                  <a:pt x="21600" y="21262"/>
                  <a:pt x="21351" y="21600"/>
                  <a:pt x="21044" y="21600"/>
                </a:cubicBezTo>
                <a:lnTo>
                  <a:pt x="556" y="21600"/>
                </a:lnTo>
                <a:cubicBezTo>
                  <a:pt x="249" y="21600"/>
                  <a:pt x="0" y="21262"/>
                  <a:pt x="0" y="20844"/>
                </a:cubicBezTo>
                <a:lnTo>
                  <a:pt x="0" y="756"/>
                </a:lnTo>
                <a:cubicBezTo>
                  <a:pt x="0" y="338"/>
                  <a:pt x="249" y="0"/>
                  <a:pt x="556" y="0"/>
                </a:cubicBezTo>
                <a:lnTo>
                  <a:pt x="1881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27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6617" y="5367848"/>
            <a:ext cx="2370767" cy="9658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752601"/>
            <a:ext cx="7772400" cy="3429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“But </a:t>
            </a:r>
            <a:r>
              <a:rPr lang="en-US" sz="6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‘OUR’ 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know better….”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85800" y="838200"/>
            <a:ext cx="76962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Corporate Response…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058" y="5815096"/>
            <a:ext cx="2010884" cy="81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4" y="457200"/>
            <a:ext cx="866986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058" y="5815096"/>
            <a:ext cx="2010884" cy="81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102600" cy="54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65" y="5638800"/>
            <a:ext cx="2370767" cy="965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140"/>
            <a:ext cx="86698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0"/>
          <p:cNvSpPr/>
          <p:nvPr/>
        </p:nvSpPr>
        <p:spPr>
          <a:xfrm>
            <a:off x="381000" y="342899"/>
            <a:ext cx="8382002" cy="61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8" y="0"/>
                </a:moveTo>
                <a:lnTo>
                  <a:pt x="21044" y="0"/>
                </a:lnTo>
                <a:cubicBezTo>
                  <a:pt x="21351" y="0"/>
                  <a:pt x="21600" y="338"/>
                  <a:pt x="21600" y="756"/>
                </a:cubicBezTo>
                <a:lnTo>
                  <a:pt x="21600" y="20844"/>
                </a:lnTo>
                <a:cubicBezTo>
                  <a:pt x="21600" y="21262"/>
                  <a:pt x="21351" y="21600"/>
                  <a:pt x="21044" y="21600"/>
                </a:cubicBezTo>
                <a:lnTo>
                  <a:pt x="556" y="21600"/>
                </a:lnTo>
                <a:cubicBezTo>
                  <a:pt x="249" y="21600"/>
                  <a:pt x="0" y="21262"/>
                  <a:pt x="0" y="20844"/>
                </a:cubicBezTo>
                <a:lnTo>
                  <a:pt x="0" y="756"/>
                </a:lnTo>
                <a:cubicBezTo>
                  <a:pt x="0" y="338"/>
                  <a:pt x="249" y="0"/>
                  <a:pt x="556" y="0"/>
                </a:cubicBezTo>
                <a:lnTo>
                  <a:pt x="1881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27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8700" y="5307931"/>
            <a:ext cx="2370767" cy="965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Mitigation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&amp; Training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Handbook add-ons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“Code of Conduct” language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to account for turnover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“Above-and-Beyond”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796540" cy="32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8523" y="5486400"/>
            <a:ext cx="2370767" cy="965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3285"/>
            <a:ext cx="8883015" cy="500451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8523" y="5486400"/>
            <a:ext cx="2370767" cy="9658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706" y="3048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DefenseByDesignAcademy.com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990600" y="1143000"/>
            <a:ext cx="7162800" cy="20574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for both Internal</a:t>
            </a:r>
          </a:p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Employees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23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0"/>
          <p:cNvSpPr/>
          <p:nvPr/>
        </p:nvSpPr>
        <p:spPr>
          <a:xfrm>
            <a:off x="441547" y="251636"/>
            <a:ext cx="8382002" cy="61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8" y="0"/>
                </a:moveTo>
                <a:lnTo>
                  <a:pt x="21044" y="0"/>
                </a:lnTo>
                <a:cubicBezTo>
                  <a:pt x="21351" y="0"/>
                  <a:pt x="21600" y="338"/>
                  <a:pt x="21600" y="756"/>
                </a:cubicBezTo>
                <a:lnTo>
                  <a:pt x="21600" y="20844"/>
                </a:lnTo>
                <a:cubicBezTo>
                  <a:pt x="21600" y="21262"/>
                  <a:pt x="21351" y="21600"/>
                  <a:pt x="21044" y="21600"/>
                </a:cubicBezTo>
                <a:lnTo>
                  <a:pt x="556" y="21600"/>
                </a:lnTo>
                <a:cubicBezTo>
                  <a:pt x="249" y="21600"/>
                  <a:pt x="0" y="21262"/>
                  <a:pt x="0" y="20844"/>
                </a:cubicBezTo>
                <a:lnTo>
                  <a:pt x="0" y="756"/>
                </a:lnTo>
                <a:cubicBezTo>
                  <a:pt x="0" y="338"/>
                  <a:pt x="249" y="0"/>
                  <a:pt x="556" y="0"/>
                </a:cubicBezTo>
                <a:lnTo>
                  <a:pt x="1881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pic>
        <p:nvPicPr>
          <p:cNvPr id="124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8700" y="5307931"/>
            <a:ext cx="2370767" cy="9658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Key Questions To Begin: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533400" y="1535112"/>
            <a:ext cx="3963988" cy="33416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we have that others might want?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Property/Equipment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/ IP / Personal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5025" y="1600200"/>
            <a:ext cx="4041775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we have that others might seek to harm?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Owners/Management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Customers/Clients/Patients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4"/>
          <p:cNvSpPr/>
          <p:nvPr/>
        </p:nvSpPr>
        <p:spPr>
          <a:xfrm>
            <a:off x="380999" y="342899"/>
            <a:ext cx="8382002" cy="6172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8" y="0"/>
                </a:moveTo>
                <a:lnTo>
                  <a:pt x="21044" y="0"/>
                </a:lnTo>
                <a:cubicBezTo>
                  <a:pt x="21351" y="0"/>
                  <a:pt x="21600" y="338"/>
                  <a:pt x="21600" y="756"/>
                </a:cubicBezTo>
                <a:lnTo>
                  <a:pt x="21600" y="20844"/>
                </a:lnTo>
                <a:cubicBezTo>
                  <a:pt x="21600" y="21262"/>
                  <a:pt x="21351" y="21600"/>
                  <a:pt x="21044" y="21600"/>
                </a:cubicBezTo>
                <a:lnTo>
                  <a:pt x="556" y="21600"/>
                </a:lnTo>
                <a:cubicBezTo>
                  <a:pt x="249" y="21600"/>
                  <a:pt x="0" y="21262"/>
                  <a:pt x="0" y="20844"/>
                </a:cubicBezTo>
                <a:lnTo>
                  <a:pt x="0" y="756"/>
                </a:lnTo>
                <a:cubicBezTo>
                  <a:pt x="0" y="338"/>
                  <a:pt x="249" y="0"/>
                  <a:pt x="556" y="0"/>
                </a:cubicBezTo>
                <a:lnTo>
                  <a:pt x="18818" y="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2590800" y="4038601"/>
            <a:ext cx="53340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716558"/>
                </a:solidFill>
                <a:latin typeface="OpenSans-Bold"/>
                <a:ea typeface="OpenSans-Bold"/>
                <a:cs typeface="OpenSans-Bold"/>
                <a:sym typeface="OpenSans-Bold"/>
              </a:defRPr>
            </a:lvl1pPr>
          </a:lstStyle>
          <a:p>
            <a:r>
              <a:rPr lang="en-US" sz="4800" dirty="0" smtClean="0"/>
              <a:t>Jeff McKissack</a:t>
            </a:r>
            <a:endParaRPr sz="4800" dirty="0"/>
          </a:p>
        </p:txBody>
      </p:sp>
      <p:pic>
        <p:nvPicPr>
          <p:cNvPr id="13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73794"/>
            <a:ext cx="1055405" cy="1055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DBD_Logo_Lg.png" descr="DBD_Logo_L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1355" y="1356488"/>
            <a:ext cx="5721290" cy="2350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200" y="5371431"/>
            <a:ext cx="2370767" cy="9658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Basic Paradigms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Employee Concerns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Employee Concerns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 of the Above Concerns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37" y="4316720"/>
            <a:ext cx="1600200" cy="1963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79" y="1752369"/>
            <a:ext cx="4235130" cy="2412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51" y="4316720"/>
            <a:ext cx="2651335" cy="1963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00" y="1655806"/>
            <a:ext cx="2893396" cy="322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94" y="4419600"/>
            <a:ext cx="4387771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77734"/>
            <a:ext cx="3226038" cy="2530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" y="1577734"/>
            <a:ext cx="2726037" cy="2687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4296720" cy="23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7" y="838201"/>
            <a:ext cx="391839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37" y="838201"/>
            <a:ext cx="4359645" cy="2886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98" y="3830351"/>
            <a:ext cx="4420460" cy="288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7" y="4063820"/>
            <a:ext cx="3784862" cy="25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198" y="5993754"/>
            <a:ext cx="1625600" cy="662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79" y="520756"/>
            <a:ext cx="6637237" cy="5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198" y="5993754"/>
            <a:ext cx="1625600" cy="662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863"/>
            <a:ext cx="7848600" cy="574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DBD_Logo.png" descr="DBD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198" y="5993754"/>
            <a:ext cx="1625600" cy="662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7" y="533400"/>
            <a:ext cx="879103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3B5A16-08A0-441A-89AC-803B4461A9AE}"/>
</file>

<file path=customXml/itemProps2.xml><?xml version="1.0" encoding="utf-8"?>
<ds:datastoreItem xmlns:ds="http://schemas.openxmlformats.org/officeDocument/2006/customXml" ds:itemID="{8D9F1F75-99BA-4A69-A3CE-8072679F3003}"/>
</file>

<file path=customXml/itemProps3.xml><?xml version="1.0" encoding="utf-8"?>
<ds:datastoreItem xmlns:ds="http://schemas.openxmlformats.org/officeDocument/2006/customXml" ds:itemID="{BACFF185-87FA-406F-BCF8-A6DDD2E4A688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319</Words>
  <Application>Microsoft Office PowerPoint</Application>
  <PresentationFormat>On-screen Show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Presented By Jeff McKissack</vt:lpstr>
      <vt:lpstr>Physical Risks</vt:lpstr>
      <vt:lpstr>Two Key Questions To Begin:</vt:lpstr>
      <vt:lpstr>Three Basic Paradigms</vt:lpstr>
      <vt:lpstr>Examples</vt:lpstr>
      <vt:lpstr>PowerPoint Presentation</vt:lpstr>
      <vt:lpstr>PowerPoint Presentation</vt:lpstr>
      <vt:lpstr>PowerPoint Presentation</vt:lpstr>
      <vt:lpstr>PowerPoint Presentation</vt:lpstr>
      <vt:lpstr>Making The Case For Negligence</vt:lpstr>
      <vt:lpstr>Strategies For Mitigation</vt:lpstr>
      <vt:lpstr>Data Risks</vt:lpstr>
      <vt:lpstr>Cyber Security vs. Data Security</vt:lpstr>
      <vt:lpstr>Impersonation</vt:lpstr>
      <vt:lpstr>Bribery &amp; Blackmail</vt:lpstr>
      <vt:lpstr>Examples</vt:lpstr>
      <vt:lpstr>PowerPoint Presentation</vt:lpstr>
      <vt:lpstr>PowerPoint Presentation</vt:lpstr>
      <vt:lpstr>Strategies For Mitigation</vt:lpstr>
      <vt:lpstr>Reputational Risks</vt:lpstr>
      <vt:lpstr>The Court of Public Opinion</vt:lpstr>
      <vt:lpstr>Other Examples</vt:lpstr>
      <vt:lpstr>“But ‘OUR’ people know better….”</vt:lpstr>
      <vt:lpstr>PowerPoint Presentation</vt:lpstr>
      <vt:lpstr>PowerPoint Presentation</vt:lpstr>
      <vt:lpstr>PowerPoint Presentation</vt:lpstr>
      <vt:lpstr>Strategies For Mitigation</vt:lpstr>
      <vt:lpstr>PowerPoint Presentation</vt:lpstr>
      <vt:lpstr>DefenseByDesignAcademy.com</vt:lpstr>
      <vt:lpstr>Jeff McKissack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 McKissack</cp:lastModifiedBy>
  <cp:revision>29</cp:revision>
  <dcterms:modified xsi:type="dcterms:W3CDTF">2025-01-06T19:04:08Z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