
<file path=[Content_Types].xml><?xml version="1.0" encoding="utf-8"?>
<Types xmlns="http://schemas.openxmlformats.org/package/2006/content-types">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482" r:id="rId1"/>
  </p:sldMasterIdLst>
  <p:notesMasterIdLst>
    <p:notesMasterId r:id="rId35"/>
  </p:notesMasterIdLst>
  <p:handoutMasterIdLst>
    <p:handoutMasterId r:id="rId36"/>
  </p:handoutMasterIdLst>
  <p:sldIdLst>
    <p:sldId id="256" r:id="rId2"/>
    <p:sldId id="326" r:id="rId3"/>
    <p:sldId id="478" r:id="rId4"/>
    <p:sldId id="476" r:id="rId5"/>
    <p:sldId id="492" r:id="rId6"/>
    <p:sldId id="519" r:id="rId7"/>
    <p:sldId id="520" r:id="rId8"/>
    <p:sldId id="521" r:id="rId9"/>
    <p:sldId id="522" r:id="rId10"/>
    <p:sldId id="523" r:id="rId11"/>
    <p:sldId id="549" r:id="rId12"/>
    <p:sldId id="524" r:id="rId13"/>
    <p:sldId id="526" r:id="rId14"/>
    <p:sldId id="525" r:id="rId15"/>
    <p:sldId id="527" r:id="rId16"/>
    <p:sldId id="528" r:id="rId17"/>
    <p:sldId id="529" r:id="rId18"/>
    <p:sldId id="530" r:id="rId19"/>
    <p:sldId id="531" r:id="rId20"/>
    <p:sldId id="532" r:id="rId21"/>
    <p:sldId id="533" r:id="rId22"/>
    <p:sldId id="484" r:id="rId23"/>
    <p:sldId id="551" r:id="rId24"/>
    <p:sldId id="550" r:id="rId25"/>
    <p:sldId id="535" r:id="rId26"/>
    <p:sldId id="536" r:id="rId27"/>
    <p:sldId id="537" r:id="rId28"/>
    <p:sldId id="538" r:id="rId29"/>
    <p:sldId id="539" r:id="rId30"/>
    <p:sldId id="540" r:id="rId31"/>
    <p:sldId id="541" r:id="rId32"/>
    <p:sldId id="330" r:id="rId33"/>
    <p:sldId id="515" r:id="rId34"/>
  </p:sldIdLst>
  <p:sldSz cx="9144000" cy="6858000" type="screen4x3"/>
  <p:notesSz cx="6950075" cy="9236075"/>
  <p:custDataLst>
    <p:tags r:id="rId3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0080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68" autoAdjust="0"/>
    <p:restoredTop sz="87578" autoAdjust="0"/>
  </p:normalViewPr>
  <p:slideViewPr>
    <p:cSldViewPr>
      <p:cViewPr varScale="1">
        <p:scale>
          <a:sx n="82" d="100"/>
          <a:sy n="82" d="100"/>
        </p:scale>
        <p:origin x="176" y="4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1BC7E276-B3B8-80E9-A553-D0AC65F2976C}"/>
              </a:ext>
            </a:extLst>
          </p:cNvPr>
          <p:cNvSpPr>
            <a:spLocks noGrp="1" noChangeArrowheads="1"/>
          </p:cNvSpPr>
          <p:nvPr>
            <p:ph type="hdr" sz="quarter"/>
          </p:nvPr>
        </p:nvSpPr>
        <p:spPr bwMode="auto">
          <a:xfrm>
            <a:off x="0" y="0"/>
            <a:ext cx="3011488" cy="461963"/>
          </a:xfrm>
          <a:prstGeom prst="rect">
            <a:avLst/>
          </a:prstGeom>
          <a:noFill/>
          <a:ln w="9525">
            <a:noFill/>
            <a:miter lim="800000"/>
            <a:headEnd/>
            <a:tailEnd/>
          </a:ln>
          <a:effectLst/>
        </p:spPr>
        <p:txBody>
          <a:bodyPr vert="horz" wrap="square" lIns="91594" tIns="45799" rIns="91594" bIns="45799" numCol="1" anchor="t" anchorCtr="0" compatLnSpc="1">
            <a:prstTxWarp prst="textNoShape">
              <a:avLst/>
            </a:prstTxWarp>
          </a:bodyPr>
          <a:lstStyle>
            <a:lvl1pPr defTabSz="915886" eaLnBrk="1" hangingPunct="1">
              <a:defRPr sz="1200"/>
            </a:lvl1pPr>
          </a:lstStyle>
          <a:p>
            <a:pPr>
              <a:defRPr/>
            </a:pPr>
            <a:endParaRPr lang="en-US"/>
          </a:p>
        </p:txBody>
      </p:sp>
      <p:sp>
        <p:nvSpPr>
          <p:cNvPr id="58371" name="Rectangle 3">
            <a:extLst>
              <a:ext uri="{FF2B5EF4-FFF2-40B4-BE49-F238E27FC236}">
                <a16:creationId xmlns:a16="http://schemas.microsoft.com/office/drawing/2014/main" id="{9700DF75-18E9-A362-2534-E29EE680754E}"/>
              </a:ext>
            </a:extLst>
          </p:cNvPr>
          <p:cNvSpPr>
            <a:spLocks noGrp="1" noChangeArrowheads="1"/>
          </p:cNvSpPr>
          <p:nvPr>
            <p:ph type="dt" sz="quarter" idx="1"/>
          </p:nvPr>
        </p:nvSpPr>
        <p:spPr bwMode="auto">
          <a:xfrm>
            <a:off x="3938588" y="0"/>
            <a:ext cx="3011487" cy="461963"/>
          </a:xfrm>
          <a:prstGeom prst="rect">
            <a:avLst/>
          </a:prstGeom>
          <a:noFill/>
          <a:ln w="9525">
            <a:noFill/>
            <a:miter lim="800000"/>
            <a:headEnd/>
            <a:tailEnd/>
          </a:ln>
          <a:effectLst/>
        </p:spPr>
        <p:txBody>
          <a:bodyPr vert="horz" wrap="square" lIns="91594" tIns="45799" rIns="91594" bIns="45799" numCol="1" anchor="t" anchorCtr="0" compatLnSpc="1">
            <a:prstTxWarp prst="textNoShape">
              <a:avLst/>
            </a:prstTxWarp>
          </a:bodyPr>
          <a:lstStyle>
            <a:lvl1pPr algn="r" defTabSz="915886" eaLnBrk="1" hangingPunct="1">
              <a:defRPr sz="1200"/>
            </a:lvl1pPr>
          </a:lstStyle>
          <a:p>
            <a:pPr>
              <a:defRPr/>
            </a:pPr>
            <a:endParaRPr lang="en-US"/>
          </a:p>
        </p:txBody>
      </p:sp>
      <p:sp>
        <p:nvSpPr>
          <p:cNvPr id="58372" name="Rectangle 4">
            <a:extLst>
              <a:ext uri="{FF2B5EF4-FFF2-40B4-BE49-F238E27FC236}">
                <a16:creationId xmlns:a16="http://schemas.microsoft.com/office/drawing/2014/main" id="{0217E49B-577D-50D0-088F-22540CE2D1F3}"/>
              </a:ext>
            </a:extLst>
          </p:cNvPr>
          <p:cNvSpPr>
            <a:spLocks noGrp="1" noChangeArrowheads="1"/>
          </p:cNvSpPr>
          <p:nvPr>
            <p:ph type="ftr" sz="quarter" idx="2"/>
          </p:nvPr>
        </p:nvSpPr>
        <p:spPr bwMode="auto">
          <a:xfrm>
            <a:off x="0" y="8774113"/>
            <a:ext cx="3011488" cy="461962"/>
          </a:xfrm>
          <a:prstGeom prst="rect">
            <a:avLst/>
          </a:prstGeom>
          <a:noFill/>
          <a:ln w="9525">
            <a:noFill/>
            <a:miter lim="800000"/>
            <a:headEnd/>
            <a:tailEnd/>
          </a:ln>
          <a:effectLst/>
        </p:spPr>
        <p:txBody>
          <a:bodyPr vert="horz" wrap="square" lIns="91594" tIns="45799" rIns="91594" bIns="45799" numCol="1" anchor="b" anchorCtr="0" compatLnSpc="1">
            <a:prstTxWarp prst="textNoShape">
              <a:avLst/>
            </a:prstTxWarp>
          </a:bodyPr>
          <a:lstStyle>
            <a:lvl1pPr defTabSz="915886" eaLnBrk="1" hangingPunct="1">
              <a:defRPr sz="1200"/>
            </a:lvl1pPr>
          </a:lstStyle>
          <a:p>
            <a:pPr>
              <a:defRPr/>
            </a:pPr>
            <a:endParaRPr lang="en-US"/>
          </a:p>
        </p:txBody>
      </p:sp>
      <p:sp>
        <p:nvSpPr>
          <p:cNvPr id="58373" name="Rectangle 5">
            <a:extLst>
              <a:ext uri="{FF2B5EF4-FFF2-40B4-BE49-F238E27FC236}">
                <a16:creationId xmlns:a16="http://schemas.microsoft.com/office/drawing/2014/main" id="{6CBAC419-7695-EDD2-1E5E-3E2A2C0A8897}"/>
              </a:ext>
            </a:extLst>
          </p:cNvPr>
          <p:cNvSpPr>
            <a:spLocks noGrp="1" noChangeArrowheads="1"/>
          </p:cNvSpPr>
          <p:nvPr>
            <p:ph type="sldNum" sz="quarter" idx="3"/>
          </p:nvPr>
        </p:nvSpPr>
        <p:spPr bwMode="auto">
          <a:xfrm>
            <a:off x="3938588" y="8774113"/>
            <a:ext cx="3011487" cy="461962"/>
          </a:xfrm>
          <a:prstGeom prst="rect">
            <a:avLst/>
          </a:prstGeom>
          <a:noFill/>
          <a:ln w="9525">
            <a:noFill/>
            <a:miter lim="800000"/>
            <a:headEnd/>
            <a:tailEnd/>
          </a:ln>
          <a:effectLst/>
        </p:spPr>
        <p:txBody>
          <a:bodyPr vert="horz" wrap="square" lIns="91594" tIns="45799" rIns="91594" bIns="45799" numCol="1" anchor="b" anchorCtr="0" compatLnSpc="1">
            <a:prstTxWarp prst="textNoShape">
              <a:avLst/>
            </a:prstTxWarp>
          </a:bodyPr>
          <a:lstStyle>
            <a:lvl1pPr algn="r" eaLnBrk="1" hangingPunct="1">
              <a:defRPr sz="1200"/>
            </a:lvl1pPr>
          </a:lstStyle>
          <a:p>
            <a:pPr>
              <a:defRPr/>
            </a:pPr>
            <a:fld id="{9D843E28-64CB-414B-B502-C9A2FFA5D91B}"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9606253C-5E39-CEB4-61CB-569E482B18F3}"/>
              </a:ext>
            </a:extLst>
          </p:cNvPr>
          <p:cNvSpPr>
            <a:spLocks noGrp="1" noChangeArrowheads="1"/>
          </p:cNvSpPr>
          <p:nvPr>
            <p:ph type="hdr" sz="quarter"/>
          </p:nvPr>
        </p:nvSpPr>
        <p:spPr bwMode="auto">
          <a:xfrm>
            <a:off x="0" y="0"/>
            <a:ext cx="3011488" cy="461963"/>
          </a:xfrm>
          <a:prstGeom prst="rect">
            <a:avLst/>
          </a:prstGeom>
          <a:noFill/>
          <a:ln w="9525">
            <a:noFill/>
            <a:miter lim="800000"/>
            <a:headEnd/>
            <a:tailEnd/>
          </a:ln>
          <a:effectLst/>
        </p:spPr>
        <p:txBody>
          <a:bodyPr vert="horz" wrap="square" lIns="91594" tIns="45799" rIns="91594" bIns="45799" numCol="1" anchor="t" anchorCtr="0" compatLnSpc="1">
            <a:prstTxWarp prst="textNoShape">
              <a:avLst/>
            </a:prstTxWarp>
          </a:bodyPr>
          <a:lstStyle>
            <a:lvl1pPr defTabSz="915886" eaLnBrk="1" hangingPunct="1">
              <a:defRPr sz="1200"/>
            </a:lvl1pPr>
          </a:lstStyle>
          <a:p>
            <a:pPr>
              <a:defRPr/>
            </a:pPr>
            <a:endParaRPr lang="en-US"/>
          </a:p>
        </p:txBody>
      </p:sp>
      <p:sp>
        <p:nvSpPr>
          <p:cNvPr id="11267" name="Rectangle 3">
            <a:extLst>
              <a:ext uri="{FF2B5EF4-FFF2-40B4-BE49-F238E27FC236}">
                <a16:creationId xmlns:a16="http://schemas.microsoft.com/office/drawing/2014/main" id="{03FABB6D-08E1-81B3-241A-7D7833417795}"/>
              </a:ext>
            </a:extLst>
          </p:cNvPr>
          <p:cNvSpPr>
            <a:spLocks noGrp="1" noChangeArrowheads="1"/>
          </p:cNvSpPr>
          <p:nvPr>
            <p:ph type="dt" idx="1"/>
          </p:nvPr>
        </p:nvSpPr>
        <p:spPr bwMode="auto">
          <a:xfrm>
            <a:off x="3938588" y="0"/>
            <a:ext cx="3011487" cy="461963"/>
          </a:xfrm>
          <a:prstGeom prst="rect">
            <a:avLst/>
          </a:prstGeom>
          <a:noFill/>
          <a:ln w="9525">
            <a:noFill/>
            <a:miter lim="800000"/>
            <a:headEnd/>
            <a:tailEnd/>
          </a:ln>
          <a:effectLst/>
        </p:spPr>
        <p:txBody>
          <a:bodyPr vert="horz" wrap="square" lIns="91594" tIns="45799" rIns="91594" bIns="45799" numCol="1" anchor="t" anchorCtr="0" compatLnSpc="1">
            <a:prstTxWarp prst="textNoShape">
              <a:avLst/>
            </a:prstTxWarp>
          </a:bodyPr>
          <a:lstStyle>
            <a:lvl1pPr algn="r" defTabSz="915886" eaLnBrk="1" hangingPunct="1">
              <a:defRPr sz="1200"/>
            </a:lvl1pPr>
          </a:lstStyle>
          <a:p>
            <a:pPr>
              <a:defRPr/>
            </a:pPr>
            <a:endParaRPr lang="en-US"/>
          </a:p>
        </p:txBody>
      </p:sp>
      <p:sp>
        <p:nvSpPr>
          <p:cNvPr id="21508" name="Rectangle 4">
            <a:extLst>
              <a:ext uri="{FF2B5EF4-FFF2-40B4-BE49-F238E27FC236}">
                <a16:creationId xmlns:a16="http://schemas.microsoft.com/office/drawing/2014/main" id="{A494DC46-F6B1-8209-6D24-C60C165CCE7D}"/>
              </a:ext>
            </a:extLst>
          </p:cNvPr>
          <p:cNvSpPr>
            <a:spLocks noGrp="1" noRot="1" noChangeAspect="1" noChangeArrowheads="1" noTextEdit="1"/>
          </p:cNvSpPr>
          <p:nvPr>
            <p:ph type="sldImg" idx="2"/>
          </p:nvPr>
        </p:nvSpPr>
        <p:spPr bwMode="auto">
          <a:xfrm>
            <a:off x="1168400" y="693738"/>
            <a:ext cx="4614863" cy="34623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9" name="Rectangle 5">
            <a:extLst>
              <a:ext uri="{FF2B5EF4-FFF2-40B4-BE49-F238E27FC236}">
                <a16:creationId xmlns:a16="http://schemas.microsoft.com/office/drawing/2014/main" id="{18A0928A-C5D6-F798-A2DB-45A3C6DA09C4}"/>
              </a:ext>
            </a:extLst>
          </p:cNvPr>
          <p:cNvSpPr>
            <a:spLocks noGrp="1" noChangeArrowheads="1"/>
          </p:cNvSpPr>
          <p:nvPr>
            <p:ph type="body" sz="quarter" idx="3"/>
          </p:nvPr>
        </p:nvSpPr>
        <p:spPr bwMode="auto">
          <a:xfrm>
            <a:off x="927100" y="4387850"/>
            <a:ext cx="5095875" cy="4154488"/>
          </a:xfrm>
          <a:prstGeom prst="rect">
            <a:avLst/>
          </a:prstGeom>
          <a:noFill/>
          <a:ln w="9525">
            <a:noFill/>
            <a:miter lim="800000"/>
            <a:headEnd/>
            <a:tailEnd/>
          </a:ln>
          <a:effectLst/>
        </p:spPr>
        <p:txBody>
          <a:bodyPr vert="horz" wrap="square" lIns="91594" tIns="45799" rIns="91594" bIns="4579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270" name="Rectangle 6">
            <a:extLst>
              <a:ext uri="{FF2B5EF4-FFF2-40B4-BE49-F238E27FC236}">
                <a16:creationId xmlns:a16="http://schemas.microsoft.com/office/drawing/2014/main" id="{431ED27C-2D52-5E76-8D68-8146905948E3}"/>
              </a:ext>
            </a:extLst>
          </p:cNvPr>
          <p:cNvSpPr>
            <a:spLocks noGrp="1" noChangeArrowheads="1"/>
          </p:cNvSpPr>
          <p:nvPr>
            <p:ph type="ftr" sz="quarter" idx="4"/>
          </p:nvPr>
        </p:nvSpPr>
        <p:spPr bwMode="auto">
          <a:xfrm>
            <a:off x="0" y="8774113"/>
            <a:ext cx="3011488" cy="461962"/>
          </a:xfrm>
          <a:prstGeom prst="rect">
            <a:avLst/>
          </a:prstGeom>
          <a:noFill/>
          <a:ln w="9525">
            <a:noFill/>
            <a:miter lim="800000"/>
            <a:headEnd/>
            <a:tailEnd/>
          </a:ln>
          <a:effectLst/>
        </p:spPr>
        <p:txBody>
          <a:bodyPr vert="horz" wrap="square" lIns="91594" tIns="45799" rIns="91594" bIns="45799" numCol="1" anchor="b" anchorCtr="0" compatLnSpc="1">
            <a:prstTxWarp prst="textNoShape">
              <a:avLst/>
            </a:prstTxWarp>
          </a:bodyPr>
          <a:lstStyle>
            <a:lvl1pPr defTabSz="915886" eaLnBrk="1" hangingPunct="1">
              <a:defRPr sz="1200"/>
            </a:lvl1pPr>
          </a:lstStyle>
          <a:p>
            <a:pPr>
              <a:defRPr/>
            </a:pPr>
            <a:endParaRPr lang="en-US"/>
          </a:p>
        </p:txBody>
      </p:sp>
      <p:sp>
        <p:nvSpPr>
          <p:cNvPr id="11271" name="Rectangle 7">
            <a:extLst>
              <a:ext uri="{FF2B5EF4-FFF2-40B4-BE49-F238E27FC236}">
                <a16:creationId xmlns:a16="http://schemas.microsoft.com/office/drawing/2014/main" id="{56D58940-0642-7D53-0B11-C5C3B9752D39}"/>
              </a:ext>
            </a:extLst>
          </p:cNvPr>
          <p:cNvSpPr>
            <a:spLocks noGrp="1" noChangeArrowheads="1"/>
          </p:cNvSpPr>
          <p:nvPr>
            <p:ph type="sldNum" sz="quarter" idx="5"/>
          </p:nvPr>
        </p:nvSpPr>
        <p:spPr bwMode="auto">
          <a:xfrm>
            <a:off x="3938588" y="8774113"/>
            <a:ext cx="3011487" cy="461962"/>
          </a:xfrm>
          <a:prstGeom prst="rect">
            <a:avLst/>
          </a:prstGeom>
          <a:noFill/>
          <a:ln w="9525">
            <a:noFill/>
            <a:miter lim="800000"/>
            <a:headEnd/>
            <a:tailEnd/>
          </a:ln>
          <a:effectLst/>
        </p:spPr>
        <p:txBody>
          <a:bodyPr vert="horz" wrap="square" lIns="91594" tIns="45799" rIns="91594" bIns="45799" numCol="1" anchor="b" anchorCtr="0" compatLnSpc="1">
            <a:prstTxWarp prst="textNoShape">
              <a:avLst/>
            </a:prstTxWarp>
          </a:bodyPr>
          <a:lstStyle>
            <a:lvl1pPr algn="r" eaLnBrk="1" hangingPunct="1">
              <a:defRPr sz="1200"/>
            </a:lvl1pPr>
          </a:lstStyle>
          <a:p>
            <a:pPr>
              <a:defRPr/>
            </a:pPr>
            <a:fld id="{8A2BB86B-EF9B-5847-A54D-0BAA252B628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a:extLst>
              <a:ext uri="{FF2B5EF4-FFF2-40B4-BE49-F238E27FC236}">
                <a16:creationId xmlns:a16="http://schemas.microsoft.com/office/drawing/2014/main" id="{EAE30514-2A0D-D520-7A8F-C8F9DABFF942}"/>
              </a:ext>
            </a:extLst>
          </p:cNvPr>
          <p:cNvSpPr>
            <a:spLocks noGrp="1" noRot="1" noChangeAspect="1" noChangeArrowheads="1" noTextEdit="1"/>
          </p:cNvSpPr>
          <p:nvPr>
            <p:ph type="sldImg"/>
          </p:nvPr>
        </p:nvSpPr>
        <p:spPr>
          <a:ln/>
        </p:spPr>
      </p:sp>
      <p:sp>
        <p:nvSpPr>
          <p:cNvPr id="24578" name="Notes Placeholder 2">
            <a:extLst>
              <a:ext uri="{FF2B5EF4-FFF2-40B4-BE49-F238E27FC236}">
                <a16:creationId xmlns:a16="http://schemas.microsoft.com/office/drawing/2014/main" id="{ECE48D3D-2954-29C6-FBBF-E1F7857A691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4579" name="Slide Number Placeholder 3">
            <a:extLst>
              <a:ext uri="{FF2B5EF4-FFF2-40B4-BE49-F238E27FC236}">
                <a16:creationId xmlns:a16="http://schemas.microsoft.com/office/drawing/2014/main" id="{3C701510-C148-95B2-9988-36EC604421D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3DE5DBD-D938-AE45-B8F7-A5CF4D804587}" type="slidenum">
              <a:rPr lang="en-US" altLang="en-US" sz="1200" smtClean="0"/>
              <a:pPr/>
              <a:t>1</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a:extLst>
              <a:ext uri="{FF2B5EF4-FFF2-40B4-BE49-F238E27FC236}">
                <a16:creationId xmlns:a16="http://schemas.microsoft.com/office/drawing/2014/main" id="{F907C077-C9E9-5673-BAF6-6C6676E42AE7}"/>
              </a:ext>
            </a:extLst>
          </p:cNvPr>
          <p:cNvSpPr>
            <a:spLocks noGrp="1" noRot="1" noChangeAspect="1" noChangeArrowheads="1" noTextEdit="1"/>
          </p:cNvSpPr>
          <p:nvPr>
            <p:ph type="sldImg"/>
          </p:nvPr>
        </p:nvSpPr>
        <p:spPr>
          <a:ln/>
        </p:spPr>
      </p:sp>
      <p:sp>
        <p:nvSpPr>
          <p:cNvPr id="26626" name="Notes Placeholder 2">
            <a:extLst>
              <a:ext uri="{FF2B5EF4-FFF2-40B4-BE49-F238E27FC236}">
                <a16:creationId xmlns:a16="http://schemas.microsoft.com/office/drawing/2014/main" id="{68A09B1D-EB03-4A38-09B5-BED69F3CE57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6627" name="Slide Number Placeholder 3">
            <a:extLst>
              <a:ext uri="{FF2B5EF4-FFF2-40B4-BE49-F238E27FC236}">
                <a16:creationId xmlns:a16="http://schemas.microsoft.com/office/drawing/2014/main" id="{BD3B9AC7-8215-7CBD-4A96-9FB836CC6FB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A340DFA-7A0E-D844-A1D1-9CE7EF0EC47F}" type="slidenum">
              <a:rPr lang="en-US" altLang="en-US" sz="1200" smtClean="0"/>
              <a:pPr/>
              <a:t>2</a:t>
            </a:fld>
            <a:endParaRPr lang="en-US" altLang="en-US" sz="1200"/>
          </a:p>
        </p:txBody>
      </p:sp>
    </p:spTree>
    <p:extLst>
      <p:ext uri="{BB962C8B-B14F-4D97-AF65-F5344CB8AC3E}">
        <p14:creationId xmlns:p14="http://schemas.microsoft.com/office/powerpoint/2010/main" val="1104271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A2BB86B-EF9B-5847-A54D-0BAA252B628F}" type="slidenum">
              <a:rPr lang="en-US" altLang="en-US" smtClean="0"/>
              <a:pPr>
                <a:defRPr/>
              </a:pPr>
              <a:t>7</a:t>
            </a:fld>
            <a:endParaRPr lang="en-US" altLang="en-US"/>
          </a:p>
        </p:txBody>
      </p:sp>
    </p:spTree>
    <p:extLst>
      <p:ext uri="{BB962C8B-B14F-4D97-AF65-F5344CB8AC3E}">
        <p14:creationId xmlns:p14="http://schemas.microsoft.com/office/powerpoint/2010/main" val="40048726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1EA91-9E0E-ED1C-4920-C6436CAC9AAD}"/>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A44ACBE7-C233-90A6-869E-16FFEFC09163}"/>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56DB27E6-4F62-7205-42C7-0489DD5B5E3D}"/>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A857A27A-33EA-921B-6B58-21DBE7896011}"/>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F8A4B1D3-D06D-C96B-7E69-CC9516527AD0}"/>
              </a:ext>
            </a:extLst>
          </p:cNvPr>
          <p:cNvSpPr>
            <a:spLocks noGrp="1"/>
          </p:cNvSpPr>
          <p:nvPr>
            <p:ph type="sldNum" sz="quarter" idx="12"/>
          </p:nvPr>
        </p:nvSpPr>
        <p:spPr/>
        <p:txBody>
          <a:bodyPr/>
          <a:lstStyle/>
          <a:p>
            <a:pPr>
              <a:defRPr/>
            </a:pPr>
            <a:fld id="{5177D36A-2D19-354C-8048-675CF2AC5EE0}" type="slidenum">
              <a:rPr lang="en-US" altLang="en-US" smtClean="0"/>
              <a:pPr>
                <a:defRPr/>
              </a:pPr>
              <a:t>‹#›</a:t>
            </a:fld>
            <a:endParaRPr lang="en-US" altLang="en-US"/>
          </a:p>
        </p:txBody>
      </p:sp>
    </p:spTree>
    <p:extLst>
      <p:ext uri="{BB962C8B-B14F-4D97-AF65-F5344CB8AC3E}">
        <p14:creationId xmlns:p14="http://schemas.microsoft.com/office/powerpoint/2010/main" val="1452428231"/>
      </p:ext>
    </p:extLst>
  </p:cSld>
  <p:clrMapOvr>
    <a:masterClrMapping/>
  </p:clrMapOvr>
  <mc:AlternateContent xmlns:mc="http://schemas.openxmlformats.org/markup-compatibility/2006" xmlns:p14="http://schemas.microsoft.com/office/powerpoint/2010/main">
    <mc:Choice Requires="p14">
      <p:transition p14:dur="250" advTm="14900">
        <p:fade/>
      </p:transition>
    </mc:Choice>
    <mc:Fallback xmlns="">
      <p:transition advTm="149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0DEB8-3225-E4AE-E1C2-36379A1E72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1F69F0-7A56-374F-7E0F-7C478B604D9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3E52E4-1DB3-2563-50FB-196EBE80E05D}"/>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2307FC02-582C-AC50-6553-46269F05F704}"/>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FABC5BF9-E2F8-F809-5E1B-84A74E6EDF68}"/>
              </a:ext>
            </a:extLst>
          </p:cNvPr>
          <p:cNvSpPr>
            <a:spLocks noGrp="1"/>
          </p:cNvSpPr>
          <p:nvPr>
            <p:ph type="sldNum" sz="quarter" idx="12"/>
          </p:nvPr>
        </p:nvSpPr>
        <p:spPr/>
        <p:txBody>
          <a:bodyPr/>
          <a:lstStyle/>
          <a:p>
            <a:pPr>
              <a:defRPr/>
            </a:pPr>
            <a:fld id="{98A24CA6-0B18-784B-B07A-344525A90488}" type="slidenum">
              <a:rPr lang="en-US" altLang="en-US" smtClean="0"/>
              <a:pPr>
                <a:defRPr/>
              </a:pPr>
              <a:t>‹#›</a:t>
            </a:fld>
            <a:endParaRPr lang="en-US" altLang="en-US"/>
          </a:p>
        </p:txBody>
      </p:sp>
    </p:spTree>
    <p:extLst>
      <p:ext uri="{BB962C8B-B14F-4D97-AF65-F5344CB8AC3E}">
        <p14:creationId xmlns:p14="http://schemas.microsoft.com/office/powerpoint/2010/main" val="355996553"/>
      </p:ext>
    </p:extLst>
  </p:cSld>
  <p:clrMapOvr>
    <a:masterClrMapping/>
  </p:clrMapOvr>
  <mc:AlternateContent xmlns:mc="http://schemas.openxmlformats.org/markup-compatibility/2006" xmlns:p14="http://schemas.microsoft.com/office/powerpoint/2010/main">
    <mc:Choice Requires="p14">
      <p:transition p14:dur="250" advTm="14900">
        <p:fade/>
      </p:transition>
    </mc:Choice>
    <mc:Fallback xmlns="">
      <p:transition advTm="149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C460DA-C471-4130-7643-594001BCBEFA}"/>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59FB210-2135-164E-A74A-C579FE00BF8C}"/>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60906B-C743-B64B-E9FB-3C0C10E50EE8}"/>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D43A9ED0-744A-FACD-D335-4FE969DF219F}"/>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0856A98F-04C3-5588-83B2-A52AB7E77E12}"/>
              </a:ext>
            </a:extLst>
          </p:cNvPr>
          <p:cNvSpPr>
            <a:spLocks noGrp="1"/>
          </p:cNvSpPr>
          <p:nvPr>
            <p:ph type="sldNum" sz="quarter" idx="12"/>
          </p:nvPr>
        </p:nvSpPr>
        <p:spPr/>
        <p:txBody>
          <a:bodyPr/>
          <a:lstStyle/>
          <a:p>
            <a:pPr>
              <a:defRPr/>
            </a:pPr>
            <a:fld id="{4CA2C093-F11F-FF40-A6D4-B9DC20C9A5AB}" type="slidenum">
              <a:rPr lang="en-US" altLang="en-US" smtClean="0"/>
              <a:pPr>
                <a:defRPr/>
              </a:pPr>
              <a:t>‹#›</a:t>
            </a:fld>
            <a:endParaRPr lang="en-US" altLang="en-US"/>
          </a:p>
        </p:txBody>
      </p:sp>
    </p:spTree>
    <p:extLst>
      <p:ext uri="{BB962C8B-B14F-4D97-AF65-F5344CB8AC3E}">
        <p14:creationId xmlns:p14="http://schemas.microsoft.com/office/powerpoint/2010/main" val="1137126536"/>
      </p:ext>
    </p:extLst>
  </p:cSld>
  <p:clrMapOvr>
    <a:masterClrMapping/>
  </p:clrMapOvr>
  <mc:AlternateContent xmlns:mc="http://schemas.openxmlformats.org/markup-compatibility/2006" xmlns:p14="http://schemas.microsoft.com/office/powerpoint/2010/main">
    <mc:Choice Requires="p14">
      <p:transition p14:dur="250" advTm="14900">
        <p:fade/>
      </p:transition>
    </mc:Choice>
    <mc:Fallback xmlns="">
      <p:transition advTm="149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219200" y="304801"/>
            <a:ext cx="7772400" cy="1206500"/>
          </a:xfrm>
        </p:spPr>
        <p:txBody>
          <a:bodyPr/>
          <a:lstStyle/>
          <a:p>
            <a:r>
              <a:rPr lang="en-US"/>
              <a:t>Click to edit Master title style</a:t>
            </a:r>
          </a:p>
        </p:txBody>
      </p:sp>
      <p:sp>
        <p:nvSpPr>
          <p:cNvPr id="3" name="Text Placeholder 2"/>
          <p:cNvSpPr>
            <a:spLocks noGrp="1"/>
          </p:cNvSpPr>
          <p:nvPr>
            <p:ph type="body" sz="half" idx="1"/>
          </p:nvPr>
        </p:nvSpPr>
        <p:spPr>
          <a:xfrm>
            <a:off x="1219200" y="1600200"/>
            <a:ext cx="381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181600" y="1600200"/>
            <a:ext cx="3810000" cy="4495800"/>
          </a:xfrm>
        </p:spPr>
        <p:txBody>
          <a:bodyPr rtlCol="0">
            <a:normAutofit/>
          </a:bodyPr>
          <a:lstStyle/>
          <a:p>
            <a:pPr lvl="0"/>
            <a:endParaRPr lang="en-US" noProof="0"/>
          </a:p>
        </p:txBody>
      </p:sp>
      <p:sp>
        <p:nvSpPr>
          <p:cNvPr id="5" name="Date Placeholder 3">
            <a:extLst>
              <a:ext uri="{FF2B5EF4-FFF2-40B4-BE49-F238E27FC236}">
                <a16:creationId xmlns:a16="http://schemas.microsoft.com/office/drawing/2014/main" id="{40137363-39C8-CB5E-CFEB-021D8905C035}"/>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F6DE7AEE-7B7F-1E0C-BD6E-BDFCBAF687B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F60B908-8318-BC0A-3AFB-212E04A43708}"/>
              </a:ext>
            </a:extLst>
          </p:cNvPr>
          <p:cNvSpPr>
            <a:spLocks noGrp="1"/>
          </p:cNvSpPr>
          <p:nvPr>
            <p:ph type="sldNum" sz="quarter" idx="12"/>
          </p:nvPr>
        </p:nvSpPr>
        <p:spPr/>
        <p:txBody>
          <a:bodyPr/>
          <a:lstStyle>
            <a:lvl1pPr>
              <a:defRPr/>
            </a:lvl1pPr>
          </a:lstStyle>
          <a:p>
            <a:pPr>
              <a:defRPr/>
            </a:pPr>
            <a:fld id="{E108C89E-F2F4-C140-9552-C3B0974EAC79}" type="slidenum">
              <a:rPr lang="en-US" altLang="en-US"/>
              <a:pPr>
                <a:defRPr/>
              </a:pPr>
              <a:t>‹#›</a:t>
            </a:fld>
            <a:endParaRPr lang="en-US" altLang="en-US"/>
          </a:p>
        </p:txBody>
      </p:sp>
    </p:spTree>
    <p:extLst>
      <p:ext uri="{BB962C8B-B14F-4D97-AF65-F5344CB8AC3E}">
        <p14:creationId xmlns:p14="http://schemas.microsoft.com/office/powerpoint/2010/main" val="2101986962"/>
      </p:ext>
    </p:extLst>
  </p:cSld>
  <p:clrMapOvr>
    <a:masterClrMapping/>
  </p:clrMapOvr>
  <mc:AlternateContent xmlns:mc="http://schemas.openxmlformats.org/markup-compatibility/2006" xmlns:p14="http://schemas.microsoft.com/office/powerpoint/2010/main">
    <mc:Choice Requires="p14">
      <p:transition p14:dur="250" advTm="14900">
        <p:fade/>
      </p:transition>
    </mc:Choice>
    <mc:Fallback xmlns="">
      <p:transition advTm="149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D5E34-637A-7CAD-A173-AA86FCDD1C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8620E7-E4AB-068D-7ED0-4E8CC076F0B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A448AC-2822-E56E-F50A-CC33D2CDBB01}"/>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87199E38-5305-8EA7-C238-72C30FA18541}"/>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B0043BA8-CF10-F580-A275-4B3F901DA459}"/>
              </a:ext>
            </a:extLst>
          </p:cNvPr>
          <p:cNvSpPr>
            <a:spLocks noGrp="1"/>
          </p:cNvSpPr>
          <p:nvPr>
            <p:ph type="sldNum" sz="quarter" idx="12"/>
          </p:nvPr>
        </p:nvSpPr>
        <p:spPr/>
        <p:txBody>
          <a:bodyPr/>
          <a:lstStyle/>
          <a:p>
            <a:pPr>
              <a:defRPr/>
            </a:pPr>
            <a:fld id="{9E8F8F29-2482-D644-9BBC-8E8265B6293C}" type="slidenum">
              <a:rPr lang="en-US" altLang="en-US" smtClean="0"/>
              <a:pPr>
                <a:defRPr/>
              </a:pPr>
              <a:t>‹#›</a:t>
            </a:fld>
            <a:endParaRPr lang="en-US" altLang="en-US"/>
          </a:p>
        </p:txBody>
      </p:sp>
    </p:spTree>
    <p:extLst>
      <p:ext uri="{BB962C8B-B14F-4D97-AF65-F5344CB8AC3E}">
        <p14:creationId xmlns:p14="http://schemas.microsoft.com/office/powerpoint/2010/main" val="3265118472"/>
      </p:ext>
    </p:extLst>
  </p:cSld>
  <p:clrMapOvr>
    <a:masterClrMapping/>
  </p:clrMapOvr>
  <mc:AlternateContent xmlns:mc="http://schemas.openxmlformats.org/markup-compatibility/2006" xmlns:p14="http://schemas.microsoft.com/office/powerpoint/2010/main">
    <mc:Choice Requires="p14">
      <p:transition p14:dur="250" advTm="14900">
        <p:fade/>
      </p:transition>
    </mc:Choice>
    <mc:Fallback xmlns="">
      <p:transition advTm="149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987F0-6844-CB6E-0E9C-E6D9B56BAC2C}"/>
              </a:ext>
            </a:extLst>
          </p:cNvPr>
          <p:cNvSpPr>
            <a:spLocks noGrp="1"/>
          </p:cNvSpPr>
          <p:nvPr>
            <p:ph type="title"/>
          </p:nvPr>
        </p:nvSpPr>
        <p:spPr>
          <a:xfrm>
            <a:off x="623887" y="1709738"/>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828DB13-0427-1DB7-B3F6-4AE44FFB5BFF}"/>
              </a:ext>
            </a:extLst>
          </p:cNvPr>
          <p:cNvSpPr>
            <a:spLocks noGrp="1"/>
          </p:cNvSpPr>
          <p:nvPr>
            <p:ph type="body" idx="1"/>
          </p:nvPr>
        </p:nvSpPr>
        <p:spPr>
          <a:xfrm>
            <a:off x="623887"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B7E654-17D0-CFAD-47B9-BF7032954CB2}"/>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90D32E64-8FD8-0C55-C426-7DA1256539E7}"/>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D2D70503-59E1-FAED-C47F-F192A13074FE}"/>
              </a:ext>
            </a:extLst>
          </p:cNvPr>
          <p:cNvSpPr>
            <a:spLocks noGrp="1"/>
          </p:cNvSpPr>
          <p:nvPr>
            <p:ph type="sldNum" sz="quarter" idx="12"/>
          </p:nvPr>
        </p:nvSpPr>
        <p:spPr/>
        <p:txBody>
          <a:bodyPr/>
          <a:lstStyle/>
          <a:p>
            <a:pPr>
              <a:defRPr/>
            </a:pPr>
            <a:fld id="{BED81B23-2B05-1542-BC7D-6DA29132F3B3}" type="slidenum">
              <a:rPr lang="en-US" altLang="en-US" smtClean="0"/>
              <a:pPr>
                <a:defRPr/>
              </a:pPr>
              <a:t>‹#›</a:t>
            </a:fld>
            <a:endParaRPr lang="en-US" altLang="en-US"/>
          </a:p>
        </p:txBody>
      </p:sp>
    </p:spTree>
    <p:extLst>
      <p:ext uri="{BB962C8B-B14F-4D97-AF65-F5344CB8AC3E}">
        <p14:creationId xmlns:p14="http://schemas.microsoft.com/office/powerpoint/2010/main" val="4034667884"/>
      </p:ext>
    </p:extLst>
  </p:cSld>
  <p:clrMapOvr>
    <a:masterClrMapping/>
  </p:clrMapOvr>
  <mc:AlternateContent xmlns:mc="http://schemas.openxmlformats.org/markup-compatibility/2006" xmlns:p14="http://schemas.microsoft.com/office/powerpoint/2010/main">
    <mc:Choice Requires="p14">
      <p:transition p14:dur="250" advTm="14900">
        <p:fade/>
      </p:transition>
    </mc:Choice>
    <mc:Fallback xmlns="">
      <p:transition advTm="149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2A131-73E4-2B77-86F3-FFC633CCF6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4EECBB-CBAE-6916-4BA3-B23B3FDF4840}"/>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60A63B-4D70-DEA9-53F0-D349981B92FE}"/>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51C0112-FE9E-71BB-36B3-8A3EC0464688}"/>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C0C2AE27-654D-621D-CD8B-E1EA4C6CF732}"/>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AC70FB6A-2EE5-3932-BDA6-F947A3AEB33D}"/>
              </a:ext>
            </a:extLst>
          </p:cNvPr>
          <p:cNvSpPr>
            <a:spLocks noGrp="1"/>
          </p:cNvSpPr>
          <p:nvPr>
            <p:ph type="sldNum" sz="quarter" idx="12"/>
          </p:nvPr>
        </p:nvSpPr>
        <p:spPr/>
        <p:txBody>
          <a:bodyPr/>
          <a:lstStyle/>
          <a:p>
            <a:pPr>
              <a:defRPr/>
            </a:pPr>
            <a:fld id="{70FBB8CD-C001-1247-BD2E-88A460348736}" type="slidenum">
              <a:rPr lang="en-US" altLang="en-US" smtClean="0"/>
              <a:pPr>
                <a:defRPr/>
              </a:pPr>
              <a:t>‹#›</a:t>
            </a:fld>
            <a:endParaRPr lang="en-US" altLang="en-US"/>
          </a:p>
        </p:txBody>
      </p:sp>
    </p:spTree>
    <p:extLst>
      <p:ext uri="{BB962C8B-B14F-4D97-AF65-F5344CB8AC3E}">
        <p14:creationId xmlns:p14="http://schemas.microsoft.com/office/powerpoint/2010/main" val="1149642805"/>
      </p:ext>
    </p:extLst>
  </p:cSld>
  <p:clrMapOvr>
    <a:masterClrMapping/>
  </p:clrMapOvr>
  <mc:AlternateContent xmlns:mc="http://schemas.openxmlformats.org/markup-compatibility/2006" xmlns:p14="http://schemas.microsoft.com/office/powerpoint/2010/main">
    <mc:Choice Requires="p14">
      <p:transition p14:dur="250" advTm="14900">
        <p:fade/>
      </p:transition>
    </mc:Choice>
    <mc:Fallback xmlns="">
      <p:transition advTm="149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114E9-A7B2-83FD-14C0-C879C8581F64}"/>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07CFD10-C0D7-A64F-D7C6-B31347233E77}"/>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2000871-F96E-0095-BA96-3805EB41C91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6433263-B513-ED44-11FC-1CD53BF8D749}"/>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1D8615D-5F55-57A3-1CFB-04A10462BA3E}"/>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BD8F12-8E0F-090C-F785-F1660576B6E6}"/>
              </a:ext>
            </a:extLst>
          </p:cNvPr>
          <p:cNvSpPr>
            <a:spLocks noGrp="1"/>
          </p:cNvSpPr>
          <p:nvPr>
            <p:ph type="dt" sz="half" idx="10"/>
          </p:nvPr>
        </p:nvSpPr>
        <p:spPr/>
        <p:txBody>
          <a:bodyPr/>
          <a:lstStyle/>
          <a:p>
            <a:pPr>
              <a:defRPr/>
            </a:pPr>
            <a:endParaRPr lang="en-US"/>
          </a:p>
        </p:txBody>
      </p:sp>
      <p:sp>
        <p:nvSpPr>
          <p:cNvPr id="8" name="Footer Placeholder 7">
            <a:extLst>
              <a:ext uri="{FF2B5EF4-FFF2-40B4-BE49-F238E27FC236}">
                <a16:creationId xmlns:a16="http://schemas.microsoft.com/office/drawing/2014/main" id="{F2E002A4-3AAD-71A0-5130-57514D668F89}"/>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215FC0EA-CDD7-7DC9-E117-C69666DB04FB}"/>
              </a:ext>
            </a:extLst>
          </p:cNvPr>
          <p:cNvSpPr>
            <a:spLocks noGrp="1"/>
          </p:cNvSpPr>
          <p:nvPr>
            <p:ph type="sldNum" sz="quarter" idx="12"/>
          </p:nvPr>
        </p:nvSpPr>
        <p:spPr/>
        <p:txBody>
          <a:bodyPr/>
          <a:lstStyle/>
          <a:p>
            <a:pPr>
              <a:defRPr/>
            </a:pPr>
            <a:fld id="{84CB24F0-D2CE-0D47-A798-8210A28652BC}" type="slidenum">
              <a:rPr lang="en-US" altLang="en-US" smtClean="0"/>
              <a:pPr>
                <a:defRPr/>
              </a:pPr>
              <a:t>‹#›</a:t>
            </a:fld>
            <a:endParaRPr lang="en-US" altLang="en-US"/>
          </a:p>
        </p:txBody>
      </p:sp>
    </p:spTree>
    <p:extLst>
      <p:ext uri="{BB962C8B-B14F-4D97-AF65-F5344CB8AC3E}">
        <p14:creationId xmlns:p14="http://schemas.microsoft.com/office/powerpoint/2010/main" val="118058012"/>
      </p:ext>
    </p:extLst>
  </p:cSld>
  <p:clrMapOvr>
    <a:masterClrMapping/>
  </p:clrMapOvr>
  <mc:AlternateContent xmlns:mc="http://schemas.openxmlformats.org/markup-compatibility/2006" xmlns:p14="http://schemas.microsoft.com/office/powerpoint/2010/main">
    <mc:Choice Requires="p14">
      <p:transition p14:dur="250" advTm="14900">
        <p:fade/>
      </p:transition>
    </mc:Choice>
    <mc:Fallback xmlns="">
      <p:transition advTm="149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B4024-DE65-6F6E-4D54-F27F5F9678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30EBB2D-885B-F764-003D-21FF551879F5}"/>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B6528CF0-9DE8-AAAC-60B1-5E93B80E3E9F}"/>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647A2AF5-5765-7F00-6259-ECE4979B33CA}"/>
              </a:ext>
            </a:extLst>
          </p:cNvPr>
          <p:cNvSpPr>
            <a:spLocks noGrp="1"/>
          </p:cNvSpPr>
          <p:nvPr>
            <p:ph type="sldNum" sz="quarter" idx="12"/>
          </p:nvPr>
        </p:nvSpPr>
        <p:spPr/>
        <p:txBody>
          <a:bodyPr/>
          <a:lstStyle/>
          <a:p>
            <a:pPr>
              <a:defRPr/>
            </a:pPr>
            <a:fld id="{E7A0A8D0-B68B-C44B-BB06-B2264BB45A1C}" type="slidenum">
              <a:rPr lang="en-US" altLang="en-US" smtClean="0"/>
              <a:pPr>
                <a:defRPr/>
              </a:pPr>
              <a:t>‹#›</a:t>
            </a:fld>
            <a:endParaRPr lang="en-US" altLang="en-US"/>
          </a:p>
        </p:txBody>
      </p:sp>
    </p:spTree>
    <p:extLst>
      <p:ext uri="{BB962C8B-B14F-4D97-AF65-F5344CB8AC3E}">
        <p14:creationId xmlns:p14="http://schemas.microsoft.com/office/powerpoint/2010/main" val="1110792925"/>
      </p:ext>
    </p:extLst>
  </p:cSld>
  <p:clrMapOvr>
    <a:masterClrMapping/>
  </p:clrMapOvr>
  <mc:AlternateContent xmlns:mc="http://schemas.openxmlformats.org/markup-compatibility/2006" xmlns:p14="http://schemas.microsoft.com/office/powerpoint/2010/main">
    <mc:Choice Requires="p14">
      <p:transition p14:dur="250" advTm="14900">
        <p:fade/>
      </p:transition>
    </mc:Choice>
    <mc:Fallback xmlns="">
      <p:transition advTm="149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845ED1-5323-3BB6-4744-41C65B6E3273}"/>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6D81223D-22D7-8F28-125F-2B4B9C7B88C0}"/>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2C8BA9D4-27D3-4F7D-416D-20475C5410C8}"/>
              </a:ext>
            </a:extLst>
          </p:cNvPr>
          <p:cNvSpPr>
            <a:spLocks noGrp="1"/>
          </p:cNvSpPr>
          <p:nvPr>
            <p:ph type="sldNum" sz="quarter" idx="12"/>
          </p:nvPr>
        </p:nvSpPr>
        <p:spPr/>
        <p:txBody>
          <a:bodyPr/>
          <a:lstStyle/>
          <a:p>
            <a:pPr>
              <a:defRPr/>
            </a:pPr>
            <a:fld id="{818115D1-36CD-9D4D-B83E-A7C224775C24}" type="slidenum">
              <a:rPr lang="en-US" altLang="en-US" smtClean="0"/>
              <a:pPr>
                <a:defRPr/>
              </a:pPr>
              <a:t>‹#›</a:t>
            </a:fld>
            <a:endParaRPr lang="en-US" altLang="en-US"/>
          </a:p>
        </p:txBody>
      </p:sp>
    </p:spTree>
    <p:extLst>
      <p:ext uri="{BB962C8B-B14F-4D97-AF65-F5344CB8AC3E}">
        <p14:creationId xmlns:p14="http://schemas.microsoft.com/office/powerpoint/2010/main" val="1554240082"/>
      </p:ext>
    </p:extLst>
  </p:cSld>
  <p:clrMapOvr>
    <a:masterClrMapping/>
  </p:clrMapOvr>
  <mc:AlternateContent xmlns:mc="http://schemas.openxmlformats.org/markup-compatibility/2006" xmlns:p14="http://schemas.microsoft.com/office/powerpoint/2010/main">
    <mc:Choice Requires="p14">
      <p:transition p14:dur="250" advTm="14900">
        <p:fade/>
      </p:transition>
    </mc:Choice>
    <mc:Fallback xmlns="">
      <p:transition advTm="149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11CD0-4DF9-6B8E-2085-F5296BC2E0D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0420A7C-4C3E-8832-A779-099DCB7FAB1E}"/>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D0A729-BD77-72A2-CF99-B551720A7A5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0179A7B-F468-F006-AB14-FF2F776FA0A2}"/>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9216DB31-8256-9F3A-7079-236FE83220DD}"/>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8942BF85-B879-285D-4A81-A8A675F6D2BD}"/>
              </a:ext>
            </a:extLst>
          </p:cNvPr>
          <p:cNvSpPr>
            <a:spLocks noGrp="1"/>
          </p:cNvSpPr>
          <p:nvPr>
            <p:ph type="sldNum" sz="quarter" idx="12"/>
          </p:nvPr>
        </p:nvSpPr>
        <p:spPr/>
        <p:txBody>
          <a:bodyPr/>
          <a:lstStyle/>
          <a:p>
            <a:pPr>
              <a:defRPr/>
            </a:pPr>
            <a:fld id="{AD186E2D-3802-B244-973D-3E6C3AB6033F}" type="slidenum">
              <a:rPr lang="en-US" altLang="en-US" smtClean="0"/>
              <a:pPr>
                <a:defRPr/>
              </a:pPr>
              <a:t>‹#›</a:t>
            </a:fld>
            <a:endParaRPr lang="en-US" altLang="en-US"/>
          </a:p>
        </p:txBody>
      </p:sp>
    </p:spTree>
    <p:extLst>
      <p:ext uri="{BB962C8B-B14F-4D97-AF65-F5344CB8AC3E}">
        <p14:creationId xmlns:p14="http://schemas.microsoft.com/office/powerpoint/2010/main" val="2536126606"/>
      </p:ext>
    </p:extLst>
  </p:cSld>
  <p:clrMapOvr>
    <a:masterClrMapping/>
  </p:clrMapOvr>
  <mc:AlternateContent xmlns:mc="http://schemas.openxmlformats.org/markup-compatibility/2006" xmlns:p14="http://schemas.microsoft.com/office/powerpoint/2010/main">
    <mc:Choice Requires="p14">
      <p:transition p14:dur="250" advTm="14900">
        <p:fade/>
      </p:transition>
    </mc:Choice>
    <mc:Fallback xmlns="">
      <p:transition advTm="149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482F5-8012-55CB-CB1B-3FA8B4476C8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C78AFF8-44E3-1030-2BD1-1469BDEAC2D3}"/>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F941DE27-AD00-C13D-13D4-4DBBBC81100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1FD1DA6-D57C-D7C5-397C-8F7A6993143C}"/>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77E89714-F073-52D5-9429-915D5F3663E3}"/>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0FFBFC5F-1FCB-B5AC-5D76-969B254C57C4}"/>
              </a:ext>
            </a:extLst>
          </p:cNvPr>
          <p:cNvSpPr>
            <a:spLocks noGrp="1"/>
          </p:cNvSpPr>
          <p:nvPr>
            <p:ph type="sldNum" sz="quarter" idx="12"/>
          </p:nvPr>
        </p:nvSpPr>
        <p:spPr/>
        <p:txBody>
          <a:bodyPr/>
          <a:lstStyle/>
          <a:p>
            <a:pPr>
              <a:defRPr/>
            </a:pPr>
            <a:fld id="{75A73966-6818-B844-AC37-BE5F30362575}" type="slidenum">
              <a:rPr lang="en-US" altLang="en-US" smtClean="0"/>
              <a:pPr>
                <a:defRPr/>
              </a:pPr>
              <a:t>‹#›</a:t>
            </a:fld>
            <a:endParaRPr lang="en-US" altLang="en-US"/>
          </a:p>
        </p:txBody>
      </p:sp>
    </p:spTree>
    <p:extLst>
      <p:ext uri="{BB962C8B-B14F-4D97-AF65-F5344CB8AC3E}">
        <p14:creationId xmlns:p14="http://schemas.microsoft.com/office/powerpoint/2010/main" val="471715987"/>
      </p:ext>
    </p:extLst>
  </p:cSld>
  <p:clrMapOvr>
    <a:masterClrMapping/>
  </p:clrMapOvr>
  <mc:AlternateContent xmlns:mc="http://schemas.openxmlformats.org/markup-compatibility/2006" xmlns:p14="http://schemas.microsoft.com/office/powerpoint/2010/main">
    <mc:Choice Requires="p14">
      <p:transition p14:dur="250" advTm="14900">
        <p:fade/>
      </p:transition>
    </mc:Choice>
    <mc:Fallback xmlns="">
      <p:transition advTm="149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4D53DD-24E9-A61A-93D4-B4D86822F0B4}"/>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3392D2-1519-9E30-9687-61E789AA8F4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210D5B-2AB3-77B2-0B6D-8565000732F3}"/>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D0B201A7-0DB6-C62E-ABD3-F696607943DB}"/>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45235235-C1A7-1FF6-9625-8E6210526CAA}"/>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707A32E2-1295-EB42-90D0-65617A1EEA7F}" type="slidenum">
              <a:rPr lang="en-US" altLang="en-US" smtClean="0"/>
              <a:pPr>
                <a:defRPr/>
              </a:pPr>
              <a:t>‹#›</a:t>
            </a:fld>
            <a:endParaRPr lang="en-US" altLang="en-US"/>
          </a:p>
        </p:txBody>
      </p:sp>
    </p:spTree>
    <p:extLst>
      <p:ext uri="{BB962C8B-B14F-4D97-AF65-F5344CB8AC3E}">
        <p14:creationId xmlns:p14="http://schemas.microsoft.com/office/powerpoint/2010/main" val="1587791592"/>
      </p:ext>
    </p:extLst>
  </p:cSld>
  <p:clrMap bg1="lt1" tx1="dk1" bg2="lt2" tx2="dk2" accent1="accent1" accent2="accent2" accent3="accent3" accent4="accent4" accent5="accent5" accent6="accent6" hlink="hlink" folHlink="folHlink"/>
  <p:sldLayoutIdLst>
    <p:sldLayoutId id="2147484483" r:id="rId1"/>
    <p:sldLayoutId id="2147484484" r:id="rId2"/>
    <p:sldLayoutId id="2147484485" r:id="rId3"/>
    <p:sldLayoutId id="2147484486" r:id="rId4"/>
    <p:sldLayoutId id="2147484487" r:id="rId5"/>
    <p:sldLayoutId id="2147484488" r:id="rId6"/>
    <p:sldLayoutId id="2147484489" r:id="rId7"/>
    <p:sldLayoutId id="2147484490" r:id="rId8"/>
    <p:sldLayoutId id="2147484491" r:id="rId9"/>
    <p:sldLayoutId id="2147484492" r:id="rId10"/>
    <p:sldLayoutId id="2147484493" r:id="rId11"/>
    <p:sldLayoutId id="2147484495" r:id="rId12"/>
  </p:sldLayoutIdLst>
  <mc:AlternateContent xmlns:mc="http://schemas.openxmlformats.org/markup-compatibility/2006" xmlns:p14="http://schemas.microsoft.com/office/powerpoint/2010/main">
    <mc:Choice Requires="p14">
      <p:transition p14:dur="250" advTm="14900">
        <p:fade/>
      </p:transition>
    </mc:Choice>
    <mc:Fallback xmlns="">
      <p:transition advTm="1490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4.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audio" Target="../media/media13.mp3"/><Relationship Id="rId1" Type="http://schemas.microsoft.com/office/2007/relationships/media" Target="../media/media13.mp3"/><Relationship Id="rId6" Type="http://schemas.microsoft.com/office/2007/relationships/hdphoto" Target="../media/hdphoto1.wdp"/><Relationship Id="rId5" Type="http://schemas.openxmlformats.org/officeDocument/2006/relationships/image" Target="../media/image23.png"/><Relationship Id="rId4" Type="http://schemas.openxmlformats.org/officeDocument/2006/relationships/image" Target="../media/image22.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4.png"/><Relationship Id="rId4" Type="http://schemas.openxmlformats.org/officeDocument/2006/relationships/image" Target="../media/image14.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5.mp3"/><Relationship Id="rId1" Type="http://schemas.microsoft.com/office/2007/relationships/media" Target="../media/media15.mp3"/><Relationship Id="rId6" Type="http://schemas.microsoft.com/office/2007/relationships/hdphoto" Target="../media/hdphoto2.wdp"/><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4.png"/><Relationship Id="rId4" Type="http://schemas.openxmlformats.org/officeDocument/2006/relationships/image" Target="../media/image26.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4.png"/><Relationship Id="rId4" Type="http://schemas.openxmlformats.org/officeDocument/2006/relationships/image" Target="../media/image22.jp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4.png"/><Relationship Id="rId4" Type="http://schemas.openxmlformats.org/officeDocument/2006/relationships/image" Target="../media/image27.jp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4.png"/><Relationship Id="rId4" Type="http://schemas.openxmlformats.org/officeDocument/2006/relationships/image" Target="../media/image28.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4.png"/><Relationship Id="rId4" Type="http://schemas.openxmlformats.org/officeDocument/2006/relationships/image" Target="../media/image28.jp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4.png"/><Relationship Id="rId4" Type="http://schemas.openxmlformats.org/officeDocument/2006/relationships/image" Target="../media/image32.jp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image" Target="../media/image4.png"/><Relationship Id="rId5" Type="http://schemas.microsoft.com/office/2007/relationships/hdphoto" Target="../media/hdphoto3.wdp"/><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audio" Target="../media/media24.mp3"/><Relationship Id="rId1" Type="http://schemas.microsoft.com/office/2007/relationships/media" Target="../media/media24.mp3"/><Relationship Id="rId6" Type="http://schemas.openxmlformats.org/officeDocument/2006/relationships/image" Target="../media/image34.jpg"/><Relationship Id="rId5" Type="http://schemas.microsoft.com/office/2007/relationships/hdphoto" Target="../media/hdphoto4.wdp"/><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8.jpg"/><Relationship Id="rId2" Type="http://schemas.openxmlformats.org/officeDocument/2006/relationships/audio" Target="../media/media25.mp3"/><Relationship Id="rId1" Type="http://schemas.microsoft.com/office/2007/relationships/media" Target="../media/media25.mp3"/><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p3"/><Relationship Id="rId1" Type="http://schemas.microsoft.com/office/2007/relationships/media" Target="../media/media26.mp3"/><Relationship Id="rId5" Type="http://schemas.openxmlformats.org/officeDocument/2006/relationships/image" Target="../media/image4.png"/><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s>
</file>

<file path=ppt/slides/_rels/slide28.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slideLayout" Target="../slideLayouts/slideLayout2.xml"/><Relationship Id="rId7" Type="http://schemas.openxmlformats.org/officeDocument/2006/relationships/image" Target="../media/image44.png"/><Relationship Id="rId2" Type="http://schemas.openxmlformats.org/officeDocument/2006/relationships/audio" Target="../media/media28.mp3"/><Relationship Id="rId1" Type="http://schemas.microsoft.com/office/2007/relationships/media" Target="../media/media28.mp3"/><Relationship Id="rId6" Type="http://schemas.microsoft.com/office/2007/relationships/hdphoto" Target="../media/hdphoto5.wdp"/><Relationship Id="rId5" Type="http://schemas.openxmlformats.org/officeDocument/2006/relationships/image" Target="../media/image43.png"/><Relationship Id="rId10" Type="http://schemas.openxmlformats.org/officeDocument/2006/relationships/image" Target="../media/image4.png"/><Relationship Id="rId4" Type="http://schemas.openxmlformats.org/officeDocument/2006/relationships/image" Target="../media/image42.jpg"/><Relationship Id="rId9" Type="http://schemas.openxmlformats.org/officeDocument/2006/relationships/image" Target="../media/image45.jp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p3"/><Relationship Id="rId1" Type="http://schemas.microsoft.com/office/2007/relationships/media" Target="../media/media29.mp3"/><Relationship Id="rId5" Type="http://schemas.openxmlformats.org/officeDocument/2006/relationships/image" Target="../media/image4.png"/><Relationship Id="rId4" Type="http://schemas.openxmlformats.org/officeDocument/2006/relationships/image" Target="../media/image42.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4.png"/><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p3"/><Relationship Id="rId1" Type="http://schemas.microsoft.com/office/2007/relationships/media" Target="../media/media30.mp3"/><Relationship Id="rId5" Type="http://schemas.openxmlformats.org/officeDocument/2006/relationships/image" Target="../media/image4.png"/><Relationship Id="rId4" Type="http://schemas.openxmlformats.org/officeDocument/2006/relationships/image" Target="../media/image46.jp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p3"/><Relationship Id="rId1" Type="http://schemas.microsoft.com/office/2007/relationships/media" Target="../media/media31.mp3"/><Relationship Id="rId5" Type="http://schemas.openxmlformats.org/officeDocument/2006/relationships/image" Target="../media/image4.png"/><Relationship Id="rId4" Type="http://schemas.openxmlformats.org/officeDocument/2006/relationships/image" Target="../media/image46.jp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2.mp3"/><Relationship Id="rId1" Type="http://schemas.microsoft.com/office/2007/relationships/media" Target="../media/media32.mp3"/><Relationship Id="rId5" Type="http://schemas.openxmlformats.org/officeDocument/2006/relationships/image" Target="../media/image4.png"/><Relationship Id="rId4" Type="http://schemas.openxmlformats.org/officeDocument/2006/relationships/hyperlink" Target="http://www.mstephenstc.com/"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slideLayout" Target="../slideLayouts/slideLayout2.xml"/><Relationship Id="rId7" Type="http://schemas.openxmlformats.org/officeDocument/2006/relationships/image" Target="../media/image9.jp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4.pn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6.jp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4.png"/><Relationship Id="rId5" Type="http://schemas.openxmlformats.org/officeDocument/2006/relationships/image" Target="../media/image15.jpg"/><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4.png"/><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3" descr="ed95830b-5305-4bd5-aa89-f9efd0ff5f7f">
            <a:extLst>
              <a:ext uri="{FF2B5EF4-FFF2-40B4-BE49-F238E27FC236}">
                <a16:creationId xmlns:a16="http://schemas.microsoft.com/office/drawing/2014/main" id="{00BFAF1F-A5DA-A566-4F0F-DE4B511094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399" y="1620011"/>
            <a:ext cx="1981199" cy="1713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TMHRA">
            <a:extLst>
              <a:ext uri="{FF2B5EF4-FFF2-40B4-BE49-F238E27FC236}">
                <a16:creationId xmlns:a16="http://schemas.microsoft.com/office/drawing/2014/main" id="{5E2E8B86-358A-5A2C-AFB3-AC35ECD716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1200" y="4038600"/>
            <a:ext cx="5352771" cy="157864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Welcome to the Texas Municipal Legaue’s and the ">
            <a:extLst>
              <a:ext uri="{FF2B5EF4-FFF2-40B4-BE49-F238E27FC236}">
                <a16:creationId xmlns:a16="http://schemas.microsoft.com/office/drawing/2014/main" id="{37A5262C-8FA0-6F53-C852-68FB55BFCA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14046" y="2057400"/>
            <a:ext cx="4515907" cy="3764744"/>
          </a:xfrm>
          <a:prstGeom prst="rect">
            <a:avLst/>
          </a:prstGeom>
          <a:effectLst>
            <a:softEdge rad="63327"/>
          </a:effectLst>
        </p:spPr>
      </p:pic>
      <p:sp>
        <p:nvSpPr>
          <p:cNvPr id="13" name="TextBox 12">
            <a:extLst>
              <a:ext uri="{FF2B5EF4-FFF2-40B4-BE49-F238E27FC236}">
                <a16:creationId xmlns:a16="http://schemas.microsoft.com/office/drawing/2014/main" id="{71230642-8C33-5577-D881-65DC0E5B496D}"/>
              </a:ext>
            </a:extLst>
          </p:cNvPr>
          <p:cNvSpPr txBox="1"/>
          <p:nvPr/>
        </p:nvSpPr>
        <p:spPr>
          <a:xfrm>
            <a:off x="1885004" y="284285"/>
            <a:ext cx="5311823" cy="1015663"/>
          </a:xfrm>
          <a:prstGeom prst="rect">
            <a:avLst/>
          </a:prstGeom>
          <a:noFill/>
        </p:spPr>
        <p:txBody>
          <a:bodyPr wrap="square" rtlCol="0">
            <a:spAutoFit/>
          </a:bodyPr>
          <a:lstStyle/>
          <a:p>
            <a:pPr algn="ctr"/>
            <a:r>
              <a:rPr lang="en-US" sz="6000" dirty="0"/>
              <a:t>Welcome!</a:t>
            </a:r>
          </a:p>
        </p:txBody>
      </p:sp>
      <p:pic>
        <p:nvPicPr>
          <p:cNvPr id="2" name="mod 5 slide 1.mp3">
            <a:hlinkClick r:id="" action="ppaction://media"/>
            <a:extLst>
              <a:ext uri="{FF2B5EF4-FFF2-40B4-BE49-F238E27FC236}">
                <a16:creationId xmlns:a16="http://schemas.microsoft.com/office/drawing/2014/main" id="{A507844A-4B21-223D-FC93-F88E538C6D2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10600" y="6172200"/>
            <a:ext cx="533400" cy="455522"/>
          </a:xfrm>
          <a:prstGeom prst="rect">
            <a:avLst/>
          </a:prstGeom>
        </p:spPr>
      </p:pic>
      <p:sp>
        <p:nvSpPr>
          <p:cNvPr id="5" name="TextBox 4">
            <a:extLst>
              <a:ext uri="{FF2B5EF4-FFF2-40B4-BE49-F238E27FC236}">
                <a16:creationId xmlns:a16="http://schemas.microsoft.com/office/drawing/2014/main" id="{DB72C6AB-B548-71D3-4227-0EF0141F9FB1}"/>
              </a:ext>
            </a:extLst>
          </p:cNvPr>
          <p:cNvSpPr txBox="1"/>
          <p:nvPr/>
        </p:nvSpPr>
        <p:spPr>
          <a:xfrm>
            <a:off x="3019285" y="5934738"/>
            <a:ext cx="3276600" cy="707886"/>
          </a:xfrm>
          <a:prstGeom prst="rect">
            <a:avLst/>
          </a:prstGeom>
          <a:noFill/>
        </p:spPr>
        <p:txBody>
          <a:bodyPr wrap="square" rtlCol="0">
            <a:spAutoFit/>
          </a:bodyPr>
          <a:lstStyle/>
          <a:p>
            <a:r>
              <a:rPr lang="en-US" sz="4000" b="1" i="1" dirty="0">
                <a:solidFill>
                  <a:srgbClr val="FF0000"/>
                </a:solidFill>
              </a:rPr>
              <a:t>HERE WE GO!</a:t>
            </a:r>
          </a:p>
        </p:txBody>
      </p:sp>
    </p:spTree>
  </p:cSld>
  <p:clrMapOvr>
    <a:masterClrMapping/>
  </p:clrMapOvr>
  <mc:AlternateContent xmlns:mc="http://schemas.openxmlformats.org/markup-compatibility/2006" xmlns:p14="http://schemas.microsoft.com/office/powerpoint/2010/main">
    <mc:Choice Requires="p14">
      <p:transition p14:dur="250" advClick="0" advTm="20750">
        <p:fade/>
      </p:transition>
    </mc:Choice>
    <mc:Fallback xmlns="">
      <p:transition advClick="0" advTm="2075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71" fill="hold"/>
                                        <p:tgtEl>
                                          <p:spTgt spid="2"/>
                                        </p:tgtEl>
                                      </p:cBhvr>
                                    </p:cmd>
                                  </p:childTnLst>
                                </p:cTn>
                              </p:par>
                              <p:par>
                                <p:cTn id="7" presetID="9" presetClass="entr" presetSubtype="0" fill="hold" grpId="0" nodeType="withEffect">
                                  <p:stCondLst>
                                    <p:cond delay="500"/>
                                  </p:stCondLst>
                                  <p:childTnLst>
                                    <p:set>
                                      <p:cBhvr>
                                        <p:cTn id="8" dur="1" fill="hold">
                                          <p:stCondLst>
                                            <p:cond delay="0"/>
                                          </p:stCondLst>
                                        </p:cTn>
                                        <p:tgtEl>
                                          <p:spTgt spid="13"/>
                                        </p:tgtEl>
                                        <p:attrNameLst>
                                          <p:attrName>style.visibility</p:attrName>
                                        </p:attrNameLst>
                                      </p:cBhvr>
                                      <p:to>
                                        <p:strVal val="visible"/>
                                      </p:to>
                                    </p:set>
                                    <p:animEffect transition="in" filter="dissolve">
                                      <p:cBhvr>
                                        <p:cTn id="9" dur="500"/>
                                        <p:tgtEl>
                                          <p:spTgt spid="13"/>
                                        </p:tgtEl>
                                      </p:cBhvr>
                                    </p:animEffect>
                                  </p:childTnLst>
                                </p:cTn>
                              </p:par>
                              <p:par>
                                <p:cTn id="10" presetID="9" presetClass="entr" presetSubtype="0" fill="hold" nodeType="withEffect">
                                  <p:stCondLst>
                                    <p:cond delay="110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par>
                                <p:cTn id="13" presetID="9" presetClass="entr" presetSubtype="0" fill="hold" nodeType="withEffect">
                                  <p:stCondLst>
                                    <p:cond delay="270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par>
                                <p:cTn id="16" presetID="9" presetClass="exit" presetSubtype="0" fill="hold" nodeType="withEffect">
                                  <p:stCondLst>
                                    <p:cond delay="7300"/>
                                  </p:stCondLst>
                                  <p:childTnLst>
                                    <p:animEffect transition="out" filter="dissolve">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par>
                                <p:cTn id="19" presetID="9" presetClass="exit" presetSubtype="0" fill="hold" nodeType="withEffect">
                                  <p:stCondLst>
                                    <p:cond delay="7300"/>
                                  </p:stCondLst>
                                  <p:childTnLst>
                                    <p:animEffect transition="out" filter="dissolve">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cTn>
                              </p:par>
                              <p:par>
                                <p:cTn id="22" presetID="9" presetClass="entr" presetSubtype="0" fill="hold" nodeType="withEffect">
                                  <p:stCondLst>
                                    <p:cond delay="7800"/>
                                  </p:stCondLst>
                                  <p:childTnLst>
                                    <p:set>
                                      <p:cBhvr>
                                        <p:cTn id="23" dur="1" fill="hold">
                                          <p:stCondLst>
                                            <p:cond delay="0"/>
                                          </p:stCondLst>
                                        </p:cTn>
                                        <p:tgtEl>
                                          <p:spTgt spid="8"/>
                                        </p:tgtEl>
                                        <p:attrNameLst>
                                          <p:attrName>style.visibility</p:attrName>
                                        </p:attrNameLst>
                                      </p:cBhvr>
                                      <p:to>
                                        <p:strVal val="visible"/>
                                      </p:to>
                                    </p:set>
                                    <p:animEffect transition="in" filter="dissolve">
                                      <p:cBhvr>
                                        <p:cTn id="24" dur="500"/>
                                        <p:tgtEl>
                                          <p:spTgt spid="8"/>
                                        </p:tgtEl>
                                      </p:cBhvr>
                                    </p:animEffect>
                                  </p:childTnLst>
                                </p:cTn>
                              </p:par>
                              <p:par>
                                <p:cTn id="25" presetID="49" presetClass="entr" presetSubtype="0" decel="100000" fill="hold" grpId="0" nodeType="withEffect">
                                  <p:stCondLst>
                                    <p:cond delay="1850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 calcmode="lin" valueType="num">
                                      <p:cBhvr>
                                        <p:cTn id="29" dur="500" fill="hold"/>
                                        <p:tgtEl>
                                          <p:spTgt spid="5"/>
                                        </p:tgtEl>
                                        <p:attrNameLst>
                                          <p:attrName>style.rotation</p:attrName>
                                        </p:attrNameLst>
                                      </p:cBhvr>
                                      <p:tavLst>
                                        <p:tav tm="0">
                                          <p:val>
                                            <p:fltVal val="360"/>
                                          </p:val>
                                        </p:tav>
                                        <p:tav tm="100000">
                                          <p:val>
                                            <p:fltVal val="0"/>
                                          </p:val>
                                        </p:tav>
                                      </p:tavLst>
                                    </p:anim>
                                    <p:animEffect transition="in" filter="fade">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1" fill="hold" display="0">
                  <p:stCondLst>
                    <p:cond delay="indefinite"/>
                  </p:stCondLst>
                  <p:endCondLst>
                    <p:cond evt="onStopAudio" delay="0">
                      <p:tgtEl>
                        <p:sldTgt/>
                      </p:tgtEl>
                    </p:cond>
                  </p:endCondLst>
                </p:cTn>
                <p:tgtEl>
                  <p:spTgt spid="2"/>
                </p:tgtEl>
              </p:cMediaNode>
            </p:audio>
          </p:childTnLst>
        </p:cTn>
      </p:par>
    </p:tnLst>
    <p:bldLst>
      <p:bldP spid="13"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64666BC-9455-5E10-6CB2-71345BBF6643}"/>
              </a:ext>
            </a:extLst>
          </p:cNvPr>
          <p:cNvSpPr txBox="1">
            <a:spLocks/>
          </p:cNvSpPr>
          <p:nvPr/>
        </p:nvSpPr>
        <p:spPr>
          <a:xfrm>
            <a:off x="228600" y="304800"/>
            <a:ext cx="8237095" cy="106679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200" kern="0" dirty="0">
                <a:solidFill>
                  <a:srgbClr val="000000"/>
                </a:solidFill>
                <a:effectLst/>
                <a:latin typeface="+mn-lt"/>
                <a:ea typeface="Calibri" panose="020F0502020204030204" pitchFamily="34" charset="0"/>
                <a:cs typeface="Helvetica" pitchFamily="2" charset="0"/>
              </a:rPr>
              <a:t>He</a:t>
            </a:r>
            <a:r>
              <a:rPr lang="en-US" sz="3200" kern="0" dirty="0">
                <a:solidFill>
                  <a:srgbClr val="000000"/>
                </a:solidFill>
                <a:latin typeface="+mn-lt"/>
                <a:ea typeface="Calibri" panose="020F0502020204030204" pitchFamily="34" charset="0"/>
                <a:cs typeface="Helvetica" pitchFamily="2" charset="0"/>
              </a:rPr>
              <a:t>alth Insurance Benefits - </a:t>
            </a:r>
            <a:r>
              <a:rPr lang="en-US" sz="3200" kern="0" dirty="0">
                <a:solidFill>
                  <a:srgbClr val="000000"/>
                </a:solidFill>
                <a:effectLst/>
                <a:latin typeface="+mn-lt"/>
                <a:ea typeface="Calibri" panose="020F0502020204030204" pitchFamily="34" charset="0"/>
                <a:cs typeface="Helvetica" pitchFamily="2" charset="0"/>
              </a:rPr>
              <a:t>Employee Failure to Pay Health Plan Premium Payment</a:t>
            </a:r>
            <a:endParaRPr lang="en-US" sz="3200" kern="100" dirty="0">
              <a:effectLst/>
              <a:latin typeface="+mn-lt"/>
              <a:ea typeface="Calibri" panose="020F0502020204030204" pitchFamily="34" charset="0"/>
              <a:cs typeface="Times New Roman" panose="02020603050405020304" pitchFamily="18" charset="0"/>
            </a:endParaRPr>
          </a:p>
          <a:p>
            <a:endParaRPr lang="en-US" sz="3200" dirty="0">
              <a:latin typeface="+mn-lt"/>
            </a:endParaRPr>
          </a:p>
        </p:txBody>
      </p:sp>
      <p:sp>
        <p:nvSpPr>
          <p:cNvPr id="3" name="TextBox 2">
            <a:extLst>
              <a:ext uri="{FF2B5EF4-FFF2-40B4-BE49-F238E27FC236}">
                <a16:creationId xmlns:a16="http://schemas.microsoft.com/office/drawing/2014/main" id="{C1E0E4EF-DB68-3AA9-24B0-B55A6B0D0A32}"/>
              </a:ext>
            </a:extLst>
          </p:cNvPr>
          <p:cNvSpPr txBox="1"/>
          <p:nvPr/>
        </p:nvSpPr>
        <p:spPr>
          <a:xfrm>
            <a:off x="4568255" y="1386785"/>
            <a:ext cx="4347145" cy="2677656"/>
          </a:xfrm>
          <a:prstGeom prst="rect">
            <a:avLst/>
          </a:prstGeom>
          <a:noFill/>
        </p:spPr>
        <p:txBody>
          <a:bodyPr wrap="square" rtlCol="0">
            <a:spAutoFit/>
          </a:bodyPr>
          <a:lstStyle/>
          <a:p>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If an employee’s premium payment is more than </a:t>
            </a:r>
            <a:r>
              <a:rPr lang="en-US" sz="2400" b="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30 days late</a:t>
            </a:r>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an employer may drop the employee’s health insurance coverage </a:t>
            </a:r>
            <a:r>
              <a:rPr lang="en-US" sz="2400" b="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unless</a:t>
            </a:r>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the employer has a policy of allowing a longer grace period.</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DC2C35B5-643F-5A6E-8E1A-8EAC4B7EA176}"/>
              </a:ext>
            </a:extLst>
          </p:cNvPr>
          <p:cNvSpPr txBox="1"/>
          <p:nvPr/>
        </p:nvSpPr>
        <p:spPr>
          <a:xfrm>
            <a:off x="539157" y="1371599"/>
            <a:ext cx="3886200" cy="4832092"/>
          </a:xfrm>
          <a:prstGeom prst="rect">
            <a:avLst/>
          </a:prstGeom>
          <a:noFill/>
        </p:spPr>
        <p:txBody>
          <a:bodyPr wrap="square" rtlCol="0">
            <a:spAutoFit/>
          </a:bodyPr>
          <a:lstStyle/>
          <a:p>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 order to drop insurance coverage for an employee whose premium payment is late, an employer must provide written notice to the employee that the payment has not been received,</a:t>
            </a:r>
          </a:p>
          <a:p>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p>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and that his or her insurance coverage will end at a specified date at least 15 days after the date of the written notice unless</a:t>
            </a:r>
            <a:r>
              <a:rPr lang="en-US" sz="2200" kern="100" dirty="0">
                <a:latin typeface="Calibri" panose="020F0502020204030204" pitchFamily="34" charset="0"/>
                <a:ea typeface="Calibri" panose="020F0502020204030204" pitchFamily="34" charset="0"/>
                <a:cs typeface="Times New Roman" panose="02020603050405020304" pitchFamily="18" charset="0"/>
              </a:rPr>
              <a:t> </a:t>
            </a:r>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payment is received by that date.</a:t>
            </a:r>
          </a:p>
        </p:txBody>
      </p:sp>
      <p:pic>
        <p:nvPicPr>
          <p:cNvPr id="8" name="Picture 7">
            <a:extLst>
              <a:ext uri="{FF2B5EF4-FFF2-40B4-BE49-F238E27FC236}">
                <a16:creationId xmlns:a16="http://schemas.microsoft.com/office/drawing/2014/main" id="{461736ED-F93C-580A-0B3B-02040A862B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441337">
            <a:off x="819695" y="1646262"/>
            <a:ext cx="3200400" cy="2158701"/>
          </a:xfrm>
          <a:prstGeom prst="rect">
            <a:avLst/>
          </a:prstGeom>
          <a:effectLst>
            <a:softEdge rad="63500"/>
          </a:effectLst>
        </p:spPr>
      </p:pic>
      <p:pic>
        <p:nvPicPr>
          <p:cNvPr id="10" name="Picture 9">
            <a:extLst>
              <a:ext uri="{FF2B5EF4-FFF2-40B4-BE49-F238E27FC236}">
                <a16:creationId xmlns:a16="http://schemas.microsoft.com/office/drawing/2014/main" id="{242AFC66-D47D-C3DE-E0F7-EEDFE1E541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54052" y="2188592"/>
            <a:ext cx="3518347" cy="3128873"/>
          </a:xfrm>
          <a:prstGeom prst="rect">
            <a:avLst/>
          </a:prstGeom>
          <a:effectLst>
            <a:softEdge rad="88900"/>
          </a:effectLst>
        </p:spPr>
      </p:pic>
      <p:pic>
        <p:nvPicPr>
          <p:cNvPr id="12" name="Picture 11">
            <a:extLst>
              <a:ext uri="{FF2B5EF4-FFF2-40B4-BE49-F238E27FC236}">
                <a16:creationId xmlns:a16="http://schemas.microsoft.com/office/drawing/2014/main" id="{9525CD8C-E125-C1B4-D603-8EB02E82E8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23559" y="4894349"/>
            <a:ext cx="2403595" cy="1752239"/>
          </a:xfrm>
          <a:prstGeom prst="rect">
            <a:avLst/>
          </a:prstGeom>
          <a:effectLst>
            <a:softEdge rad="38100"/>
          </a:effectLst>
        </p:spPr>
      </p:pic>
      <p:sp>
        <p:nvSpPr>
          <p:cNvPr id="17" name="TextBox 16">
            <a:extLst>
              <a:ext uri="{FF2B5EF4-FFF2-40B4-BE49-F238E27FC236}">
                <a16:creationId xmlns:a16="http://schemas.microsoft.com/office/drawing/2014/main" id="{A9EBCBEE-9542-9A65-79FE-413A157C6C2C}"/>
              </a:ext>
            </a:extLst>
          </p:cNvPr>
          <p:cNvSpPr txBox="1"/>
          <p:nvPr/>
        </p:nvSpPr>
        <p:spPr>
          <a:xfrm>
            <a:off x="700859" y="3002815"/>
            <a:ext cx="3562796" cy="1569660"/>
          </a:xfrm>
          <a:prstGeom prst="rect">
            <a:avLst/>
          </a:prstGeom>
          <a:noFill/>
        </p:spPr>
        <p:txBody>
          <a:bodyPr wrap="square" rtlCol="0">
            <a:spAutoFit/>
          </a:bodyPr>
          <a:lstStyle/>
          <a:p>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This notice must be mailed to the employee at least 15 days before coverage is to cease.</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mod 5 slide 10.mp3">
            <a:hlinkClick r:id="" action="ppaction://media"/>
            <a:extLst>
              <a:ext uri="{FF2B5EF4-FFF2-40B4-BE49-F238E27FC236}">
                <a16:creationId xmlns:a16="http://schemas.microsoft.com/office/drawing/2014/main" id="{EEE5B1D8-657D-81A1-6D64-4C926C1C4F3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flipV="1">
            <a:off x="8645821" y="6203691"/>
            <a:ext cx="539157" cy="568711"/>
          </a:xfrm>
          <a:prstGeom prst="rect">
            <a:avLst/>
          </a:prstGeom>
        </p:spPr>
      </p:pic>
      <p:pic>
        <p:nvPicPr>
          <p:cNvPr id="7" name="Picture 6">
            <a:extLst>
              <a:ext uri="{FF2B5EF4-FFF2-40B4-BE49-F238E27FC236}">
                <a16:creationId xmlns:a16="http://schemas.microsoft.com/office/drawing/2014/main" id="{1A563135-9391-022D-11A8-24C207694FE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79404" y="2561926"/>
            <a:ext cx="2867641" cy="2006600"/>
          </a:xfrm>
          <a:prstGeom prst="rect">
            <a:avLst/>
          </a:prstGeom>
          <a:effectLst>
            <a:softEdge rad="161787"/>
          </a:effectLst>
        </p:spPr>
      </p:pic>
    </p:spTree>
    <p:extLst>
      <p:ext uri="{BB962C8B-B14F-4D97-AF65-F5344CB8AC3E}">
        <p14:creationId xmlns:p14="http://schemas.microsoft.com/office/powerpoint/2010/main" val="425374739"/>
      </p:ext>
    </p:extLst>
  </p:cSld>
  <p:clrMapOvr>
    <a:masterClrMapping/>
  </p:clrMapOvr>
  <mc:AlternateContent xmlns:mc="http://schemas.openxmlformats.org/markup-compatibility/2006" xmlns:p14="http://schemas.microsoft.com/office/powerpoint/2010/main">
    <mc:Choice Requires="p14">
      <p:transition p14:dur="250" advClick="0" advTm="43150">
        <p:fade/>
      </p:transition>
    </mc:Choice>
    <mc:Fallback xmlns="">
      <p:transition advClick="0" advTm="4315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154" fill="hold"/>
                                        <p:tgtEl>
                                          <p:spTgt spid="2"/>
                                        </p:tgtEl>
                                      </p:cBhvr>
                                    </p:cmd>
                                  </p:childTnLst>
                                </p:cTn>
                              </p:par>
                              <p:par>
                                <p:cTn id="7" presetID="9" presetClass="entr" presetSubtype="0" fill="hold" nodeType="withEffect">
                                  <p:stCondLst>
                                    <p:cond delay="100"/>
                                  </p:stCondLst>
                                  <p:childTnLst>
                                    <p:set>
                                      <p:cBhvr>
                                        <p:cTn id="8" dur="1" fill="hold">
                                          <p:stCondLst>
                                            <p:cond delay="0"/>
                                          </p:stCondLst>
                                        </p:cTn>
                                        <p:tgtEl>
                                          <p:spTgt spid="8"/>
                                        </p:tgtEl>
                                        <p:attrNameLst>
                                          <p:attrName>style.visibility</p:attrName>
                                        </p:attrNameLst>
                                      </p:cBhvr>
                                      <p:to>
                                        <p:strVal val="visible"/>
                                      </p:to>
                                    </p:set>
                                    <p:animEffect transition="in" filter="dissolve">
                                      <p:cBhvr>
                                        <p:cTn id="9" dur="500"/>
                                        <p:tgtEl>
                                          <p:spTgt spid="8"/>
                                        </p:tgtEl>
                                      </p:cBhvr>
                                    </p:animEffect>
                                  </p:childTnLst>
                                </p:cTn>
                              </p:par>
                              <p:par>
                                <p:cTn id="10" presetID="9" presetClass="entr" presetSubtype="0" fill="hold" grpId="0" nodeType="withEffect">
                                  <p:stCondLst>
                                    <p:cond delay="100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par>
                                <p:cTn id="13" presetID="9" presetClass="exit" presetSubtype="0" fill="hold" nodeType="withEffect">
                                  <p:stCondLst>
                                    <p:cond delay="12700"/>
                                  </p:stCondLst>
                                  <p:childTnLst>
                                    <p:animEffect transition="out" filter="dissolv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par>
                                <p:cTn id="16" presetID="9" presetClass="exit" presetSubtype="0" fill="hold" grpId="1" nodeType="withEffect">
                                  <p:stCondLst>
                                    <p:cond delay="12700"/>
                                  </p:stCondLst>
                                  <p:childTnLst>
                                    <p:animEffect transition="out" filter="dissolve">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par>
                                <p:cTn id="19" presetID="9" presetClass="entr" presetSubtype="0" fill="hold" nodeType="withEffect">
                                  <p:stCondLst>
                                    <p:cond delay="1320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dissolve">
                                      <p:cBhvr>
                                        <p:cTn id="21" dur="500"/>
                                        <p:tgtEl>
                                          <p:spTgt spid="4">
                                            <p:txEl>
                                              <p:pRg st="0" end="0"/>
                                            </p:txEl>
                                          </p:spTgt>
                                        </p:tgtEl>
                                      </p:cBhvr>
                                    </p:animEffect>
                                  </p:childTnLst>
                                </p:cTn>
                              </p:par>
                              <p:par>
                                <p:cTn id="22" presetID="9" presetClass="entr" presetSubtype="0" fill="hold" nodeType="withEffect">
                                  <p:stCondLst>
                                    <p:cond delay="19200"/>
                                  </p:stCondLst>
                                  <p:childTnLst>
                                    <p:set>
                                      <p:cBhvr>
                                        <p:cTn id="23" dur="1" fill="hold">
                                          <p:stCondLst>
                                            <p:cond delay="0"/>
                                          </p:stCondLst>
                                        </p:cTn>
                                        <p:tgtEl>
                                          <p:spTgt spid="7"/>
                                        </p:tgtEl>
                                        <p:attrNameLst>
                                          <p:attrName>style.visibility</p:attrName>
                                        </p:attrNameLst>
                                      </p:cBhvr>
                                      <p:to>
                                        <p:strVal val="visible"/>
                                      </p:to>
                                    </p:set>
                                    <p:animEffect transition="in" filter="dissolve">
                                      <p:cBhvr>
                                        <p:cTn id="24" dur="500"/>
                                        <p:tgtEl>
                                          <p:spTgt spid="7"/>
                                        </p:tgtEl>
                                      </p:cBhvr>
                                    </p:animEffect>
                                  </p:childTnLst>
                                </p:cTn>
                              </p:par>
                              <p:par>
                                <p:cTn id="25" presetID="9" presetClass="exit" presetSubtype="0" fill="hold" nodeType="withEffect">
                                  <p:stCondLst>
                                    <p:cond delay="28000"/>
                                  </p:stCondLst>
                                  <p:childTnLst>
                                    <p:animEffect transition="out" filter="dissolve">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par>
                                <p:cTn id="28" presetID="9" presetClass="entr" presetSubtype="0" fill="hold" nodeType="withEffect">
                                  <p:stCondLst>
                                    <p:cond delay="28500"/>
                                  </p:stCondLst>
                                  <p:childTnLst>
                                    <p:set>
                                      <p:cBhvr>
                                        <p:cTn id="29" dur="1" fill="hold">
                                          <p:stCondLst>
                                            <p:cond delay="0"/>
                                          </p:stCondLst>
                                        </p:cTn>
                                        <p:tgtEl>
                                          <p:spTgt spid="10"/>
                                        </p:tgtEl>
                                        <p:attrNameLst>
                                          <p:attrName>style.visibility</p:attrName>
                                        </p:attrNameLst>
                                      </p:cBhvr>
                                      <p:to>
                                        <p:strVal val="visible"/>
                                      </p:to>
                                    </p:set>
                                    <p:animEffect transition="in" filter="dissolve">
                                      <p:cBhvr>
                                        <p:cTn id="30" dur="500"/>
                                        <p:tgtEl>
                                          <p:spTgt spid="10"/>
                                        </p:tgtEl>
                                      </p:cBhvr>
                                    </p:animEffect>
                                  </p:childTnLst>
                                </p:cTn>
                              </p:par>
                              <p:par>
                                <p:cTn id="31" presetID="9" presetClass="entr" presetSubtype="0" fill="hold" nodeType="withEffect">
                                  <p:stCondLst>
                                    <p:cond delay="28500"/>
                                  </p:stCondLst>
                                  <p:childTnLst>
                                    <p:set>
                                      <p:cBhvr>
                                        <p:cTn id="32" dur="1" fill="hold">
                                          <p:stCondLst>
                                            <p:cond delay="0"/>
                                          </p:stCondLst>
                                        </p:cTn>
                                        <p:tgtEl>
                                          <p:spTgt spid="4">
                                            <p:txEl>
                                              <p:pRg st="2" end="2"/>
                                            </p:txEl>
                                          </p:spTgt>
                                        </p:tgtEl>
                                        <p:attrNameLst>
                                          <p:attrName>style.visibility</p:attrName>
                                        </p:attrNameLst>
                                      </p:cBhvr>
                                      <p:to>
                                        <p:strVal val="visible"/>
                                      </p:to>
                                    </p:set>
                                    <p:animEffect transition="in" filter="dissolve">
                                      <p:cBhvr>
                                        <p:cTn id="33" dur="500"/>
                                        <p:tgtEl>
                                          <p:spTgt spid="4">
                                            <p:txEl>
                                              <p:pRg st="2" end="2"/>
                                            </p:txEl>
                                          </p:spTgt>
                                        </p:tgtEl>
                                      </p:cBhvr>
                                    </p:animEffect>
                                  </p:childTnLst>
                                </p:cTn>
                              </p:par>
                              <p:par>
                                <p:cTn id="34" presetID="9" presetClass="exit" presetSubtype="0" fill="hold" grpId="0" nodeType="withEffect">
                                  <p:stCondLst>
                                    <p:cond delay="34600"/>
                                  </p:stCondLst>
                                  <p:childTnLst>
                                    <p:animEffect transition="out" filter="dissolve">
                                      <p:cBhvr>
                                        <p:cTn id="35" dur="500"/>
                                        <p:tgtEl>
                                          <p:spTgt spid="4">
                                            <p:txEl>
                                              <p:pRg st="0" end="0"/>
                                            </p:txEl>
                                          </p:spTgt>
                                        </p:tgtEl>
                                      </p:cBhvr>
                                    </p:animEffect>
                                    <p:set>
                                      <p:cBhvr>
                                        <p:cTn id="36" dur="1" fill="hold">
                                          <p:stCondLst>
                                            <p:cond delay="499"/>
                                          </p:stCondLst>
                                        </p:cTn>
                                        <p:tgtEl>
                                          <p:spTgt spid="4">
                                            <p:txEl>
                                              <p:pRg st="0" end="0"/>
                                            </p:txEl>
                                          </p:spTgt>
                                        </p:tgtEl>
                                        <p:attrNameLst>
                                          <p:attrName>style.visibility</p:attrName>
                                        </p:attrNameLst>
                                      </p:cBhvr>
                                      <p:to>
                                        <p:strVal val="hidden"/>
                                      </p:to>
                                    </p:set>
                                  </p:childTnLst>
                                </p:cTn>
                              </p:par>
                              <p:par>
                                <p:cTn id="37" presetID="9" presetClass="exit" presetSubtype="0" fill="hold" grpId="0" nodeType="withEffect">
                                  <p:stCondLst>
                                    <p:cond delay="34600"/>
                                  </p:stCondLst>
                                  <p:childTnLst>
                                    <p:animEffect transition="out" filter="dissolve">
                                      <p:cBhvr>
                                        <p:cTn id="38" dur="500"/>
                                        <p:tgtEl>
                                          <p:spTgt spid="4">
                                            <p:txEl>
                                              <p:pRg st="1" end="1"/>
                                            </p:txEl>
                                          </p:spTgt>
                                        </p:tgtEl>
                                      </p:cBhvr>
                                    </p:animEffect>
                                    <p:set>
                                      <p:cBhvr>
                                        <p:cTn id="39" dur="1" fill="hold">
                                          <p:stCondLst>
                                            <p:cond delay="499"/>
                                          </p:stCondLst>
                                        </p:cTn>
                                        <p:tgtEl>
                                          <p:spTgt spid="4">
                                            <p:txEl>
                                              <p:pRg st="1" end="1"/>
                                            </p:txEl>
                                          </p:spTgt>
                                        </p:tgtEl>
                                        <p:attrNameLst>
                                          <p:attrName>style.visibility</p:attrName>
                                        </p:attrNameLst>
                                      </p:cBhvr>
                                      <p:to>
                                        <p:strVal val="hidden"/>
                                      </p:to>
                                    </p:set>
                                  </p:childTnLst>
                                </p:cTn>
                              </p:par>
                              <p:par>
                                <p:cTn id="40" presetID="9" presetClass="exit" presetSubtype="0" fill="hold" grpId="0" nodeType="withEffect">
                                  <p:stCondLst>
                                    <p:cond delay="34600"/>
                                  </p:stCondLst>
                                  <p:childTnLst>
                                    <p:animEffect transition="out" filter="dissolve">
                                      <p:cBhvr>
                                        <p:cTn id="41" dur="500"/>
                                        <p:tgtEl>
                                          <p:spTgt spid="4">
                                            <p:txEl>
                                              <p:pRg st="2" end="2"/>
                                            </p:txEl>
                                          </p:spTgt>
                                        </p:tgtEl>
                                      </p:cBhvr>
                                    </p:animEffect>
                                    <p:set>
                                      <p:cBhvr>
                                        <p:cTn id="42" dur="1" fill="hold">
                                          <p:stCondLst>
                                            <p:cond delay="499"/>
                                          </p:stCondLst>
                                        </p:cTn>
                                        <p:tgtEl>
                                          <p:spTgt spid="4">
                                            <p:txEl>
                                              <p:pRg st="2" end="2"/>
                                            </p:txEl>
                                          </p:spTgt>
                                        </p:tgtEl>
                                        <p:attrNameLst>
                                          <p:attrName>style.visibility</p:attrName>
                                        </p:attrNameLst>
                                      </p:cBhvr>
                                      <p:to>
                                        <p:strVal val="hidden"/>
                                      </p:to>
                                    </p:set>
                                  </p:childTnLst>
                                </p:cTn>
                              </p:par>
                              <p:par>
                                <p:cTn id="43" presetID="9" presetClass="entr" presetSubtype="0" fill="hold" grpId="0" nodeType="withEffect">
                                  <p:stCondLst>
                                    <p:cond delay="35000"/>
                                  </p:stCondLst>
                                  <p:childTnLst>
                                    <p:set>
                                      <p:cBhvr>
                                        <p:cTn id="44" dur="1" fill="hold">
                                          <p:stCondLst>
                                            <p:cond delay="0"/>
                                          </p:stCondLst>
                                        </p:cTn>
                                        <p:tgtEl>
                                          <p:spTgt spid="17"/>
                                        </p:tgtEl>
                                        <p:attrNameLst>
                                          <p:attrName>style.visibility</p:attrName>
                                        </p:attrNameLst>
                                      </p:cBhvr>
                                      <p:to>
                                        <p:strVal val="visible"/>
                                      </p:to>
                                    </p:set>
                                    <p:animEffect transition="in" filter="dissolve">
                                      <p:cBhvr>
                                        <p:cTn id="45" dur="500"/>
                                        <p:tgtEl>
                                          <p:spTgt spid="17"/>
                                        </p:tgtEl>
                                      </p:cBhvr>
                                    </p:animEffect>
                                  </p:childTnLst>
                                </p:cTn>
                              </p:par>
                              <p:par>
                                <p:cTn id="46" presetID="9" presetClass="entr" presetSubtype="0" fill="hold" nodeType="withEffect">
                                  <p:stCondLst>
                                    <p:cond delay="36200"/>
                                  </p:stCondLst>
                                  <p:childTnLst>
                                    <p:set>
                                      <p:cBhvr>
                                        <p:cTn id="47" dur="1" fill="hold">
                                          <p:stCondLst>
                                            <p:cond delay="0"/>
                                          </p:stCondLst>
                                        </p:cTn>
                                        <p:tgtEl>
                                          <p:spTgt spid="12"/>
                                        </p:tgtEl>
                                        <p:attrNameLst>
                                          <p:attrName>style.visibility</p:attrName>
                                        </p:attrNameLst>
                                      </p:cBhvr>
                                      <p:to>
                                        <p:strVal val="visible"/>
                                      </p:to>
                                    </p:set>
                                    <p:animEffect transition="in" filter="dissolve">
                                      <p:cBhvr>
                                        <p:cTn id="4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49" fill="hold" display="0">
                  <p:stCondLst>
                    <p:cond delay="indefinite"/>
                  </p:stCondLst>
                  <p:endCondLst>
                    <p:cond evt="onStopAudio" delay="0">
                      <p:tgtEl>
                        <p:sldTgt/>
                      </p:tgtEl>
                    </p:cond>
                  </p:endCondLst>
                </p:cTn>
                <p:tgtEl>
                  <p:spTgt spid="2"/>
                </p:tgtEl>
              </p:cMediaNode>
            </p:audio>
          </p:childTnLst>
        </p:cTn>
      </p:par>
    </p:tnLst>
    <p:bldLst>
      <p:bldP spid="3" grpId="0"/>
      <p:bldP spid="3" grpId="1"/>
      <p:bldP spid="4" grpId="0" build="allAtOnce"/>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64666BC-9455-5E10-6CB2-71345BBF6643}"/>
              </a:ext>
            </a:extLst>
          </p:cNvPr>
          <p:cNvSpPr txBox="1">
            <a:spLocks/>
          </p:cNvSpPr>
          <p:nvPr/>
        </p:nvSpPr>
        <p:spPr>
          <a:xfrm>
            <a:off x="228600" y="304800"/>
            <a:ext cx="8237095" cy="106679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200" kern="0" dirty="0">
                <a:solidFill>
                  <a:srgbClr val="000000"/>
                </a:solidFill>
                <a:effectLst/>
                <a:latin typeface="+mn-lt"/>
                <a:ea typeface="Calibri" panose="020F0502020204030204" pitchFamily="34" charset="0"/>
                <a:cs typeface="Helvetica" pitchFamily="2" charset="0"/>
              </a:rPr>
              <a:t>He</a:t>
            </a:r>
            <a:r>
              <a:rPr lang="en-US" sz="3200" kern="0" dirty="0">
                <a:solidFill>
                  <a:srgbClr val="000000"/>
                </a:solidFill>
                <a:latin typeface="+mn-lt"/>
                <a:ea typeface="Calibri" panose="020F0502020204030204" pitchFamily="34" charset="0"/>
                <a:cs typeface="Helvetica" pitchFamily="2" charset="0"/>
              </a:rPr>
              <a:t>alth Insurance Benefits - </a:t>
            </a:r>
            <a:r>
              <a:rPr lang="en-US" sz="3200" kern="0" dirty="0">
                <a:solidFill>
                  <a:srgbClr val="000000"/>
                </a:solidFill>
                <a:effectLst/>
                <a:latin typeface="+mn-lt"/>
                <a:ea typeface="Calibri" panose="020F0502020204030204" pitchFamily="34" charset="0"/>
                <a:cs typeface="Helvetica" pitchFamily="2" charset="0"/>
              </a:rPr>
              <a:t>Employee Failure to Pay Health Plan Premium Payment</a:t>
            </a:r>
            <a:endParaRPr lang="en-US" sz="3200" kern="100" dirty="0">
              <a:effectLst/>
              <a:latin typeface="+mn-lt"/>
              <a:ea typeface="Calibri" panose="020F0502020204030204" pitchFamily="34" charset="0"/>
              <a:cs typeface="Times New Roman" panose="02020603050405020304" pitchFamily="18" charset="0"/>
            </a:endParaRPr>
          </a:p>
          <a:p>
            <a:endParaRPr lang="en-US" sz="3200" dirty="0">
              <a:latin typeface="+mn-lt"/>
            </a:endParaRPr>
          </a:p>
        </p:txBody>
      </p:sp>
      <p:sp>
        <p:nvSpPr>
          <p:cNvPr id="2" name="TextBox 1">
            <a:extLst>
              <a:ext uri="{FF2B5EF4-FFF2-40B4-BE49-F238E27FC236}">
                <a16:creationId xmlns:a16="http://schemas.microsoft.com/office/drawing/2014/main" id="{B214D9B2-C905-AA18-D5DB-4FCDE5D6C977}"/>
              </a:ext>
            </a:extLst>
          </p:cNvPr>
          <p:cNvSpPr txBox="1"/>
          <p:nvPr/>
        </p:nvSpPr>
        <p:spPr>
          <a:xfrm>
            <a:off x="1252525" y="3565969"/>
            <a:ext cx="7334298" cy="830997"/>
          </a:xfrm>
          <a:prstGeom prst="rect">
            <a:avLst/>
          </a:prstGeom>
          <a:noFill/>
        </p:spPr>
        <p:txBody>
          <a:bodyPr wrap="square" rtlCol="0">
            <a:spAutoFit/>
          </a:bodyPr>
          <a:lstStyle/>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any qualifying period, physical examination, and the exclusion of pre-existing conditions. </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CCEC518D-F2B7-9F47-549B-6B15AF329689}"/>
              </a:ext>
            </a:extLst>
          </p:cNvPr>
          <p:cNvSpPr txBox="1"/>
          <p:nvPr/>
        </p:nvSpPr>
        <p:spPr>
          <a:xfrm>
            <a:off x="1066800" y="1582751"/>
            <a:ext cx="7010400" cy="1200329"/>
          </a:xfrm>
          <a:prstGeom prst="rect">
            <a:avLst/>
          </a:prstGeom>
          <a:noFill/>
        </p:spPr>
        <p:txBody>
          <a:bodyPr wrap="square" rtlCol="0">
            <a:spAutoFit/>
          </a:bodyPr>
          <a:lstStyle/>
          <a:p>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Even when an employer ceases health insurance coverage due to an employee’s failure to pay his or her premium payments,</a:t>
            </a:r>
            <a:endParaRPr lang="en-US" sz="2400" dirty="0"/>
          </a:p>
        </p:txBody>
      </p:sp>
      <p:sp>
        <p:nvSpPr>
          <p:cNvPr id="14" name="TextBox 13">
            <a:extLst>
              <a:ext uri="{FF2B5EF4-FFF2-40B4-BE49-F238E27FC236}">
                <a16:creationId xmlns:a16="http://schemas.microsoft.com/office/drawing/2014/main" id="{714B9360-1CDF-F291-4781-BF647049CF78}"/>
              </a:ext>
            </a:extLst>
          </p:cNvPr>
          <p:cNvSpPr txBox="1"/>
          <p:nvPr/>
        </p:nvSpPr>
        <p:spPr>
          <a:xfrm>
            <a:off x="1066800" y="2941516"/>
            <a:ext cx="7010400" cy="3416320"/>
          </a:xfrm>
          <a:prstGeom prst="rect">
            <a:avLst/>
          </a:prstGeom>
          <a:noFill/>
        </p:spPr>
        <p:txBody>
          <a:bodyPr wrap="square" rtlCol="0">
            <a:spAutoFit/>
          </a:bodyPr>
          <a:lstStyle/>
          <a:p>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all other obligations under the FMLA would continue, including the obligation to:</a:t>
            </a:r>
          </a:p>
          <a:p>
            <a:endParaRPr lang="en-US" sz="2400" kern="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342900" indent="-342900">
              <a:buClr>
                <a:schemeClr val="accent6">
                  <a:lumMod val="75000"/>
                </a:schemeClr>
              </a:buClr>
              <a:buSzPct val="90000"/>
              <a:buFont typeface="Wingdings" pitchFamily="2" charset="2"/>
              <a:buChar char="Ø"/>
            </a:pPr>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reinstate the employee upon return from leave to their original position or to an equivalent position,</a:t>
            </a:r>
          </a:p>
          <a:p>
            <a:endParaRPr lang="en-US" sz="2400" kern="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342900" indent="-342900">
              <a:buClr>
                <a:schemeClr val="accent6">
                  <a:lumMod val="75000"/>
                </a:schemeClr>
              </a:buClr>
              <a:buSzPct val="90000"/>
              <a:buFont typeface="Wingdings" pitchFamily="2" charset="2"/>
              <a:buChar char="Ø"/>
            </a:pPr>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with</a:t>
            </a:r>
            <a:r>
              <a:rPr lang="en-US" sz="2400" kern="100" dirty="0">
                <a:latin typeface="Calibri" panose="020F0502020204030204" pitchFamily="34" charset="0"/>
                <a:ea typeface="Calibri" panose="020F0502020204030204" pitchFamily="34" charset="0"/>
                <a:cs typeface="Times New Roman" panose="02020603050405020304" pitchFamily="18" charset="0"/>
              </a:rPr>
              <a:t> </a:t>
            </a:r>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equivalent pay, benefits, terms, and conditions of employment.</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400" dirty="0"/>
          </a:p>
        </p:txBody>
      </p:sp>
      <p:sp>
        <p:nvSpPr>
          <p:cNvPr id="15" name="TextBox 14">
            <a:extLst>
              <a:ext uri="{FF2B5EF4-FFF2-40B4-BE49-F238E27FC236}">
                <a16:creationId xmlns:a16="http://schemas.microsoft.com/office/drawing/2014/main" id="{2151E09F-AFF6-7060-03F7-C5AE486C7939}"/>
              </a:ext>
            </a:extLst>
          </p:cNvPr>
          <p:cNvSpPr txBox="1"/>
          <p:nvPr/>
        </p:nvSpPr>
        <p:spPr>
          <a:xfrm>
            <a:off x="1252525" y="1388958"/>
            <a:ext cx="6638949" cy="830997"/>
          </a:xfrm>
          <a:prstGeom prst="rect">
            <a:avLst/>
          </a:prstGeom>
          <a:noFill/>
        </p:spPr>
        <p:txBody>
          <a:bodyPr wrap="square" rtlCol="0">
            <a:spAutoFit/>
          </a:bodyPr>
          <a:lstStyle/>
          <a:p>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Equivalent benefits include the same level of group health insurance benefits as prior to the leave</a:t>
            </a:r>
            <a:endParaRPr lang="en-US" sz="2400" dirty="0"/>
          </a:p>
        </p:txBody>
      </p:sp>
      <p:sp>
        <p:nvSpPr>
          <p:cNvPr id="16" name="TextBox 15">
            <a:extLst>
              <a:ext uri="{FF2B5EF4-FFF2-40B4-BE49-F238E27FC236}">
                <a16:creationId xmlns:a16="http://schemas.microsoft.com/office/drawing/2014/main" id="{1C76F3B3-C59B-068C-7685-FCDFF252D589}"/>
              </a:ext>
            </a:extLst>
          </p:cNvPr>
          <p:cNvSpPr txBox="1"/>
          <p:nvPr/>
        </p:nvSpPr>
        <p:spPr>
          <a:xfrm>
            <a:off x="3398393" y="2545288"/>
            <a:ext cx="1897508" cy="584775"/>
          </a:xfrm>
          <a:prstGeom prst="rect">
            <a:avLst/>
          </a:prstGeom>
          <a:noFill/>
        </p:spPr>
        <p:txBody>
          <a:bodyPr wrap="square" rtlCol="0">
            <a:spAutoFit/>
          </a:bodyPr>
          <a:lstStyle/>
          <a:p>
            <a:pPr algn="ctr"/>
            <a:r>
              <a:rPr lang="en-US" sz="3200" b="1" dirty="0">
                <a:solidFill>
                  <a:srgbClr val="E0080A"/>
                </a:solidFill>
                <a:latin typeface="Impact" panose="020B0806030902050204" pitchFamily="34" charset="0"/>
              </a:rPr>
              <a:t>WITHOUT</a:t>
            </a:r>
          </a:p>
        </p:txBody>
      </p:sp>
      <p:pic>
        <p:nvPicPr>
          <p:cNvPr id="3" name="mod 5 slide 10 a (11).mp3">
            <a:hlinkClick r:id="" action="ppaction://media"/>
            <a:extLst>
              <a:ext uri="{FF2B5EF4-FFF2-40B4-BE49-F238E27FC236}">
                <a16:creationId xmlns:a16="http://schemas.microsoft.com/office/drawing/2014/main" id="{41484279-CB4E-D1D5-3CD8-3B40D63AB05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22931" y="6341046"/>
            <a:ext cx="527527" cy="427867"/>
          </a:xfrm>
          <a:prstGeom prst="rect">
            <a:avLst/>
          </a:prstGeom>
        </p:spPr>
      </p:pic>
    </p:spTree>
    <p:extLst>
      <p:ext uri="{BB962C8B-B14F-4D97-AF65-F5344CB8AC3E}">
        <p14:creationId xmlns:p14="http://schemas.microsoft.com/office/powerpoint/2010/main" val="1376435591"/>
      </p:ext>
    </p:extLst>
  </p:cSld>
  <p:clrMapOvr>
    <a:masterClrMapping/>
  </p:clrMapOvr>
  <mc:AlternateContent xmlns:mc="http://schemas.openxmlformats.org/markup-compatibility/2006" xmlns:p14="http://schemas.microsoft.com/office/powerpoint/2010/main">
    <mc:Choice Requires="p14">
      <p:transition p14:dur="250" advClick="0" advTm="41400">
        <p:fade/>
      </p:transition>
    </mc:Choice>
    <mc:Fallback xmlns="">
      <p:transition advClick="0" advTm="41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665" fill="hold"/>
                                        <p:tgtEl>
                                          <p:spTgt spid="3"/>
                                        </p:tgtEl>
                                      </p:cBhvr>
                                    </p:cmd>
                                  </p:childTnLst>
                                </p:cTn>
                              </p:par>
                              <p:par>
                                <p:cTn id="7" presetID="9" presetClass="entr" presetSubtype="0" fill="hold" grpId="0" nodeType="withEffect">
                                  <p:stCondLst>
                                    <p:cond delay="500"/>
                                  </p:stCondLst>
                                  <p:childTnLst>
                                    <p:set>
                                      <p:cBhvr>
                                        <p:cTn id="8" dur="1" fill="hold">
                                          <p:stCondLst>
                                            <p:cond delay="0"/>
                                          </p:stCondLst>
                                        </p:cTn>
                                        <p:tgtEl>
                                          <p:spTgt spid="13"/>
                                        </p:tgtEl>
                                        <p:attrNameLst>
                                          <p:attrName>style.visibility</p:attrName>
                                        </p:attrNameLst>
                                      </p:cBhvr>
                                      <p:to>
                                        <p:strVal val="visible"/>
                                      </p:to>
                                    </p:set>
                                    <p:animEffect transition="in" filter="dissolve">
                                      <p:cBhvr>
                                        <p:cTn id="9" dur="500"/>
                                        <p:tgtEl>
                                          <p:spTgt spid="13"/>
                                        </p:tgtEl>
                                      </p:cBhvr>
                                    </p:animEffect>
                                  </p:childTnLst>
                                </p:cTn>
                              </p:par>
                              <p:par>
                                <p:cTn id="10" presetID="9" presetClass="entr" presetSubtype="0" fill="hold" nodeType="withEffect">
                                  <p:stCondLst>
                                    <p:cond delay="800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dissolve">
                                      <p:cBhvr>
                                        <p:cTn id="12" dur="500"/>
                                        <p:tgtEl>
                                          <p:spTgt spid="14">
                                            <p:txEl>
                                              <p:pRg st="0" end="0"/>
                                            </p:txEl>
                                          </p:spTgt>
                                        </p:tgtEl>
                                      </p:cBhvr>
                                    </p:animEffect>
                                  </p:childTnLst>
                                </p:cTn>
                              </p:par>
                              <p:par>
                                <p:cTn id="13" presetID="9" presetClass="entr" presetSubtype="0" fill="hold" nodeType="withEffect">
                                  <p:stCondLst>
                                    <p:cond delay="13000"/>
                                  </p:stCondLst>
                                  <p:childTnLst>
                                    <p:set>
                                      <p:cBhvr>
                                        <p:cTn id="14" dur="1" fill="hold">
                                          <p:stCondLst>
                                            <p:cond delay="0"/>
                                          </p:stCondLst>
                                        </p:cTn>
                                        <p:tgtEl>
                                          <p:spTgt spid="14">
                                            <p:txEl>
                                              <p:pRg st="2" end="2"/>
                                            </p:txEl>
                                          </p:spTgt>
                                        </p:tgtEl>
                                        <p:attrNameLst>
                                          <p:attrName>style.visibility</p:attrName>
                                        </p:attrNameLst>
                                      </p:cBhvr>
                                      <p:to>
                                        <p:strVal val="visible"/>
                                      </p:to>
                                    </p:set>
                                    <p:animEffect transition="in" filter="dissolve">
                                      <p:cBhvr>
                                        <p:cTn id="15" dur="500"/>
                                        <p:tgtEl>
                                          <p:spTgt spid="14">
                                            <p:txEl>
                                              <p:pRg st="2" end="2"/>
                                            </p:txEl>
                                          </p:spTgt>
                                        </p:tgtEl>
                                      </p:cBhvr>
                                    </p:animEffect>
                                  </p:childTnLst>
                                </p:cTn>
                              </p:par>
                              <p:par>
                                <p:cTn id="16" presetID="9" presetClass="entr" presetSubtype="0" fill="hold" nodeType="withEffect">
                                  <p:stCondLst>
                                    <p:cond delay="20000"/>
                                  </p:stCondLst>
                                  <p:childTnLst>
                                    <p:set>
                                      <p:cBhvr>
                                        <p:cTn id="17" dur="1" fill="hold">
                                          <p:stCondLst>
                                            <p:cond delay="0"/>
                                          </p:stCondLst>
                                        </p:cTn>
                                        <p:tgtEl>
                                          <p:spTgt spid="14">
                                            <p:txEl>
                                              <p:pRg st="4" end="4"/>
                                            </p:txEl>
                                          </p:spTgt>
                                        </p:tgtEl>
                                        <p:attrNameLst>
                                          <p:attrName>style.visibility</p:attrName>
                                        </p:attrNameLst>
                                      </p:cBhvr>
                                      <p:to>
                                        <p:strVal val="visible"/>
                                      </p:to>
                                    </p:set>
                                    <p:animEffect transition="in" filter="dissolve">
                                      <p:cBhvr>
                                        <p:cTn id="18" dur="500"/>
                                        <p:tgtEl>
                                          <p:spTgt spid="14">
                                            <p:txEl>
                                              <p:pRg st="4" end="4"/>
                                            </p:txEl>
                                          </p:spTgt>
                                        </p:tgtEl>
                                      </p:cBhvr>
                                    </p:animEffect>
                                  </p:childTnLst>
                                </p:cTn>
                              </p:par>
                              <p:par>
                                <p:cTn id="19" presetID="9" presetClass="exit" presetSubtype="0" fill="hold" grpId="1" nodeType="withEffect">
                                  <p:stCondLst>
                                    <p:cond delay="25700"/>
                                  </p:stCondLst>
                                  <p:childTnLst>
                                    <p:animEffect transition="out" filter="dissolve">
                                      <p:cBhvr>
                                        <p:cTn id="20" dur="500"/>
                                        <p:tgtEl>
                                          <p:spTgt spid="13"/>
                                        </p:tgtEl>
                                      </p:cBhvr>
                                    </p:animEffect>
                                    <p:set>
                                      <p:cBhvr>
                                        <p:cTn id="21" dur="1" fill="hold">
                                          <p:stCondLst>
                                            <p:cond delay="499"/>
                                          </p:stCondLst>
                                        </p:cTn>
                                        <p:tgtEl>
                                          <p:spTgt spid="13"/>
                                        </p:tgtEl>
                                        <p:attrNameLst>
                                          <p:attrName>style.visibility</p:attrName>
                                        </p:attrNameLst>
                                      </p:cBhvr>
                                      <p:to>
                                        <p:strVal val="hidden"/>
                                      </p:to>
                                    </p:set>
                                  </p:childTnLst>
                                </p:cTn>
                              </p:par>
                              <p:par>
                                <p:cTn id="22" presetID="9" presetClass="exit" presetSubtype="0" fill="hold" grpId="0" nodeType="withEffect">
                                  <p:stCondLst>
                                    <p:cond delay="25700"/>
                                  </p:stCondLst>
                                  <p:childTnLst>
                                    <p:animEffect transition="out" filter="dissolve">
                                      <p:cBhvr>
                                        <p:cTn id="23" dur="500"/>
                                        <p:tgtEl>
                                          <p:spTgt spid="14">
                                            <p:txEl>
                                              <p:pRg st="0" end="0"/>
                                            </p:txEl>
                                          </p:spTgt>
                                        </p:tgtEl>
                                      </p:cBhvr>
                                    </p:animEffect>
                                    <p:set>
                                      <p:cBhvr>
                                        <p:cTn id="24" dur="1" fill="hold">
                                          <p:stCondLst>
                                            <p:cond delay="499"/>
                                          </p:stCondLst>
                                        </p:cTn>
                                        <p:tgtEl>
                                          <p:spTgt spid="14">
                                            <p:txEl>
                                              <p:pRg st="0" end="0"/>
                                            </p:txEl>
                                          </p:spTgt>
                                        </p:tgtEl>
                                        <p:attrNameLst>
                                          <p:attrName>style.visibility</p:attrName>
                                        </p:attrNameLst>
                                      </p:cBhvr>
                                      <p:to>
                                        <p:strVal val="hidden"/>
                                      </p:to>
                                    </p:set>
                                  </p:childTnLst>
                                </p:cTn>
                              </p:par>
                              <p:par>
                                <p:cTn id="25" presetID="9" presetClass="exit" presetSubtype="0" fill="hold" grpId="0" nodeType="withEffect">
                                  <p:stCondLst>
                                    <p:cond delay="25700"/>
                                  </p:stCondLst>
                                  <p:childTnLst>
                                    <p:animEffect transition="out" filter="dissolve">
                                      <p:cBhvr>
                                        <p:cTn id="26" dur="500"/>
                                        <p:tgtEl>
                                          <p:spTgt spid="14">
                                            <p:txEl>
                                              <p:pRg st="2" end="2"/>
                                            </p:txEl>
                                          </p:spTgt>
                                        </p:tgtEl>
                                      </p:cBhvr>
                                    </p:animEffect>
                                    <p:set>
                                      <p:cBhvr>
                                        <p:cTn id="27" dur="1" fill="hold">
                                          <p:stCondLst>
                                            <p:cond delay="499"/>
                                          </p:stCondLst>
                                        </p:cTn>
                                        <p:tgtEl>
                                          <p:spTgt spid="14">
                                            <p:txEl>
                                              <p:pRg st="2" end="2"/>
                                            </p:txEl>
                                          </p:spTgt>
                                        </p:tgtEl>
                                        <p:attrNameLst>
                                          <p:attrName>style.visibility</p:attrName>
                                        </p:attrNameLst>
                                      </p:cBhvr>
                                      <p:to>
                                        <p:strVal val="hidden"/>
                                      </p:to>
                                    </p:set>
                                  </p:childTnLst>
                                </p:cTn>
                              </p:par>
                              <p:par>
                                <p:cTn id="28" presetID="9" presetClass="exit" presetSubtype="0" fill="hold" grpId="0" nodeType="withEffect">
                                  <p:stCondLst>
                                    <p:cond delay="25700"/>
                                  </p:stCondLst>
                                  <p:childTnLst>
                                    <p:animEffect transition="out" filter="dissolve">
                                      <p:cBhvr>
                                        <p:cTn id="29" dur="500"/>
                                        <p:tgtEl>
                                          <p:spTgt spid="14">
                                            <p:txEl>
                                              <p:pRg st="4" end="4"/>
                                            </p:txEl>
                                          </p:spTgt>
                                        </p:tgtEl>
                                      </p:cBhvr>
                                    </p:animEffect>
                                    <p:set>
                                      <p:cBhvr>
                                        <p:cTn id="30" dur="1" fill="hold">
                                          <p:stCondLst>
                                            <p:cond delay="499"/>
                                          </p:stCondLst>
                                        </p:cTn>
                                        <p:tgtEl>
                                          <p:spTgt spid="14">
                                            <p:txEl>
                                              <p:pRg st="4" end="4"/>
                                            </p:txEl>
                                          </p:spTgt>
                                        </p:tgtEl>
                                        <p:attrNameLst>
                                          <p:attrName>style.visibility</p:attrName>
                                        </p:attrNameLst>
                                      </p:cBhvr>
                                      <p:to>
                                        <p:strVal val="hidden"/>
                                      </p:to>
                                    </p:set>
                                  </p:childTnLst>
                                </p:cTn>
                              </p:par>
                              <p:par>
                                <p:cTn id="31" presetID="9" presetClass="entr" presetSubtype="0" fill="hold" grpId="0" nodeType="withEffect">
                                  <p:stCondLst>
                                    <p:cond delay="26200"/>
                                  </p:stCondLst>
                                  <p:childTnLst>
                                    <p:set>
                                      <p:cBhvr>
                                        <p:cTn id="32" dur="1" fill="hold">
                                          <p:stCondLst>
                                            <p:cond delay="0"/>
                                          </p:stCondLst>
                                        </p:cTn>
                                        <p:tgtEl>
                                          <p:spTgt spid="15"/>
                                        </p:tgtEl>
                                        <p:attrNameLst>
                                          <p:attrName>style.visibility</p:attrName>
                                        </p:attrNameLst>
                                      </p:cBhvr>
                                      <p:to>
                                        <p:strVal val="visible"/>
                                      </p:to>
                                    </p:set>
                                    <p:animEffect transition="in" filter="dissolve">
                                      <p:cBhvr>
                                        <p:cTn id="33" dur="500"/>
                                        <p:tgtEl>
                                          <p:spTgt spid="15"/>
                                        </p:tgtEl>
                                      </p:cBhvr>
                                    </p:animEffect>
                                  </p:childTnLst>
                                </p:cTn>
                              </p:par>
                              <p:par>
                                <p:cTn id="34" presetID="9" presetClass="entr" presetSubtype="0" fill="hold" grpId="0" nodeType="withEffect">
                                  <p:stCondLst>
                                    <p:cond delay="33000"/>
                                  </p:stCondLst>
                                  <p:childTnLst>
                                    <p:set>
                                      <p:cBhvr>
                                        <p:cTn id="35" dur="1" fill="hold">
                                          <p:stCondLst>
                                            <p:cond delay="0"/>
                                          </p:stCondLst>
                                        </p:cTn>
                                        <p:tgtEl>
                                          <p:spTgt spid="16"/>
                                        </p:tgtEl>
                                        <p:attrNameLst>
                                          <p:attrName>style.visibility</p:attrName>
                                        </p:attrNameLst>
                                      </p:cBhvr>
                                      <p:to>
                                        <p:strVal val="visible"/>
                                      </p:to>
                                    </p:set>
                                    <p:animEffect transition="in" filter="dissolve">
                                      <p:cBhvr>
                                        <p:cTn id="36" dur="500"/>
                                        <p:tgtEl>
                                          <p:spTgt spid="16"/>
                                        </p:tgtEl>
                                      </p:cBhvr>
                                    </p:animEffect>
                                  </p:childTnLst>
                                </p:cTn>
                              </p:par>
                              <p:par>
                                <p:cTn id="37" presetID="9" presetClass="entr" presetSubtype="0" fill="hold" grpId="0" nodeType="withEffect">
                                  <p:stCondLst>
                                    <p:cond delay="34000"/>
                                  </p:stCondLst>
                                  <p:childTnLst>
                                    <p:set>
                                      <p:cBhvr>
                                        <p:cTn id="38" dur="1" fill="hold">
                                          <p:stCondLst>
                                            <p:cond delay="0"/>
                                          </p:stCondLst>
                                        </p:cTn>
                                        <p:tgtEl>
                                          <p:spTgt spid="2"/>
                                        </p:tgtEl>
                                        <p:attrNameLst>
                                          <p:attrName>style.visibility</p:attrName>
                                        </p:attrNameLst>
                                      </p:cBhvr>
                                      <p:to>
                                        <p:strVal val="visible"/>
                                      </p:to>
                                    </p:set>
                                    <p:animEffect transition="in" filter="dissolve">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9394">
                <p:cTn id="40" fill="hold" display="0">
                  <p:stCondLst>
                    <p:cond delay="indefinite"/>
                  </p:stCondLst>
                  <p:endCondLst>
                    <p:cond evt="onStopAudio" delay="0">
                      <p:tgtEl>
                        <p:sldTgt/>
                      </p:tgtEl>
                    </p:cond>
                  </p:endCondLst>
                </p:cTn>
                <p:tgtEl>
                  <p:spTgt spid="3"/>
                </p:tgtEl>
              </p:cMediaNode>
            </p:audio>
          </p:childTnLst>
        </p:cTn>
      </p:par>
    </p:tnLst>
    <p:bldLst>
      <p:bldP spid="2" grpId="0"/>
      <p:bldP spid="13" grpId="0"/>
      <p:bldP spid="13" grpId="1"/>
      <p:bldP spid="14" grpId="0" build="allAtOnce"/>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64666BC-9455-5E10-6CB2-71345BBF6643}"/>
              </a:ext>
            </a:extLst>
          </p:cNvPr>
          <p:cNvSpPr txBox="1">
            <a:spLocks/>
          </p:cNvSpPr>
          <p:nvPr/>
        </p:nvSpPr>
        <p:spPr>
          <a:xfrm>
            <a:off x="221105" y="5442"/>
            <a:ext cx="8237095" cy="106679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200" dirty="0">
                <a:latin typeface="+mn-lt"/>
              </a:rPr>
              <a:t>Health Insurance Benefits - Issues </a:t>
            </a:r>
          </a:p>
        </p:txBody>
      </p:sp>
      <p:sp>
        <p:nvSpPr>
          <p:cNvPr id="2" name="TextBox 1">
            <a:extLst>
              <a:ext uri="{FF2B5EF4-FFF2-40B4-BE49-F238E27FC236}">
                <a16:creationId xmlns:a16="http://schemas.microsoft.com/office/drawing/2014/main" id="{BCF96304-40D3-B976-C639-9C558E099C7F}"/>
              </a:ext>
            </a:extLst>
          </p:cNvPr>
          <p:cNvSpPr txBox="1"/>
          <p:nvPr/>
        </p:nvSpPr>
        <p:spPr>
          <a:xfrm>
            <a:off x="981576" y="3580191"/>
            <a:ext cx="7772400" cy="2308324"/>
          </a:xfrm>
          <a:prstGeom prst="rect">
            <a:avLst/>
          </a:prstGeom>
          <a:noFill/>
        </p:spPr>
        <p:txBody>
          <a:bodyPr wrap="square" rtlCol="0">
            <a:spAutoFit/>
          </a:bodyPr>
          <a:lstStyle/>
          <a:p>
            <a:pPr marL="342900" marR="0" indent="-342900">
              <a:spcBef>
                <a:spcPts val="0"/>
              </a:spcBef>
              <a:spcAft>
                <a:spcPts val="0"/>
              </a:spcAft>
              <a:buClr>
                <a:schemeClr val="accent6">
                  <a:lumMod val="75000"/>
                </a:schemeClr>
              </a:buClr>
              <a:buSzPct val="90000"/>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Benefits lost by reason of the violation,</a:t>
            </a:r>
          </a:p>
          <a:p>
            <a:pPr marR="0">
              <a:spcBef>
                <a:spcPts val="0"/>
              </a:spcBef>
              <a:spcAft>
                <a:spcPts val="0"/>
              </a:spcAft>
              <a:buClr>
                <a:schemeClr val="accent6">
                  <a:lumMod val="75000"/>
                </a:schemeClr>
              </a:buClr>
              <a:buSzPct val="900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2400" kern="100" dirty="0">
              <a:latin typeface="Calibri" panose="020F0502020204030204" pitchFamily="34" charset="0"/>
              <a:ea typeface="Calibri" panose="020F0502020204030204" pitchFamily="34" charset="0"/>
              <a:cs typeface="Times New Roman" panose="02020603050405020304" pitchFamily="18" charset="0"/>
            </a:endParaRPr>
          </a:p>
          <a:p>
            <a:pPr marL="342900" marR="0" indent="-342900">
              <a:spcBef>
                <a:spcPts val="0"/>
              </a:spcBef>
              <a:spcAft>
                <a:spcPts val="0"/>
              </a:spcAft>
              <a:buClr>
                <a:schemeClr val="accent6">
                  <a:lumMod val="75000"/>
                </a:schemeClr>
              </a:buClr>
              <a:buSzPct val="90000"/>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Actual monetary losses sustained as a direct result of the violation, and</a:t>
            </a:r>
          </a:p>
          <a:p>
            <a:pPr marR="0">
              <a:spcBef>
                <a:spcPts val="0"/>
              </a:spcBef>
              <a:spcAft>
                <a:spcPts val="0"/>
              </a:spcAft>
              <a:buClr>
                <a:schemeClr val="accent6">
                  <a:lumMod val="75000"/>
                </a:schemeClr>
              </a:buClr>
              <a:buSzPct val="900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spcBef>
                <a:spcPts val="0"/>
              </a:spcBef>
              <a:spcAft>
                <a:spcPts val="0"/>
              </a:spcAft>
              <a:buClr>
                <a:schemeClr val="accent6">
                  <a:lumMod val="75000"/>
                </a:schemeClr>
              </a:buClr>
              <a:buSzPct val="90000"/>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Appropriate equitable relief tailored to the harm suffered.</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6AAB36BE-BEFD-2015-5208-BA75C02DEF86}"/>
              </a:ext>
            </a:extLst>
          </p:cNvPr>
          <p:cNvSpPr txBox="1"/>
          <p:nvPr/>
        </p:nvSpPr>
        <p:spPr>
          <a:xfrm>
            <a:off x="1963654" y="4429763"/>
            <a:ext cx="5216692" cy="1938992"/>
          </a:xfrm>
          <a:prstGeom prst="rect">
            <a:avLst/>
          </a:prstGeom>
          <a:noFill/>
        </p:spPr>
        <p:txBody>
          <a:bodyPr wrap="square" rtlCol="0">
            <a:spAutoFit/>
          </a:bodyPr>
          <a:lstStyle/>
          <a:p>
            <a:r>
              <a:rPr lang="en-US" sz="2400" kern="0" dirty="0">
                <a:solidFill>
                  <a:srgbClr val="000000"/>
                </a:solidFill>
                <a:ea typeface="Calibri" panose="020F0502020204030204" pitchFamily="34" charset="0"/>
                <a:cs typeface="Calibri" panose="020F0502020204030204" pitchFamily="34" charset="0"/>
              </a:rPr>
              <a:t>At the conclusion of leave, the employer is </a:t>
            </a:r>
            <a:r>
              <a:rPr lang="en-US" sz="2400" dirty="0"/>
              <a:t>entitled to recover only costs incurred for paying the employee’s share of any premiums whether or not the employee returns to work.</a:t>
            </a:r>
          </a:p>
        </p:txBody>
      </p:sp>
      <p:sp>
        <p:nvSpPr>
          <p:cNvPr id="4" name="TextBox 3">
            <a:extLst>
              <a:ext uri="{FF2B5EF4-FFF2-40B4-BE49-F238E27FC236}">
                <a16:creationId xmlns:a16="http://schemas.microsoft.com/office/drawing/2014/main" id="{4605540B-1B12-E145-50FF-8B4F78697FAD}"/>
              </a:ext>
            </a:extLst>
          </p:cNvPr>
          <p:cNvSpPr txBox="1"/>
          <p:nvPr/>
        </p:nvSpPr>
        <p:spPr>
          <a:xfrm>
            <a:off x="949492" y="2511798"/>
            <a:ext cx="6041858" cy="830997"/>
          </a:xfrm>
          <a:prstGeom prst="rect">
            <a:avLst/>
          </a:prstGeom>
          <a:noFill/>
        </p:spPr>
        <p:txBody>
          <a:bodyPr wrap="square" rtlCol="0">
            <a:spAutoFit/>
          </a:bodyPr>
          <a:lstStyle/>
          <a:p>
            <a:r>
              <a:rPr lang="en-US" sz="2400" dirty="0"/>
              <a:t>fails to restore the employee’s health insurance upon employee’s return –                :</a:t>
            </a:r>
          </a:p>
        </p:txBody>
      </p:sp>
      <p:sp>
        <p:nvSpPr>
          <p:cNvPr id="6" name="TextBox 5">
            <a:extLst>
              <a:ext uri="{FF2B5EF4-FFF2-40B4-BE49-F238E27FC236}">
                <a16:creationId xmlns:a16="http://schemas.microsoft.com/office/drawing/2014/main" id="{8AD7D27E-F8CB-D513-4A74-69BE1F9C9708}"/>
              </a:ext>
            </a:extLst>
          </p:cNvPr>
          <p:cNvSpPr txBox="1"/>
          <p:nvPr/>
        </p:nvSpPr>
        <p:spPr>
          <a:xfrm>
            <a:off x="1633287" y="1011284"/>
            <a:ext cx="5642810" cy="1569660"/>
          </a:xfrm>
          <a:prstGeom prst="rect">
            <a:avLst/>
          </a:prstGeom>
          <a:noFill/>
        </p:spPr>
        <p:txBody>
          <a:bodyPr wrap="square" rtlCol="0">
            <a:spAutoFit/>
          </a:bodyPr>
          <a:lstStyle/>
          <a:p>
            <a:r>
              <a:rPr lang="en-US" sz="2400" kern="0" dirty="0">
                <a:solidFill>
                  <a:srgbClr val="000000"/>
                </a:solidFill>
                <a:effectLst/>
                <a:ea typeface="Calibri" panose="020F0502020204030204" pitchFamily="34" charset="0"/>
                <a:cs typeface="Calibri" panose="020F0502020204030204" pitchFamily="34" charset="0"/>
              </a:rPr>
              <a:t>If the employer chooses to maintain health benefits during the leave by paying an employee’s share of premiums during the employee’s unpaid FMLA leave, </a:t>
            </a:r>
            <a:endParaRPr lang="en-US" sz="2400" dirty="0"/>
          </a:p>
        </p:txBody>
      </p:sp>
      <p:sp>
        <p:nvSpPr>
          <p:cNvPr id="7" name="TextBox 6">
            <a:extLst>
              <a:ext uri="{FF2B5EF4-FFF2-40B4-BE49-F238E27FC236}">
                <a16:creationId xmlns:a16="http://schemas.microsoft.com/office/drawing/2014/main" id="{35E7C177-11FF-BD57-FCA4-20B5C94A3359}"/>
              </a:ext>
            </a:extLst>
          </p:cNvPr>
          <p:cNvSpPr txBox="1"/>
          <p:nvPr/>
        </p:nvSpPr>
        <p:spPr>
          <a:xfrm>
            <a:off x="913397" y="1021946"/>
            <a:ext cx="6362700" cy="1200329"/>
          </a:xfrm>
          <a:prstGeom prst="rect">
            <a:avLst/>
          </a:prstGeom>
          <a:noFill/>
        </p:spPr>
        <p:txBody>
          <a:bodyPr wrap="square" rtlCol="0">
            <a:spAutoFit/>
          </a:bodyPr>
          <a:lstStyle/>
          <a:p>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If an employer                               an employee’s health insurance in accordance with the FMLA, and</a:t>
            </a:r>
          </a:p>
        </p:txBody>
      </p:sp>
      <p:sp>
        <p:nvSpPr>
          <p:cNvPr id="8" name="TextBox 7">
            <a:extLst>
              <a:ext uri="{FF2B5EF4-FFF2-40B4-BE49-F238E27FC236}">
                <a16:creationId xmlns:a16="http://schemas.microsoft.com/office/drawing/2014/main" id="{5D95C04B-0A55-9055-5AFC-57DBB14C61A8}"/>
              </a:ext>
            </a:extLst>
          </p:cNvPr>
          <p:cNvSpPr txBox="1"/>
          <p:nvPr/>
        </p:nvSpPr>
        <p:spPr>
          <a:xfrm>
            <a:off x="2563294" y="985048"/>
            <a:ext cx="2492280" cy="523220"/>
          </a:xfrm>
          <a:prstGeom prst="rect">
            <a:avLst/>
          </a:prstGeom>
          <a:noFill/>
        </p:spPr>
        <p:txBody>
          <a:bodyPr wrap="square" rtlCol="0">
            <a:spAutoFit/>
          </a:bodyPr>
          <a:lstStyle/>
          <a:p>
            <a:pPr algn="ctr"/>
            <a:r>
              <a:rPr lang="en-US" sz="2800" dirty="0">
                <a:solidFill>
                  <a:srgbClr val="FF0000"/>
                </a:solidFill>
                <a:latin typeface="Impact" panose="020B0806030902050204" pitchFamily="34" charset="0"/>
              </a:rPr>
              <a:t>TERMINATES</a:t>
            </a:r>
          </a:p>
        </p:txBody>
      </p:sp>
      <p:sp>
        <p:nvSpPr>
          <p:cNvPr id="9" name="TextBox 8">
            <a:extLst>
              <a:ext uri="{FF2B5EF4-FFF2-40B4-BE49-F238E27FC236}">
                <a16:creationId xmlns:a16="http://schemas.microsoft.com/office/drawing/2014/main" id="{EB88E07B-9897-4A59-65A0-E59B5F85DCD2}"/>
              </a:ext>
            </a:extLst>
          </p:cNvPr>
          <p:cNvSpPr txBox="1"/>
          <p:nvPr/>
        </p:nvSpPr>
        <p:spPr>
          <a:xfrm>
            <a:off x="4094747" y="2877294"/>
            <a:ext cx="1433763" cy="523220"/>
          </a:xfrm>
          <a:prstGeom prst="rect">
            <a:avLst/>
          </a:prstGeom>
          <a:noFill/>
        </p:spPr>
        <p:txBody>
          <a:bodyPr wrap="square" rtlCol="0">
            <a:spAutoFit/>
          </a:bodyPr>
          <a:lstStyle/>
          <a:p>
            <a:pPr algn="ctr"/>
            <a:r>
              <a:rPr lang="en-US" sz="2800" dirty="0">
                <a:solidFill>
                  <a:srgbClr val="FF0000"/>
                </a:solidFill>
                <a:latin typeface="Impact" panose="020B0806030902050204" pitchFamily="34" charset="0"/>
              </a:rPr>
              <a:t>LIABLE</a:t>
            </a:r>
            <a:r>
              <a:rPr lang="en-US" sz="2400" dirty="0">
                <a:solidFill>
                  <a:srgbClr val="FF0000"/>
                </a:solidFill>
                <a:latin typeface="Impact" panose="020B0806030902050204" pitchFamily="34" charset="0"/>
              </a:rPr>
              <a:t>  </a:t>
            </a:r>
            <a:r>
              <a:rPr lang="en-US" sz="2400" dirty="0"/>
              <a:t>    </a:t>
            </a:r>
          </a:p>
        </p:txBody>
      </p:sp>
      <p:pic>
        <p:nvPicPr>
          <p:cNvPr id="10" name="Picture 9">
            <a:extLst>
              <a:ext uri="{FF2B5EF4-FFF2-40B4-BE49-F238E27FC236}">
                <a16:creationId xmlns:a16="http://schemas.microsoft.com/office/drawing/2014/main" id="{EB36A476-2EC8-6AE3-A7D3-3E1BE34DC6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2027" y="2898139"/>
            <a:ext cx="1359945" cy="1532989"/>
          </a:xfrm>
          <a:prstGeom prst="rect">
            <a:avLst/>
          </a:prstGeom>
        </p:spPr>
      </p:pic>
      <p:pic>
        <p:nvPicPr>
          <p:cNvPr id="11" name="Mode 5 real slide 12.mp3">
            <a:hlinkClick r:id="" action="ppaction://media"/>
            <a:extLst>
              <a:ext uri="{FF2B5EF4-FFF2-40B4-BE49-F238E27FC236}">
                <a16:creationId xmlns:a16="http://schemas.microsoft.com/office/drawing/2014/main" id="{132BB953-59E0-793C-5573-906EA2AF44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53976" y="6368755"/>
            <a:ext cx="533400" cy="450339"/>
          </a:xfrm>
          <a:prstGeom prst="rect">
            <a:avLst/>
          </a:prstGeom>
        </p:spPr>
      </p:pic>
    </p:spTree>
    <p:extLst>
      <p:ext uri="{BB962C8B-B14F-4D97-AF65-F5344CB8AC3E}">
        <p14:creationId xmlns:p14="http://schemas.microsoft.com/office/powerpoint/2010/main" val="3645819035"/>
      </p:ext>
    </p:extLst>
  </p:cSld>
  <p:clrMapOvr>
    <a:masterClrMapping/>
  </p:clrMapOvr>
  <mc:AlternateContent xmlns:mc="http://schemas.openxmlformats.org/markup-compatibility/2006" xmlns:p14="http://schemas.microsoft.com/office/powerpoint/2010/main">
    <mc:Choice Requires="p14">
      <p:transition p14:dur="250" advClick="0" advTm="54700">
        <p:fade/>
      </p:transition>
    </mc:Choice>
    <mc:Fallback xmlns="">
      <p:transition advClick="0" advTm="547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040" fill="hold"/>
                                        <p:tgtEl>
                                          <p:spTgt spid="11"/>
                                        </p:tgtEl>
                                      </p:cBhvr>
                                    </p:cmd>
                                  </p:childTnLst>
                                </p:cTn>
                              </p:par>
                              <p:par>
                                <p:cTn id="7" presetID="9" presetClass="entr" presetSubtype="0" fill="hold" grpId="0" nodeType="withEffect">
                                  <p:stCondLst>
                                    <p:cond delay="300"/>
                                  </p:stCondLst>
                                  <p:childTnLst>
                                    <p:set>
                                      <p:cBhvr>
                                        <p:cTn id="8" dur="1" fill="hold">
                                          <p:stCondLst>
                                            <p:cond delay="0"/>
                                          </p:stCondLst>
                                        </p:cTn>
                                        <p:tgtEl>
                                          <p:spTgt spid="7"/>
                                        </p:tgtEl>
                                        <p:attrNameLst>
                                          <p:attrName>style.visibility</p:attrName>
                                        </p:attrNameLst>
                                      </p:cBhvr>
                                      <p:to>
                                        <p:strVal val="visible"/>
                                      </p:to>
                                    </p:set>
                                    <p:animEffect transition="in" filter="dissolve">
                                      <p:cBhvr>
                                        <p:cTn id="9" dur="500"/>
                                        <p:tgtEl>
                                          <p:spTgt spid="7"/>
                                        </p:tgtEl>
                                      </p:cBhvr>
                                    </p:animEffect>
                                  </p:childTnLst>
                                </p:cTn>
                              </p:par>
                              <p:par>
                                <p:cTn id="10" presetID="9" presetClass="entr" presetSubtype="0" fill="hold" grpId="0" nodeType="withEffect">
                                  <p:stCondLst>
                                    <p:cond delay="120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par>
                                <p:cTn id="13" presetID="9" presetClass="entr" presetSubtype="0" fill="hold" grpId="0" nodeType="withEffect">
                                  <p:stCondLst>
                                    <p:cond delay="680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par>
                                <p:cTn id="16" presetID="9" presetClass="entr" presetSubtype="0" fill="hold" grpId="0" nodeType="withEffect">
                                  <p:stCondLst>
                                    <p:cond delay="1300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par>
                                <p:cTn id="19" presetID="9" presetClass="entr" presetSubtype="0" fill="hold" nodeType="withEffect">
                                  <p:stCondLst>
                                    <p:cond delay="14500"/>
                                  </p:stCondLst>
                                  <p:childTnLst>
                                    <p:set>
                                      <p:cBhvr>
                                        <p:cTn id="20" dur="1" fill="hold">
                                          <p:stCondLst>
                                            <p:cond delay="0"/>
                                          </p:stCondLst>
                                        </p:cTn>
                                        <p:tgtEl>
                                          <p:spTgt spid="2">
                                            <p:txEl>
                                              <p:pRg st="0" end="0"/>
                                            </p:txEl>
                                          </p:spTgt>
                                        </p:tgtEl>
                                        <p:attrNameLst>
                                          <p:attrName>style.visibility</p:attrName>
                                        </p:attrNameLst>
                                      </p:cBhvr>
                                      <p:to>
                                        <p:strVal val="visible"/>
                                      </p:to>
                                    </p:set>
                                    <p:animEffect transition="in" filter="dissolve">
                                      <p:cBhvr>
                                        <p:cTn id="21" dur="500"/>
                                        <p:tgtEl>
                                          <p:spTgt spid="2">
                                            <p:txEl>
                                              <p:pRg st="0" end="0"/>
                                            </p:txEl>
                                          </p:spTgt>
                                        </p:tgtEl>
                                      </p:cBhvr>
                                    </p:animEffect>
                                  </p:childTnLst>
                                </p:cTn>
                              </p:par>
                              <p:par>
                                <p:cTn id="22" presetID="9" presetClass="entr" presetSubtype="0" fill="hold" nodeType="withEffect">
                                  <p:stCondLst>
                                    <p:cond delay="1800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dissolve">
                                      <p:cBhvr>
                                        <p:cTn id="24" dur="500"/>
                                        <p:tgtEl>
                                          <p:spTgt spid="2">
                                            <p:txEl>
                                              <p:pRg st="2" end="2"/>
                                            </p:txEl>
                                          </p:spTgt>
                                        </p:tgtEl>
                                      </p:cBhvr>
                                    </p:animEffect>
                                  </p:childTnLst>
                                </p:cTn>
                              </p:par>
                              <p:par>
                                <p:cTn id="25" presetID="9" presetClass="entr" presetSubtype="0" fill="hold" nodeType="withEffect">
                                  <p:stCondLst>
                                    <p:cond delay="2400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dissolve">
                                      <p:cBhvr>
                                        <p:cTn id="27" dur="500"/>
                                        <p:tgtEl>
                                          <p:spTgt spid="2">
                                            <p:txEl>
                                              <p:pRg st="4" end="4"/>
                                            </p:txEl>
                                          </p:spTgt>
                                        </p:tgtEl>
                                      </p:cBhvr>
                                    </p:animEffect>
                                  </p:childTnLst>
                                </p:cTn>
                              </p:par>
                              <p:par>
                                <p:cTn id="28" presetID="9" presetClass="exit" presetSubtype="0" fill="hold" grpId="1" nodeType="withEffect">
                                  <p:stCondLst>
                                    <p:cond delay="28700"/>
                                  </p:stCondLst>
                                  <p:childTnLst>
                                    <p:animEffect transition="out" filter="dissolv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par>
                                <p:cTn id="31" presetID="9" presetClass="exit" presetSubtype="0" fill="hold" grpId="1" nodeType="withEffect">
                                  <p:stCondLst>
                                    <p:cond delay="28700"/>
                                  </p:stCondLst>
                                  <p:childTnLst>
                                    <p:animEffect transition="out" filter="dissolve">
                                      <p:cBhvr>
                                        <p:cTn id="32" dur="500"/>
                                        <p:tgtEl>
                                          <p:spTgt spid="7"/>
                                        </p:tgtEl>
                                      </p:cBhvr>
                                    </p:animEffect>
                                    <p:set>
                                      <p:cBhvr>
                                        <p:cTn id="33" dur="1" fill="hold">
                                          <p:stCondLst>
                                            <p:cond delay="499"/>
                                          </p:stCondLst>
                                        </p:cTn>
                                        <p:tgtEl>
                                          <p:spTgt spid="7"/>
                                        </p:tgtEl>
                                        <p:attrNameLst>
                                          <p:attrName>style.visibility</p:attrName>
                                        </p:attrNameLst>
                                      </p:cBhvr>
                                      <p:to>
                                        <p:strVal val="hidden"/>
                                      </p:to>
                                    </p:set>
                                  </p:childTnLst>
                                </p:cTn>
                              </p:par>
                              <p:par>
                                <p:cTn id="34" presetID="9" presetClass="exit" presetSubtype="0" fill="hold" grpId="1" nodeType="withEffect">
                                  <p:stCondLst>
                                    <p:cond delay="28700"/>
                                  </p:stCondLst>
                                  <p:childTnLst>
                                    <p:animEffect transition="out" filter="dissolve">
                                      <p:cBhvr>
                                        <p:cTn id="35" dur="500"/>
                                        <p:tgtEl>
                                          <p:spTgt spid="4"/>
                                        </p:tgtEl>
                                      </p:cBhvr>
                                    </p:animEffect>
                                    <p:set>
                                      <p:cBhvr>
                                        <p:cTn id="36" dur="1" fill="hold">
                                          <p:stCondLst>
                                            <p:cond delay="499"/>
                                          </p:stCondLst>
                                        </p:cTn>
                                        <p:tgtEl>
                                          <p:spTgt spid="4"/>
                                        </p:tgtEl>
                                        <p:attrNameLst>
                                          <p:attrName>style.visibility</p:attrName>
                                        </p:attrNameLst>
                                      </p:cBhvr>
                                      <p:to>
                                        <p:strVal val="hidden"/>
                                      </p:to>
                                    </p:set>
                                  </p:childTnLst>
                                </p:cTn>
                              </p:par>
                              <p:par>
                                <p:cTn id="37" presetID="9" presetClass="exit" presetSubtype="0" fill="hold" grpId="1" nodeType="withEffect">
                                  <p:stCondLst>
                                    <p:cond delay="28700"/>
                                  </p:stCondLst>
                                  <p:childTnLst>
                                    <p:animEffect transition="out" filter="dissolve">
                                      <p:cBhvr>
                                        <p:cTn id="38" dur="500"/>
                                        <p:tgtEl>
                                          <p:spTgt spid="9"/>
                                        </p:tgtEl>
                                      </p:cBhvr>
                                    </p:animEffect>
                                    <p:set>
                                      <p:cBhvr>
                                        <p:cTn id="39" dur="1" fill="hold">
                                          <p:stCondLst>
                                            <p:cond delay="499"/>
                                          </p:stCondLst>
                                        </p:cTn>
                                        <p:tgtEl>
                                          <p:spTgt spid="9"/>
                                        </p:tgtEl>
                                        <p:attrNameLst>
                                          <p:attrName>style.visibility</p:attrName>
                                        </p:attrNameLst>
                                      </p:cBhvr>
                                      <p:to>
                                        <p:strVal val="hidden"/>
                                      </p:to>
                                    </p:set>
                                  </p:childTnLst>
                                </p:cTn>
                              </p:par>
                              <p:par>
                                <p:cTn id="40" presetID="9" presetClass="exit" presetSubtype="0" fill="hold" grpId="0" nodeType="withEffect">
                                  <p:stCondLst>
                                    <p:cond delay="28700"/>
                                  </p:stCondLst>
                                  <p:childTnLst>
                                    <p:animEffect transition="out" filter="dissolve">
                                      <p:cBhvr>
                                        <p:cTn id="41" dur="500"/>
                                        <p:tgtEl>
                                          <p:spTgt spid="2">
                                            <p:txEl>
                                              <p:pRg st="0" end="0"/>
                                            </p:txEl>
                                          </p:spTgt>
                                        </p:tgtEl>
                                      </p:cBhvr>
                                    </p:animEffect>
                                    <p:set>
                                      <p:cBhvr>
                                        <p:cTn id="42" dur="1" fill="hold">
                                          <p:stCondLst>
                                            <p:cond delay="499"/>
                                          </p:stCondLst>
                                        </p:cTn>
                                        <p:tgtEl>
                                          <p:spTgt spid="2">
                                            <p:txEl>
                                              <p:pRg st="0" end="0"/>
                                            </p:txEl>
                                          </p:spTgt>
                                        </p:tgtEl>
                                        <p:attrNameLst>
                                          <p:attrName>style.visibility</p:attrName>
                                        </p:attrNameLst>
                                      </p:cBhvr>
                                      <p:to>
                                        <p:strVal val="hidden"/>
                                      </p:to>
                                    </p:set>
                                  </p:childTnLst>
                                </p:cTn>
                              </p:par>
                              <p:par>
                                <p:cTn id="43" presetID="9" presetClass="exit" presetSubtype="0" fill="hold" grpId="0" nodeType="withEffect">
                                  <p:stCondLst>
                                    <p:cond delay="28700"/>
                                  </p:stCondLst>
                                  <p:childTnLst>
                                    <p:animEffect transition="out" filter="dissolve">
                                      <p:cBhvr>
                                        <p:cTn id="44" dur="500"/>
                                        <p:tgtEl>
                                          <p:spTgt spid="2">
                                            <p:txEl>
                                              <p:pRg st="2" end="2"/>
                                            </p:txEl>
                                          </p:spTgt>
                                        </p:tgtEl>
                                      </p:cBhvr>
                                    </p:animEffect>
                                    <p:set>
                                      <p:cBhvr>
                                        <p:cTn id="45" dur="1" fill="hold">
                                          <p:stCondLst>
                                            <p:cond delay="499"/>
                                          </p:stCondLst>
                                        </p:cTn>
                                        <p:tgtEl>
                                          <p:spTgt spid="2">
                                            <p:txEl>
                                              <p:pRg st="2" end="2"/>
                                            </p:txEl>
                                          </p:spTgt>
                                        </p:tgtEl>
                                        <p:attrNameLst>
                                          <p:attrName>style.visibility</p:attrName>
                                        </p:attrNameLst>
                                      </p:cBhvr>
                                      <p:to>
                                        <p:strVal val="hidden"/>
                                      </p:to>
                                    </p:set>
                                  </p:childTnLst>
                                </p:cTn>
                              </p:par>
                              <p:par>
                                <p:cTn id="46" presetID="9" presetClass="exit" presetSubtype="0" fill="hold" grpId="0" nodeType="withEffect">
                                  <p:stCondLst>
                                    <p:cond delay="28700"/>
                                  </p:stCondLst>
                                  <p:childTnLst>
                                    <p:animEffect transition="out" filter="dissolve">
                                      <p:cBhvr>
                                        <p:cTn id="47" dur="500"/>
                                        <p:tgtEl>
                                          <p:spTgt spid="2">
                                            <p:txEl>
                                              <p:pRg st="4" end="4"/>
                                            </p:txEl>
                                          </p:spTgt>
                                        </p:tgtEl>
                                      </p:cBhvr>
                                    </p:animEffect>
                                    <p:set>
                                      <p:cBhvr>
                                        <p:cTn id="48" dur="1" fill="hold">
                                          <p:stCondLst>
                                            <p:cond delay="499"/>
                                          </p:stCondLst>
                                        </p:cTn>
                                        <p:tgtEl>
                                          <p:spTgt spid="2">
                                            <p:txEl>
                                              <p:pRg st="4" end="4"/>
                                            </p:txEl>
                                          </p:spTgt>
                                        </p:tgtEl>
                                        <p:attrNameLst>
                                          <p:attrName>style.visibility</p:attrName>
                                        </p:attrNameLst>
                                      </p:cBhvr>
                                      <p:to>
                                        <p:strVal val="hidden"/>
                                      </p:to>
                                    </p:set>
                                  </p:childTnLst>
                                </p:cTn>
                              </p:par>
                              <p:par>
                                <p:cTn id="49" presetID="9" presetClass="entr" presetSubtype="0" fill="hold" grpId="0" nodeType="withEffect">
                                  <p:stCondLst>
                                    <p:cond delay="29100"/>
                                  </p:stCondLst>
                                  <p:childTnLst>
                                    <p:set>
                                      <p:cBhvr>
                                        <p:cTn id="50" dur="1" fill="hold">
                                          <p:stCondLst>
                                            <p:cond delay="0"/>
                                          </p:stCondLst>
                                        </p:cTn>
                                        <p:tgtEl>
                                          <p:spTgt spid="6"/>
                                        </p:tgtEl>
                                        <p:attrNameLst>
                                          <p:attrName>style.visibility</p:attrName>
                                        </p:attrNameLst>
                                      </p:cBhvr>
                                      <p:to>
                                        <p:strVal val="visible"/>
                                      </p:to>
                                    </p:set>
                                    <p:animEffect transition="in" filter="dissolve">
                                      <p:cBhvr>
                                        <p:cTn id="51" dur="500"/>
                                        <p:tgtEl>
                                          <p:spTgt spid="6"/>
                                        </p:tgtEl>
                                      </p:cBhvr>
                                    </p:animEffect>
                                  </p:childTnLst>
                                </p:cTn>
                              </p:par>
                              <p:par>
                                <p:cTn id="52" presetID="9" presetClass="entr" presetSubtype="0" fill="hold" nodeType="withEffect">
                                  <p:stCondLst>
                                    <p:cond delay="39200"/>
                                  </p:stCondLst>
                                  <p:childTnLst>
                                    <p:set>
                                      <p:cBhvr>
                                        <p:cTn id="53" dur="1" fill="hold">
                                          <p:stCondLst>
                                            <p:cond delay="0"/>
                                          </p:stCondLst>
                                        </p:cTn>
                                        <p:tgtEl>
                                          <p:spTgt spid="10"/>
                                        </p:tgtEl>
                                        <p:attrNameLst>
                                          <p:attrName>style.visibility</p:attrName>
                                        </p:attrNameLst>
                                      </p:cBhvr>
                                      <p:to>
                                        <p:strVal val="visible"/>
                                      </p:to>
                                    </p:set>
                                    <p:animEffect transition="in" filter="dissolve">
                                      <p:cBhvr>
                                        <p:cTn id="54" dur="500"/>
                                        <p:tgtEl>
                                          <p:spTgt spid="10"/>
                                        </p:tgtEl>
                                      </p:cBhvr>
                                    </p:animEffect>
                                  </p:childTnLst>
                                </p:cTn>
                              </p:par>
                              <p:par>
                                <p:cTn id="55" presetID="9" presetClass="entr" presetSubtype="0" fill="hold" grpId="0" nodeType="withEffect">
                                  <p:stCondLst>
                                    <p:cond delay="40000"/>
                                  </p:stCondLst>
                                  <p:childTnLst>
                                    <p:set>
                                      <p:cBhvr>
                                        <p:cTn id="56" dur="1" fill="hold">
                                          <p:stCondLst>
                                            <p:cond delay="0"/>
                                          </p:stCondLst>
                                        </p:cTn>
                                        <p:tgtEl>
                                          <p:spTgt spid="3"/>
                                        </p:tgtEl>
                                        <p:attrNameLst>
                                          <p:attrName>style.visibility</p:attrName>
                                        </p:attrNameLst>
                                      </p:cBhvr>
                                      <p:to>
                                        <p:strVal val="visible"/>
                                      </p:to>
                                    </p:set>
                                    <p:animEffect transition="in" filter="dissolve">
                                      <p:cBhvr>
                                        <p:cTn id="5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58" fill="hold" display="0">
                  <p:stCondLst>
                    <p:cond delay="indefinite"/>
                  </p:stCondLst>
                  <p:endCondLst>
                    <p:cond evt="onStopAudio" delay="0">
                      <p:tgtEl>
                        <p:sldTgt/>
                      </p:tgtEl>
                    </p:cond>
                  </p:endCondLst>
                </p:cTn>
                <p:tgtEl>
                  <p:spTgt spid="11"/>
                </p:tgtEl>
              </p:cMediaNode>
            </p:audio>
          </p:childTnLst>
        </p:cTn>
      </p:par>
    </p:tnLst>
    <p:bldLst>
      <p:bldP spid="2" grpId="0" build="allAtOnce"/>
      <p:bldP spid="3" grpId="0"/>
      <p:bldP spid="4" grpId="0"/>
      <p:bldP spid="4" grpId="1"/>
      <p:bldP spid="6" grpId="0"/>
      <p:bldP spid="7" grpId="0"/>
      <p:bldP spid="7" grpId="1"/>
      <p:bldP spid="8" grpId="0"/>
      <p:bldP spid="8" grpId="1"/>
      <p:bldP spid="9" grpId="0"/>
      <p:bldP spid="9"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64666BC-9455-5E10-6CB2-71345BBF6643}"/>
              </a:ext>
            </a:extLst>
          </p:cNvPr>
          <p:cNvSpPr txBox="1">
            <a:spLocks/>
          </p:cNvSpPr>
          <p:nvPr/>
        </p:nvSpPr>
        <p:spPr>
          <a:xfrm>
            <a:off x="221105" y="5442"/>
            <a:ext cx="8237095" cy="106679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200" dirty="0">
                <a:latin typeface="+mn-lt"/>
              </a:rPr>
              <a:t>Health Insurance Benefits</a:t>
            </a:r>
          </a:p>
        </p:txBody>
      </p:sp>
      <p:sp>
        <p:nvSpPr>
          <p:cNvPr id="2" name="TextBox 1">
            <a:extLst>
              <a:ext uri="{FF2B5EF4-FFF2-40B4-BE49-F238E27FC236}">
                <a16:creationId xmlns:a16="http://schemas.microsoft.com/office/drawing/2014/main" id="{BE330D44-990D-1905-CCDB-C5110875550C}"/>
              </a:ext>
            </a:extLst>
          </p:cNvPr>
          <p:cNvSpPr txBox="1"/>
          <p:nvPr/>
        </p:nvSpPr>
        <p:spPr>
          <a:xfrm>
            <a:off x="753180" y="1147463"/>
            <a:ext cx="7848600" cy="1569660"/>
          </a:xfrm>
          <a:prstGeom prst="rect">
            <a:avLst/>
          </a:prstGeom>
          <a:noFill/>
        </p:spPr>
        <p:txBody>
          <a:bodyPr wrap="square" rtlCol="0">
            <a:spAutoFit/>
          </a:bodyPr>
          <a:lstStyle/>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When an employee fails to return to work, any health and non-health benefit premiums that the FMLA permits the employer to recover are a debt owed by the non-returning employee. </a:t>
            </a:r>
            <a:endParaRPr lang="en-US" sz="2400" dirty="0"/>
          </a:p>
        </p:txBody>
      </p:sp>
      <p:sp>
        <p:nvSpPr>
          <p:cNvPr id="3" name="TextBox 2">
            <a:extLst>
              <a:ext uri="{FF2B5EF4-FFF2-40B4-BE49-F238E27FC236}">
                <a16:creationId xmlns:a16="http://schemas.microsoft.com/office/drawing/2014/main" id="{F2234D03-6E7A-98D8-A34D-8099A5AC74D2}"/>
              </a:ext>
            </a:extLst>
          </p:cNvPr>
          <p:cNvSpPr txBox="1"/>
          <p:nvPr/>
        </p:nvSpPr>
        <p:spPr>
          <a:xfrm>
            <a:off x="2584239" y="4741041"/>
            <a:ext cx="6287045" cy="1938992"/>
          </a:xfrm>
          <a:prstGeom prst="rect">
            <a:avLst/>
          </a:prstGeom>
          <a:noFill/>
        </p:spPr>
        <p:txBody>
          <a:bodyPr wrap="square" rtlCol="0">
            <a:spAutoFit/>
          </a:bodyPr>
          <a:lstStyle/>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existence of this debt does not alter an employer’s responsibilities for health benefit coverage, and</a:t>
            </a:r>
            <a:r>
              <a:rPr lang="en-US" sz="2400" kern="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under a self-insurance</a:t>
            </a:r>
            <a:r>
              <a:rPr lang="en-US" sz="2400" kern="100" dirty="0">
                <a:latin typeface="Calibri" panose="020F0502020204030204" pitchFamily="34" charset="0"/>
                <a:ea typeface="Calibri" panose="020F0502020204030204" pitchFamily="34" charset="0"/>
                <a:cs typeface="Times New Roman" panose="02020603050405020304" pitchFamily="18" charset="0"/>
              </a:rPr>
              <a:t> </a:t>
            </a:r>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plan, payment of claims incurred during the period of FMLA leave.</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6AC663A0-8AB3-4933-DF8B-931251E7A66E}"/>
              </a:ext>
            </a:extLst>
          </p:cNvPr>
          <p:cNvSpPr txBox="1"/>
          <p:nvPr/>
        </p:nvSpPr>
        <p:spPr>
          <a:xfrm>
            <a:off x="805885" y="1185074"/>
            <a:ext cx="8077200" cy="1569660"/>
          </a:xfrm>
          <a:prstGeom prst="rect">
            <a:avLst/>
          </a:prstGeom>
          <a:noFill/>
        </p:spPr>
        <p:txBody>
          <a:bodyPr wrap="square" rtlCol="0">
            <a:spAutoFit/>
          </a:bodyPr>
          <a:lstStyle/>
          <a:p>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Under some circumstances, the employer may elect to maintain other benefits (for example, life insurance, disability insurance, etc.) by paying the employee's share of premiums during periods of unpaid FMLA leave. </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68683F9E-3597-EB5F-A279-D186CD6F41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4239" y="2989484"/>
            <a:ext cx="3786736" cy="1582516"/>
          </a:xfrm>
          <a:prstGeom prst="rect">
            <a:avLst/>
          </a:prstGeom>
          <a:effectLst>
            <a:softEdge rad="38100"/>
          </a:effectLst>
        </p:spPr>
      </p:pic>
      <p:pic>
        <p:nvPicPr>
          <p:cNvPr id="12" name="Picture 11">
            <a:extLst>
              <a:ext uri="{FF2B5EF4-FFF2-40B4-BE49-F238E27FC236}">
                <a16:creationId xmlns:a16="http://schemas.microsoft.com/office/drawing/2014/main" id="{1A53C6C1-BDCD-BCC7-55AA-71B8EAD6759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06" b="89858" l="8543" r="89916">
                        <a14:foregroundMark x1="24370" y1="15566" x2="12719" y2="11941"/>
                        <a14:foregroundMark x1="10430" y1="20519" x2="8543" y2="36557"/>
                        <a14:foregroundMark x1="8543" y1="36557" x2="20588" y2="44575"/>
                        <a14:foregroundMark x1="20588" y1="44575" x2="25630" y2="19811"/>
                        <a14:foregroundMark x1="25630" y1="19811" x2="10784" y2="32783"/>
                        <a14:foregroundMark x1="10784" y1="32783" x2="19188" y2="40330"/>
                        <a14:foregroundMark x1="41457" y1="41038" x2="33894" y2="61557"/>
                        <a14:foregroundMark x1="33894" y1="61557" x2="33333" y2="58491"/>
                        <a14:foregroundMark x1="57283" y1="46934" x2="56443" y2="61792"/>
                        <a14:foregroundMark x1="80812" y1="68396" x2="74790" y2="73349"/>
                        <a14:foregroundMark x1="17507" y1="30425" x2="18347" y2="15566"/>
                        <a14:backgroundMark x1="9384" y1="12264" x2="9384" y2="20519"/>
                        <a14:backgroundMark x1="9804" y1="13208" x2="11064" y2="11557"/>
                        <a14:backgroundMark x1="10224" y1="12264" x2="11064" y2="13915"/>
                      </a14:backgroundRemoval>
                    </a14:imgEffect>
                  </a14:imgLayer>
                </a14:imgProps>
              </a:ext>
              <a:ext uri="{28A0092B-C50C-407E-A947-70E740481C1C}">
                <a14:useLocalDpi xmlns:a14="http://schemas.microsoft.com/office/drawing/2010/main" val="0"/>
              </a:ext>
            </a:extLst>
          </a:blip>
          <a:stretch>
            <a:fillRect/>
          </a:stretch>
        </p:blipFill>
        <p:spPr>
          <a:xfrm>
            <a:off x="2881163" y="2927027"/>
            <a:ext cx="3381673" cy="1754414"/>
          </a:xfrm>
          <a:prstGeom prst="rect">
            <a:avLst/>
          </a:prstGeom>
          <a:noFill/>
        </p:spPr>
      </p:pic>
      <p:pic>
        <p:nvPicPr>
          <p:cNvPr id="13" name="Picture 12">
            <a:extLst>
              <a:ext uri="{FF2B5EF4-FFF2-40B4-BE49-F238E27FC236}">
                <a16:creationId xmlns:a16="http://schemas.microsoft.com/office/drawing/2014/main" id="{0551FD02-53BB-8864-1268-B80BCC1524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7924" y="4981653"/>
            <a:ext cx="1359945" cy="1532989"/>
          </a:xfrm>
          <a:prstGeom prst="rect">
            <a:avLst/>
          </a:prstGeom>
        </p:spPr>
      </p:pic>
      <p:pic>
        <p:nvPicPr>
          <p:cNvPr id="9" name="corrected 12.mp3">
            <a:hlinkClick r:id="" action="ppaction://media"/>
            <a:extLst>
              <a:ext uri="{FF2B5EF4-FFF2-40B4-BE49-F238E27FC236}">
                <a16:creationId xmlns:a16="http://schemas.microsoft.com/office/drawing/2014/main" id="{12B34F0F-FE07-AF1B-446A-94F64B46BA5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763000" y="6324600"/>
            <a:ext cx="554654" cy="355432"/>
          </a:xfrm>
          <a:prstGeom prst="rect">
            <a:avLst/>
          </a:prstGeom>
        </p:spPr>
      </p:pic>
    </p:spTree>
    <p:extLst>
      <p:ext uri="{BB962C8B-B14F-4D97-AF65-F5344CB8AC3E}">
        <p14:creationId xmlns:p14="http://schemas.microsoft.com/office/powerpoint/2010/main" val="1086208257"/>
      </p:ext>
    </p:extLst>
  </p:cSld>
  <p:clrMapOvr>
    <a:masterClrMapping/>
  </p:clrMapOvr>
  <mc:AlternateContent xmlns:mc="http://schemas.openxmlformats.org/markup-compatibility/2006" xmlns:p14="http://schemas.microsoft.com/office/powerpoint/2010/main">
    <mc:Choice Requires="p14">
      <p:transition p14:dur="250" advClick="0" advTm="45800">
        <p:fade/>
      </p:transition>
    </mc:Choice>
    <mc:Fallback xmlns="">
      <p:transition advClick="0" advTm="458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132" fill="hold"/>
                                        <p:tgtEl>
                                          <p:spTgt spid="9"/>
                                        </p:tgtEl>
                                      </p:cBhvr>
                                    </p:cmd>
                                  </p:childTnLst>
                                </p:cTn>
                              </p:par>
                              <p:par>
                                <p:cTn id="7" presetID="9" presetClass="entr" presetSubtype="0" fill="hold" grpId="0" nodeType="withEffect">
                                  <p:stCondLst>
                                    <p:cond delay="200"/>
                                  </p:stCondLst>
                                  <p:childTnLst>
                                    <p:set>
                                      <p:cBhvr>
                                        <p:cTn id="8" dur="1" fill="hold">
                                          <p:stCondLst>
                                            <p:cond delay="0"/>
                                          </p:stCondLst>
                                        </p:cTn>
                                        <p:tgtEl>
                                          <p:spTgt spid="4"/>
                                        </p:tgtEl>
                                        <p:attrNameLst>
                                          <p:attrName>style.visibility</p:attrName>
                                        </p:attrNameLst>
                                      </p:cBhvr>
                                      <p:to>
                                        <p:strVal val="visible"/>
                                      </p:to>
                                    </p:set>
                                    <p:animEffect transition="in" filter="dissolve">
                                      <p:cBhvr>
                                        <p:cTn id="9" dur="750"/>
                                        <p:tgtEl>
                                          <p:spTgt spid="4"/>
                                        </p:tgtEl>
                                      </p:cBhvr>
                                    </p:animEffect>
                                  </p:childTnLst>
                                </p:cTn>
                              </p:par>
                              <p:par>
                                <p:cTn id="10" presetID="9" presetClass="entr" presetSubtype="0" fill="hold" nodeType="withEffect">
                                  <p:stCondLst>
                                    <p:cond delay="470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par>
                                <p:cTn id="13" presetID="9" presetClass="exit" presetSubtype="0" fill="hold" nodeType="withEffect">
                                  <p:stCondLst>
                                    <p:cond delay="14900"/>
                                  </p:stCondLst>
                                  <p:childTnLst>
                                    <p:animEffect transition="out" filter="dissolv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9" presetClass="exit" presetSubtype="0" fill="hold" grpId="1" nodeType="withEffect">
                                  <p:stCondLst>
                                    <p:cond delay="14900"/>
                                  </p:stCondLst>
                                  <p:childTnLst>
                                    <p:animEffect transition="out" filter="dissolve">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par>
                                <p:cTn id="19" presetID="9" presetClass="entr" presetSubtype="0" fill="hold" grpId="0" nodeType="withEffect">
                                  <p:stCondLst>
                                    <p:cond delay="15300"/>
                                  </p:stCondLst>
                                  <p:childTnLst>
                                    <p:set>
                                      <p:cBhvr>
                                        <p:cTn id="20" dur="1" fill="hold">
                                          <p:stCondLst>
                                            <p:cond delay="0"/>
                                          </p:stCondLst>
                                        </p:cTn>
                                        <p:tgtEl>
                                          <p:spTgt spid="2"/>
                                        </p:tgtEl>
                                        <p:attrNameLst>
                                          <p:attrName>style.visibility</p:attrName>
                                        </p:attrNameLst>
                                      </p:cBhvr>
                                      <p:to>
                                        <p:strVal val="visible"/>
                                      </p:to>
                                    </p:set>
                                    <p:animEffect transition="in" filter="dissolve">
                                      <p:cBhvr>
                                        <p:cTn id="21" dur="500"/>
                                        <p:tgtEl>
                                          <p:spTgt spid="2"/>
                                        </p:tgtEl>
                                      </p:cBhvr>
                                    </p:animEffect>
                                  </p:childTnLst>
                                </p:cTn>
                              </p:par>
                              <p:par>
                                <p:cTn id="22" presetID="26" presetClass="entr" presetSubtype="0" fill="hold" nodeType="withEffect">
                                  <p:stCondLst>
                                    <p:cond delay="1550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145">
                                          <p:stCondLst>
                                            <p:cond delay="0"/>
                                          </p:stCondLst>
                                        </p:cTn>
                                        <p:tgtEl>
                                          <p:spTgt spid="12"/>
                                        </p:tgtEl>
                                      </p:cBhvr>
                                    </p:animEffect>
                                    <p:anim calcmode="lin" valueType="num">
                                      <p:cBhvr>
                                        <p:cTn id="25" dur="456"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6" dur="166"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7" dur="166" tmFilter="0, 0; 0.125,0.2665; 0.25,0.4; 0.375,0.465; 0.5,0.5;  0.625,0.535; 0.75,0.6; 0.875,0.7335; 1,1">
                                          <p:stCondLst>
                                            <p:cond delay="166"/>
                                          </p:stCondLst>
                                        </p:cTn>
                                        <p:tgtEl>
                                          <p:spTgt spid="12"/>
                                        </p:tgtEl>
                                        <p:attrNameLst>
                                          <p:attrName>ppt_y</p:attrName>
                                        </p:attrNameLst>
                                      </p:cBhvr>
                                      <p:tavLst>
                                        <p:tav tm="0" fmla="#ppt_y-sin(pi*$)/9">
                                          <p:val>
                                            <p:fltVal val="0"/>
                                          </p:val>
                                        </p:tav>
                                        <p:tav tm="100000">
                                          <p:val>
                                            <p:fltVal val="1"/>
                                          </p:val>
                                        </p:tav>
                                      </p:tavLst>
                                    </p:anim>
                                    <p:anim calcmode="lin" valueType="num">
                                      <p:cBhvr>
                                        <p:cTn id="28" dur="83" tmFilter="0, 0; 0.125,0.2665; 0.25,0.4; 0.375,0.465; 0.5,0.5;  0.625,0.535; 0.75,0.6; 0.875,0.7335; 1,1">
                                          <p:stCondLst>
                                            <p:cond delay="331"/>
                                          </p:stCondLst>
                                        </p:cTn>
                                        <p:tgtEl>
                                          <p:spTgt spid="12"/>
                                        </p:tgtEl>
                                        <p:attrNameLst>
                                          <p:attrName>ppt_y</p:attrName>
                                        </p:attrNameLst>
                                      </p:cBhvr>
                                      <p:tavLst>
                                        <p:tav tm="0" fmla="#ppt_y-sin(pi*$)/27">
                                          <p:val>
                                            <p:fltVal val="0"/>
                                          </p:val>
                                        </p:tav>
                                        <p:tav tm="100000">
                                          <p:val>
                                            <p:fltVal val="1"/>
                                          </p:val>
                                        </p:tav>
                                      </p:tavLst>
                                    </p:anim>
                                    <p:anim calcmode="lin" valueType="num">
                                      <p:cBhvr>
                                        <p:cTn id="29" dur="41" tmFilter="0, 0; 0.125,0.2665; 0.25,0.4; 0.375,0.465; 0.5,0.5;  0.625,0.535; 0.75,0.6; 0.875,0.7335; 1,1">
                                          <p:stCondLst>
                                            <p:cond delay="414"/>
                                          </p:stCondLst>
                                        </p:cTn>
                                        <p:tgtEl>
                                          <p:spTgt spid="12"/>
                                        </p:tgtEl>
                                        <p:attrNameLst>
                                          <p:attrName>ppt_y</p:attrName>
                                        </p:attrNameLst>
                                      </p:cBhvr>
                                      <p:tavLst>
                                        <p:tav tm="0" fmla="#ppt_y-sin(pi*$)/81">
                                          <p:val>
                                            <p:fltVal val="0"/>
                                          </p:val>
                                        </p:tav>
                                        <p:tav tm="100000">
                                          <p:val>
                                            <p:fltVal val="1"/>
                                          </p:val>
                                        </p:tav>
                                      </p:tavLst>
                                    </p:anim>
                                    <p:animScale>
                                      <p:cBhvr>
                                        <p:cTn id="30" dur="7">
                                          <p:stCondLst>
                                            <p:cond delay="163"/>
                                          </p:stCondLst>
                                        </p:cTn>
                                        <p:tgtEl>
                                          <p:spTgt spid="12"/>
                                        </p:tgtEl>
                                      </p:cBhvr>
                                      <p:to x="100000" y="60000"/>
                                    </p:animScale>
                                    <p:animScale>
                                      <p:cBhvr>
                                        <p:cTn id="31" dur="42" decel="50000">
                                          <p:stCondLst>
                                            <p:cond delay="169"/>
                                          </p:stCondLst>
                                        </p:cTn>
                                        <p:tgtEl>
                                          <p:spTgt spid="12"/>
                                        </p:tgtEl>
                                      </p:cBhvr>
                                      <p:to x="100000" y="100000"/>
                                    </p:animScale>
                                    <p:animScale>
                                      <p:cBhvr>
                                        <p:cTn id="32" dur="7">
                                          <p:stCondLst>
                                            <p:cond delay="328"/>
                                          </p:stCondLst>
                                        </p:cTn>
                                        <p:tgtEl>
                                          <p:spTgt spid="12"/>
                                        </p:tgtEl>
                                      </p:cBhvr>
                                      <p:to x="100000" y="80000"/>
                                    </p:animScale>
                                    <p:animScale>
                                      <p:cBhvr>
                                        <p:cTn id="33" dur="42" decel="50000">
                                          <p:stCondLst>
                                            <p:cond delay="335"/>
                                          </p:stCondLst>
                                        </p:cTn>
                                        <p:tgtEl>
                                          <p:spTgt spid="12"/>
                                        </p:tgtEl>
                                      </p:cBhvr>
                                      <p:to x="100000" y="100000"/>
                                    </p:animScale>
                                    <p:animScale>
                                      <p:cBhvr>
                                        <p:cTn id="34" dur="7">
                                          <p:stCondLst>
                                            <p:cond delay="411"/>
                                          </p:stCondLst>
                                        </p:cTn>
                                        <p:tgtEl>
                                          <p:spTgt spid="12"/>
                                        </p:tgtEl>
                                      </p:cBhvr>
                                      <p:to x="100000" y="90000"/>
                                    </p:animScale>
                                    <p:animScale>
                                      <p:cBhvr>
                                        <p:cTn id="35" dur="42" decel="50000">
                                          <p:stCondLst>
                                            <p:cond delay="417"/>
                                          </p:stCondLst>
                                        </p:cTn>
                                        <p:tgtEl>
                                          <p:spTgt spid="12"/>
                                        </p:tgtEl>
                                      </p:cBhvr>
                                      <p:to x="100000" y="100000"/>
                                    </p:animScale>
                                    <p:animScale>
                                      <p:cBhvr>
                                        <p:cTn id="36" dur="7">
                                          <p:stCondLst>
                                            <p:cond delay="452"/>
                                          </p:stCondLst>
                                        </p:cTn>
                                        <p:tgtEl>
                                          <p:spTgt spid="12"/>
                                        </p:tgtEl>
                                      </p:cBhvr>
                                      <p:to x="100000" y="95000"/>
                                    </p:animScale>
                                    <p:animScale>
                                      <p:cBhvr>
                                        <p:cTn id="37" dur="42" decel="50000">
                                          <p:stCondLst>
                                            <p:cond delay="459"/>
                                          </p:stCondLst>
                                        </p:cTn>
                                        <p:tgtEl>
                                          <p:spTgt spid="12"/>
                                        </p:tgtEl>
                                      </p:cBhvr>
                                      <p:to x="100000" y="100000"/>
                                    </p:animScale>
                                  </p:childTnLst>
                                </p:cTn>
                              </p:par>
                              <p:par>
                                <p:cTn id="38" presetID="9" presetClass="entr" presetSubtype="0" fill="hold" nodeType="withEffect">
                                  <p:stCondLst>
                                    <p:cond delay="30000"/>
                                  </p:stCondLst>
                                  <p:childTnLst>
                                    <p:set>
                                      <p:cBhvr>
                                        <p:cTn id="39" dur="1" fill="hold">
                                          <p:stCondLst>
                                            <p:cond delay="0"/>
                                          </p:stCondLst>
                                        </p:cTn>
                                        <p:tgtEl>
                                          <p:spTgt spid="13"/>
                                        </p:tgtEl>
                                        <p:attrNameLst>
                                          <p:attrName>style.visibility</p:attrName>
                                        </p:attrNameLst>
                                      </p:cBhvr>
                                      <p:to>
                                        <p:strVal val="visible"/>
                                      </p:to>
                                    </p:set>
                                    <p:animEffect transition="in" filter="dissolve">
                                      <p:cBhvr>
                                        <p:cTn id="40" dur="500"/>
                                        <p:tgtEl>
                                          <p:spTgt spid="13"/>
                                        </p:tgtEl>
                                      </p:cBhvr>
                                    </p:animEffect>
                                  </p:childTnLst>
                                </p:cTn>
                              </p:par>
                              <p:par>
                                <p:cTn id="41" presetID="9" presetClass="entr" presetSubtype="0" fill="hold" grpId="0" nodeType="withEffect">
                                  <p:stCondLst>
                                    <p:cond delay="32000"/>
                                  </p:stCondLst>
                                  <p:childTnLst>
                                    <p:set>
                                      <p:cBhvr>
                                        <p:cTn id="42" dur="1" fill="hold">
                                          <p:stCondLst>
                                            <p:cond delay="0"/>
                                          </p:stCondLst>
                                        </p:cTn>
                                        <p:tgtEl>
                                          <p:spTgt spid="3"/>
                                        </p:tgtEl>
                                        <p:attrNameLst>
                                          <p:attrName>style.visibility</p:attrName>
                                        </p:attrNameLst>
                                      </p:cBhvr>
                                      <p:to>
                                        <p:strVal val="visible"/>
                                      </p:to>
                                    </p:set>
                                    <p:animEffect transition="in" filter="dissolve">
                                      <p:cBhvr>
                                        <p:cTn id="4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44" fill="hold" display="0">
                  <p:stCondLst>
                    <p:cond delay="indefinite"/>
                  </p:stCondLst>
                  <p:endCondLst>
                    <p:cond evt="onStopAudio" delay="0">
                      <p:tgtEl>
                        <p:sldTgt/>
                      </p:tgtEl>
                    </p:cond>
                  </p:endCondLst>
                </p:cTn>
                <p:tgtEl>
                  <p:spTgt spid="9"/>
                </p:tgtEl>
              </p:cMediaNode>
            </p:audio>
          </p:childTnLst>
        </p:cTn>
      </p:par>
    </p:tnLst>
    <p:bldLst>
      <p:bldP spid="2" grpId="0"/>
      <p:bldP spid="3" grpId="0"/>
      <p:bldP spid="4" grpId="0"/>
      <p:bldP spid="4"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71BA50-8DD9-20E5-E8A9-4037687E6F69}"/>
              </a:ext>
            </a:extLst>
          </p:cNvPr>
          <p:cNvPicPr>
            <a:picLocks noChangeAspect="1"/>
          </p:cNvPicPr>
          <p:nvPr/>
        </p:nvPicPr>
        <p:blipFill>
          <a:blip r:embed="rId4">
            <a:alphaModFix amt="5000"/>
            <a:extLst>
              <a:ext uri="{28A0092B-C50C-407E-A947-70E740481C1C}">
                <a14:useLocalDpi xmlns:a14="http://schemas.microsoft.com/office/drawing/2010/main" val="0"/>
              </a:ext>
            </a:extLst>
          </a:blip>
          <a:stretch>
            <a:fillRect/>
          </a:stretch>
        </p:blipFill>
        <p:spPr>
          <a:xfrm>
            <a:off x="1848198" y="1447363"/>
            <a:ext cx="5066599" cy="4953000"/>
          </a:xfrm>
          <a:prstGeom prst="rect">
            <a:avLst/>
          </a:prstGeom>
        </p:spPr>
      </p:pic>
      <p:sp>
        <p:nvSpPr>
          <p:cNvPr id="5" name="Title 1">
            <a:extLst>
              <a:ext uri="{FF2B5EF4-FFF2-40B4-BE49-F238E27FC236}">
                <a16:creationId xmlns:a16="http://schemas.microsoft.com/office/drawing/2014/main" id="{064666BC-9455-5E10-6CB2-71345BBF6643}"/>
              </a:ext>
            </a:extLst>
          </p:cNvPr>
          <p:cNvSpPr txBox="1">
            <a:spLocks/>
          </p:cNvSpPr>
          <p:nvPr/>
        </p:nvSpPr>
        <p:spPr>
          <a:xfrm>
            <a:off x="262952" y="152400"/>
            <a:ext cx="8237095" cy="106679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200" dirty="0">
                <a:latin typeface="+mn-lt"/>
              </a:rPr>
              <a:t>Health Insurance Benefits - </a:t>
            </a:r>
            <a:r>
              <a:rPr lang="en-US" sz="3200" kern="0" dirty="0">
                <a:solidFill>
                  <a:srgbClr val="000000"/>
                </a:solidFill>
                <a:effectLst/>
                <a:latin typeface="+mn-lt"/>
                <a:ea typeface="Calibri" panose="020F0502020204030204" pitchFamily="34" charset="0"/>
                <a:cs typeface="Helvetica" pitchFamily="2" charset="0"/>
              </a:rPr>
              <a:t>When an Employee Fails to Return to Work</a:t>
            </a:r>
            <a:endParaRPr lang="en-US" sz="3200" dirty="0">
              <a:latin typeface="+mn-lt"/>
            </a:endParaRPr>
          </a:p>
        </p:txBody>
      </p:sp>
      <p:sp>
        <p:nvSpPr>
          <p:cNvPr id="2" name="TextBox 1">
            <a:extLst>
              <a:ext uri="{FF2B5EF4-FFF2-40B4-BE49-F238E27FC236}">
                <a16:creationId xmlns:a16="http://schemas.microsoft.com/office/drawing/2014/main" id="{4AD73F95-5195-162F-2066-AC074CF2E279}"/>
              </a:ext>
            </a:extLst>
          </p:cNvPr>
          <p:cNvSpPr txBox="1"/>
          <p:nvPr/>
        </p:nvSpPr>
        <p:spPr>
          <a:xfrm>
            <a:off x="957196" y="4036656"/>
            <a:ext cx="7848600" cy="2462213"/>
          </a:xfrm>
          <a:prstGeom prst="rect">
            <a:avLst/>
          </a:prstGeom>
          <a:noFill/>
        </p:spPr>
        <p:txBody>
          <a:bodyPr wrap="square" rtlCol="0">
            <a:spAutoFit/>
          </a:bodyPr>
          <a:lstStyle/>
          <a:p>
            <a:pPr marL="342900" marR="0" indent="-342900">
              <a:spcBef>
                <a:spcPts val="0"/>
              </a:spcBef>
              <a:spcAft>
                <a:spcPts val="0"/>
              </a:spcAft>
              <a:buClr>
                <a:schemeClr val="accent6">
                  <a:lumMod val="75000"/>
                </a:schemeClr>
              </a:buClr>
              <a:buSzPct val="90000"/>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continuation, recurrence, or onset of a serious health condition of the employee or the employee's family member,</a:t>
            </a:r>
          </a:p>
          <a:p>
            <a:pPr marL="342900" marR="0" indent="-342900">
              <a:spcBef>
                <a:spcPts val="0"/>
              </a:spcBef>
              <a:spcAft>
                <a:spcPts val="0"/>
              </a:spcAft>
              <a:buClr>
                <a:schemeClr val="accent6">
                  <a:lumMod val="75000"/>
                </a:schemeClr>
              </a:buClr>
              <a:buSzPct val="90000"/>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2200" kern="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342900" marR="0" indent="-342900">
              <a:spcBef>
                <a:spcPts val="0"/>
              </a:spcBef>
              <a:spcAft>
                <a:spcPts val="0"/>
              </a:spcAft>
              <a:buClr>
                <a:schemeClr val="accent6">
                  <a:lumMod val="75000"/>
                </a:schemeClr>
              </a:buClr>
              <a:buSzPct val="90000"/>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or a serious injury or illness of a covered servicemember that would otherwise entitle the employee to leave under FMLA</a:t>
            </a:r>
            <a:r>
              <a:rPr lang="en-US" sz="2200" kern="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or</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spcBef>
                <a:spcPts val="0"/>
              </a:spcBef>
              <a:spcAft>
                <a:spcPts val="0"/>
              </a:spcAft>
              <a:buClr>
                <a:schemeClr val="accent6">
                  <a:lumMod val="75000"/>
                </a:schemeClr>
              </a:buClr>
              <a:buSzPct val="90000"/>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spcBef>
                <a:spcPts val="0"/>
              </a:spcBef>
              <a:spcAft>
                <a:spcPts val="0"/>
              </a:spcAft>
              <a:buClr>
                <a:schemeClr val="accent6">
                  <a:lumMod val="75000"/>
                </a:schemeClr>
              </a:buClr>
              <a:buSzPct val="90000"/>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Other circumstances beyond the employee's control.</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9852F507-3169-1C86-FDD9-4477D453FCCE}"/>
              </a:ext>
            </a:extLst>
          </p:cNvPr>
          <p:cNvSpPr txBox="1"/>
          <p:nvPr/>
        </p:nvSpPr>
        <p:spPr>
          <a:xfrm>
            <a:off x="1543046" y="1590237"/>
            <a:ext cx="5676901" cy="2369880"/>
          </a:xfrm>
          <a:prstGeom prst="rect">
            <a:avLst/>
          </a:prstGeom>
          <a:noFill/>
        </p:spPr>
        <p:txBody>
          <a:bodyPr wrap="square" rtlCol="0">
            <a:spAutoFit/>
          </a:bodyPr>
          <a:lstStyle/>
          <a:p>
            <a:pPr algn="ctr"/>
            <a:r>
              <a:rPr lang="en-US" sz="2400" dirty="0"/>
              <a:t>EMPLOYER MAY RECOVER ITS SHARE OF PREMIUMS PAID - IF EMPLOYEE FAILS TO RETURN TO WORK AFTER THE FMLA LEAVE HAS BEEN EXHAUSTED OR EXPIRES</a:t>
            </a:r>
          </a:p>
          <a:p>
            <a:endParaRPr lang="en-US" sz="2400" dirty="0"/>
          </a:p>
          <a:p>
            <a:pPr algn="ctr"/>
            <a:r>
              <a:rPr lang="en-US" sz="2800" b="1" dirty="0"/>
              <a:t>UNLESS:</a:t>
            </a:r>
          </a:p>
        </p:txBody>
      </p:sp>
      <p:sp>
        <p:nvSpPr>
          <p:cNvPr id="4" name="TextBox 3">
            <a:extLst>
              <a:ext uri="{FF2B5EF4-FFF2-40B4-BE49-F238E27FC236}">
                <a16:creationId xmlns:a16="http://schemas.microsoft.com/office/drawing/2014/main" id="{94B66A7F-465A-CA4B-9EBC-2DE73FC1A0B0}"/>
              </a:ext>
            </a:extLst>
          </p:cNvPr>
          <p:cNvSpPr txBox="1"/>
          <p:nvPr/>
        </p:nvSpPr>
        <p:spPr>
          <a:xfrm>
            <a:off x="1317272" y="4495800"/>
            <a:ext cx="7128448" cy="1200329"/>
          </a:xfrm>
          <a:prstGeom prst="rect">
            <a:avLst/>
          </a:prstGeom>
          <a:noFill/>
        </p:spPr>
        <p:txBody>
          <a:bodyPr wrap="square" rtlCol="0">
            <a:spAutoFit/>
          </a:bodyPr>
          <a:lstStyle/>
          <a:p>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Review the Guidelines to be aware of what may be defined as circumstances beyond the employee’s control. </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SLIDE 14 corrected.mp3">
            <a:hlinkClick r:id="" action="ppaction://media"/>
            <a:extLst>
              <a:ext uri="{FF2B5EF4-FFF2-40B4-BE49-F238E27FC236}">
                <a16:creationId xmlns:a16="http://schemas.microsoft.com/office/drawing/2014/main" id="{D959016A-BC09-69FB-F1FF-04111406B2B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05796" y="6400363"/>
            <a:ext cx="406400" cy="387423"/>
          </a:xfrm>
          <a:prstGeom prst="rect">
            <a:avLst/>
          </a:prstGeom>
        </p:spPr>
      </p:pic>
    </p:spTree>
    <p:extLst>
      <p:ext uri="{BB962C8B-B14F-4D97-AF65-F5344CB8AC3E}">
        <p14:creationId xmlns:p14="http://schemas.microsoft.com/office/powerpoint/2010/main" val="3082777695"/>
      </p:ext>
    </p:extLst>
  </p:cSld>
  <p:clrMapOvr>
    <a:masterClrMapping/>
  </p:clrMapOvr>
  <mc:AlternateContent xmlns:mc="http://schemas.openxmlformats.org/markup-compatibility/2006" xmlns:p14="http://schemas.microsoft.com/office/powerpoint/2010/main">
    <mc:Choice Requires="p14">
      <p:transition p14:dur="250" advClick="0" advTm="62100">
        <p:fade/>
      </p:transition>
    </mc:Choice>
    <mc:Fallback xmlns="">
      <p:transition advClick="0" advTm="621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484" fill="hold"/>
                                        <p:tgtEl>
                                          <p:spTgt spid="8"/>
                                        </p:tgtEl>
                                      </p:cBhvr>
                                    </p:cmd>
                                  </p:childTnLst>
                                </p:cTn>
                              </p:par>
                              <p:par>
                                <p:cTn id="7" presetID="9" presetClass="entr" presetSubtype="0" fill="hold" nodeType="withEffect">
                                  <p:stCondLst>
                                    <p:cond delay="350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dissolve">
                                      <p:cBhvr>
                                        <p:cTn id="9" dur="500"/>
                                        <p:tgtEl>
                                          <p:spTgt spid="3">
                                            <p:txEl>
                                              <p:pRg st="0" end="0"/>
                                            </p:txEl>
                                          </p:spTgt>
                                        </p:tgtEl>
                                      </p:cBhvr>
                                    </p:animEffect>
                                  </p:childTnLst>
                                </p:cTn>
                              </p:par>
                              <p:par>
                                <p:cTn id="10" presetID="9" presetClass="entr" presetSubtype="0" fill="hold" nodeType="withEffect">
                                  <p:stCondLst>
                                    <p:cond delay="2270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par>
                                <p:cTn id="13" presetID="9" presetClass="entr" presetSubtype="0" fill="hold" nodeType="withEffect">
                                  <p:stCondLst>
                                    <p:cond delay="2800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dissolve">
                                      <p:cBhvr>
                                        <p:cTn id="15" dur="500"/>
                                        <p:tgtEl>
                                          <p:spTgt spid="2">
                                            <p:txEl>
                                              <p:pRg st="0" end="0"/>
                                            </p:txEl>
                                          </p:spTgt>
                                        </p:tgtEl>
                                      </p:cBhvr>
                                    </p:animEffect>
                                  </p:childTnLst>
                                </p:cTn>
                              </p:par>
                              <p:par>
                                <p:cTn id="16" presetID="9" presetClass="entr" presetSubtype="0" fill="hold" nodeType="withEffect">
                                  <p:stCondLst>
                                    <p:cond delay="3600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dissolve">
                                      <p:cBhvr>
                                        <p:cTn id="18" dur="500"/>
                                        <p:tgtEl>
                                          <p:spTgt spid="2">
                                            <p:txEl>
                                              <p:pRg st="2" end="2"/>
                                            </p:txEl>
                                          </p:spTgt>
                                        </p:tgtEl>
                                      </p:cBhvr>
                                    </p:animEffect>
                                  </p:childTnLst>
                                </p:cTn>
                              </p:par>
                              <p:par>
                                <p:cTn id="19" presetID="9" presetClass="entr" presetSubtype="0" fill="hold" nodeType="withEffect">
                                  <p:stCondLst>
                                    <p:cond delay="4810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dissolve">
                                      <p:cBhvr>
                                        <p:cTn id="21" dur="500"/>
                                        <p:tgtEl>
                                          <p:spTgt spid="2">
                                            <p:txEl>
                                              <p:pRg st="4" end="4"/>
                                            </p:txEl>
                                          </p:spTgt>
                                        </p:tgtEl>
                                      </p:cBhvr>
                                    </p:animEffect>
                                  </p:childTnLst>
                                </p:cTn>
                              </p:par>
                              <p:par>
                                <p:cTn id="22" presetID="9" presetClass="exit" presetSubtype="0" fill="hold" grpId="0" nodeType="withEffect">
                                  <p:stCondLst>
                                    <p:cond delay="51600"/>
                                  </p:stCondLst>
                                  <p:childTnLst>
                                    <p:animEffect transition="out" filter="dissolve">
                                      <p:cBhvr>
                                        <p:cTn id="23" dur="500"/>
                                        <p:tgtEl>
                                          <p:spTgt spid="2">
                                            <p:txEl>
                                              <p:pRg st="0" end="0"/>
                                            </p:txEl>
                                          </p:spTgt>
                                        </p:tgtEl>
                                      </p:cBhvr>
                                    </p:animEffect>
                                    <p:set>
                                      <p:cBhvr>
                                        <p:cTn id="24" dur="1" fill="hold">
                                          <p:stCondLst>
                                            <p:cond delay="499"/>
                                          </p:stCondLst>
                                        </p:cTn>
                                        <p:tgtEl>
                                          <p:spTgt spid="2">
                                            <p:txEl>
                                              <p:pRg st="0" end="0"/>
                                            </p:txEl>
                                          </p:spTgt>
                                        </p:tgtEl>
                                        <p:attrNameLst>
                                          <p:attrName>style.visibility</p:attrName>
                                        </p:attrNameLst>
                                      </p:cBhvr>
                                      <p:to>
                                        <p:strVal val="hidden"/>
                                      </p:to>
                                    </p:set>
                                  </p:childTnLst>
                                </p:cTn>
                              </p:par>
                              <p:par>
                                <p:cTn id="25" presetID="9" presetClass="exit" presetSubtype="0" fill="hold" grpId="0" nodeType="withEffect">
                                  <p:stCondLst>
                                    <p:cond delay="51600"/>
                                  </p:stCondLst>
                                  <p:childTnLst>
                                    <p:animEffect transition="out" filter="dissolve">
                                      <p:cBhvr>
                                        <p:cTn id="26" dur="500"/>
                                        <p:tgtEl>
                                          <p:spTgt spid="2">
                                            <p:txEl>
                                              <p:pRg st="2" end="2"/>
                                            </p:txEl>
                                          </p:spTgt>
                                        </p:tgtEl>
                                      </p:cBhvr>
                                    </p:animEffect>
                                    <p:set>
                                      <p:cBhvr>
                                        <p:cTn id="27" dur="1" fill="hold">
                                          <p:stCondLst>
                                            <p:cond delay="499"/>
                                          </p:stCondLst>
                                        </p:cTn>
                                        <p:tgtEl>
                                          <p:spTgt spid="2">
                                            <p:txEl>
                                              <p:pRg st="2" end="2"/>
                                            </p:txEl>
                                          </p:spTgt>
                                        </p:tgtEl>
                                        <p:attrNameLst>
                                          <p:attrName>style.visibility</p:attrName>
                                        </p:attrNameLst>
                                      </p:cBhvr>
                                      <p:to>
                                        <p:strVal val="hidden"/>
                                      </p:to>
                                    </p:set>
                                  </p:childTnLst>
                                </p:cTn>
                              </p:par>
                              <p:par>
                                <p:cTn id="28" presetID="9" presetClass="exit" presetSubtype="0" fill="hold" grpId="0" nodeType="withEffect">
                                  <p:stCondLst>
                                    <p:cond delay="51600"/>
                                  </p:stCondLst>
                                  <p:childTnLst>
                                    <p:animEffect transition="out" filter="dissolve">
                                      <p:cBhvr>
                                        <p:cTn id="29" dur="500"/>
                                        <p:tgtEl>
                                          <p:spTgt spid="2">
                                            <p:txEl>
                                              <p:pRg st="4" end="4"/>
                                            </p:txEl>
                                          </p:spTgt>
                                        </p:tgtEl>
                                      </p:cBhvr>
                                    </p:animEffect>
                                    <p:set>
                                      <p:cBhvr>
                                        <p:cTn id="30" dur="1" fill="hold">
                                          <p:stCondLst>
                                            <p:cond delay="499"/>
                                          </p:stCondLst>
                                        </p:cTn>
                                        <p:tgtEl>
                                          <p:spTgt spid="2">
                                            <p:txEl>
                                              <p:pRg st="4" end="4"/>
                                            </p:txEl>
                                          </p:spTgt>
                                        </p:tgtEl>
                                        <p:attrNameLst>
                                          <p:attrName>style.visibility</p:attrName>
                                        </p:attrNameLst>
                                      </p:cBhvr>
                                      <p:to>
                                        <p:strVal val="hidden"/>
                                      </p:to>
                                    </p:set>
                                  </p:childTnLst>
                                </p:cTn>
                              </p:par>
                              <p:par>
                                <p:cTn id="31" presetID="9" presetClass="entr" presetSubtype="0" fill="hold" grpId="0" nodeType="withEffect">
                                  <p:stCondLst>
                                    <p:cond delay="52000"/>
                                  </p:stCondLst>
                                  <p:childTnLst>
                                    <p:set>
                                      <p:cBhvr>
                                        <p:cTn id="32" dur="1" fill="hold">
                                          <p:stCondLst>
                                            <p:cond delay="0"/>
                                          </p:stCondLst>
                                        </p:cTn>
                                        <p:tgtEl>
                                          <p:spTgt spid="4"/>
                                        </p:tgtEl>
                                        <p:attrNameLst>
                                          <p:attrName>style.visibility</p:attrName>
                                        </p:attrNameLst>
                                      </p:cBhvr>
                                      <p:to>
                                        <p:strVal val="visible"/>
                                      </p:to>
                                    </p:set>
                                    <p:animEffect transition="in" filter="dissolve">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4" fill="hold" display="0">
                  <p:stCondLst>
                    <p:cond delay="indefinite"/>
                  </p:stCondLst>
                  <p:endCondLst>
                    <p:cond evt="onStopAudio" delay="0">
                      <p:tgtEl>
                        <p:sldTgt/>
                      </p:tgtEl>
                    </p:cond>
                  </p:endCondLst>
                </p:cTn>
                <p:tgtEl>
                  <p:spTgt spid="8"/>
                </p:tgtEl>
              </p:cMediaNode>
            </p:audio>
          </p:childTnLst>
        </p:cTn>
      </p:par>
    </p:tnLst>
    <p:bldLst>
      <p:bldP spid="2" grpId="0" build="allAtOnce"/>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64666BC-9455-5E10-6CB2-71345BBF6643}"/>
              </a:ext>
            </a:extLst>
          </p:cNvPr>
          <p:cNvSpPr txBox="1">
            <a:spLocks/>
          </p:cNvSpPr>
          <p:nvPr/>
        </p:nvSpPr>
        <p:spPr>
          <a:xfrm>
            <a:off x="221105" y="152400"/>
            <a:ext cx="8237095" cy="106679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200" dirty="0">
                <a:latin typeface="+mn-lt"/>
              </a:rPr>
              <a:t>Health Insurance Benefits - </a:t>
            </a:r>
            <a:r>
              <a:rPr lang="en-US" sz="3200" kern="0" dirty="0">
                <a:solidFill>
                  <a:srgbClr val="000000"/>
                </a:solidFill>
                <a:effectLst/>
                <a:latin typeface="+mn-lt"/>
                <a:ea typeface="Calibri" panose="020F0502020204030204" pitchFamily="34" charset="0"/>
                <a:cs typeface="Helvetica" pitchFamily="2" charset="0"/>
              </a:rPr>
              <a:t>When an Employee Fails to Return to Work</a:t>
            </a:r>
            <a:endParaRPr lang="en-US" sz="3200" dirty="0">
              <a:latin typeface="+mn-lt"/>
            </a:endParaRPr>
          </a:p>
        </p:txBody>
      </p:sp>
      <p:sp>
        <p:nvSpPr>
          <p:cNvPr id="2" name="TextBox 1">
            <a:extLst>
              <a:ext uri="{FF2B5EF4-FFF2-40B4-BE49-F238E27FC236}">
                <a16:creationId xmlns:a16="http://schemas.microsoft.com/office/drawing/2014/main" id="{5CE865D5-47E6-3C4D-03FD-60BD351B170E}"/>
              </a:ext>
            </a:extLst>
          </p:cNvPr>
          <p:cNvSpPr txBox="1"/>
          <p:nvPr/>
        </p:nvSpPr>
        <p:spPr>
          <a:xfrm>
            <a:off x="5378116" y="2066331"/>
            <a:ext cx="3048000" cy="2800767"/>
          </a:xfrm>
          <a:prstGeom prst="rect">
            <a:avLst/>
          </a:prstGeom>
          <a:noFill/>
        </p:spPr>
        <p:txBody>
          <a:bodyPr wrap="square" rtlCol="0">
            <a:spAutoFit/>
          </a:bodyPr>
          <a:lstStyle/>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200" kern="0" dirty="0">
                <a:solidFill>
                  <a:srgbClr val="000000"/>
                </a:solidFill>
                <a:latin typeface="Calibri" panose="020F0502020204030204" pitchFamily="34" charset="0"/>
                <a:ea typeface="Calibri" panose="020F0502020204030204" pitchFamily="34" charset="0"/>
                <a:cs typeface="Calibri" panose="020F0502020204030204" pitchFamily="34" charset="0"/>
              </a:rPr>
              <a:t>A</a:t>
            </a:r>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 employee who transfers directly from taking FMLA leave to retirement, or retires during the first 30 days after returning to work is considered to have returned to work.</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E2BD7746-0588-9BD8-0164-B0D69FD4AEF2}"/>
              </a:ext>
            </a:extLst>
          </p:cNvPr>
          <p:cNvSpPr txBox="1"/>
          <p:nvPr/>
        </p:nvSpPr>
        <p:spPr>
          <a:xfrm>
            <a:off x="685799" y="1454764"/>
            <a:ext cx="4040513" cy="2462213"/>
          </a:xfrm>
          <a:prstGeom prst="rect">
            <a:avLst/>
          </a:prstGeom>
          <a:noFill/>
        </p:spPr>
        <p:txBody>
          <a:bodyPr wrap="square" rtlCol="0">
            <a:spAutoFit/>
          </a:bodyPr>
          <a:lstStyle/>
          <a:p>
            <a:r>
              <a:rPr lang="en-US" sz="2200" kern="0" dirty="0">
                <a:solidFill>
                  <a:srgbClr val="000000"/>
                </a:solidFill>
                <a:latin typeface="Calibri" panose="020F0502020204030204" pitchFamily="34" charset="0"/>
                <a:ea typeface="Calibri" panose="020F0502020204030204" pitchFamily="34" charset="0"/>
                <a:cs typeface="Calibri" panose="020F0502020204030204" pitchFamily="34" charset="0"/>
              </a:rPr>
              <a:t>T</a:t>
            </a:r>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he employer may recover the costs through deduction from any sums due to the employee, provided such deductions do not otherwise </a:t>
            </a:r>
            <a:r>
              <a:rPr lang="en-US" sz="2200" b="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violate applicable federal or state wage payment or other laws. </a:t>
            </a:r>
          </a:p>
        </p:txBody>
      </p:sp>
      <p:sp>
        <p:nvSpPr>
          <p:cNvPr id="4" name="TextBox 3">
            <a:extLst>
              <a:ext uri="{FF2B5EF4-FFF2-40B4-BE49-F238E27FC236}">
                <a16:creationId xmlns:a16="http://schemas.microsoft.com/office/drawing/2014/main" id="{0AA0A5E9-3C35-E054-1D04-3C76CC29BDB8}"/>
              </a:ext>
            </a:extLst>
          </p:cNvPr>
          <p:cNvSpPr txBox="1"/>
          <p:nvPr/>
        </p:nvSpPr>
        <p:spPr>
          <a:xfrm>
            <a:off x="685799" y="4152542"/>
            <a:ext cx="4040512" cy="1107996"/>
          </a:xfrm>
          <a:prstGeom prst="rect">
            <a:avLst/>
          </a:prstGeom>
          <a:noFill/>
        </p:spPr>
        <p:txBody>
          <a:bodyPr wrap="square" rtlCol="0">
            <a:spAutoFit/>
          </a:bodyPr>
          <a:lstStyle/>
          <a:p>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Alternatively, legal action may be initiated against the employee to recover such costs.</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5AC13F1E-28B7-C9B5-6718-4922303B39E7}"/>
              </a:ext>
            </a:extLst>
          </p:cNvPr>
          <p:cNvSpPr txBox="1"/>
          <p:nvPr/>
        </p:nvSpPr>
        <p:spPr>
          <a:xfrm>
            <a:off x="794086" y="1543111"/>
            <a:ext cx="3296652" cy="523220"/>
          </a:xfrm>
          <a:prstGeom prst="rect">
            <a:avLst/>
          </a:prstGeom>
          <a:noFill/>
        </p:spPr>
        <p:txBody>
          <a:bodyPr wrap="square" rtlCol="0">
            <a:spAutoFit/>
          </a:bodyPr>
          <a:lstStyle/>
          <a:p>
            <a:pPr algn="ctr"/>
            <a:r>
              <a:rPr lang="en-US" sz="2800" b="1" dirty="0">
                <a:solidFill>
                  <a:srgbClr val="FF0000"/>
                </a:solidFill>
                <a:latin typeface="Impact" panose="020B0806030902050204" pitchFamily="34" charset="0"/>
              </a:rPr>
              <a:t>RETURNS TO WORK </a:t>
            </a:r>
          </a:p>
        </p:txBody>
      </p:sp>
      <p:sp>
        <p:nvSpPr>
          <p:cNvPr id="8" name="TextBox 7">
            <a:extLst>
              <a:ext uri="{FF2B5EF4-FFF2-40B4-BE49-F238E27FC236}">
                <a16:creationId xmlns:a16="http://schemas.microsoft.com/office/drawing/2014/main" id="{D0410A24-CA51-FB45-D3A4-90B725264D69}"/>
              </a:ext>
            </a:extLst>
          </p:cNvPr>
          <p:cNvSpPr txBox="1"/>
          <p:nvPr/>
        </p:nvSpPr>
        <p:spPr>
          <a:xfrm>
            <a:off x="5029200" y="1488337"/>
            <a:ext cx="3872257" cy="523220"/>
          </a:xfrm>
          <a:prstGeom prst="rect">
            <a:avLst/>
          </a:prstGeom>
          <a:noFill/>
        </p:spPr>
        <p:txBody>
          <a:bodyPr wrap="square" rtlCol="0">
            <a:spAutoFit/>
          </a:bodyPr>
          <a:lstStyle/>
          <a:p>
            <a:r>
              <a:rPr lang="en-US" sz="2800" b="1" dirty="0">
                <a:solidFill>
                  <a:srgbClr val="FF0000"/>
                </a:solidFill>
                <a:latin typeface="Impact" panose="020B0806030902050204" pitchFamily="34" charset="0"/>
              </a:rPr>
              <a:t>RETURNS AND RETIRES</a:t>
            </a:r>
          </a:p>
        </p:txBody>
      </p:sp>
      <p:pic>
        <p:nvPicPr>
          <p:cNvPr id="17" name="Picture 16">
            <a:extLst>
              <a:ext uri="{FF2B5EF4-FFF2-40B4-BE49-F238E27FC236}">
                <a16:creationId xmlns:a16="http://schemas.microsoft.com/office/drawing/2014/main" id="{2C5D646E-176C-E6C7-976C-816301529E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7392" y="2096336"/>
            <a:ext cx="3048000" cy="2353879"/>
          </a:xfrm>
          <a:prstGeom prst="rect">
            <a:avLst/>
          </a:prstGeom>
        </p:spPr>
      </p:pic>
      <p:pic>
        <p:nvPicPr>
          <p:cNvPr id="19" name="Picture 18">
            <a:extLst>
              <a:ext uri="{FF2B5EF4-FFF2-40B4-BE49-F238E27FC236}">
                <a16:creationId xmlns:a16="http://schemas.microsoft.com/office/drawing/2014/main" id="{C4B95423-592A-BEF3-F53D-444696D7164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813" b="99643" l="9871" r="89777">
                        <a14:foregroundMark x1="21387" y1="18182" x2="29377" y2="71836"/>
                        <a14:foregroundMark x1="29377" y1="71836" x2="40541" y2="80214"/>
                        <a14:foregroundMark x1="40541" y1="80214" x2="66392" y2="82353"/>
                        <a14:foregroundMark x1="66392" y1="82353" x2="78966" y2="79857"/>
                        <a14:foregroundMark x1="78966" y1="79857" x2="80846" y2="56684"/>
                        <a14:foregroundMark x1="80846" y1="56684" x2="76968" y2="34581"/>
                        <a14:foregroundMark x1="76968" y1="34581" x2="77086" y2="14973"/>
                        <a14:foregroundMark x1="77086" y1="14973" x2="66157" y2="8378"/>
                        <a14:foregroundMark x1="66157" y1="8378" x2="25499" y2="6061"/>
                        <a14:foregroundMark x1="25499" y1="6061" x2="21387" y2="23351"/>
                        <a14:foregroundMark x1="21387" y1="23351" x2="21387" y2="22995"/>
                        <a14:foregroundMark x1="29260" y1="31907" x2="69918" y2="70588"/>
                        <a14:foregroundMark x1="69918" y1="70588" x2="68508" y2="46881"/>
                        <a14:foregroundMark x1="68508" y1="46881" x2="62867" y2="23708"/>
                        <a14:foregroundMark x1="62867" y1="23708" x2="60282" y2="42781"/>
                        <a14:foregroundMark x1="60282" y1="42781" x2="44301" y2="37611"/>
                        <a14:foregroundMark x1="44301" y1="37611" x2="64395" y2="16043"/>
                        <a14:foregroundMark x1="64395" y1="16043" x2="48649" y2="34046"/>
                        <a14:foregroundMark x1="48649" y1="34046" x2="52174" y2="49911"/>
                        <a14:foregroundMark x1="43478" y1="40285" x2="34900" y2="59358"/>
                        <a14:foregroundMark x1="34900" y1="59358" x2="46651" y2="41889"/>
                        <a14:foregroundMark x1="46651" y1="41889" x2="54642" y2="59715"/>
                        <a14:foregroundMark x1="54642" y1="59715" x2="64512" y2="40820"/>
                        <a14:foregroundMark x1="64512" y1="40820" x2="56992" y2="76827"/>
                        <a14:foregroundMark x1="56992" y1="76827" x2="45593" y2="88770"/>
                        <a14:foregroundMark x1="45593" y1="88770" x2="32785" y2="93048"/>
                        <a14:foregroundMark x1="32785" y1="93048" x2="26557" y2="76114"/>
                        <a14:foregroundMark x1="26557" y1="76114" x2="21504" y2="17112"/>
                        <a14:foregroundMark x1="21504" y1="17112" x2="31727" y2="7308"/>
                        <a14:foregroundMark x1="31727" y1="7308" x2="70270" y2="9091"/>
                        <a14:foregroundMark x1="70270" y1="9091" x2="77086" y2="26203"/>
                        <a14:foregroundMark x1="77086" y1="26203" x2="83784" y2="81640"/>
                        <a14:foregroundMark x1="83784" y1="81640" x2="33490" y2="84670"/>
                        <a14:foregroundMark x1="33490" y1="84670" x2="19389" y2="51159"/>
                        <a14:foregroundMark x1="19389" y1="51159" x2="20094" y2="18717"/>
                        <a14:foregroundMark x1="46181" y1="70945" x2="47004" y2="64349"/>
                        <a14:foregroundMark x1="39130" y1="9091" x2="26910" y2="9804"/>
                        <a14:foregroundMark x1="26910" y1="9804" x2="39483" y2="7308"/>
                        <a14:foregroundMark x1="39483" y1="7308" x2="27145" y2="7308"/>
                        <a14:foregroundMark x1="27145" y1="7308" x2="39953" y2="8556"/>
                        <a14:foregroundMark x1="39953" y1="8556" x2="28202" y2="4991"/>
                        <a14:foregroundMark x1="28202" y1="4991" x2="23737" y2="5526"/>
                        <a14:foregroundMark x1="33960" y1="99643" x2="33608" y2="99109"/>
                        <a14:foregroundMark x1="40658" y1="19964" x2="54877" y2="21212"/>
                        <a14:foregroundMark x1="54877" y1="21212" x2="41481" y2="35651"/>
                        <a14:foregroundMark x1="41481" y1="35651" x2="23972" y2="34581"/>
                        <a14:foregroundMark x1="23972" y1="34581" x2="57932" y2="31373"/>
                        <a14:foregroundMark x1="57932" y1="31373" x2="74266" y2="43672"/>
                        <a14:foregroundMark x1="74266" y1="43672" x2="63337" y2="27629"/>
                        <a14:foregroundMark x1="63337" y1="27629" x2="67098" y2="23529"/>
                      </a14:backgroundRemoval>
                    </a14:imgEffect>
                  </a14:imgLayer>
                </a14:imgProps>
              </a:ext>
              <a:ext uri="{28A0092B-C50C-407E-A947-70E740481C1C}">
                <a14:useLocalDpi xmlns:a14="http://schemas.microsoft.com/office/drawing/2010/main" val="0"/>
              </a:ext>
            </a:extLst>
          </a:blip>
          <a:srcRect l="7752" t="9584" r="13490" b="3978"/>
          <a:stretch/>
        </p:blipFill>
        <p:spPr>
          <a:xfrm>
            <a:off x="766012" y="2380734"/>
            <a:ext cx="3198487" cy="2353880"/>
          </a:xfrm>
          <a:prstGeom prst="rect">
            <a:avLst/>
          </a:prstGeom>
        </p:spPr>
      </p:pic>
      <p:pic>
        <p:nvPicPr>
          <p:cNvPr id="6" name="mod 5 slide 15.mp3">
            <a:hlinkClick r:id="" action="ppaction://media"/>
            <a:extLst>
              <a:ext uri="{FF2B5EF4-FFF2-40B4-BE49-F238E27FC236}">
                <a16:creationId xmlns:a16="http://schemas.microsoft.com/office/drawing/2014/main" id="{A7031A74-D2C0-523A-4A29-F4FE0DCBCE3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62999" y="6298685"/>
            <a:ext cx="454239" cy="523220"/>
          </a:xfrm>
          <a:prstGeom prst="rect">
            <a:avLst/>
          </a:prstGeom>
        </p:spPr>
      </p:pic>
    </p:spTree>
    <p:extLst>
      <p:ext uri="{BB962C8B-B14F-4D97-AF65-F5344CB8AC3E}">
        <p14:creationId xmlns:p14="http://schemas.microsoft.com/office/powerpoint/2010/main" val="489557812"/>
      </p:ext>
    </p:extLst>
  </p:cSld>
  <p:clrMapOvr>
    <a:masterClrMapping/>
  </p:clrMapOvr>
  <mc:AlternateContent xmlns:mc="http://schemas.openxmlformats.org/markup-compatibility/2006" xmlns:p14="http://schemas.microsoft.com/office/powerpoint/2010/main">
    <mc:Choice Requires="p14">
      <p:transition p14:dur="250" advClick="0" advTm="47350">
        <p:fade/>
      </p:transition>
    </mc:Choice>
    <mc:Fallback xmlns="">
      <p:transition advClick="0" advTm="4735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621" fill="hold"/>
                                        <p:tgtEl>
                                          <p:spTgt spid="6"/>
                                        </p:tgtEl>
                                      </p:cBhvr>
                                    </p:cmd>
                                  </p:childTnLst>
                                </p:cTn>
                              </p:par>
                              <p:par>
                                <p:cTn id="7" presetID="9" presetClass="entr" presetSubtype="0" fill="hold" grpId="0" nodeType="withEffect">
                                  <p:stCondLst>
                                    <p:cond delay="2000"/>
                                  </p:stCondLst>
                                  <p:childTnLst>
                                    <p:set>
                                      <p:cBhvr>
                                        <p:cTn id="8" dur="1" fill="hold">
                                          <p:stCondLst>
                                            <p:cond delay="0"/>
                                          </p:stCondLst>
                                        </p:cTn>
                                        <p:tgtEl>
                                          <p:spTgt spid="3"/>
                                        </p:tgtEl>
                                        <p:attrNameLst>
                                          <p:attrName>style.visibility</p:attrName>
                                        </p:attrNameLst>
                                      </p:cBhvr>
                                      <p:to>
                                        <p:strVal val="visible"/>
                                      </p:to>
                                    </p:set>
                                    <p:animEffect transition="in" filter="dissolve">
                                      <p:cBhvr>
                                        <p:cTn id="9" dur="500"/>
                                        <p:tgtEl>
                                          <p:spTgt spid="3"/>
                                        </p:tgtEl>
                                      </p:cBhvr>
                                    </p:animEffect>
                                  </p:childTnLst>
                                </p:cTn>
                              </p:par>
                              <p:par>
                                <p:cTn id="10" presetID="9" presetClass="entr" presetSubtype="0" fill="hold" nodeType="withEffect">
                                  <p:stCondLst>
                                    <p:cond delay="12000"/>
                                  </p:stCondLst>
                                  <p:childTnLst>
                                    <p:set>
                                      <p:cBhvr>
                                        <p:cTn id="11" dur="1" fill="hold">
                                          <p:stCondLst>
                                            <p:cond delay="0"/>
                                          </p:stCondLst>
                                        </p:cTn>
                                        <p:tgtEl>
                                          <p:spTgt spid="17"/>
                                        </p:tgtEl>
                                        <p:attrNameLst>
                                          <p:attrName>style.visibility</p:attrName>
                                        </p:attrNameLst>
                                      </p:cBhvr>
                                      <p:to>
                                        <p:strVal val="visible"/>
                                      </p:to>
                                    </p:set>
                                    <p:animEffect transition="in" filter="dissolve">
                                      <p:cBhvr>
                                        <p:cTn id="12" dur="500"/>
                                        <p:tgtEl>
                                          <p:spTgt spid="17"/>
                                        </p:tgtEl>
                                      </p:cBhvr>
                                    </p:animEffect>
                                  </p:childTnLst>
                                </p:cTn>
                              </p:par>
                              <p:par>
                                <p:cTn id="13" presetID="9" presetClass="entr" presetSubtype="0" fill="hold" grpId="0" nodeType="withEffect">
                                  <p:stCondLst>
                                    <p:cond delay="1600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par>
                                <p:cTn id="16" presetID="9" presetClass="exit" presetSubtype="0" fill="hold" grpId="1" nodeType="withEffect">
                                  <p:stCondLst>
                                    <p:cond delay="23000"/>
                                  </p:stCondLst>
                                  <p:childTnLst>
                                    <p:animEffect transition="out" filter="dissolve">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par>
                                <p:cTn id="19" presetID="9" presetClass="exit" presetSubtype="0" fill="hold" nodeType="withEffect">
                                  <p:stCondLst>
                                    <p:cond delay="23000"/>
                                  </p:stCondLst>
                                  <p:childTnLst>
                                    <p:animEffect transition="out" filter="dissolve">
                                      <p:cBhvr>
                                        <p:cTn id="20" dur="500"/>
                                        <p:tgtEl>
                                          <p:spTgt spid="17"/>
                                        </p:tgtEl>
                                      </p:cBhvr>
                                    </p:animEffect>
                                    <p:set>
                                      <p:cBhvr>
                                        <p:cTn id="21" dur="1" fill="hold">
                                          <p:stCondLst>
                                            <p:cond delay="499"/>
                                          </p:stCondLst>
                                        </p:cTn>
                                        <p:tgtEl>
                                          <p:spTgt spid="17"/>
                                        </p:tgtEl>
                                        <p:attrNameLst>
                                          <p:attrName>style.visibility</p:attrName>
                                        </p:attrNameLst>
                                      </p:cBhvr>
                                      <p:to>
                                        <p:strVal val="hidden"/>
                                      </p:to>
                                    </p:set>
                                  </p:childTnLst>
                                </p:cTn>
                              </p:par>
                              <p:par>
                                <p:cTn id="22" presetID="9" presetClass="exit" presetSubtype="0" fill="hold" grpId="1" nodeType="withEffect">
                                  <p:stCondLst>
                                    <p:cond delay="23000"/>
                                  </p:stCondLst>
                                  <p:childTnLst>
                                    <p:animEffect transition="out" filter="dissolve">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par>
                                <p:cTn id="25" presetID="9" presetClass="entr" presetSubtype="0" fill="hold" grpId="0" nodeType="withEffect">
                                  <p:stCondLst>
                                    <p:cond delay="23500"/>
                                  </p:stCondLst>
                                  <p:childTnLst>
                                    <p:set>
                                      <p:cBhvr>
                                        <p:cTn id="26" dur="1" fill="hold">
                                          <p:stCondLst>
                                            <p:cond delay="0"/>
                                          </p:stCondLst>
                                        </p:cTn>
                                        <p:tgtEl>
                                          <p:spTgt spid="7"/>
                                        </p:tgtEl>
                                        <p:attrNameLst>
                                          <p:attrName>style.visibility</p:attrName>
                                        </p:attrNameLst>
                                      </p:cBhvr>
                                      <p:to>
                                        <p:strVal val="visible"/>
                                      </p:to>
                                    </p:set>
                                    <p:animEffect transition="in" filter="dissolve">
                                      <p:cBhvr>
                                        <p:cTn id="27" dur="500"/>
                                        <p:tgtEl>
                                          <p:spTgt spid="7"/>
                                        </p:tgtEl>
                                      </p:cBhvr>
                                    </p:animEffect>
                                  </p:childTnLst>
                                </p:cTn>
                              </p:par>
                              <p:par>
                                <p:cTn id="28" presetID="9" presetClass="entr" presetSubtype="0" fill="hold" nodeType="withEffect">
                                  <p:stCondLst>
                                    <p:cond delay="25200"/>
                                  </p:stCondLst>
                                  <p:childTnLst>
                                    <p:set>
                                      <p:cBhvr>
                                        <p:cTn id="29" dur="1" fill="hold">
                                          <p:stCondLst>
                                            <p:cond delay="0"/>
                                          </p:stCondLst>
                                        </p:cTn>
                                        <p:tgtEl>
                                          <p:spTgt spid="19"/>
                                        </p:tgtEl>
                                        <p:attrNameLst>
                                          <p:attrName>style.visibility</p:attrName>
                                        </p:attrNameLst>
                                      </p:cBhvr>
                                      <p:to>
                                        <p:strVal val="visible"/>
                                      </p:to>
                                    </p:set>
                                    <p:animEffect transition="in" filter="dissolve">
                                      <p:cBhvr>
                                        <p:cTn id="30" dur="500"/>
                                        <p:tgtEl>
                                          <p:spTgt spid="19"/>
                                        </p:tgtEl>
                                      </p:cBhvr>
                                    </p:animEffect>
                                  </p:childTnLst>
                                </p:cTn>
                              </p:par>
                              <p:par>
                                <p:cTn id="31" presetID="9" presetClass="entr" presetSubtype="0" fill="hold" grpId="0" nodeType="withEffect">
                                  <p:stCondLst>
                                    <p:cond delay="32900"/>
                                  </p:stCondLst>
                                  <p:childTnLst>
                                    <p:set>
                                      <p:cBhvr>
                                        <p:cTn id="32" dur="1" fill="hold">
                                          <p:stCondLst>
                                            <p:cond delay="0"/>
                                          </p:stCondLst>
                                        </p:cTn>
                                        <p:tgtEl>
                                          <p:spTgt spid="8"/>
                                        </p:tgtEl>
                                        <p:attrNameLst>
                                          <p:attrName>style.visibility</p:attrName>
                                        </p:attrNameLst>
                                      </p:cBhvr>
                                      <p:to>
                                        <p:strVal val="visible"/>
                                      </p:to>
                                    </p:set>
                                    <p:animEffect transition="in" filter="dissolve">
                                      <p:cBhvr>
                                        <p:cTn id="33" dur="500"/>
                                        <p:tgtEl>
                                          <p:spTgt spid="8"/>
                                        </p:tgtEl>
                                      </p:cBhvr>
                                    </p:animEffect>
                                  </p:childTnLst>
                                </p:cTn>
                              </p:par>
                              <p:par>
                                <p:cTn id="34" presetID="9" presetClass="entr" presetSubtype="0" fill="hold" grpId="0" nodeType="withEffect">
                                  <p:stCondLst>
                                    <p:cond delay="33100"/>
                                  </p:stCondLst>
                                  <p:childTnLst>
                                    <p:set>
                                      <p:cBhvr>
                                        <p:cTn id="35" dur="1" fill="hold">
                                          <p:stCondLst>
                                            <p:cond delay="0"/>
                                          </p:stCondLst>
                                        </p:cTn>
                                        <p:tgtEl>
                                          <p:spTgt spid="2"/>
                                        </p:tgtEl>
                                        <p:attrNameLst>
                                          <p:attrName>style.visibility</p:attrName>
                                        </p:attrNameLst>
                                      </p:cBhvr>
                                      <p:to>
                                        <p:strVal val="visible"/>
                                      </p:to>
                                    </p:set>
                                    <p:animEffect transition="in" filter="dissolve">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7" fill="hold" display="0">
                  <p:stCondLst>
                    <p:cond delay="indefinite"/>
                  </p:stCondLst>
                  <p:endCondLst>
                    <p:cond evt="onStopAudio" delay="0">
                      <p:tgtEl>
                        <p:sldTgt/>
                      </p:tgtEl>
                    </p:cond>
                  </p:endCondLst>
                </p:cTn>
                <p:tgtEl>
                  <p:spTgt spid="6"/>
                </p:tgtEl>
              </p:cMediaNode>
            </p:audio>
          </p:childTnLst>
        </p:cTn>
      </p:par>
    </p:tnLst>
    <p:bldLst>
      <p:bldP spid="2" grpId="0"/>
      <p:bldP spid="3" grpId="0"/>
      <p:bldP spid="3" grpId="1"/>
      <p:bldP spid="4" grpId="0"/>
      <p:bldP spid="4" grpId="1"/>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FBC1D19-916B-DCEA-1A15-D3CE65760756}"/>
              </a:ext>
            </a:extLst>
          </p:cNvPr>
          <p:cNvPicPr>
            <a:picLocks noChangeAspect="1"/>
          </p:cNvPicPr>
          <p:nvPr/>
        </p:nvPicPr>
        <p:blipFill>
          <a:blip r:embed="rId4">
            <a:alphaModFix amt="5000"/>
            <a:extLst>
              <a:ext uri="{28A0092B-C50C-407E-A947-70E740481C1C}">
                <a14:useLocalDpi xmlns:a14="http://schemas.microsoft.com/office/drawing/2010/main" val="0"/>
              </a:ext>
            </a:extLst>
          </a:blip>
          <a:stretch>
            <a:fillRect/>
          </a:stretch>
        </p:blipFill>
        <p:spPr>
          <a:xfrm>
            <a:off x="1506777" y="923716"/>
            <a:ext cx="6037023" cy="5584246"/>
          </a:xfrm>
          <a:prstGeom prst="rect">
            <a:avLst/>
          </a:prstGeom>
        </p:spPr>
      </p:pic>
      <p:sp>
        <p:nvSpPr>
          <p:cNvPr id="5" name="Title 1">
            <a:extLst>
              <a:ext uri="{FF2B5EF4-FFF2-40B4-BE49-F238E27FC236}">
                <a16:creationId xmlns:a16="http://schemas.microsoft.com/office/drawing/2014/main" id="{064666BC-9455-5E10-6CB2-71345BBF6643}"/>
              </a:ext>
            </a:extLst>
          </p:cNvPr>
          <p:cNvSpPr txBox="1">
            <a:spLocks/>
          </p:cNvSpPr>
          <p:nvPr/>
        </p:nvSpPr>
        <p:spPr>
          <a:xfrm>
            <a:off x="221105" y="5442"/>
            <a:ext cx="8237095" cy="106679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3200" kern="0" dirty="0">
                <a:solidFill>
                  <a:srgbClr val="000000"/>
                </a:solidFill>
                <a:effectLst/>
                <a:latin typeface="+mn-lt"/>
                <a:ea typeface="Calibri" panose="020F0502020204030204" pitchFamily="34" charset="0"/>
                <a:cs typeface="Helvetica" pitchFamily="2" charset="0"/>
              </a:rPr>
              <a:t>Job Restoration</a:t>
            </a:r>
            <a:endParaRPr lang="en-US" sz="3200" kern="100" dirty="0">
              <a:effectLst/>
              <a:latin typeface="+mn-lt"/>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8BCF5738-B1AE-681A-6C1E-DA481D884B2C}"/>
              </a:ext>
            </a:extLst>
          </p:cNvPr>
          <p:cNvSpPr txBox="1"/>
          <p:nvPr/>
        </p:nvSpPr>
        <p:spPr>
          <a:xfrm>
            <a:off x="4371473" y="1087739"/>
            <a:ext cx="3810000" cy="2462213"/>
          </a:xfrm>
          <a:prstGeom prst="rect">
            <a:avLst/>
          </a:prstGeom>
          <a:noFill/>
        </p:spPr>
        <p:txBody>
          <a:bodyPr wrap="square" rtlCol="0">
            <a:spAutoFit/>
          </a:bodyPr>
          <a:lstStyle/>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 “equivalent job” means a job that is virtually identical to the original job in terms of pay, benefits, and other employment terms and conditions (including shift and location).</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BE970F32-83CA-A7CE-FE59-6C88ADF3B4C3}"/>
              </a:ext>
            </a:extLst>
          </p:cNvPr>
          <p:cNvSpPr txBox="1"/>
          <p:nvPr/>
        </p:nvSpPr>
        <p:spPr>
          <a:xfrm>
            <a:off x="221105" y="1903346"/>
            <a:ext cx="3677653" cy="830997"/>
          </a:xfrm>
          <a:prstGeom prst="rect">
            <a:avLst/>
          </a:prstGeom>
          <a:noFill/>
        </p:spPr>
        <p:txBody>
          <a:bodyPr wrap="square" rtlCol="0">
            <a:spAutoFit/>
          </a:bodyPr>
          <a:lstStyle/>
          <a:p>
            <a:pPr algn="ctr"/>
            <a:r>
              <a:rPr lang="en-US" sz="2400" b="1" dirty="0"/>
              <a:t>SAME JOB OR </a:t>
            </a:r>
          </a:p>
          <a:p>
            <a:pPr algn="ctr"/>
            <a:r>
              <a:rPr lang="en-US" sz="2400" b="1" dirty="0"/>
              <a:t>EQUIVALENT JOB </a:t>
            </a:r>
          </a:p>
        </p:txBody>
      </p:sp>
      <p:sp>
        <p:nvSpPr>
          <p:cNvPr id="4" name="TextBox 3">
            <a:extLst>
              <a:ext uri="{FF2B5EF4-FFF2-40B4-BE49-F238E27FC236}">
                <a16:creationId xmlns:a16="http://schemas.microsoft.com/office/drawing/2014/main" id="{CC131DEC-B6CE-4EDD-6F8F-88E2F8B1F2C1}"/>
              </a:ext>
            </a:extLst>
          </p:cNvPr>
          <p:cNvSpPr txBox="1"/>
          <p:nvPr/>
        </p:nvSpPr>
        <p:spPr>
          <a:xfrm>
            <a:off x="4525288" y="1534014"/>
            <a:ext cx="2819400" cy="1569660"/>
          </a:xfrm>
          <a:prstGeom prst="rect">
            <a:avLst/>
          </a:prstGeom>
          <a:noFill/>
        </p:spPr>
        <p:txBody>
          <a:bodyPr wrap="square" rtlCol="0">
            <a:spAutoFit/>
          </a:bodyPr>
          <a:lstStyle/>
          <a:p>
            <a:pPr algn="ctr"/>
            <a:r>
              <a:rPr lang="en-US" sz="2400" b="1" dirty="0">
                <a:solidFill>
                  <a:srgbClr val="FF0000"/>
                </a:solidFill>
                <a:latin typeface="Impact" panose="020B0806030902050204" pitchFamily="34" charset="0"/>
              </a:rPr>
              <a:t>NOT GAURANTEED </a:t>
            </a:r>
          </a:p>
          <a:p>
            <a:pPr algn="ctr"/>
            <a:endParaRPr lang="en-US" sz="2400" b="1" dirty="0">
              <a:solidFill>
                <a:srgbClr val="FF0000"/>
              </a:solidFill>
              <a:latin typeface="Impact" panose="020B0806030902050204" pitchFamily="34" charset="0"/>
            </a:endParaRPr>
          </a:p>
          <a:p>
            <a:pPr algn="ctr"/>
            <a:r>
              <a:rPr lang="en-US" sz="2400" b="1" dirty="0">
                <a:solidFill>
                  <a:srgbClr val="FF0000"/>
                </a:solidFill>
                <a:latin typeface="Impact" panose="020B0806030902050204" pitchFamily="34" charset="0"/>
              </a:rPr>
              <a:t> THE ACTUAL  JOB THEY HAD</a:t>
            </a:r>
          </a:p>
        </p:txBody>
      </p:sp>
      <p:sp>
        <p:nvSpPr>
          <p:cNvPr id="6" name="TextBox 5">
            <a:extLst>
              <a:ext uri="{FF2B5EF4-FFF2-40B4-BE49-F238E27FC236}">
                <a16:creationId xmlns:a16="http://schemas.microsoft.com/office/drawing/2014/main" id="{077A93AE-EDC3-7276-DB43-550170B524DB}"/>
              </a:ext>
            </a:extLst>
          </p:cNvPr>
          <p:cNvSpPr txBox="1"/>
          <p:nvPr/>
        </p:nvSpPr>
        <p:spPr>
          <a:xfrm>
            <a:off x="896796" y="4676166"/>
            <a:ext cx="2362200" cy="461665"/>
          </a:xfrm>
          <a:prstGeom prst="rect">
            <a:avLst/>
          </a:prstGeom>
          <a:noFill/>
        </p:spPr>
        <p:txBody>
          <a:bodyPr wrap="square" rtlCol="0">
            <a:spAutoFit/>
          </a:bodyPr>
          <a:lstStyle/>
          <a:p>
            <a:r>
              <a:rPr lang="en-US" sz="2400" b="1" dirty="0"/>
              <a:t>EQUIVALENT PAY</a:t>
            </a:r>
          </a:p>
        </p:txBody>
      </p:sp>
      <p:sp>
        <p:nvSpPr>
          <p:cNvPr id="7" name="TextBox 6">
            <a:extLst>
              <a:ext uri="{FF2B5EF4-FFF2-40B4-BE49-F238E27FC236}">
                <a16:creationId xmlns:a16="http://schemas.microsoft.com/office/drawing/2014/main" id="{0F6A1BD3-AB55-DC44-FD42-DE48AE31E5DF}"/>
              </a:ext>
            </a:extLst>
          </p:cNvPr>
          <p:cNvSpPr txBox="1"/>
          <p:nvPr/>
        </p:nvSpPr>
        <p:spPr>
          <a:xfrm>
            <a:off x="4371473" y="3922378"/>
            <a:ext cx="4021671" cy="2123658"/>
          </a:xfrm>
          <a:prstGeom prst="rect">
            <a:avLst/>
          </a:prstGeom>
          <a:noFill/>
        </p:spPr>
        <p:txBody>
          <a:bodyPr wrap="square" rtlCol="0">
            <a:spAutoFit/>
          </a:bodyPr>
          <a:lstStyle/>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kern="0" dirty="0">
                <a:solidFill>
                  <a:srgbClr val="000000"/>
                </a:solidFill>
                <a:latin typeface="Calibri" panose="020F0502020204030204" pitchFamily="34" charset="0"/>
                <a:ea typeface="Calibri" panose="020F0502020204030204" pitchFamily="34" charset="0"/>
                <a:cs typeface="Calibri" panose="020F0502020204030204" pitchFamily="34" charset="0"/>
              </a:rPr>
              <a:t>T</a:t>
            </a:r>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he same or equivalent pay premiums, such as a shift differential, and the same opportunity for overtime pay premium as the job held prior to FMLA leave. </a:t>
            </a:r>
            <a:endParaRPr lang="en-US" sz="2200" dirty="0"/>
          </a:p>
        </p:txBody>
      </p:sp>
      <p:sp>
        <p:nvSpPr>
          <p:cNvPr id="8" name="TextBox 7">
            <a:extLst>
              <a:ext uri="{FF2B5EF4-FFF2-40B4-BE49-F238E27FC236}">
                <a16:creationId xmlns:a16="http://schemas.microsoft.com/office/drawing/2014/main" id="{CE19E127-73EC-CD17-AD6C-D50CF72537E5}"/>
              </a:ext>
            </a:extLst>
          </p:cNvPr>
          <p:cNvSpPr txBox="1"/>
          <p:nvPr/>
        </p:nvSpPr>
        <p:spPr>
          <a:xfrm>
            <a:off x="4442101" y="3922378"/>
            <a:ext cx="3498920" cy="2123658"/>
          </a:xfrm>
          <a:prstGeom prst="rect">
            <a:avLst/>
          </a:prstGeom>
          <a:noFill/>
        </p:spPr>
        <p:txBody>
          <a:bodyPr wrap="square" rtlCol="0">
            <a:spAutoFit/>
          </a:bodyPr>
          <a:lstStyle/>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 employee is entitled to any unconditional pay increases that occurred while he or she was on FMLA leave, such as cost of living</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increases.</a:t>
            </a:r>
            <a:endParaRPr lang="en-US" sz="2200" dirty="0"/>
          </a:p>
        </p:txBody>
      </p:sp>
      <p:sp>
        <p:nvSpPr>
          <p:cNvPr id="9" name="TextBox 8">
            <a:extLst>
              <a:ext uri="{FF2B5EF4-FFF2-40B4-BE49-F238E27FC236}">
                <a16:creationId xmlns:a16="http://schemas.microsoft.com/office/drawing/2014/main" id="{1DC2D75D-34E9-0D7C-DBDA-699CF5EFF9E8}"/>
              </a:ext>
            </a:extLst>
          </p:cNvPr>
          <p:cNvSpPr txBox="1"/>
          <p:nvPr/>
        </p:nvSpPr>
        <p:spPr>
          <a:xfrm>
            <a:off x="4359284" y="3737447"/>
            <a:ext cx="3618877" cy="2800767"/>
          </a:xfrm>
          <a:prstGeom prst="rect">
            <a:avLst/>
          </a:prstGeom>
          <a:noFill/>
        </p:spPr>
        <p:txBody>
          <a:bodyPr wrap="square" rtlCol="0">
            <a:spAutoFit/>
          </a:bodyPr>
          <a:lstStyle/>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kern="0" dirty="0">
                <a:solidFill>
                  <a:srgbClr val="000000"/>
                </a:solidFill>
                <a:latin typeface="Calibri" panose="020F0502020204030204" pitchFamily="34" charset="0"/>
                <a:ea typeface="Calibri" panose="020F0502020204030204" pitchFamily="34" charset="0"/>
                <a:cs typeface="Calibri" panose="020F0502020204030204" pitchFamily="34" charset="0"/>
              </a:rPr>
              <a:t>A</a:t>
            </a:r>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 employer must grant pay increases conditioned upon seniority, length of service, or work performed if employees taking the same type of leave (i.e., paid or unpaid leave) for non-FMLA reasons receive the increases. </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mod 5 slide 16.mp3">
            <a:hlinkClick r:id="" action="ppaction://media"/>
            <a:extLst>
              <a:ext uri="{FF2B5EF4-FFF2-40B4-BE49-F238E27FC236}">
                <a16:creationId xmlns:a16="http://schemas.microsoft.com/office/drawing/2014/main" id="{D42B2174-456D-1F87-EABD-716EE54EA8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44088" y="6196199"/>
            <a:ext cx="507932" cy="452687"/>
          </a:xfrm>
          <a:prstGeom prst="rect">
            <a:avLst/>
          </a:prstGeom>
        </p:spPr>
      </p:pic>
    </p:spTree>
    <p:extLst>
      <p:ext uri="{BB962C8B-B14F-4D97-AF65-F5344CB8AC3E}">
        <p14:creationId xmlns:p14="http://schemas.microsoft.com/office/powerpoint/2010/main" val="2388082623"/>
      </p:ext>
    </p:extLst>
  </p:cSld>
  <p:clrMapOvr>
    <a:masterClrMapping/>
  </p:clrMapOvr>
  <mc:AlternateContent xmlns:mc="http://schemas.openxmlformats.org/markup-compatibility/2006" xmlns:p14="http://schemas.microsoft.com/office/powerpoint/2010/main">
    <mc:Choice Requires="p14">
      <p:transition p14:dur="250" advClick="0" advTm="75400">
        <p:fade/>
      </p:transition>
    </mc:Choice>
    <mc:Fallback xmlns="">
      <p:transition advClick="0" advTm="75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859" fill="hold"/>
                                        <p:tgtEl>
                                          <p:spTgt spid="10"/>
                                        </p:tgtEl>
                                      </p:cBhvr>
                                    </p:cmd>
                                  </p:childTnLst>
                                </p:cTn>
                              </p:par>
                              <p:par>
                                <p:cTn id="7" presetID="9" presetClass="entr" presetSubtype="0" fill="hold" grpId="0" nodeType="withEffect">
                                  <p:stCondLst>
                                    <p:cond delay="4000"/>
                                  </p:stCondLst>
                                  <p:childTnLst>
                                    <p:set>
                                      <p:cBhvr>
                                        <p:cTn id="8" dur="1" fill="hold">
                                          <p:stCondLst>
                                            <p:cond delay="0"/>
                                          </p:stCondLst>
                                        </p:cTn>
                                        <p:tgtEl>
                                          <p:spTgt spid="3"/>
                                        </p:tgtEl>
                                        <p:attrNameLst>
                                          <p:attrName>style.visibility</p:attrName>
                                        </p:attrNameLst>
                                      </p:cBhvr>
                                      <p:to>
                                        <p:strVal val="visible"/>
                                      </p:to>
                                    </p:set>
                                    <p:animEffect transition="in" filter="dissolve">
                                      <p:cBhvr>
                                        <p:cTn id="9" dur="500"/>
                                        <p:tgtEl>
                                          <p:spTgt spid="3"/>
                                        </p:tgtEl>
                                      </p:cBhvr>
                                    </p:animEffect>
                                  </p:childTnLst>
                                </p:cTn>
                              </p:par>
                              <p:par>
                                <p:cTn id="10" presetID="9" presetClass="entr" presetSubtype="0" fill="hold" grpId="0" nodeType="withEffect">
                                  <p:stCondLst>
                                    <p:cond delay="1200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par>
                                <p:cTn id="13" presetID="9" presetClass="exit" presetSubtype="0" fill="hold" grpId="1" nodeType="withEffect">
                                  <p:stCondLst>
                                    <p:cond delay="17300"/>
                                  </p:stCondLst>
                                  <p:childTnLst>
                                    <p:animEffect transition="out" filter="dissolve">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par>
                                <p:cTn id="16" presetID="9" presetClass="entr" presetSubtype="0" fill="hold" grpId="0" nodeType="withEffect">
                                  <p:stCondLst>
                                    <p:cond delay="17800"/>
                                  </p:stCondLst>
                                  <p:childTnLst>
                                    <p:set>
                                      <p:cBhvr>
                                        <p:cTn id="17" dur="1" fill="hold">
                                          <p:stCondLst>
                                            <p:cond delay="0"/>
                                          </p:stCondLst>
                                        </p:cTn>
                                        <p:tgtEl>
                                          <p:spTgt spid="2"/>
                                        </p:tgtEl>
                                        <p:attrNameLst>
                                          <p:attrName>style.visibility</p:attrName>
                                        </p:attrNameLst>
                                      </p:cBhvr>
                                      <p:to>
                                        <p:strVal val="visible"/>
                                      </p:to>
                                    </p:set>
                                    <p:animEffect transition="in" filter="dissolve">
                                      <p:cBhvr>
                                        <p:cTn id="18" dur="500"/>
                                        <p:tgtEl>
                                          <p:spTgt spid="2"/>
                                        </p:tgtEl>
                                      </p:cBhvr>
                                    </p:animEffect>
                                  </p:childTnLst>
                                </p:cTn>
                              </p:par>
                              <p:par>
                                <p:cTn id="19" presetID="9" presetClass="entr" presetSubtype="0" fill="hold" grpId="0" nodeType="withEffect">
                                  <p:stCondLst>
                                    <p:cond delay="32200"/>
                                  </p:stCondLst>
                                  <p:childTnLst>
                                    <p:set>
                                      <p:cBhvr>
                                        <p:cTn id="20" dur="1" fill="hold">
                                          <p:stCondLst>
                                            <p:cond delay="0"/>
                                          </p:stCondLst>
                                        </p:cTn>
                                        <p:tgtEl>
                                          <p:spTgt spid="6"/>
                                        </p:tgtEl>
                                        <p:attrNameLst>
                                          <p:attrName>style.visibility</p:attrName>
                                        </p:attrNameLst>
                                      </p:cBhvr>
                                      <p:to>
                                        <p:strVal val="visible"/>
                                      </p:to>
                                    </p:set>
                                    <p:animEffect transition="in" filter="dissolve">
                                      <p:cBhvr>
                                        <p:cTn id="21" dur="500"/>
                                        <p:tgtEl>
                                          <p:spTgt spid="6"/>
                                        </p:tgtEl>
                                      </p:cBhvr>
                                    </p:animEffect>
                                  </p:childTnLst>
                                </p:cTn>
                              </p:par>
                              <p:par>
                                <p:cTn id="22" presetID="9" presetClass="entr" presetSubtype="0" fill="hold" grpId="0" nodeType="withEffect">
                                  <p:stCondLst>
                                    <p:cond delay="34000"/>
                                  </p:stCondLst>
                                  <p:childTnLst>
                                    <p:set>
                                      <p:cBhvr>
                                        <p:cTn id="23" dur="1" fill="hold">
                                          <p:stCondLst>
                                            <p:cond delay="0"/>
                                          </p:stCondLst>
                                        </p:cTn>
                                        <p:tgtEl>
                                          <p:spTgt spid="7"/>
                                        </p:tgtEl>
                                        <p:attrNameLst>
                                          <p:attrName>style.visibility</p:attrName>
                                        </p:attrNameLst>
                                      </p:cBhvr>
                                      <p:to>
                                        <p:strVal val="visible"/>
                                      </p:to>
                                    </p:set>
                                    <p:animEffect transition="in" filter="dissolve">
                                      <p:cBhvr>
                                        <p:cTn id="24" dur="500"/>
                                        <p:tgtEl>
                                          <p:spTgt spid="7"/>
                                        </p:tgtEl>
                                      </p:cBhvr>
                                    </p:animEffect>
                                  </p:childTnLst>
                                </p:cTn>
                              </p:par>
                              <p:par>
                                <p:cTn id="25" presetID="9" presetClass="exit" presetSubtype="0" fill="hold" grpId="1" nodeType="withEffect">
                                  <p:stCondLst>
                                    <p:cond delay="44800"/>
                                  </p:stCondLst>
                                  <p:childTnLst>
                                    <p:animEffect transition="out" filter="dissolve">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par>
                                <p:cTn id="28" presetID="9" presetClass="entr" presetSubtype="0" fill="hold" grpId="0" nodeType="withEffect">
                                  <p:stCondLst>
                                    <p:cond delay="45300"/>
                                  </p:stCondLst>
                                  <p:childTnLst>
                                    <p:set>
                                      <p:cBhvr>
                                        <p:cTn id="29" dur="1" fill="hold">
                                          <p:stCondLst>
                                            <p:cond delay="0"/>
                                          </p:stCondLst>
                                        </p:cTn>
                                        <p:tgtEl>
                                          <p:spTgt spid="8"/>
                                        </p:tgtEl>
                                        <p:attrNameLst>
                                          <p:attrName>style.visibility</p:attrName>
                                        </p:attrNameLst>
                                      </p:cBhvr>
                                      <p:to>
                                        <p:strVal val="visible"/>
                                      </p:to>
                                    </p:set>
                                    <p:animEffect transition="in" filter="dissolve">
                                      <p:cBhvr>
                                        <p:cTn id="30" dur="500"/>
                                        <p:tgtEl>
                                          <p:spTgt spid="8"/>
                                        </p:tgtEl>
                                      </p:cBhvr>
                                    </p:animEffect>
                                  </p:childTnLst>
                                </p:cTn>
                              </p:par>
                              <p:par>
                                <p:cTn id="31" presetID="9" presetClass="exit" presetSubtype="0" fill="hold" grpId="1" nodeType="withEffect">
                                  <p:stCondLst>
                                    <p:cond delay="56400"/>
                                  </p:stCondLst>
                                  <p:childTnLst>
                                    <p:animEffect transition="out" filter="dissolve">
                                      <p:cBhvr>
                                        <p:cTn id="32" dur="500"/>
                                        <p:tgtEl>
                                          <p:spTgt spid="8"/>
                                        </p:tgtEl>
                                      </p:cBhvr>
                                    </p:animEffect>
                                    <p:set>
                                      <p:cBhvr>
                                        <p:cTn id="33" dur="1" fill="hold">
                                          <p:stCondLst>
                                            <p:cond delay="499"/>
                                          </p:stCondLst>
                                        </p:cTn>
                                        <p:tgtEl>
                                          <p:spTgt spid="8"/>
                                        </p:tgtEl>
                                        <p:attrNameLst>
                                          <p:attrName>style.visibility</p:attrName>
                                        </p:attrNameLst>
                                      </p:cBhvr>
                                      <p:to>
                                        <p:strVal val="hidden"/>
                                      </p:to>
                                    </p:set>
                                  </p:childTnLst>
                                </p:cTn>
                              </p:par>
                              <p:par>
                                <p:cTn id="34" presetID="9" presetClass="entr" presetSubtype="0" fill="hold" grpId="0" nodeType="withEffect">
                                  <p:stCondLst>
                                    <p:cond delay="56800"/>
                                  </p:stCondLst>
                                  <p:childTnLst>
                                    <p:set>
                                      <p:cBhvr>
                                        <p:cTn id="35" dur="1" fill="hold">
                                          <p:stCondLst>
                                            <p:cond delay="0"/>
                                          </p:stCondLst>
                                        </p:cTn>
                                        <p:tgtEl>
                                          <p:spTgt spid="9"/>
                                        </p:tgtEl>
                                        <p:attrNameLst>
                                          <p:attrName>style.visibility</p:attrName>
                                        </p:attrNameLst>
                                      </p:cBhvr>
                                      <p:to>
                                        <p:strVal val="visible"/>
                                      </p:to>
                                    </p:set>
                                    <p:animEffect transition="in" filter="dissolve">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7" fill="hold" display="0">
                  <p:stCondLst>
                    <p:cond delay="indefinite"/>
                  </p:stCondLst>
                  <p:endCondLst>
                    <p:cond evt="onStopAudio" delay="0">
                      <p:tgtEl>
                        <p:sldTgt/>
                      </p:tgtEl>
                    </p:cond>
                  </p:endCondLst>
                </p:cTn>
                <p:tgtEl>
                  <p:spTgt spid="10"/>
                </p:tgtEl>
              </p:cMediaNode>
            </p:audio>
          </p:childTnLst>
        </p:cTn>
      </p:par>
    </p:tnLst>
    <p:bldLst>
      <p:bldP spid="2" grpId="0"/>
      <p:bldP spid="3" grpId="0"/>
      <p:bldP spid="4" grpId="0"/>
      <p:bldP spid="4" grpId="1"/>
      <p:bldP spid="6" grpId="0"/>
      <p:bldP spid="7" grpId="0"/>
      <p:bldP spid="7" grpId="1"/>
      <p:bldP spid="8" grpId="0"/>
      <p:bldP spid="8" grpId="1"/>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64666BC-9455-5E10-6CB2-71345BBF6643}"/>
              </a:ext>
            </a:extLst>
          </p:cNvPr>
          <p:cNvSpPr txBox="1">
            <a:spLocks/>
          </p:cNvSpPr>
          <p:nvPr/>
        </p:nvSpPr>
        <p:spPr>
          <a:xfrm>
            <a:off x="221105" y="5442"/>
            <a:ext cx="8237095" cy="106679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3200" kern="0" dirty="0">
                <a:solidFill>
                  <a:srgbClr val="000000"/>
                </a:solidFill>
                <a:effectLst/>
                <a:latin typeface="+mn-lt"/>
                <a:ea typeface="Calibri" panose="020F0502020204030204" pitchFamily="34" charset="0"/>
                <a:cs typeface="Helvetica" pitchFamily="2" charset="0"/>
              </a:rPr>
              <a:t>Job Restoration</a:t>
            </a:r>
            <a:endParaRPr lang="en-US" sz="3200" kern="100" dirty="0">
              <a:effectLst/>
              <a:latin typeface="+mn-lt"/>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DFC4288F-1AFC-E3CD-F882-6C7373A4E9CD}"/>
              </a:ext>
            </a:extLst>
          </p:cNvPr>
          <p:cNvSpPr txBox="1"/>
          <p:nvPr/>
        </p:nvSpPr>
        <p:spPr>
          <a:xfrm>
            <a:off x="739202" y="1457099"/>
            <a:ext cx="7924800" cy="3046988"/>
          </a:xfrm>
          <a:prstGeom prst="rect">
            <a:avLst/>
          </a:prstGeom>
          <a:noFill/>
        </p:spPr>
        <p:txBody>
          <a:bodyPr wrap="square" rtlCol="0">
            <a:spAutoFit/>
          </a:bodyPr>
          <a:lstStyle/>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These benefits provided to employees must be resumed in the same</a:t>
            </a:r>
            <a:r>
              <a:rPr lang="en-US" sz="2400" kern="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 </a:t>
            </a:r>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manner and at the same level as when the leave began, subject to any changes in benefit levels affecting</a:t>
            </a:r>
            <a:r>
              <a:rPr lang="en-US" sz="2400" kern="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 </a:t>
            </a:r>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entire workforce. </a:t>
            </a:r>
          </a:p>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2400" kern="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 employee returning from FMLA leave cannot be required to requalify for any benefits the employee enjoyed before the leave began.</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5E7FBD82-9915-A454-035E-94DE2C9FD1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6151" y="2631073"/>
            <a:ext cx="5191698" cy="2169665"/>
          </a:xfrm>
          <a:prstGeom prst="rect">
            <a:avLst/>
          </a:prstGeom>
          <a:effectLst>
            <a:softEdge rad="25400"/>
          </a:effectLst>
        </p:spPr>
      </p:pic>
      <p:sp>
        <p:nvSpPr>
          <p:cNvPr id="4" name="TextBox 3">
            <a:extLst>
              <a:ext uri="{FF2B5EF4-FFF2-40B4-BE49-F238E27FC236}">
                <a16:creationId xmlns:a16="http://schemas.microsoft.com/office/drawing/2014/main" id="{927102F0-8767-09A3-D56E-F7EEDA7568DD}"/>
              </a:ext>
            </a:extLst>
          </p:cNvPr>
          <p:cNvSpPr txBox="1"/>
          <p:nvPr/>
        </p:nvSpPr>
        <p:spPr>
          <a:xfrm>
            <a:off x="711128" y="1045886"/>
            <a:ext cx="7665596" cy="1200329"/>
          </a:xfrm>
          <a:prstGeom prst="rect">
            <a:avLst/>
          </a:prstGeom>
          <a:noFill/>
        </p:spPr>
        <p:txBody>
          <a:bodyPr wrap="square" rtlCol="0">
            <a:spAutoFit/>
          </a:bodyPr>
          <a:lstStyle/>
          <a:p>
            <a:r>
              <a:rPr lang="en-US" sz="2400" dirty="0">
                <a:effectLst/>
              </a:rPr>
              <a:t>Any benefits an employee accrues prior to a period of FMLA leave must be available to the employee when he or she returns from leave.</a:t>
            </a:r>
          </a:p>
        </p:txBody>
      </p:sp>
      <p:pic>
        <p:nvPicPr>
          <p:cNvPr id="7" name="mod 5 slide 17.mp3">
            <a:hlinkClick r:id="" action="ppaction://media"/>
            <a:extLst>
              <a:ext uri="{FF2B5EF4-FFF2-40B4-BE49-F238E27FC236}">
                <a16:creationId xmlns:a16="http://schemas.microsoft.com/office/drawing/2014/main" id="{8EA00587-B81E-FF7A-93C9-B4520E6103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64002" y="6096000"/>
            <a:ext cx="479998" cy="497791"/>
          </a:xfrm>
          <a:prstGeom prst="rect">
            <a:avLst/>
          </a:prstGeom>
        </p:spPr>
      </p:pic>
    </p:spTree>
    <p:extLst>
      <p:ext uri="{BB962C8B-B14F-4D97-AF65-F5344CB8AC3E}">
        <p14:creationId xmlns:p14="http://schemas.microsoft.com/office/powerpoint/2010/main" val="1293684530"/>
      </p:ext>
    </p:extLst>
  </p:cSld>
  <p:clrMapOvr>
    <a:masterClrMapping/>
  </p:clrMapOvr>
  <mc:AlternateContent xmlns:mc="http://schemas.openxmlformats.org/markup-compatibility/2006" xmlns:p14="http://schemas.microsoft.com/office/powerpoint/2010/main">
    <mc:Choice Requires="p14">
      <p:transition p14:dur="250" advClick="0" advTm="37010">
        <p:fade/>
      </p:transition>
    </mc:Choice>
    <mc:Fallback xmlns="">
      <p:transition advClick="0" advTm="3701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224" fill="hold"/>
                                        <p:tgtEl>
                                          <p:spTgt spid="7"/>
                                        </p:tgtEl>
                                      </p:cBhvr>
                                    </p:cmd>
                                  </p:childTnLst>
                                </p:cTn>
                              </p:par>
                              <p:par>
                                <p:cTn id="7" presetID="9" presetClass="entr" presetSubtype="0" fill="hold" grpId="0" nodeType="withEffect">
                                  <p:stCondLst>
                                    <p:cond delay="200"/>
                                  </p:stCondLst>
                                  <p:childTnLst>
                                    <p:set>
                                      <p:cBhvr>
                                        <p:cTn id="8" dur="1" fill="hold">
                                          <p:stCondLst>
                                            <p:cond delay="0"/>
                                          </p:stCondLst>
                                        </p:cTn>
                                        <p:tgtEl>
                                          <p:spTgt spid="4"/>
                                        </p:tgtEl>
                                        <p:attrNameLst>
                                          <p:attrName>style.visibility</p:attrName>
                                        </p:attrNameLst>
                                      </p:cBhvr>
                                      <p:to>
                                        <p:strVal val="visible"/>
                                      </p:to>
                                    </p:set>
                                    <p:animEffect transition="in" filter="dissolve">
                                      <p:cBhvr>
                                        <p:cTn id="9" dur="500"/>
                                        <p:tgtEl>
                                          <p:spTgt spid="4"/>
                                        </p:tgtEl>
                                      </p:cBhvr>
                                    </p:animEffect>
                                  </p:childTnLst>
                                </p:cTn>
                              </p:par>
                              <p:par>
                                <p:cTn id="10" presetID="9" presetClass="entr" presetSubtype="0" fill="hold"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par>
                                <p:cTn id="13" presetID="0" presetClass="path" presetSubtype="0" accel="50000" decel="50000" fill="hold" nodeType="withEffect">
                                  <p:stCondLst>
                                    <p:cond delay="10600"/>
                                  </p:stCondLst>
                                  <p:childTnLst>
                                    <p:animMotion origin="layout" path="M 0 -0.0051 L 0 0.28055 " pathEditMode="relative" rAng="0" ptsTypes="AA">
                                      <p:cBhvr>
                                        <p:cTn id="14" dur="500" fill="hold"/>
                                        <p:tgtEl>
                                          <p:spTgt spid="6"/>
                                        </p:tgtEl>
                                        <p:attrNameLst>
                                          <p:attrName>ppt_x</p:attrName>
                                          <p:attrName>ppt_y</p:attrName>
                                        </p:attrNameLst>
                                      </p:cBhvr>
                                      <p:rCtr x="0" y="14282"/>
                                    </p:animMotion>
                                  </p:childTnLst>
                                </p:cTn>
                              </p:par>
                              <p:par>
                                <p:cTn id="15" presetID="9" presetClass="exit" presetSubtype="0" fill="hold" grpId="1" nodeType="withEffect">
                                  <p:stCondLst>
                                    <p:cond delay="10700"/>
                                  </p:stCondLst>
                                  <p:childTnLst>
                                    <p:animEffect transition="out" filter="dissolv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par>
                                <p:cTn id="18" presetID="9" presetClass="entr" presetSubtype="0" fill="hold" grpId="0" nodeType="withEffect">
                                  <p:stCondLst>
                                    <p:cond delay="11000"/>
                                  </p:stCondLst>
                                  <p:childTnLst>
                                    <p:set>
                                      <p:cBhvr>
                                        <p:cTn id="19" dur="1" fill="hold">
                                          <p:stCondLst>
                                            <p:cond delay="0"/>
                                          </p:stCondLst>
                                        </p:cTn>
                                        <p:tgtEl>
                                          <p:spTgt spid="2"/>
                                        </p:tgtEl>
                                        <p:attrNameLst>
                                          <p:attrName>style.visibility</p:attrName>
                                        </p:attrNameLst>
                                      </p:cBhvr>
                                      <p:to>
                                        <p:strVal val="visible"/>
                                      </p:to>
                                    </p:set>
                                    <p:animEffect transition="in" filter="dissolv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1" fill="hold" display="0">
                  <p:stCondLst>
                    <p:cond delay="indefinite"/>
                  </p:stCondLst>
                  <p:endCondLst>
                    <p:cond evt="onStopAudio" delay="0">
                      <p:tgtEl>
                        <p:sldTgt/>
                      </p:tgtEl>
                    </p:cond>
                  </p:endCondLst>
                </p:cTn>
                <p:tgtEl>
                  <p:spTgt spid="7"/>
                </p:tgtEl>
              </p:cMediaNode>
            </p:audio>
          </p:childTnLst>
        </p:cTn>
      </p:par>
    </p:tnLst>
    <p:bldLst>
      <p:bldP spid="2" grpId="0"/>
      <p:bldP spid="4" grpId="0"/>
      <p:bldP spid="4"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64666BC-9455-5E10-6CB2-71345BBF6643}"/>
              </a:ext>
            </a:extLst>
          </p:cNvPr>
          <p:cNvSpPr txBox="1">
            <a:spLocks/>
          </p:cNvSpPr>
          <p:nvPr/>
        </p:nvSpPr>
        <p:spPr>
          <a:xfrm>
            <a:off x="221105" y="5442"/>
            <a:ext cx="8237095" cy="106679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3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Recordkeeping Requirements</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B5EE6199-4786-826A-D06B-213EE089495F}"/>
              </a:ext>
            </a:extLst>
          </p:cNvPr>
          <p:cNvSpPr txBox="1"/>
          <p:nvPr/>
        </p:nvSpPr>
        <p:spPr>
          <a:xfrm>
            <a:off x="643952" y="1072241"/>
            <a:ext cx="7391400" cy="3323987"/>
          </a:xfrm>
          <a:prstGeom prst="rect">
            <a:avLst/>
          </a:prstGeom>
          <a:noFill/>
        </p:spPr>
        <p:txBody>
          <a:bodyPr wrap="square" rtlCol="0">
            <a:spAutoFit/>
          </a:bodyPr>
          <a:lstStyle/>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400" kern="0" dirty="0">
                <a:solidFill>
                  <a:srgbClr val="000000"/>
                </a:solidFill>
                <a:latin typeface="Calibri" panose="020F0502020204030204" pitchFamily="34" charset="0"/>
                <a:ea typeface="Calibri" panose="020F0502020204030204" pitchFamily="34" charset="0"/>
                <a:cs typeface="Calibri" panose="020F0502020204030204" pitchFamily="34" charset="0"/>
              </a:rPr>
              <a:t>An employer keeping records:</a:t>
            </a:r>
          </a:p>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8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342900" marR="0" indent="-342900">
              <a:spcBef>
                <a:spcPts val="0"/>
              </a:spcBef>
              <a:spcAft>
                <a:spcPts val="0"/>
              </a:spcAft>
              <a:buClr>
                <a:schemeClr val="accent6">
                  <a:lumMod val="75000"/>
                </a:schemeClr>
              </a:buClr>
              <a:buSzPct val="90000"/>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need not retain the records in any particular form, </a:t>
            </a:r>
          </a:p>
          <a:p>
            <a:pPr marL="171450" marR="0" indent="-171450">
              <a:spcBef>
                <a:spcPts val="0"/>
              </a:spcBef>
              <a:spcAft>
                <a:spcPts val="0"/>
              </a:spcAft>
              <a:buClr>
                <a:schemeClr val="accent6">
                  <a:lumMod val="75000"/>
                </a:schemeClr>
              </a:buClr>
              <a:buSzPct val="90000"/>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800" kern="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342900" marR="0" indent="-342900">
              <a:spcBef>
                <a:spcPts val="0"/>
              </a:spcBef>
              <a:spcAft>
                <a:spcPts val="0"/>
              </a:spcAft>
              <a:buClr>
                <a:schemeClr val="accent6">
                  <a:lumMod val="75000"/>
                </a:schemeClr>
              </a:buClr>
              <a:buSzPct val="90000"/>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may maintain the records electronically or in any other computer format, as long as all of the required information is included,</a:t>
            </a:r>
            <a:endParaRPr lang="en-US" sz="800" kern="1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spcBef>
                <a:spcPts val="0"/>
              </a:spcBef>
              <a:spcAft>
                <a:spcPts val="0"/>
              </a:spcAft>
              <a:buClr>
                <a:schemeClr val="accent6">
                  <a:lumMod val="75000"/>
                </a:schemeClr>
              </a:buClr>
              <a:buSzPct val="90000"/>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8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spcBef>
                <a:spcPts val="0"/>
              </a:spcBef>
              <a:spcAft>
                <a:spcPts val="0"/>
              </a:spcAft>
              <a:buClr>
                <a:schemeClr val="accent6">
                  <a:lumMod val="75000"/>
                </a:schemeClr>
              </a:buClr>
              <a:buSzPct val="90000"/>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must keep records for no less than three years</a:t>
            </a:r>
            <a:r>
              <a:rPr lang="en-US" sz="2200" kern="0" dirty="0">
                <a:solidFill>
                  <a:srgbClr val="000000"/>
                </a:solidFill>
                <a:latin typeface="Calibri" panose="020F0502020204030204" pitchFamily="34" charset="0"/>
                <a:ea typeface="Calibri" panose="020F0502020204030204" pitchFamily="34" charset="0"/>
                <a:cs typeface="Calibri" panose="020F0502020204030204" pitchFamily="34" charset="0"/>
              </a:rPr>
              <a:t>,</a:t>
            </a:r>
            <a:endPar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171450" marR="0" indent="-171450">
              <a:spcBef>
                <a:spcPts val="0"/>
              </a:spcBef>
              <a:spcAft>
                <a:spcPts val="0"/>
              </a:spcAft>
              <a:buClr>
                <a:schemeClr val="accent6">
                  <a:lumMod val="75000"/>
                </a:schemeClr>
              </a:buClr>
              <a:buSzPct val="90000"/>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800" kern="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342900" marR="0" indent="-342900">
              <a:spcBef>
                <a:spcPts val="0"/>
              </a:spcBef>
              <a:spcAft>
                <a:spcPts val="0"/>
              </a:spcAft>
              <a:buClr>
                <a:schemeClr val="accent6">
                  <a:lumMod val="75000"/>
                </a:schemeClr>
              </a:buClr>
              <a:buSzPct val="90000"/>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are not required to submit records to the Department of Labor unless specifically requested by a Department official. </a:t>
            </a:r>
            <a:endParaRPr lang="en-US" sz="2200" dirty="0"/>
          </a:p>
        </p:txBody>
      </p:sp>
      <p:sp>
        <p:nvSpPr>
          <p:cNvPr id="3" name="TextBox 2">
            <a:extLst>
              <a:ext uri="{FF2B5EF4-FFF2-40B4-BE49-F238E27FC236}">
                <a16:creationId xmlns:a16="http://schemas.microsoft.com/office/drawing/2014/main" id="{772466AC-4A5E-2DFD-EDAC-372AE95FE66C}"/>
              </a:ext>
            </a:extLst>
          </p:cNvPr>
          <p:cNvSpPr txBox="1"/>
          <p:nvPr/>
        </p:nvSpPr>
        <p:spPr>
          <a:xfrm>
            <a:off x="990600" y="4588042"/>
            <a:ext cx="4191000" cy="1785104"/>
          </a:xfrm>
          <a:prstGeom prst="rect">
            <a:avLst/>
          </a:prstGeom>
          <a:noFill/>
        </p:spPr>
        <p:txBody>
          <a:bodyPr wrap="square" rtlCol="0">
            <a:spAutoFit/>
          </a:bodyPr>
          <a:lstStyle/>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Employers must make records available for inspection, copying, and transcription by representatives of the Department upon request.</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C96C4D16-67A4-8B8D-35BE-D30839C0E9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2600" y="4500501"/>
            <a:ext cx="3248526" cy="2152232"/>
          </a:xfrm>
          <a:prstGeom prst="rect">
            <a:avLst/>
          </a:prstGeom>
          <a:effectLst>
            <a:softEdge rad="25400"/>
          </a:effectLst>
        </p:spPr>
      </p:pic>
      <p:pic>
        <p:nvPicPr>
          <p:cNvPr id="7" name="mod 5 slide 18 correct.mp3">
            <a:hlinkClick r:id="" action="ppaction://media"/>
            <a:extLst>
              <a:ext uri="{FF2B5EF4-FFF2-40B4-BE49-F238E27FC236}">
                <a16:creationId xmlns:a16="http://schemas.microsoft.com/office/drawing/2014/main" id="{F6919ADA-D06D-1BE5-7914-27568BD4DC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11126" y="6172199"/>
            <a:ext cx="612274" cy="480533"/>
          </a:xfrm>
          <a:prstGeom prst="rect">
            <a:avLst/>
          </a:prstGeom>
        </p:spPr>
      </p:pic>
    </p:spTree>
    <p:extLst>
      <p:ext uri="{BB962C8B-B14F-4D97-AF65-F5344CB8AC3E}">
        <p14:creationId xmlns:p14="http://schemas.microsoft.com/office/powerpoint/2010/main" val="3473198588"/>
      </p:ext>
    </p:extLst>
  </p:cSld>
  <p:clrMapOvr>
    <a:masterClrMapping/>
  </p:clrMapOvr>
  <mc:AlternateContent xmlns:mc="http://schemas.openxmlformats.org/markup-compatibility/2006" xmlns:p14="http://schemas.microsoft.com/office/powerpoint/2010/main">
    <mc:Choice Requires="p14">
      <p:transition p14:dur="250" advClick="0" advTm="44380">
        <p:fade/>
      </p:transition>
    </mc:Choice>
    <mc:Fallback xmlns="">
      <p:transition advClick="0" advTm="4438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643" fill="hold"/>
                                        <p:tgtEl>
                                          <p:spTgt spid="7"/>
                                        </p:tgtEl>
                                      </p:cBhvr>
                                    </p:cmd>
                                  </p:childTnLst>
                                </p:cTn>
                              </p:par>
                              <p:par>
                                <p:cTn id="7" presetID="9" presetClass="entr" presetSubtype="0" fill="hold" nodeType="withEffect">
                                  <p:stCondLst>
                                    <p:cond delay="2000"/>
                                  </p:stCondLst>
                                  <p:childTnLst>
                                    <p:set>
                                      <p:cBhvr>
                                        <p:cTn id="8" dur="1" fill="hold">
                                          <p:stCondLst>
                                            <p:cond delay="0"/>
                                          </p:stCondLst>
                                        </p:cTn>
                                        <p:tgtEl>
                                          <p:spTgt spid="2">
                                            <p:txEl>
                                              <p:pRg st="0" end="0"/>
                                            </p:txEl>
                                          </p:spTgt>
                                        </p:tgtEl>
                                        <p:attrNameLst>
                                          <p:attrName>style.visibility</p:attrName>
                                        </p:attrNameLst>
                                      </p:cBhvr>
                                      <p:to>
                                        <p:strVal val="visible"/>
                                      </p:to>
                                    </p:set>
                                    <p:animEffect transition="in" filter="dissolve">
                                      <p:cBhvr>
                                        <p:cTn id="9" dur="500"/>
                                        <p:tgtEl>
                                          <p:spTgt spid="2">
                                            <p:txEl>
                                              <p:pRg st="0" end="0"/>
                                            </p:txEl>
                                          </p:spTgt>
                                        </p:tgtEl>
                                      </p:cBhvr>
                                    </p:animEffect>
                                  </p:childTnLst>
                                </p:cTn>
                              </p:par>
                              <p:par>
                                <p:cTn id="10" presetID="9" presetClass="entr" presetSubtype="0" fill="hold" nodeType="withEffect">
                                  <p:stCondLst>
                                    <p:cond delay="400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par>
                                <p:cTn id="13" presetID="9" presetClass="entr" presetSubtype="0" fill="hold" nodeType="withEffect">
                                  <p:stCondLst>
                                    <p:cond delay="780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dissolve">
                                      <p:cBhvr>
                                        <p:cTn id="15" dur="500"/>
                                        <p:tgtEl>
                                          <p:spTgt spid="2">
                                            <p:txEl>
                                              <p:pRg st="2" end="2"/>
                                            </p:txEl>
                                          </p:spTgt>
                                        </p:tgtEl>
                                      </p:cBhvr>
                                    </p:animEffect>
                                  </p:childTnLst>
                                </p:cTn>
                              </p:par>
                              <p:par>
                                <p:cTn id="16" presetID="9" presetClass="entr" presetSubtype="0" fill="hold" nodeType="withEffect">
                                  <p:stCondLst>
                                    <p:cond delay="12000"/>
                                  </p:stCondLst>
                                  <p:childTnLst>
                                    <p:set>
                                      <p:cBhvr>
                                        <p:cTn id="17" dur="1" fill="hold">
                                          <p:stCondLst>
                                            <p:cond delay="0"/>
                                          </p:stCondLst>
                                        </p:cTn>
                                        <p:tgtEl>
                                          <p:spTgt spid="2">
                                            <p:txEl>
                                              <p:pRg st="4" end="4"/>
                                            </p:txEl>
                                          </p:spTgt>
                                        </p:tgtEl>
                                        <p:attrNameLst>
                                          <p:attrName>style.visibility</p:attrName>
                                        </p:attrNameLst>
                                      </p:cBhvr>
                                      <p:to>
                                        <p:strVal val="visible"/>
                                      </p:to>
                                    </p:set>
                                    <p:animEffect transition="in" filter="dissolve">
                                      <p:cBhvr>
                                        <p:cTn id="18" dur="500"/>
                                        <p:tgtEl>
                                          <p:spTgt spid="2">
                                            <p:txEl>
                                              <p:pRg st="4" end="4"/>
                                            </p:txEl>
                                          </p:spTgt>
                                        </p:tgtEl>
                                      </p:cBhvr>
                                    </p:animEffect>
                                  </p:childTnLst>
                                </p:cTn>
                              </p:par>
                              <p:par>
                                <p:cTn id="19" presetID="9" presetClass="entr" presetSubtype="0" fill="hold" nodeType="withEffect">
                                  <p:stCondLst>
                                    <p:cond delay="21500"/>
                                  </p:stCondLst>
                                  <p:childTnLst>
                                    <p:set>
                                      <p:cBhvr>
                                        <p:cTn id="20" dur="1" fill="hold">
                                          <p:stCondLst>
                                            <p:cond delay="0"/>
                                          </p:stCondLst>
                                        </p:cTn>
                                        <p:tgtEl>
                                          <p:spTgt spid="2">
                                            <p:txEl>
                                              <p:pRg st="6" end="6"/>
                                            </p:txEl>
                                          </p:spTgt>
                                        </p:tgtEl>
                                        <p:attrNameLst>
                                          <p:attrName>style.visibility</p:attrName>
                                        </p:attrNameLst>
                                      </p:cBhvr>
                                      <p:to>
                                        <p:strVal val="visible"/>
                                      </p:to>
                                    </p:set>
                                    <p:animEffect transition="in" filter="dissolve">
                                      <p:cBhvr>
                                        <p:cTn id="21" dur="500"/>
                                        <p:tgtEl>
                                          <p:spTgt spid="2">
                                            <p:txEl>
                                              <p:pRg st="6" end="6"/>
                                            </p:txEl>
                                          </p:spTgt>
                                        </p:tgtEl>
                                      </p:cBhvr>
                                    </p:animEffect>
                                  </p:childTnLst>
                                </p:cTn>
                              </p:par>
                              <p:par>
                                <p:cTn id="22" presetID="9" presetClass="entr" presetSubtype="0" fill="hold" nodeType="withEffect">
                                  <p:stCondLst>
                                    <p:cond delay="25600"/>
                                  </p:stCondLst>
                                  <p:childTnLst>
                                    <p:set>
                                      <p:cBhvr>
                                        <p:cTn id="23" dur="1" fill="hold">
                                          <p:stCondLst>
                                            <p:cond delay="0"/>
                                          </p:stCondLst>
                                        </p:cTn>
                                        <p:tgtEl>
                                          <p:spTgt spid="2">
                                            <p:txEl>
                                              <p:pRg st="8" end="8"/>
                                            </p:txEl>
                                          </p:spTgt>
                                        </p:tgtEl>
                                        <p:attrNameLst>
                                          <p:attrName>style.visibility</p:attrName>
                                        </p:attrNameLst>
                                      </p:cBhvr>
                                      <p:to>
                                        <p:strVal val="visible"/>
                                      </p:to>
                                    </p:set>
                                    <p:animEffect transition="in" filter="dissolve">
                                      <p:cBhvr>
                                        <p:cTn id="24" dur="500"/>
                                        <p:tgtEl>
                                          <p:spTgt spid="2">
                                            <p:txEl>
                                              <p:pRg st="8" end="8"/>
                                            </p:txEl>
                                          </p:spTgt>
                                        </p:tgtEl>
                                      </p:cBhvr>
                                    </p:animEffect>
                                  </p:childTnLst>
                                </p:cTn>
                              </p:par>
                              <p:par>
                                <p:cTn id="25" presetID="9" presetClass="entr" presetSubtype="0" fill="hold" grpId="0" nodeType="withEffect">
                                  <p:stCondLst>
                                    <p:cond delay="33600"/>
                                  </p:stCondLst>
                                  <p:childTnLst>
                                    <p:set>
                                      <p:cBhvr>
                                        <p:cTn id="26" dur="1" fill="hold">
                                          <p:stCondLst>
                                            <p:cond delay="0"/>
                                          </p:stCondLst>
                                        </p:cTn>
                                        <p:tgtEl>
                                          <p:spTgt spid="3"/>
                                        </p:tgtEl>
                                        <p:attrNameLst>
                                          <p:attrName>style.visibility</p:attrName>
                                        </p:attrNameLst>
                                      </p:cBhvr>
                                      <p:to>
                                        <p:strVal val="visible"/>
                                      </p:to>
                                    </p:set>
                                    <p:animEffect transition="in" filter="dissolv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8" fill="hold" display="0">
                  <p:stCondLst>
                    <p:cond delay="indefinite"/>
                  </p:stCondLst>
                  <p:endCondLst>
                    <p:cond evt="onStopAudio" delay="0">
                      <p:tgtEl>
                        <p:sldTgt/>
                      </p:tgtEl>
                    </p:cond>
                  </p:endCondLst>
                </p:cTn>
                <p:tgtEl>
                  <p:spTgt spid="7"/>
                </p:tgtEl>
              </p:cMediaNode>
            </p:audio>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64666BC-9455-5E10-6CB2-71345BBF6643}"/>
              </a:ext>
            </a:extLst>
          </p:cNvPr>
          <p:cNvSpPr txBox="1">
            <a:spLocks/>
          </p:cNvSpPr>
          <p:nvPr/>
        </p:nvSpPr>
        <p:spPr>
          <a:xfrm>
            <a:off x="221105" y="5442"/>
            <a:ext cx="8237095" cy="106679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n-US" sz="3200" kern="0" dirty="0">
              <a:solidFill>
                <a:srgbClr val="000000"/>
              </a:solidFill>
              <a:effectLst/>
              <a:latin typeface="+mn-lt"/>
              <a:ea typeface="Calibri" panose="020F0502020204030204" pitchFamily="34" charset="0"/>
              <a:cs typeface="Calibri" panose="020F0502020204030204" pitchFamily="34" charset="0"/>
            </a:endParaRPr>
          </a:p>
          <a:p>
            <a:r>
              <a:rPr lang="en-US" sz="3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Contents of FMLA Records</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3200" dirty="0">
              <a:latin typeface="+mn-lt"/>
            </a:endParaRPr>
          </a:p>
        </p:txBody>
      </p:sp>
      <p:sp>
        <p:nvSpPr>
          <p:cNvPr id="2" name="TextBox 1">
            <a:extLst>
              <a:ext uri="{FF2B5EF4-FFF2-40B4-BE49-F238E27FC236}">
                <a16:creationId xmlns:a16="http://schemas.microsoft.com/office/drawing/2014/main" id="{7ADDD306-37DC-38EE-BBCD-C750C92D75ED}"/>
              </a:ext>
            </a:extLst>
          </p:cNvPr>
          <p:cNvSpPr txBox="1"/>
          <p:nvPr/>
        </p:nvSpPr>
        <p:spPr>
          <a:xfrm>
            <a:off x="381000" y="1035581"/>
            <a:ext cx="8382000" cy="6063198"/>
          </a:xfrm>
          <a:prstGeom prst="rect">
            <a:avLst/>
          </a:prstGeom>
          <a:noFill/>
        </p:spPr>
        <p:txBody>
          <a:bodyPr wrap="square" rtlCol="0">
            <a:spAutoFit/>
          </a:bodyPr>
          <a:lstStyle/>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Covered employers who employ FMLA-eligible employees must maintain records that include the following - </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spcBef>
                <a:spcPts val="0"/>
              </a:spcBef>
              <a:spcAft>
                <a:spcPts val="0"/>
              </a:spcAft>
              <a:buClr>
                <a:schemeClr val="accent6">
                  <a:lumMod val="75000"/>
                </a:schemeClr>
              </a:buClr>
              <a:buSzPct val="90000"/>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Basic payroll and identifying employee data, including:</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257300" lvl="2" indent="-342900">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0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Name, address, and occupation,</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1257300" lvl="2" indent="-342900">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0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Rate or basis of pay and terms of compensation,</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1257300" lvl="2" indent="-342900">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0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Daily and weekly hours worked each pay period,</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1257300" lvl="2" indent="-342900">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0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Additions to and deductions from wages, and</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1257300" lvl="2" indent="-342900">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0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Total compensation paid.</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0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spcBef>
                <a:spcPts val="0"/>
              </a:spcBef>
              <a:spcAft>
                <a:spcPts val="0"/>
              </a:spcAft>
              <a:buClr>
                <a:schemeClr val="accent6">
                  <a:lumMod val="75000"/>
                </a:schemeClr>
              </a:buClr>
              <a:buSzPct val="90000"/>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Dates FMLA leave is taken (which must be designated in the records as FMLA leave), and</a:t>
            </a:r>
          </a:p>
          <a:p>
            <a:pPr marL="342900" marR="0" indent="-342900">
              <a:spcBef>
                <a:spcPts val="0"/>
              </a:spcBef>
              <a:spcAft>
                <a:spcPts val="0"/>
              </a:spcAft>
              <a:buClr>
                <a:schemeClr val="accent6">
                  <a:lumMod val="75000"/>
                </a:schemeClr>
              </a:buClr>
              <a:buSzPct val="90000"/>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spcBef>
                <a:spcPts val="0"/>
              </a:spcBef>
              <a:spcAft>
                <a:spcPts val="0"/>
              </a:spcAft>
              <a:buClr>
                <a:schemeClr val="accent6">
                  <a:lumMod val="75000"/>
                </a:schemeClr>
              </a:buClr>
              <a:buSzPct val="90000"/>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Hours of FMLA leave used if leave is taken in increments of less than a day,</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4" name="Picture 3">
            <a:extLst>
              <a:ext uri="{FF2B5EF4-FFF2-40B4-BE49-F238E27FC236}">
                <a16:creationId xmlns:a16="http://schemas.microsoft.com/office/drawing/2014/main" id="{E6064FEC-FCF2-C074-2D99-B27CC231B215}"/>
              </a:ext>
            </a:extLst>
          </p:cNvPr>
          <p:cNvPicPr>
            <a:picLocks noChangeAspect="1"/>
          </p:cNvPicPr>
          <p:nvPr/>
        </p:nvPicPr>
        <p:blipFill>
          <a:blip r:embed="rId4">
            <a:alphaModFix amt="9000"/>
            <a:extLst>
              <a:ext uri="{28A0092B-C50C-407E-A947-70E740481C1C}">
                <a14:useLocalDpi xmlns:a14="http://schemas.microsoft.com/office/drawing/2010/main" val="0"/>
              </a:ext>
            </a:extLst>
          </a:blip>
          <a:stretch>
            <a:fillRect/>
          </a:stretch>
        </p:blipFill>
        <p:spPr>
          <a:xfrm>
            <a:off x="0" y="882113"/>
            <a:ext cx="9144000" cy="5975887"/>
          </a:xfrm>
          <a:prstGeom prst="rect">
            <a:avLst/>
          </a:prstGeom>
        </p:spPr>
      </p:pic>
      <p:pic>
        <p:nvPicPr>
          <p:cNvPr id="3" name="mod 5 slide 19.mp3">
            <a:hlinkClick r:id="" action="ppaction://media"/>
            <a:extLst>
              <a:ext uri="{FF2B5EF4-FFF2-40B4-BE49-F238E27FC236}">
                <a16:creationId xmlns:a16="http://schemas.microsoft.com/office/drawing/2014/main" id="{334226C9-D0ED-C352-99F8-61850C7EBA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922894" y="6248400"/>
            <a:ext cx="348105" cy="447410"/>
          </a:xfrm>
          <a:prstGeom prst="rect">
            <a:avLst/>
          </a:prstGeom>
        </p:spPr>
      </p:pic>
    </p:spTree>
    <p:extLst>
      <p:ext uri="{BB962C8B-B14F-4D97-AF65-F5344CB8AC3E}">
        <p14:creationId xmlns:p14="http://schemas.microsoft.com/office/powerpoint/2010/main" val="3780768281"/>
      </p:ext>
    </p:extLst>
  </p:cSld>
  <p:clrMapOvr>
    <a:masterClrMapping/>
  </p:clrMapOvr>
  <mc:AlternateContent xmlns:mc="http://schemas.openxmlformats.org/markup-compatibility/2006" xmlns:p14="http://schemas.microsoft.com/office/powerpoint/2010/main">
    <mc:Choice Requires="p14">
      <p:transition p14:dur="250" advClick="0" advTm="42900">
        <p:fade/>
      </p:transition>
    </mc:Choice>
    <mc:Fallback xmlns="">
      <p:transition advClick="0" advTm="429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154" fill="hold"/>
                                        <p:tgtEl>
                                          <p:spTgt spid="3"/>
                                        </p:tgtEl>
                                      </p:cBhvr>
                                    </p:cmd>
                                  </p:childTnLst>
                                </p:cTn>
                              </p:par>
                              <p:par>
                                <p:cTn id="7" presetID="9" presetClass="entr" presetSubtype="0" fill="hold" nodeType="withEffect">
                                  <p:stCondLst>
                                    <p:cond delay="200"/>
                                  </p:stCondLst>
                                  <p:childTnLst>
                                    <p:set>
                                      <p:cBhvr>
                                        <p:cTn id="8" dur="1" fill="hold">
                                          <p:stCondLst>
                                            <p:cond delay="0"/>
                                          </p:stCondLst>
                                        </p:cTn>
                                        <p:tgtEl>
                                          <p:spTgt spid="2">
                                            <p:txEl>
                                              <p:pRg st="0" end="0"/>
                                            </p:txEl>
                                          </p:spTgt>
                                        </p:tgtEl>
                                        <p:attrNameLst>
                                          <p:attrName>style.visibility</p:attrName>
                                        </p:attrNameLst>
                                      </p:cBhvr>
                                      <p:to>
                                        <p:strVal val="visible"/>
                                      </p:to>
                                    </p:set>
                                    <p:animEffect transition="in" filter="dissolve">
                                      <p:cBhvr>
                                        <p:cTn id="9" dur="500"/>
                                        <p:tgtEl>
                                          <p:spTgt spid="2">
                                            <p:txEl>
                                              <p:pRg st="0" end="0"/>
                                            </p:txEl>
                                          </p:spTgt>
                                        </p:tgtEl>
                                      </p:cBhvr>
                                    </p:animEffect>
                                  </p:childTnLst>
                                </p:cTn>
                              </p:par>
                              <p:par>
                                <p:cTn id="10" presetID="9" presetClass="entr" presetSubtype="0" fill="hold" nodeType="withEffect">
                                  <p:stCondLst>
                                    <p:cond delay="20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dissolve">
                                      <p:cBhvr>
                                        <p:cTn id="12" dur="500"/>
                                        <p:tgtEl>
                                          <p:spTgt spid="2">
                                            <p:txEl>
                                              <p:pRg st="1" end="1"/>
                                            </p:txEl>
                                          </p:spTgt>
                                        </p:tgtEl>
                                      </p:cBhvr>
                                    </p:animEffect>
                                  </p:childTnLst>
                                </p:cTn>
                              </p:par>
                              <p:par>
                                <p:cTn id="13" presetID="9" presetClass="entr" presetSubtype="0" fill="hold" nodeType="withEffect">
                                  <p:stCondLst>
                                    <p:cond delay="840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dissolve">
                                      <p:cBhvr>
                                        <p:cTn id="15" dur="500"/>
                                        <p:tgtEl>
                                          <p:spTgt spid="2">
                                            <p:txEl>
                                              <p:pRg st="2" end="2"/>
                                            </p:txEl>
                                          </p:spTgt>
                                        </p:tgtEl>
                                      </p:cBhvr>
                                    </p:animEffect>
                                  </p:childTnLst>
                                </p:cTn>
                              </p:par>
                              <p:par>
                                <p:cTn id="16" presetID="9" presetClass="entr" presetSubtype="0" fill="hold" nodeType="withEffect">
                                  <p:stCondLst>
                                    <p:cond delay="13100"/>
                                  </p:stCondLst>
                                  <p:childTnLst>
                                    <p:set>
                                      <p:cBhvr>
                                        <p:cTn id="17" dur="1" fill="hold">
                                          <p:stCondLst>
                                            <p:cond delay="0"/>
                                          </p:stCondLst>
                                        </p:cTn>
                                        <p:tgtEl>
                                          <p:spTgt spid="2">
                                            <p:txEl>
                                              <p:pRg st="4" end="4"/>
                                            </p:txEl>
                                          </p:spTgt>
                                        </p:tgtEl>
                                        <p:attrNameLst>
                                          <p:attrName>style.visibility</p:attrName>
                                        </p:attrNameLst>
                                      </p:cBhvr>
                                      <p:to>
                                        <p:strVal val="visible"/>
                                      </p:to>
                                    </p:set>
                                    <p:animEffect transition="in" filter="dissolve">
                                      <p:cBhvr>
                                        <p:cTn id="18" dur="500"/>
                                        <p:tgtEl>
                                          <p:spTgt spid="2">
                                            <p:txEl>
                                              <p:pRg st="4" end="4"/>
                                            </p:txEl>
                                          </p:spTgt>
                                        </p:tgtEl>
                                      </p:cBhvr>
                                    </p:animEffect>
                                  </p:childTnLst>
                                </p:cTn>
                              </p:par>
                              <p:par>
                                <p:cTn id="19" presetID="9" presetClass="entr" presetSubtype="0" fill="hold" nodeType="withEffect">
                                  <p:stCondLst>
                                    <p:cond delay="15800"/>
                                  </p:stCondLst>
                                  <p:childTnLst>
                                    <p:set>
                                      <p:cBhvr>
                                        <p:cTn id="20" dur="1" fill="hold">
                                          <p:stCondLst>
                                            <p:cond delay="0"/>
                                          </p:stCondLst>
                                        </p:cTn>
                                        <p:tgtEl>
                                          <p:spTgt spid="2">
                                            <p:txEl>
                                              <p:pRg st="5" end="5"/>
                                            </p:txEl>
                                          </p:spTgt>
                                        </p:tgtEl>
                                        <p:attrNameLst>
                                          <p:attrName>style.visibility</p:attrName>
                                        </p:attrNameLst>
                                      </p:cBhvr>
                                      <p:to>
                                        <p:strVal val="visible"/>
                                      </p:to>
                                    </p:set>
                                    <p:animEffect transition="in" filter="dissolve">
                                      <p:cBhvr>
                                        <p:cTn id="21" dur="500"/>
                                        <p:tgtEl>
                                          <p:spTgt spid="2">
                                            <p:txEl>
                                              <p:pRg st="5" end="5"/>
                                            </p:txEl>
                                          </p:spTgt>
                                        </p:tgtEl>
                                      </p:cBhvr>
                                    </p:animEffect>
                                  </p:childTnLst>
                                </p:cTn>
                              </p:par>
                              <p:par>
                                <p:cTn id="22" presetID="9" presetClass="entr" presetSubtype="0" fill="hold" nodeType="withEffect">
                                  <p:stCondLst>
                                    <p:cond delay="19750"/>
                                  </p:stCondLst>
                                  <p:childTnLst>
                                    <p:set>
                                      <p:cBhvr>
                                        <p:cTn id="23" dur="1" fill="hold">
                                          <p:stCondLst>
                                            <p:cond delay="0"/>
                                          </p:stCondLst>
                                        </p:cTn>
                                        <p:tgtEl>
                                          <p:spTgt spid="2">
                                            <p:txEl>
                                              <p:pRg st="6" end="6"/>
                                            </p:txEl>
                                          </p:spTgt>
                                        </p:tgtEl>
                                        <p:attrNameLst>
                                          <p:attrName>style.visibility</p:attrName>
                                        </p:attrNameLst>
                                      </p:cBhvr>
                                      <p:to>
                                        <p:strVal val="visible"/>
                                      </p:to>
                                    </p:set>
                                    <p:animEffect transition="in" filter="dissolve">
                                      <p:cBhvr>
                                        <p:cTn id="24" dur="500"/>
                                        <p:tgtEl>
                                          <p:spTgt spid="2">
                                            <p:txEl>
                                              <p:pRg st="6" end="6"/>
                                            </p:txEl>
                                          </p:spTgt>
                                        </p:tgtEl>
                                      </p:cBhvr>
                                    </p:animEffect>
                                  </p:childTnLst>
                                </p:cTn>
                              </p:par>
                              <p:par>
                                <p:cTn id="25" presetID="9" presetClass="entr" presetSubtype="0" fill="hold" nodeType="withEffect">
                                  <p:stCondLst>
                                    <p:cond delay="23400"/>
                                  </p:stCondLst>
                                  <p:childTnLst>
                                    <p:set>
                                      <p:cBhvr>
                                        <p:cTn id="26" dur="1" fill="hold">
                                          <p:stCondLst>
                                            <p:cond delay="0"/>
                                          </p:stCondLst>
                                        </p:cTn>
                                        <p:tgtEl>
                                          <p:spTgt spid="2">
                                            <p:txEl>
                                              <p:pRg st="7" end="7"/>
                                            </p:txEl>
                                          </p:spTgt>
                                        </p:tgtEl>
                                        <p:attrNameLst>
                                          <p:attrName>style.visibility</p:attrName>
                                        </p:attrNameLst>
                                      </p:cBhvr>
                                      <p:to>
                                        <p:strVal val="visible"/>
                                      </p:to>
                                    </p:set>
                                    <p:animEffect transition="in" filter="dissolve">
                                      <p:cBhvr>
                                        <p:cTn id="27" dur="500"/>
                                        <p:tgtEl>
                                          <p:spTgt spid="2">
                                            <p:txEl>
                                              <p:pRg st="7" end="7"/>
                                            </p:txEl>
                                          </p:spTgt>
                                        </p:tgtEl>
                                      </p:cBhvr>
                                    </p:animEffect>
                                  </p:childTnLst>
                                </p:cTn>
                              </p:par>
                              <p:par>
                                <p:cTn id="28" presetID="9" presetClass="entr" presetSubtype="0" fill="hold" nodeType="withEffect">
                                  <p:stCondLst>
                                    <p:cond delay="26500"/>
                                  </p:stCondLst>
                                  <p:childTnLst>
                                    <p:set>
                                      <p:cBhvr>
                                        <p:cTn id="29" dur="1" fill="hold">
                                          <p:stCondLst>
                                            <p:cond delay="0"/>
                                          </p:stCondLst>
                                        </p:cTn>
                                        <p:tgtEl>
                                          <p:spTgt spid="2">
                                            <p:txEl>
                                              <p:pRg st="8" end="8"/>
                                            </p:txEl>
                                          </p:spTgt>
                                        </p:tgtEl>
                                        <p:attrNameLst>
                                          <p:attrName>style.visibility</p:attrName>
                                        </p:attrNameLst>
                                      </p:cBhvr>
                                      <p:to>
                                        <p:strVal val="visible"/>
                                      </p:to>
                                    </p:set>
                                    <p:animEffect transition="in" filter="dissolve">
                                      <p:cBhvr>
                                        <p:cTn id="30" dur="500"/>
                                        <p:tgtEl>
                                          <p:spTgt spid="2">
                                            <p:txEl>
                                              <p:pRg st="8" end="8"/>
                                            </p:txEl>
                                          </p:spTgt>
                                        </p:tgtEl>
                                      </p:cBhvr>
                                    </p:animEffect>
                                  </p:childTnLst>
                                </p:cTn>
                              </p:par>
                              <p:par>
                                <p:cTn id="31" presetID="9" presetClass="entr" presetSubtype="0" fill="hold" nodeType="withEffect">
                                  <p:stCondLst>
                                    <p:cond delay="29000"/>
                                  </p:stCondLst>
                                  <p:childTnLst>
                                    <p:set>
                                      <p:cBhvr>
                                        <p:cTn id="32" dur="1" fill="hold">
                                          <p:stCondLst>
                                            <p:cond delay="0"/>
                                          </p:stCondLst>
                                        </p:cTn>
                                        <p:tgtEl>
                                          <p:spTgt spid="2">
                                            <p:txEl>
                                              <p:pRg st="10" end="10"/>
                                            </p:txEl>
                                          </p:spTgt>
                                        </p:tgtEl>
                                        <p:attrNameLst>
                                          <p:attrName>style.visibility</p:attrName>
                                        </p:attrNameLst>
                                      </p:cBhvr>
                                      <p:to>
                                        <p:strVal val="visible"/>
                                      </p:to>
                                    </p:set>
                                    <p:animEffect transition="in" filter="dissolve">
                                      <p:cBhvr>
                                        <p:cTn id="33" dur="500"/>
                                        <p:tgtEl>
                                          <p:spTgt spid="2">
                                            <p:txEl>
                                              <p:pRg st="10" end="10"/>
                                            </p:txEl>
                                          </p:spTgt>
                                        </p:tgtEl>
                                      </p:cBhvr>
                                    </p:animEffect>
                                  </p:childTnLst>
                                </p:cTn>
                              </p:par>
                              <p:par>
                                <p:cTn id="34" presetID="9" presetClass="entr" presetSubtype="0" fill="hold" nodeType="withEffect">
                                  <p:stCondLst>
                                    <p:cond delay="36500"/>
                                  </p:stCondLst>
                                  <p:childTnLst>
                                    <p:set>
                                      <p:cBhvr>
                                        <p:cTn id="35" dur="1" fill="hold">
                                          <p:stCondLst>
                                            <p:cond delay="0"/>
                                          </p:stCondLst>
                                        </p:cTn>
                                        <p:tgtEl>
                                          <p:spTgt spid="2">
                                            <p:txEl>
                                              <p:pRg st="12" end="12"/>
                                            </p:txEl>
                                          </p:spTgt>
                                        </p:tgtEl>
                                        <p:attrNameLst>
                                          <p:attrName>style.visibility</p:attrName>
                                        </p:attrNameLst>
                                      </p:cBhvr>
                                      <p:to>
                                        <p:strVal val="visible"/>
                                      </p:to>
                                    </p:set>
                                    <p:animEffect transition="in" filter="dissolve">
                                      <p:cBhvr>
                                        <p:cTn id="36" dur="500"/>
                                        <p:tgtEl>
                                          <p:spTgt spid="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153CD2B3-671E-E243-E9BF-BE6DD5F3EAD1}"/>
              </a:ext>
            </a:extLst>
          </p:cNvPr>
          <p:cNvSpPr>
            <a:spLocks noGrp="1" noChangeArrowheads="1"/>
          </p:cNvSpPr>
          <p:nvPr>
            <p:ph type="title"/>
          </p:nvPr>
        </p:nvSpPr>
        <p:spPr>
          <a:xfrm>
            <a:off x="719931" y="342900"/>
            <a:ext cx="7704137" cy="838200"/>
          </a:xfrm>
        </p:spPr>
        <p:txBody>
          <a:bodyPr rtlCol="0">
            <a:normAutofit/>
          </a:bodyPr>
          <a:lstStyle/>
          <a:p>
            <a:pPr algn="ctr" eaLnBrk="1" fontAlgn="auto" hangingPunct="1">
              <a:spcAft>
                <a:spcPts val="0"/>
              </a:spcAft>
              <a:defRPr/>
            </a:pPr>
            <a:r>
              <a:rPr lang="en-US" sz="3600" dirty="0">
                <a:latin typeface="+mn-lt"/>
              </a:rPr>
              <a:t>Disclaimer</a:t>
            </a:r>
          </a:p>
        </p:txBody>
      </p:sp>
      <p:sp>
        <p:nvSpPr>
          <p:cNvPr id="2" name="Content Placeholder 1">
            <a:extLst>
              <a:ext uri="{FF2B5EF4-FFF2-40B4-BE49-F238E27FC236}">
                <a16:creationId xmlns:a16="http://schemas.microsoft.com/office/drawing/2014/main" id="{1DE1A174-22B9-0872-74D8-C2D687098F6E}"/>
              </a:ext>
            </a:extLst>
          </p:cNvPr>
          <p:cNvSpPr txBox="1">
            <a:spLocks/>
          </p:cNvSpPr>
          <p:nvPr/>
        </p:nvSpPr>
        <p:spPr bwMode="auto">
          <a:xfrm>
            <a:off x="1028699" y="1752600"/>
            <a:ext cx="7086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40000" lnSpcReduction="20000"/>
          </a:bodyPr>
          <a:lstStyle>
            <a:lvl1pPr marL="285750" indent="-285750" algn="l" defTabSz="457200" rtl="0" eaLnBrk="0" fontAlgn="base" hangingPunct="0">
              <a:spcBef>
                <a:spcPct val="20000"/>
              </a:spcBef>
              <a:spcAft>
                <a:spcPts val="600"/>
              </a:spcAft>
              <a:buClr>
                <a:srgbClr val="688727"/>
              </a:buClr>
              <a:buSzPct val="145000"/>
              <a:buFont typeface="Arial" panose="020B0604020202020204" pitchFamily="34" charset="0"/>
              <a:buChar char="•"/>
              <a:defRPr sz="2400" kern="1200">
                <a:solidFill>
                  <a:schemeClr val="tx1"/>
                </a:solidFill>
                <a:latin typeface="+mn-lt"/>
                <a:ea typeface="+mn-ea"/>
                <a:cs typeface="+mn-cs"/>
              </a:defRPr>
            </a:lvl1pPr>
            <a:lvl2pPr marL="742950" indent="-285750" algn="l" defTabSz="457200" rtl="0" eaLnBrk="0" fontAlgn="base" hangingPunct="0">
              <a:spcBef>
                <a:spcPct val="20000"/>
              </a:spcBef>
              <a:spcAft>
                <a:spcPts val="600"/>
              </a:spcAft>
              <a:buClr>
                <a:srgbClr val="688727"/>
              </a:buClr>
              <a:buSzPct val="145000"/>
              <a:buFont typeface="Arial" panose="020B0604020202020204" pitchFamily="34" charset="0"/>
              <a:buChar char="•"/>
              <a:defRPr sz="2000" kern="1200">
                <a:solidFill>
                  <a:schemeClr val="tx1"/>
                </a:solidFill>
                <a:latin typeface="+mn-lt"/>
                <a:ea typeface="+mn-ea"/>
                <a:cs typeface="+mn-cs"/>
              </a:defRPr>
            </a:lvl2pPr>
            <a:lvl3pPr marL="1200150" indent="-285750" algn="l" defTabSz="457200" rtl="0" eaLnBrk="0" fontAlgn="base" hangingPunct="0">
              <a:spcBef>
                <a:spcPct val="20000"/>
              </a:spcBef>
              <a:spcAft>
                <a:spcPts val="600"/>
              </a:spcAft>
              <a:buClr>
                <a:srgbClr val="688727"/>
              </a:buClr>
              <a:buSzPct val="145000"/>
              <a:buFont typeface="Arial" panose="020B0604020202020204" pitchFamily="34" charset="0"/>
              <a:buChar char="•"/>
              <a:defRPr kern="1200">
                <a:solidFill>
                  <a:schemeClr val="tx1"/>
                </a:solidFill>
                <a:latin typeface="+mn-lt"/>
                <a:ea typeface="+mn-ea"/>
                <a:cs typeface="+mn-cs"/>
              </a:defRPr>
            </a:lvl3pPr>
            <a:lvl4pPr marL="1543050" indent="-171450" algn="l" defTabSz="457200" rtl="0" eaLnBrk="0" fontAlgn="base" hangingPunct="0">
              <a:spcBef>
                <a:spcPct val="20000"/>
              </a:spcBef>
              <a:spcAft>
                <a:spcPts val="600"/>
              </a:spcAft>
              <a:buClr>
                <a:srgbClr val="688727"/>
              </a:buClr>
              <a:buSzPct val="145000"/>
              <a:buFont typeface="Arial" panose="020B0604020202020204" pitchFamily="34" charset="0"/>
              <a:buChar char="•"/>
              <a:defRPr sz="1600" kern="1200">
                <a:solidFill>
                  <a:schemeClr val="tx1"/>
                </a:solidFill>
                <a:latin typeface="+mn-lt"/>
                <a:ea typeface="+mn-ea"/>
                <a:cs typeface="+mn-cs"/>
              </a:defRPr>
            </a:lvl4pPr>
            <a:lvl5pPr marL="2000250" indent="-171450" algn="l" defTabSz="457200" rtl="0" eaLnBrk="0" fontAlgn="base" hangingPunct="0">
              <a:spcBef>
                <a:spcPct val="20000"/>
              </a:spcBef>
              <a:spcAft>
                <a:spcPts val="600"/>
              </a:spcAft>
              <a:buClr>
                <a:srgbClr val="688727"/>
              </a:buClr>
              <a:buSzPct val="145000"/>
              <a:buFont typeface="Arial" panose="020B0604020202020204" pitchFamily="34"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12700" marR="54610" algn="ctr">
              <a:lnSpc>
                <a:spcPct val="120000"/>
              </a:lnSpc>
              <a:spcBef>
                <a:spcPts val="0"/>
              </a:spcBef>
              <a:spcAft>
                <a:spcPts val="0"/>
              </a:spcAft>
              <a:buFont typeface="Arial" panose="020B0604020202020204" pitchFamily="34" charset="0"/>
              <a:buNone/>
            </a:pPr>
            <a:r>
              <a:rPr lang="en-US" sz="4400" i="1" spc="-5" dirty="0"/>
              <a:t>This</a:t>
            </a:r>
            <a:r>
              <a:rPr lang="en-US" sz="4400" i="1" spc="10" dirty="0"/>
              <a:t> </a:t>
            </a:r>
            <a:r>
              <a:rPr lang="en-US" sz="4400" i="1" spc="-15" dirty="0"/>
              <a:t>presentation</a:t>
            </a:r>
            <a:r>
              <a:rPr lang="en-US" sz="4400" i="1" spc="-5" dirty="0"/>
              <a:t> is</a:t>
            </a:r>
            <a:r>
              <a:rPr lang="en-US" sz="4400" i="1" spc="15" dirty="0"/>
              <a:t> </a:t>
            </a:r>
            <a:r>
              <a:rPr lang="en-US" sz="4400" i="1" spc="-15" dirty="0"/>
              <a:t>intended</a:t>
            </a:r>
            <a:r>
              <a:rPr lang="en-US" sz="4400" i="1" spc="10" dirty="0"/>
              <a:t> </a:t>
            </a:r>
            <a:r>
              <a:rPr lang="en-US" sz="4400" i="1" spc="-5" dirty="0"/>
              <a:t>as </a:t>
            </a:r>
            <a:r>
              <a:rPr lang="en-US" sz="4400" i="1" spc="-15" dirty="0"/>
              <a:t>general</a:t>
            </a:r>
            <a:r>
              <a:rPr lang="en-US" sz="4400" i="1" spc="20" dirty="0"/>
              <a:t> </a:t>
            </a:r>
            <a:r>
              <a:rPr lang="en-US" sz="4400" i="1" spc="-10" dirty="0"/>
              <a:t>information</a:t>
            </a:r>
            <a:r>
              <a:rPr lang="en-US" sz="4400" i="1" spc="5" dirty="0"/>
              <a:t> </a:t>
            </a:r>
            <a:r>
              <a:rPr lang="en-US" sz="4400" i="1" spc="-5" dirty="0"/>
              <a:t>only</a:t>
            </a:r>
            <a:r>
              <a:rPr lang="en-US" sz="4400" i="1" dirty="0"/>
              <a:t> </a:t>
            </a:r>
            <a:r>
              <a:rPr lang="en-US" sz="4400" i="1" spc="-5" dirty="0"/>
              <a:t>and</a:t>
            </a:r>
            <a:r>
              <a:rPr lang="en-US" sz="4400" i="1" spc="-10" dirty="0"/>
              <a:t> </a:t>
            </a:r>
          </a:p>
          <a:p>
            <a:pPr marL="12700" marR="54610" algn="ctr">
              <a:lnSpc>
                <a:spcPct val="120000"/>
              </a:lnSpc>
              <a:spcBef>
                <a:spcPts val="0"/>
              </a:spcBef>
              <a:spcAft>
                <a:spcPts val="0"/>
              </a:spcAft>
              <a:buFont typeface="Arial" panose="020B0604020202020204" pitchFamily="34" charset="0"/>
              <a:buNone/>
            </a:pPr>
            <a:r>
              <a:rPr lang="en-US" sz="4400" i="1" spc="-5" dirty="0"/>
              <a:t>does</a:t>
            </a:r>
            <a:r>
              <a:rPr lang="en-US" sz="4400" i="1" spc="15" dirty="0"/>
              <a:t> </a:t>
            </a:r>
            <a:r>
              <a:rPr lang="en-US" sz="4400" i="1" spc="-5" dirty="0"/>
              <a:t>not </a:t>
            </a:r>
            <a:r>
              <a:rPr lang="en-US" sz="4400" i="1" spc="-10" dirty="0"/>
              <a:t>carry the</a:t>
            </a:r>
            <a:r>
              <a:rPr lang="en-US" sz="4400" i="1" spc="15" dirty="0"/>
              <a:t> </a:t>
            </a:r>
            <a:r>
              <a:rPr lang="en-US" sz="4400" i="1" spc="-20" dirty="0"/>
              <a:t>force</a:t>
            </a:r>
            <a:r>
              <a:rPr lang="en-US" sz="4400" i="1" spc="5" dirty="0"/>
              <a:t> </a:t>
            </a:r>
            <a:r>
              <a:rPr lang="en-US" sz="4400" i="1" dirty="0"/>
              <a:t>of</a:t>
            </a:r>
            <a:r>
              <a:rPr lang="en-US" sz="4400" i="1" spc="5" dirty="0"/>
              <a:t> </a:t>
            </a:r>
            <a:r>
              <a:rPr lang="en-US" sz="4400" i="1" spc="-15" dirty="0"/>
              <a:t>legal</a:t>
            </a:r>
            <a:r>
              <a:rPr lang="en-US" sz="4400" i="1" spc="-10" dirty="0"/>
              <a:t> </a:t>
            </a:r>
            <a:r>
              <a:rPr lang="en-US" sz="4400" i="1" spc="-5" dirty="0"/>
              <a:t>opinion.</a:t>
            </a:r>
          </a:p>
          <a:p>
            <a:pPr marL="12700" marR="54610" algn="ctr">
              <a:lnSpc>
                <a:spcPct val="120000"/>
              </a:lnSpc>
              <a:spcBef>
                <a:spcPts val="0"/>
              </a:spcBef>
              <a:spcAft>
                <a:spcPts val="0"/>
              </a:spcAft>
              <a:buFont typeface="Arial" panose="020B0604020202020204" pitchFamily="34" charset="0"/>
              <a:buNone/>
            </a:pPr>
            <a:endParaRPr lang="en-US" sz="4400" i="1" dirty="0"/>
          </a:p>
          <a:p>
            <a:pPr marL="12700" marR="5080" algn="ctr">
              <a:lnSpc>
                <a:spcPct val="120000"/>
              </a:lnSpc>
              <a:spcBef>
                <a:spcPts val="0"/>
              </a:spcBef>
              <a:buFont typeface="Arial" panose="020B0604020202020204" pitchFamily="34" charset="0"/>
              <a:buNone/>
            </a:pPr>
            <a:r>
              <a:rPr lang="en-US" sz="4400" i="1" spc="-10" dirty="0"/>
              <a:t>This</a:t>
            </a:r>
            <a:r>
              <a:rPr lang="en-US" sz="4400" i="1" spc="15" dirty="0"/>
              <a:t> </a:t>
            </a:r>
            <a:r>
              <a:rPr lang="en-US" sz="4400" i="1" spc="-15" dirty="0"/>
              <a:t>information</a:t>
            </a:r>
            <a:r>
              <a:rPr lang="en-US" sz="4400" i="1" dirty="0"/>
              <a:t> </a:t>
            </a:r>
            <a:r>
              <a:rPr lang="en-US" sz="4400" i="1" spc="-5" dirty="0"/>
              <a:t>and </a:t>
            </a:r>
            <a:r>
              <a:rPr lang="en-US" sz="4400" i="1" spc="-20" dirty="0"/>
              <a:t>related</a:t>
            </a:r>
            <a:r>
              <a:rPr lang="en-US" sz="4400" i="1" spc="10" dirty="0"/>
              <a:t> </a:t>
            </a:r>
            <a:r>
              <a:rPr lang="en-US" sz="4400" i="1" spc="-10" dirty="0"/>
              <a:t>materials</a:t>
            </a:r>
            <a:r>
              <a:rPr lang="en-US" sz="4400" i="1" spc="15" dirty="0"/>
              <a:t> </a:t>
            </a:r>
            <a:r>
              <a:rPr lang="en-US" sz="4400" i="1" spc="-15" dirty="0"/>
              <a:t>are</a:t>
            </a:r>
            <a:r>
              <a:rPr lang="en-US" sz="4400" i="1" spc="-5" dirty="0"/>
              <a:t> </a:t>
            </a:r>
            <a:r>
              <a:rPr lang="en-US" sz="4400" i="1" spc="-15" dirty="0"/>
              <a:t>presented</a:t>
            </a:r>
            <a:r>
              <a:rPr lang="en-US" sz="4400" i="1" spc="10" dirty="0"/>
              <a:t> </a:t>
            </a:r>
            <a:r>
              <a:rPr lang="en-US" sz="4400" i="1" spc="-20" dirty="0"/>
              <a:t>to</a:t>
            </a:r>
            <a:r>
              <a:rPr lang="en-US" sz="4400" i="1" spc="25" dirty="0"/>
              <a:t> </a:t>
            </a:r>
            <a:r>
              <a:rPr lang="en-US" sz="4400" i="1" spc="-15" dirty="0"/>
              <a:t>give </a:t>
            </a:r>
            <a:r>
              <a:rPr lang="en-US" sz="4400" i="1" spc="-5" dirty="0"/>
              <a:t>access</a:t>
            </a:r>
            <a:r>
              <a:rPr lang="en-US" sz="4400" i="1" spc="35" dirty="0"/>
              <a:t> </a:t>
            </a:r>
            <a:r>
              <a:rPr lang="en-US" sz="4400" i="1" spc="-20" dirty="0"/>
              <a:t>to</a:t>
            </a:r>
            <a:r>
              <a:rPr lang="en-US" sz="4400" i="1" spc="30" dirty="0"/>
              <a:t> </a:t>
            </a:r>
            <a:r>
              <a:rPr lang="en-US" sz="4400" i="1" spc="-10" dirty="0"/>
              <a:t>information</a:t>
            </a:r>
            <a:r>
              <a:rPr lang="en-US" sz="4400" i="1" spc="25" dirty="0"/>
              <a:t> </a:t>
            </a:r>
            <a:r>
              <a:rPr lang="en-US" sz="4400" i="1" dirty="0"/>
              <a:t>on</a:t>
            </a:r>
            <a:r>
              <a:rPr lang="en-US" sz="4400" i="1" spc="15" dirty="0"/>
              <a:t> </a:t>
            </a:r>
            <a:r>
              <a:rPr lang="en-US" sz="4400" i="1" spc="-10" dirty="0"/>
              <a:t>the Family and Medical Leave Act</a:t>
            </a:r>
            <a:r>
              <a:rPr lang="en-US" sz="4400" i="1" spc="-15" dirty="0"/>
              <a:t>.  Much of the information contained herein is adapted from the Department of Labor’s “The Employer’s Guide to The Family and Medical Leave Act,” to meet the needs of Human Resources Professionals in Municipal Government. T</a:t>
            </a:r>
            <a:r>
              <a:rPr lang="en-US" sz="4400" i="1" spc="-20" dirty="0"/>
              <a:t>herefore,</a:t>
            </a:r>
            <a:r>
              <a:rPr lang="en-US" sz="4400" i="1" spc="20" dirty="0"/>
              <a:t> </a:t>
            </a:r>
            <a:r>
              <a:rPr lang="en-US" sz="4400" i="1" spc="-15" dirty="0"/>
              <a:t>we </a:t>
            </a:r>
            <a:r>
              <a:rPr lang="en-US" sz="4400" i="1" spc="-10" dirty="0"/>
              <a:t> </a:t>
            </a:r>
            <a:r>
              <a:rPr lang="en-US" sz="4400" i="1" spc="-25" dirty="0"/>
              <a:t>make</a:t>
            </a:r>
            <a:r>
              <a:rPr lang="en-US" sz="4400" i="1" spc="15" dirty="0"/>
              <a:t> </a:t>
            </a:r>
            <a:r>
              <a:rPr lang="en-US" sz="4400" i="1" spc="-5" dirty="0"/>
              <a:t>no</a:t>
            </a:r>
            <a:r>
              <a:rPr lang="en-US" sz="4400" i="1" spc="5" dirty="0"/>
              <a:t> </a:t>
            </a:r>
            <a:r>
              <a:rPr lang="en-US" sz="4400" i="1" spc="-15" dirty="0"/>
              <a:t>express</a:t>
            </a:r>
            <a:r>
              <a:rPr lang="en-US" sz="4400" i="1" spc="25" dirty="0"/>
              <a:t> </a:t>
            </a:r>
            <a:r>
              <a:rPr lang="en-US" sz="4400" i="1" dirty="0"/>
              <a:t>or </a:t>
            </a:r>
            <a:r>
              <a:rPr lang="en-US" sz="4400" i="1" spc="-5" dirty="0"/>
              <a:t>implied</a:t>
            </a:r>
            <a:r>
              <a:rPr lang="en-US" sz="4400" i="1" spc="10" dirty="0"/>
              <a:t> </a:t>
            </a:r>
            <a:r>
              <a:rPr lang="en-US" sz="4400" i="1" spc="-15" dirty="0"/>
              <a:t>guarantees.</a:t>
            </a:r>
            <a:r>
              <a:rPr lang="en-US" sz="4400" i="1" dirty="0"/>
              <a:t> </a:t>
            </a:r>
          </a:p>
          <a:p>
            <a:pPr marL="12700" marR="5080" algn="ctr">
              <a:lnSpc>
                <a:spcPct val="120000"/>
              </a:lnSpc>
              <a:spcBef>
                <a:spcPts val="0"/>
              </a:spcBef>
              <a:buFont typeface="Arial" panose="020B0604020202020204" pitchFamily="34" charset="0"/>
              <a:buNone/>
            </a:pPr>
            <a:endParaRPr lang="en-US" sz="4400" i="1" spc="-10" dirty="0"/>
          </a:p>
          <a:p>
            <a:pPr marL="12700" marR="5080" algn="ctr">
              <a:lnSpc>
                <a:spcPct val="120000"/>
              </a:lnSpc>
              <a:spcBef>
                <a:spcPts val="0"/>
              </a:spcBef>
              <a:buFont typeface="Arial" panose="020B0604020202020204" pitchFamily="34" charset="0"/>
              <a:buNone/>
            </a:pPr>
            <a:r>
              <a:rPr lang="en-US" sz="4400" i="1" spc="-10" dirty="0"/>
              <a:t>The</a:t>
            </a:r>
            <a:r>
              <a:rPr lang="en-US" sz="4400" i="1" spc="15" dirty="0"/>
              <a:t> </a:t>
            </a:r>
            <a:r>
              <a:rPr lang="en-US" sz="4400" i="1" spc="-15" dirty="0"/>
              <a:t>Federal</a:t>
            </a:r>
            <a:r>
              <a:rPr lang="en-US" sz="4400" i="1" spc="10" dirty="0"/>
              <a:t> </a:t>
            </a:r>
            <a:r>
              <a:rPr lang="en-US" sz="4400" i="1" spc="-20" dirty="0"/>
              <a:t>Register</a:t>
            </a:r>
            <a:r>
              <a:rPr lang="en-US" sz="4400" i="1" spc="25" dirty="0"/>
              <a:t> </a:t>
            </a:r>
            <a:r>
              <a:rPr lang="en-US" sz="4400" i="1" spc="-5" dirty="0"/>
              <a:t>and </a:t>
            </a:r>
            <a:r>
              <a:rPr lang="en-US" sz="4400" i="1" spc="-10" dirty="0"/>
              <a:t>the </a:t>
            </a:r>
            <a:r>
              <a:rPr lang="en-US" sz="4400" i="1" spc="-5" dirty="0"/>
              <a:t>Code</a:t>
            </a:r>
            <a:r>
              <a:rPr lang="en-US" sz="4400" i="1" spc="-15" dirty="0"/>
              <a:t> </a:t>
            </a:r>
            <a:r>
              <a:rPr lang="en-US" sz="4400" i="1" spc="-5" dirty="0"/>
              <a:t>of</a:t>
            </a:r>
            <a:r>
              <a:rPr lang="en-US" sz="4400" i="1" spc="10" dirty="0"/>
              <a:t> </a:t>
            </a:r>
            <a:r>
              <a:rPr lang="en-US" sz="4400" i="1" spc="-15" dirty="0"/>
              <a:t>Federal</a:t>
            </a:r>
            <a:r>
              <a:rPr lang="en-US" sz="4400" i="1" spc="5" dirty="0"/>
              <a:t> </a:t>
            </a:r>
            <a:r>
              <a:rPr lang="en-US" sz="4400" i="1" spc="-10" dirty="0"/>
              <a:t>Regulations</a:t>
            </a:r>
            <a:r>
              <a:rPr lang="en-US" sz="4400" i="1" spc="-5" dirty="0"/>
              <a:t> </a:t>
            </a:r>
            <a:r>
              <a:rPr lang="en-US" sz="4400" i="1" spc="-10" dirty="0"/>
              <a:t>remain</a:t>
            </a:r>
            <a:r>
              <a:rPr lang="en-US" sz="4400" i="1" spc="5" dirty="0"/>
              <a:t> </a:t>
            </a:r>
            <a:r>
              <a:rPr lang="en-US" sz="4400" i="1" spc="-10" dirty="0"/>
              <a:t>the</a:t>
            </a:r>
            <a:r>
              <a:rPr lang="en-US" sz="4400" i="1" spc="5" dirty="0"/>
              <a:t> </a:t>
            </a:r>
            <a:r>
              <a:rPr lang="en-US" sz="4400" i="1" spc="-10" dirty="0"/>
              <a:t>official</a:t>
            </a:r>
            <a:r>
              <a:rPr lang="en-US" sz="4400" i="1" spc="-5" dirty="0"/>
              <a:t> </a:t>
            </a:r>
            <a:r>
              <a:rPr lang="en-US" sz="4400" i="1" spc="-10" dirty="0"/>
              <a:t>source</a:t>
            </a:r>
            <a:r>
              <a:rPr lang="en-US" sz="4400" i="1" spc="10" dirty="0"/>
              <a:t> </a:t>
            </a:r>
            <a:r>
              <a:rPr lang="en-US" sz="4400" i="1" spc="-20" dirty="0"/>
              <a:t>for</a:t>
            </a:r>
            <a:r>
              <a:rPr lang="en-US" sz="4400" i="1" spc="10" dirty="0"/>
              <a:t> </a:t>
            </a:r>
            <a:r>
              <a:rPr lang="en-US" sz="4400" i="1" spc="-15" dirty="0"/>
              <a:t>regulatory</a:t>
            </a:r>
            <a:r>
              <a:rPr lang="en-US" sz="4400" i="1" spc="-10" dirty="0"/>
              <a:t> </a:t>
            </a:r>
            <a:r>
              <a:rPr lang="en-US" sz="4400" i="1" spc="-15" dirty="0"/>
              <a:t>information</a:t>
            </a:r>
            <a:r>
              <a:rPr lang="en-US" sz="4400" i="1" spc="-5" dirty="0"/>
              <a:t> </a:t>
            </a:r>
            <a:r>
              <a:rPr lang="en-US" sz="4400" i="1" spc="-10" dirty="0"/>
              <a:t>published</a:t>
            </a:r>
            <a:r>
              <a:rPr lang="en-US" sz="4400" i="1" dirty="0"/>
              <a:t> </a:t>
            </a:r>
            <a:r>
              <a:rPr lang="en-US" sz="4400" i="1" spc="-10" dirty="0"/>
              <a:t>by</a:t>
            </a:r>
            <a:r>
              <a:rPr lang="en-US" sz="4400" i="1" spc="15" dirty="0"/>
              <a:t> </a:t>
            </a:r>
            <a:r>
              <a:rPr lang="en-US" sz="4400" i="1" spc="-10" dirty="0"/>
              <a:t>the</a:t>
            </a:r>
            <a:r>
              <a:rPr lang="en-US" sz="4400" i="1" spc="20" dirty="0"/>
              <a:t> </a:t>
            </a:r>
            <a:r>
              <a:rPr lang="en-US" sz="4400" i="1" spc="-10" dirty="0"/>
              <a:t>Department</a:t>
            </a:r>
            <a:r>
              <a:rPr lang="en-US" sz="4400" i="1" spc="25" dirty="0"/>
              <a:t> </a:t>
            </a:r>
            <a:r>
              <a:rPr lang="en-US" sz="4400" i="1" dirty="0"/>
              <a:t>of</a:t>
            </a:r>
            <a:r>
              <a:rPr lang="en-US" sz="4400" i="1" spc="15" dirty="0"/>
              <a:t> </a:t>
            </a:r>
            <a:r>
              <a:rPr lang="en-US" sz="4400" i="1" spc="-40" dirty="0"/>
              <a:t>Labor.</a:t>
            </a:r>
            <a:r>
              <a:rPr lang="en-US" sz="4400" i="1" spc="-15" dirty="0"/>
              <a:t> </a:t>
            </a:r>
            <a:r>
              <a:rPr lang="en-US" sz="4400" i="1" spc="-50" dirty="0"/>
              <a:t>We</a:t>
            </a:r>
            <a:r>
              <a:rPr lang="en-US" sz="4400" i="1" spc="25" dirty="0"/>
              <a:t> </a:t>
            </a:r>
            <a:r>
              <a:rPr lang="en-US" sz="4400" i="1" spc="-5" dirty="0"/>
              <a:t>will</a:t>
            </a:r>
            <a:r>
              <a:rPr lang="en-US" sz="4400" i="1" dirty="0"/>
              <a:t> </a:t>
            </a:r>
            <a:r>
              <a:rPr lang="en-US" sz="4400" i="1" spc="-25" dirty="0"/>
              <a:t>make</a:t>
            </a:r>
            <a:r>
              <a:rPr lang="en-US" sz="4400" i="1" spc="25" dirty="0"/>
              <a:t> </a:t>
            </a:r>
            <a:r>
              <a:rPr lang="en-US" sz="4400" i="1" spc="-10" dirty="0"/>
              <a:t>every </a:t>
            </a:r>
            <a:r>
              <a:rPr lang="en-US" sz="4400" i="1" spc="-484" dirty="0"/>
              <a:t> </a:t>
            </a:r>
            <a:r>
              <a:rPr lang="en-US" sz="4400" i="1" spc="-20" dirty="0"/>
              <a:t>effort</a:t>
            </a:r>
            <a:r>
              <a:rPr lang="en-US" sz="4400" i="1" spc="15" dirty="0"/>
              <a:t> </a:t>
            </a:r>
            <a:r>
              <a:rPr lang="en-US" sz="4400" i="1" spc="-20" dirty="0"/>
              <a:t>to</a:t>
            </a:r>
            <a:r>
              <a:rPr lang="en-US" sz="4400" i="1" spc="25" dirty="0"/>
              <a:t> </a:t>
            </a:r>
            <a:r>
              <a:rPr lang="en-US" sz="4400" i="1" spc="-25" dirty="0"/>
              <a:t>keep</a:t>
            </a:r>
            <a:r>
              <a:rPr lang="en-US" sz="4400" i="1" spc="20" dirty="0"/>
              <a:t> </a:t>
            </a:r>
            <a:r>
              <a:rPr lang="en-US" sz="4400" i="1" spc="-5" dirty="0"/>
              <a:t>this</a:t>
            </a:r>
            <a:r>
              <a:rPr lang="en-US" sz="4400" i="1" dirty="0"/>
              <a:t> </a:t>
            </a:r>
            <a:r>
              <a:rPr lang="en-US" sz="4400" i="1" spc="-10" dirty="0"/>
              <a:t>information</a:t>
            </a:r>
            <a:r>
              <a:rPr lang="en-US" sz="4400" i="1" spc="10" dirty="0"/>
              <a:t> </a:t>
            </a:r>
            <a:r>
              <a:rPr lang="en-US" sz="4400" i="1" spc="-15" dirty="0"/>
              <a:t>current</a:t>
            </a:r>
            <a:r>
              <a:rPr lang="en-US" sz="4400" i="1" spc="-10" dirty="0"/>
              <a:t> </a:t>
            </a:r>
            <a:r>
              <a:rPr lang="en-US" sz="4400" i="1" spc="-5" dirty="0"/>
              <a:t>and </a:t>
            </a:r>
            <a:r>
              <a:rPr lang="en-US" sz="4400" i="1" spc="-20" dirty="0"/>
              <a:t>to</a:t>
            </a:r>
            <a:r>
              <a:rPr lang="en-US" sz="4400" i="1" spc="15" dirty="0"/>
              <a:t> </a:t>
            </a:r>
            <a:r>
              <a:rPr lang="en-US" sz="4400" i="1" spc="-15" dirty="0"/>
              <a:t>correct</a:t>
            </a:r>
            <a:r>
              <a:rPr lang="en-US" sz="4400" i="1" spc="5" dirty="0"/>
              <a:t> </a:t>
            </a:r>
            <a:r>
              <a:rPr lang="en-US" sz="4400" i="1" spc="-15" dirty="0"/>
              <a:t>errors</a:t>
            </a:r>
            <a:r>
              <a:rPr lang="en-US" sz="4400" i="1" dirty="0"/>
              <a:t> </a:t>
            </a:r>
            <a:r>
              <a:rPr lang="en-US" sz="4400" i="1" spc="-15" dirty="0"/>
              <a:t>brought</a:t>
            </a:r>
            <a:r>
              <a:rPr lang="en-US" sz="4400" i="1" spc="5" dirty="0"/>
              <a:t> </a:t>
            </a:r>
            <a:r>
              <a:rPr lang="en-US" sz="4400" i="1" spc="-20" dirty="0"/>
              <a:t>to </a:t>
            </a:r>
            <a:r>
              <a:rPr lang="en-US" sz="4400" i="1" spc="-5" dirty="0"/>
              <a:t>our</a:t>
            </a:r>
            <a:r>
              <a:rPr lang="en-US" sz="4400" i="1" spc="-10" dirty="0"/>
              <a:t> </a:t>
            </a:r>
            <a:r>
              <a:rPr lang="en-US" sz="4400" i="1" spc="-15" dirty="0"/>
              <a:t>attention</a:t>
            </a:r>
            <a:r>
              <a:rPr lang="en-US" sz="4400" spc="-15" dirty="0"/>
              <a:t>.</a:t>
            </a:r>
          </a:p>
          <a:p>
            <a:pPr marL="12700" marR="5080" algn="just">
              <a:spcBef>
                <a:spcPts val="600"/>
              </a:spcBef>
              <a:buFont typeface="Arial" panose="020B0604020202020204" pitchFamily="34" charset="0"/>
              <a:buNone/>
            </a:pPr>
            <a:endParaRPr lang="en-US" sz="4400" b="1" dirty="0"/>
          </a:p>
          <a:p>
            <a:pPr algn="just">
              <a:spcBef>
                <a:spcPts val="600"/>
              </a:spcBef>
            </a:pPr>
            <a:endParaRPr lang="en-US" dirty="0"/>
          </a:p>
          <a:p>
            <a:pPr algn="just">
              <a:buFont typeface="Arial" panose="020B0604020202020204" pitchFamily="34" charset="0"/>
              <a:buNone/>
            </a:pPr>
            <a:endParaRPr lang="en-US" dirty="0"/>
          </a:p>
        </p:txBody>
      </p:sp>
      <p:pic>
        <p:nvPicPr>
          <p:cNvPr id="3" name="mod 5 slide 2.mp3">
            <a:hlinkClick r:id="" action="ppaction://media"/>
            <a:extLst>
              <a:ext uri="{FF2B5EF4-FFF2-40B4-BE49-F238E27FC236}">
                <a16:creationId xmlns:a16="http://schemas.microsoft.com/office/drawing/2014/main" id="{E6B3AB93-1124-B151-1C19-0E5D622666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61401" y="6168189"/>
            <a:ext cx="482599" cy="508000"/>
          </a:xfrm>
          <a:prstGeom prst="rect">
            <a:avLst/>
          </a:prstGeom>
        </p:spPr>
      </p:pic>
    </p:spTree>
    <p:extLst>
      <p:ext uri="{BB962C8B-B14F-4D97-AF65-F5344CB8AC3E}">
        <p14:creationId xmlns:p14="http://schemas.microsoft.com/office/powerpoint/2010/main" val="361027024"/>
      </p:ext>
    </p:extLst>
  </p:cSld>
  <p:clrMapOvr>
    <a:masterClrMapping/>
  </p:clrMapOvr>
  <mc:AlternateContent xmlns:mc="http://schemas.openxmlformats.org/markup-compatibility/2006" xmlns:p14="http://schemas.microsoft.com/office/powerpoint/2010/main">
    <mc:Choice Requires="p14">
      <p:transition p14:dur="250" advClick="0" advTm="54720">
        <p:fade/>
      </p:transition>
    </mc:Choice>
    <mc:Fallback xmlns="">
      <p:transition advClick="0" advTm="5472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040" fill="hold"/>
                                        <p:tgtEl>
                                          <p:spTgt spid="3"/>
                                        </p:tgtEl>
                                      </p:cBhvr>
                                    </p:cmd>
                                  </p:childTnLst>
                                </p:cTn>
                              </p:par>
                              <p:par>
                                <p:cTn id="7" presetID="9" presetClass="entr" presetSubtype="0" fill="hold" nodeType="withEffect">
                                  <p:stCondLst>
                                    <p:cond delay="13000"/>
                                  </p:stCondLst>
                                  <p:childTnLst>
                                    <p:set>
                                      <p:cBhvr>
                                        <p:cTn id="8" dur="1" fill="hold">
                                          <p:stCondLst>
                                            <p:cond delay="0"/>
                                          </p:stCondLst>
                                        </p:cTn>
                                        <p:tgtEl>
                                          <p:spTgt spid="2">
                                            <p:txEl>
                                              <p:pRg st="3" end="3"/>
                                            </p:txEl>
                                          </p:spTgt>
                                        </p:tgtEl>
                                        <p:attrNameLst>
                                          <p:attrName>style.visibility</p:attrName>
                                        </p:attrNameLst>
                                      </p:cBhvr>
                                      <p:to>
                                        <p:strVal val="visible"/>
                                      </p:to>
                                    </p:set>
                                    <p:animEffect transition="in" filter="dissolve">
                                      <p:cBhvr>
                                        <p:cTn id="9" dur="500"/>
                                        <p:tgtEl>
                                          <p:spTgt spid="2">
                                            <p:txEl>
                                              <p:pRg st="3" end="3"/>
                                            </p:txEl>
                                          </p:spTgt>
                                        </p:tgtEl>
                                      </p:cBhvr>
                                    </p:animEffect>
                                  </p:childTnLst>
                                </p:cTn>
                              </p:par>
                              <p:par>
                                <p:cTn id="10" presetID="9" presetClass="entr" presetSubtype="0" fill="hold" nodeType="withEffect">
                                  <p:stCondLst>
                                    <p:cond delay="38700"/>
                                  </p:stCondLst>
                                  <p:childTnLst>
                                    <p:set>
                                      <p:cBhvr>
                                        <p:cTn id="11" dur="1" fill="hold">
                                          <p:stCondLst>
                                            <p:cond delay="0"/>
                                          </p:stCondLst>
                                        </p:cTn>
                                        <p:tgtEl>
                                          <p:spTgt spid="2">
                                            <p:txEl>
                                              <p:pRg st="5" end="5"/>
                                            </p:txEl>
                                          </p:spTgt>
                                        </p:tgtEl>
                                        <p:attrNameLst>
                                          <p:attrName>style.visibility</p:attrName>
                                        </p:attrNameLst>
                                      </p:cBhvr>
                                      <p:to>
                                        <p:strVal val="visible"/>
                                      </p:to>
                                    </p:set>
                                    <p:animEffect transition="in" filter="dissolve">
                                      <p:cBhvr>
                                        <p:cTn id="1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3"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5ED1D5-58AF-2F04-E240-F31693B5C2F1}"/>
              </a:ext>
            </a:extLst>
          </p:cNvPr>
          <p:cNvPicPr>
            <a:picLocks noChangeAspect="1"/>
          </p:cNvPicPr>
          <p:nvPr/>
        </p:nvPicPr>
        <p:blipFill>
          <a:blip r:embed="rId4">
            <a:alphaModFix amt="11000"/>
            <a:extLst>
              <a:ext uri="{28A0092B-C50C-407E-A947-70E740481C1C}">
                <a14:useLocalDpi xmlns:a14="http://schemas.microsoft.com/office/drawing/2010/main" val="0"/>
              </a:ext>
            </a:extLst>
          </a:blip>
          <a:stretch>
            <a:fillRect/>
          </a:stretch>
        </p:blipFill>
        <p:spPr>
          <a:xfrm>
            <a:off x="0" y="914401"/>
            <a:ext cx="9144000" cy="5938157"/>
          </a:xfrm>
          <a:prstGeom prst="rect">
            <a:avLst/>
          </a:prstGeom>
        </p:spPr>
      </p:pic>
      <p:sp>
        <p:nvSpPr>
          <p:cNvPr id="5" name="Title 1">
            <a:extLst>
              <a:ext uri="{FF2B5EF4-FFF2-40B4-BE49-F238E27FC236}">
                <a16:creationId xmlns:a16="http://schemas.microsoft.com/office/drawing/2014/main" id="{064666BC-9455-5E10-6CB2-71345BBF6643}"/>
              </a:ext>
            </a:extLst>
          </p:cNvPr>
          <p:cNvSpPr txBox="1">
            <a:spLocks/>
          </p:cNvSpPr>
          <p:nvPr/>
        </p:nvSpPr>
        <p:spPr>
          <a:xfrm>
            <a:off x="221105" y="5442"/>
            <a:ext cx="8237095" cy="106679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Contents of FMLA Records</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E33A9B02-1712-28D9-89DB-1C2CC7FF41C9}"/>
              </a:ext>
            </a:extLst>
          </p:cNvPr>
          <p:cNvSpPr txBox="1"/>
          <p:nvPr/>
        </p:nvSpPr>
        <p:spPr>
          <a:xfrm>
            <a:off x="377252" y="1117787"/>
            <a:ext cx="8389495" cy="5786199"/>
          </a:xfrm>
          <a:prstGeom prst="rect">
            <a:avLst/>
          </a:prstGeom>
          <a:noFill/>
        </p:spPr>
        <p:txBody>
          <a:bodyPr wrap="square" rtlCol="0">
            <a:spAutoFit/>
          </a:bodyPr>
          <a:lstStyle/>
          <a:p>
            <a:pPr marL="342900" marR="0" indent="-342900">
              <a:spcBef>
                <a:spcPts val="0"/>
              </a:spcBef>
              <a:spcAft>
                <a:spcPts val="0"/>
              </a:spcAft>
              <a:buClr>
                <a:schemeClr val="accent6">
                  <a:lumMod val="75000"/>
                </a:schemeClr>
              </a:buClr>
              <a:buSzPct val="90000"/>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Copies of FMLA notices provided by an employee to the employer and by the employer to its employees concerning the FMLA (including any written request for leave from the employee as well as any required notice provided to the employee concerning FMLA leave),</a:t>
            </a:r>
          </a:p>
          <a:p>
            <a:pPr marL="342900" marR="0" indent="-342900">
              <a:spcBef>
                <a:spcPts val="0"/>
              </a:spcBef>
              <a:spcAft>
                <a:spcPts val="0"/>
              </a:spcAft>
              <a:buClr>
                <a:schemeClr val="accent6">
                  <a:lumMod val="75000"/>
                </a:schemeClr>
              </a:buClr>
              <a:buSzPct val="90000"/>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spcBef>
                <a:spcPts val="0"/>
              </a:spcBef>
              <a:spcAft>
                <a:spcPts val="0"/>
              </a:spcAft>
              <a:buClr>
                <a:schemeClr val="accent6">
                  <a:lumMod val="75000"/>
                </a:schemeClr>
              </a:buClr>
              <a:buSzPct val="90000"/>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Any documents, including electronic records, describing employee benefits or employer policies and practices regarding the taking of paid or unpaid leave,</a:t>
            </a:r>
          </a:p>
          <a:p>
            <a:pPr marL="342900" marR="0" indent="-342900">
              <a:spcBef>
                <a:spcPts val="0"/>
              </a:spcBef>
              <a:spcAft>
                <a:spcPts val="0"/>
              </a:spcAft>
              <a:buClr>
                <a:schemeClr val="accent6">
                  <a:lumMod val="75000"/>
                </a:schemeClr>
              </a:buClr>
              <a:buSzPct val="90000"/>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spcBef>
                <a:spcPts val="0"/>
              </a:spcBef>
              <a:spcAft>
                <a:spcPts val="0"/>
              </a:spcAft>
              <a:buClr>
                <a:schemeClr val="accent6">
                  <a:lumMod val="75000"/>
                </a:schemeClr>
              </a:buClr>
              <a:buSzPct val="90000"/>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Premium payments for employee benefits, and</a:t>
            </a:r>
          </a:p>
          <a:p>
            <a:pPr marL="342900" marR="0" indent="-342900">
              <a:spcBef>
                <a:spcPts val="0"/>
              </a:spcBef>
              <a:spcAft>
                <a:spcPts val="0"/>
              </a:spcAft>
              <a:buClr>
                <a:schemeClr val="accent6">
                  <a:lumMod val="75000"/>
                </a:schemeClr>
              </a:buClr>
              <a:buSzPct val="90000"/>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spcBef>
                <a:spcPts val="0"/>
              </a:spcBef>
              <a:spcAft>
                <a:spcPts val="0"/>
              </a:spcAft>
              <a:buClr>
                <a:schemeClr val="accent6">
                  <a:lumMod val="75000"/>
                </a:schemeClr>
              </a:buClr>
              <a:buSzPct val="90000"/>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Records of any dispute between the employer and an employee regarding the designation of leave as FMLA leave, such as emails or other written statements regarding a disagreement on the designation of the employee’s FMLA leave request.</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4" name="mod 5 slide 20.mp3">
            <a:hlinkClick r:id="" action="ppaction://media"/>
            <a:extLst>
              <a:ext uri="{FF2B5EF4-FFF2-40B4-BE49-F238E27FC236}">
                <a16:creationId xmlns:a16="http://schemas.microsoft.com/office/drawing/2014/main" id="{B8D8C5F5-F0E3-428D-9FCF-9A763E26D7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23027" y="6172199"/>
            <a:ext cx="406400" cy="462767"/>
          </a:xfrm>
          <a:prstGeom prst="rect">
            <a:avLst/>
          </a:prstGeom>
        </p:spPr>
      </p:pic>
    </p:spTree>
    <p:extLst>
      <p:ext uri="{BB962C8B-B14F-4D97-AF65-F5344CB8AC3E}">
        <p14:creationId xmlns:p14="http://schemas.microsoft.com/office/powerpoint/2010/main" val="2151136425"/>
      </p:ext>
    </p:extLst>
  </p:cSld>
  <p:clrMapOvr>
    <a:masterClrMapping/>
  </p:clrMapOvr>
  <mc:AlternateContent xmlns:mc="http://schemas.openxmlformats.org/markup-compatibility/2006" xmlns:p14="http://schemas.microsoft.com/office/powerpoint/2010/main">
    <mc:Choice Requires="p14">
      <p:transition p14:dur="250" advClick="0" advTm="56200">
        <p:fade/>
      </p:transition>
    </mc:Choice>
    <mc:Fallback xmlns="">
      <p:transition advClick="0" advTm="562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528" fill="hold"/>
                                        <p:tgtEl>
                                          <p:spTgt spid="4"/>
                                        </p:tgtEl>
                                      </p:cBhvr>
                                    </p:cmd>
                                  </p:childTnLst>
                                </p:cTn>
                              </p:par>
                              <p:par>
                                <p:cTn id="7" presetID="9" presetClass="entr" presetSubtype="0" fill="hold" nodeType="withEffect">
                                  <p:stCondLst>
                                    <p:cond delay="200"/>
                                  </p:stCondLst>
                                  <p:childTnLst>
                                    <p:set>
                                      <p:cBhvr>
                                        <p:cTn id="8" dur="1" fill="hold">
                                          <p:stCondLst>
                                            <p:cond delay="0"/>
                                          </p:stCondLst>
                                        </p:cTn>
                                        <p:tgtEl>
                                          <p:spTgt spid="2">
                                            <p:txEl>
                                              <p:pRg st="0" end="0"/>
                                            </p:txEl>
                                          </p:spTgt>
                                        </p:tgtEl>
                                        <p:attrNameLst>
                                          <p:attrName>style.visibility</p:attrName>
                                        </p:attrNameLst>
                                      </p:cBhvr>
                                      <p:to>
                                        <p:strVal val="visible"/>
                                      </p:to>
                                    </p:set>
                                    <p:animEffect transition="in" filter="dissolve">
                                      <p:cBhvr>
                                        <p:cTn id="9" dur="500"/>
                                        <p:tgtEl>
                                          <p:spTgt spid="2">
                                            <p:txEl>
                                              <p:pRg st="0" end="0"/>
                                            </p:txEl>
                                          </p:spTgt>
                                        </p:tgtEl>
                                      </p:cBhvr>
                                    </p:animEffect>
                                  </p:childTnLst>
                                </p:cTn>
                              </p:par>
                              <p:par>
                                <p:cTn id="10" presetID="9" presetClass="entr" presetSubtype="0" fill="hold" nodeType="withEffect">
                                  <p:stCondLst>
                                    <p:cond delay="2020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dissolve">
                                      <p:cBhvr>
                                        <p:cTn id="12" dur="500"/>
                                        <p:tgtEl>
                                          <p:spTgt spid="2">
                                            <p:txEl>
                                              <p:pRg st="2" end="2"/>
                                            </p:txEl>
                                          </p:spTgt>
                                        </p:tgtEl>
                                      </p:cBhvr>
                                    </p:animEffect>
                                  </p:childTnLst>
                                </p:cTn>
                              </p:par>
                              <p:par>
                                <p:cTn id="13" presetID="9" presetClass="entr" presetSubtype="0" fill="hold" nodeType="withEffect">
                                  <p:stCondLst>
                                    <p:cond delay="32600"/>
                                  </p:stCondLst>
                                  <p:childTnLst>
                                    <p:set>
                                      <p:cBhvr>
                                        <p:cTn id="14" dur="1" fill="hold">
                                          <p:stCondLst>
                                            <p:cond delay="0"/>
                                          </p:stCondLst>
                                        </p:cTn>
                                        <p:tgtEl>
                                          <p:spTgt spid="2">
                                            <p:txEl>
                                              <p:pRg st="4" end="4"/>
                                            </p:txEl>
                                          </p:spTgt>
                                        </p:tgtEl>
                                        <p:attrNameLst>
                                          <p:attrName>style.visibility</p:attrName>
                                        </p:attrNameLst>
                                      </p:cBhvr>
                                      <p:to>
                                        <p:strVal val="visible"/>
                                      </p:to>
                                    </p:set>
                                    <p:animEffect transition="in" filter="dissolve">
                                      <p:cBhvr>
                                        <p:cTn id="15" dur="500"/>
                                        <p:tgtEl>
                                          <p:spTgt spid="2">
                                            <p:txEl>
                                              <p:pRg st="4" end="4"/>
                                            </p:txEl>
                                          </p:spTgt>
                                        </p:tgtEl>
                                      </p:cBhvr>
                                    </p:animEffect>
                                  </p:childTnLst>
                                </p:cTn>
                              </p:par>
                              <p:par>
                                <p:cTn id="16" presetID="9" presetClass="entr" presetSubtype="0" fill="hold" nodeType="withEffect">
                                  <p:stCondLst>
                                    <p:cond delay="36000"/>
                                  </p:stCondLst>
                                  <p:childTnLst>
                                    <p:set>
                                      <p:cBhvr>
                                        <p:cTn id="17" dur="1" fill="hold">
                                          <p:stCondLst>
                                            <p:cond delay="0"/>
                                          </p:stCondLst>
                                        </p:cTn>
                                        <p:tgtEl>
                                          <p:spTgt spid="2">
                                            <p:txEl>
                                              <p:pRg st="6" end="6"/>
                                            </p:txEl>
                                          </p:spTgt>
                                        </p:tgtEl>
                                        <p:attrNameLst>
                                          <p:attrName>style.visibility</p:attrName>
                                        </p:attrNameLst>
                                      </p:cBhvr>
                                      <p:to>
                                        <p:strVal val="visible"/>
                                      </p:to>
                                    </p:set>
                                    <p:animEffect transition="in" filter="dissolve">
                                      <p:cBhvr>
                                        <p:cTn id="18"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93939">
                <p:cTn id="19"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64666BC-9455-5E10-6CB2-71345BBF6643}"/>
              </a:ext>
            </a:extLst>
          </p:cNvPr>
          <p:cNvSpPr txBox="1">
            <a:spLocks/>
          </p:cNvSpPr>
          <p:nvPr/>
        </p:nvSpPr>
        <p:spPr>
          <a:xfrm>
            <a:off x="221105" y="5442"/>
            <a:ext cx="8237095" cy="106679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3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Confidentiality of FMLA Records</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D3CB22A5-8FE3-F365-56EF-018BBBC22A10}"/>
              </a:ext>
            </a:extLst>
          </p:cNvPr>
          <p:cNvSpPr txBox="1"/>
          <p:nvPr/>
        </p:nvSpPr>
        <p:spPr>
          <a:xfrm>
            <a:off x="4614591" y="1195535"/>
            <a:ext cx="3749361" cy="2123658"/>
          </a:xfrm>
          <a:prstGeom prst="rect">
            <a:avLst/>
          </a:prstGeom>
          <a:noFill/>
        </p:spPr>
        <p:txBody>
          <a:bodyPr wrap="square" rtlCol="0">
            <a:spAutoFit/>
          </a:bodyPr>
          <a:lstStyle/>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 employer must maintain records in conformance with the confidentiality requirements of the Americans with Disabilities Act (ADA), as amended, if applicable, </a:t>
            </a:r>
          </a:p>
        </p:txBody>
      </p:sp>
      <p:pic>
        <p:nvPicPr>
          <p:cNvPr id="4" name="Picture 3">
            <a:extLst>
              <a:ext uri="{FF2B5EF4-FFF2-40B4-BE49-F238E27FC236}">
                <a16:creationId xmlns:a16="http://schemas.microsoft.com/office/drawing/2014/main" id="{2019A5A4-43B2-37D5-DDDC-DD84D3B00A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2674" y="3950823"/>
            <a:ext cx="3749360" cy="2274370"/>
          </a:xfrm>
          <a:prstGeom prst="rect">
            <a:avLst/>
          </a:prstGeom>
        </p:spPr>
      </p:pic>
      <p:sp>
        <p:nvSpPr>
          <p:cNvPr id="6" name="TextBox 5">
            <a:extLst>
              <a:ext uri="{FF2B5EF4-FFF2-40B4-BE49-F238E27FC236}">
                <a16:creationId xmlns:a16="http://schemas.microsoft.com/office/drawing/2014/main" id="{8AC9648C-E72B-D0F2-A5F7-C5B0983EBEAA}"/>
              </a:ext>
            </a:extLst>
          </p:cNvPr>
          <p:cNvSpPr txBox="1"/>
          <p:nvPr/>
        </p:nvSpPr>
        <p:spPr>
          <a:xfrm>
            <a:off x="342900" y="989403"/>
            <a:ext cx="7277100" cy="1785104"/>
          </a:xfrm>
          <a:prstGeom prst="rect">
            <a:avLst/>
          </a:prstGeom>
          <a:noFill/>
        </p:spPr>
        <p:txBody>
          <a:bodyPr wrap="square" rtlCol="0">
            <a:spAutoFit/>
          </a:bodyPr>
          <a:lstStyle/>
          <a:p>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Covered employers are required to maintain records and documents relating to FMLA medical certifications and recertifications of employees or their family members as confidential medical records. Such records are to be maintained in separate files from the usual personnel files. </a:t>
            </a:r>
          </a:p>
        </p:txBody>
      </p:sp>
      <p:pic>
        <p:nvPicPr>
          <p:cNvPr id="8" name="Picture 7">
            <a:extLst>
              <a:ext uri="{FF2B5EF4-FFF2-40B4-BE49-F238E27FC236}">
                <a16:creationId xmlns:a16="http://schemas.microsoft.com/office/drawing/2014/main" id="{D4BA4D4F-E448-730B-6567-C35C23C9E055}"/>
              </a:ext>
            </a:extLst>
          </p:cNvPr>
          <p:cNvPicPr>
            <a:picLocks noChangeAspect="1"/>
          </p:cNvPicPr>
          <p:nvPr/>
        </p:nvPicPr>
        <p:blipFill>
          <a:blip r:embed="rId5">
            <a:alphaModFix amt="10000"/>
            <a:extLst>
              <a:ext uri="{28A0092B-C50C-407E-A947-70E740481C1C}">
                <a14:useLocalDpi xmlns:a14="http://schemas.microsoft.com/office/drawing/2010/main" val="0"/>
              </a:ext>
            </a:extLst>
          </a:blip>
          <a:stretch>
            <a:fillRect/>
          </a:stretch>
        </p:blipFill>
        <p:spPr>
          <a:xfrm>
            <a:off x="2906870" y="1881955"/>
            <a:ext cx="3330260" cy="3683000"/>
          </a:xfrm>
          <a:prstGeom prst="rect">
            <a:avLst/>
          </a:prstGeom>
        </p:spPr>
      </p:pic>
      <p:pic>
        <p:nvPicPr>
          <p:cNvPr id="10" name="Picture 9">
            <a:extLst>
              <a:ext uri="{FF2B5EF4-FFF2-40B4-BE49-F238E27FC236}">
                <a16:creationId xmlns:a16="http://schemas.microsoft.com/office/drawing/2014/main" id="{90F09D5A-8831-10E6-8123-EBEEDEE67B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3273" y="1465699"/>
            <a:ext cx="3330261" cy="1727969"/>
          </a:xfrm>
          <a:prstGeom prst="rect">
            <a:avLst/>
          </a:prstGeom>
        </p:spPr>
      </p:pic>
      <p:sp>
        <p:nvSpPr>
          <p:cNvPr id="11" name="TextBox 10">
            <a:extLst>
              <a:ext uri="{FF2B5EF4-FFF2-40B4-BE49-F238E27FC236}">
                <a16:creationId xmlns:a16="http://schemas.microsoft.com/office/drawing/2014/main" id="{218D244B-6B9E-1B1A-3D43-36C42E971BE3}"/>
              </a:ext>
            </a:extLst>
          </p:cNvPr>
          <p:cNvSpPr txBox="1"/>
          <p:nvPr/>
        </p:nvSpPr>
        <p:spPr>
          <a:xfrm>
            <a:off x="561966" y="3856902"/>
            <a:ext cx="3813249" cy="2462213"/>
          </a:xfrm>
          <a:prstGeom prst="rect">
            <a:avLst/>
          </a:prstGeom>
          <a:noFill/>
        </p:spPr>
        <p:txBody>
          <a:bodyPr wrap="square" rtlCol="0">
            <a:spAutoFit/>
          </a:bodyPr>
          <a:lstStyle/>
          <a:p>
            <a:r>
              <a:rPr lang="en-US" sz="2200" kern="0" dirty="0">
                <a:solidFill>
                  <a:srgbClr val="000000"/>
                </a:solidFill>
                <a:latin typeface="Calibri" panose="020F0502020204030204" pitchFamily="34" charset="0"/>
                <a:ea typeface="Calibri" panose="020F0502020204030204" pitchFamily="34" charset="0"/>
                <a:cs typeface="Calibri" panose="020F0502020204030204" pitchFamily="34" charset="0"/>
              </a:rPr>
              <a:t>A</a:t>
            </a:r>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nd ,the Genetic Information Nondiscrimination Act, if applicable. Supervisors and managers may be informed of necessary restrictions on work duties and necessary accommodations. </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21.mp3">
            <a:hlinkClick r:id="" action="ppaction://media"/>
            <a:extLst>
              <a:ext uri="{FF2B5EF4-FFF2-40B4-BE49-F238E27FC236}">
                <a16:creationId xmlns:a16="http://schemas.microsoft.com/office/drawing/2014/main" id="{2DC1DAD0-2998-8068-8484-41CFC836D3E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58200" y="6319114"/>
            <a:ext cx="530234" cy="533443"/>
          </a:xfrm>
          <a:prstGeom prst="rect">
            <a:avLst/>
          </a:prstGeom>
        </p:spPr>
      </p:pic>
    </p:spTree>
    <p:extLst>
      <p:ext uri="{BB962C8B-B14F-4D97-AF65-F5344CB8AC3E}">
        <p14:creationId xmlns:p14="http://schemas.microsoft.com/office/powerpoint/2010/main" val="2447002706"/>
      </p:ext>
    </p:extLst>
  </p:cSld>
  <p:clrMapOvr>
    <a:masterClrMapping/>
  </p:clrMapOvr>
  <mc:AlternateContent xmlns:mc="http://schemas.openxmlformats.org/markup-compatibility/2006" xmlns:p14="http://schemas.microsoft.com/office/powerpoint/2010/main">
    <mc:Choice Requires="p14">
      <p:transition p14:dur="250" advClick="0" advTm="44380">
        <p:fade/>
      </p:transition>
    </mc:Choice>
    <mc:Fallback xmlns="">
      <p:transition advClick="0" advTm="4438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643" fill="hold"/>
                                        <p:tgtEl>
                                          <p:spTgt spid="9"/>
                                        </p:tgtEl>
                                      </p:cBhvr>
                                    </p:cmd>
                                  </p:childTnLst>
                                </p:cTn>
                              </p:par>
                              <p:par>
                                <p:cTn id="7" presetID="9" presetClass="entr" presetSubtype="0" fill="hold" nodeType="withEffect">
                                  <p:stCondLst>
                                    <p:cond delay="500"/>
                                  </p:stCondLst>
                                  <p:childTnLst>
                                    <p:set>
                                      <p:cBhvr>
                                        <p:cTn id="8" dur="1" fill="hold">
                                          <p:stCondLst>
                                            <p:cond delay="0"/>
                                          </p:stCondLst>
                                        </p:cTn>
                                        <p:tgtEl>
                                          <p:spTgt spid="8"/>
                                        </p:tgtEl>
                                        <p:attrNameLst>
                                          <p:attrName>style.visibility</p:attrName>
                                        </p:attrNameLst>
                                      </p:cBhvr>
                                      <p:to>
                                        <p:strVal val="visible"/>
                                      </p:to>
                                    </p:set>
                                    <p:animEffect transition="in" filter="dissolve">
                                      <p:cBhvr>
                                        <p:cTn id="9" dur="500"/>
                                        <p:tgtEl>
                                          <p:spTgt spid="8"/>
                                        </p:tgtEl>
                                      </p:cBhvr>
                                    </p:animEffect>
                                  </p:childTnLst>
                                </p:cTn>
                              </p:par>
                              <p:par>
                                <p:cTn id="10" presetID="9" presetClass="entr" presetSubtype="0" fill="hold" grpId="0" nodeType="with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par>
                                <p:cTn id="13" presetID="9" presetClass="exit" presetSubtype="0" fill="hold" grpId="1" nodeType="withEffect">
                                  <p:stCondLst>
                                    <p:cond delay="20200"/>
                                  </p:stCondLst>
                                  <p:childTnLst>
                                    <p:animEffect transition="out" filter="dissolv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par>
                                <p:cTn id="16" presetID="9" presetClass="entr" presetSubtype="0" fill="hold" nodeType="withEffect">
                                  <p:stCondLst>
                                    <p:cond delay="20500"/>
                                  </p:stCondLst>
                                  <p:childTnLst>
                                    <p:set>
                                      <p:cBhvr>
                                        <p:cTn id="17" dur="1" fill="hold">
                                          <p:stCondLst>
                                            <p:cond delay="0"/>
                                          </p:stCondLst>
                                        </p:cTn>
                                        <p:tgtEl>
                                          <p:spTgt spid="10"/>
                                        </p:tgtEl>
                                        <p:attrNameLst>
                                          <p:attrName>style.visibility</p:attrName>
                                        </p:attrNameLst>
                                      </p:cBhvr>
                                      <p:to>
                                        <p:strVal val="visible"/>
                                      </p:to>
                                    </p:set>
                                    <p:animEffect transition="in" filter="dissolve">
                                      <p:cBhvr>
                                        <p:cTn id="18" dur="500"/>
                                        <p:tgtEl>
                                          <p:spTgt spid="10"/>
                                        </p:tgtEl>
                                      </p:cBhvr>
                                    </p:animEffect>
                                  </p:childTnLst>
                                </p:cTn>
                              </p:par>
                              <p:par>
                                <p:cTn id="19" presetID="9" presetClass="entr" presetSubtype="0" fill="hold" grpId="0" nodeType="withEffect">
                                  <p:stCondLst>
                                    <p:cond delay="21200"/>
                                  </p:stCondLst>
                                  <p:childTnLst>
                                    <p:set>
                                      <p:cBhvr>
                                        <p:cTn id="20" dur="1" fill="hold">
                                          <p:stCondLst>
                                            <p:cond delay="0"/>
                                          </p:stCondLst>
                                        </p:cTn>
                                        <p:tgtEl>
                                          <p:spTgt spid="2"/>
                                        </p:tgtEl>
                                        <p:attrNameLst>
                                          <p:attrName>style.visibility</p:attrName>
                                        </p:attrNameLst>
                                      </p:cBhvr>
                                      <p:to>
                                        <p:strVal val="visible"/>
                                      </p:to>
                                    </p:set>
                                    <p:animEffect transition="in" filter="dissolve">
                                      <p:cBhvr>
                                        <p:cTn id="21" dur="500"/>
                                        <p:tgtEl>
                                          <p:spTgt spid="2"/>
                                        </p:tgtEl>
                                      </p:cBhvr>
                                    </p:animEffect>
                                  </p:childTnLst>
                                </p:cTn>
                              </p:par>
                              <p:par>
                                <p:cTn id="22" presetID="9" presetClass="entr" presetSubtype="0" fill="hold" grpId="0" nodeType="withEffect">
                                  <p:stCondLst>
                                    <p:cond delay="31300"/>
                                  </p:stCondLst>
                                  <p:childTnLst>
                                    <p:set>
                                      <p:cBhvr>
                                        <p:cTn id="23" dur="1" fill="hold">
                                          <p:stCondLst>
                                            <p:cond delay="0"/>
                                          </p:stCondLst>
                                        </p:cTn>
                                        <p:tgtEl>
                                          <p:spTgt spid="11"/>
                                        </p:tgtEl>
                                        <p:attrNameLst>
                                          <p:attrName>style.visibility</p:attrName>
                                        </p:attrNameLst>
                                      </p:cBhvr>
                                      <p:to>
                                        <p:strVal val="visible"/>
                                      </p:to>
                                    </p:set>
                                    <p:animEffect transition="in" filter="dissolve">
                                      <p:cBhvr>
                                        <p:cTn id="24" dur="500"/>
                                        <p:tgtEl>
                                          <p:spTgt spid="11"/>
                                        </p:tgtEl>
                                      </p:cBhvr>
                                    </p:animEffect>
                                  </p:childTnLst>
                                </p:cTn>
                              </p:par>
                              <p:par>
                                <p:cTn id="25" presetID="9" presetClass="entr" presetSubtype="0" fill="hold" nodeType="withEffect">
                                  <p:stCondLst>
                                    <p:cond delay="32000"/>
                                  </p:stCondLst>
                                  <p:childTnLst>
                                    <p:set>
                                      <p:cBhvr>
                                        <p:cTn id="26" dur="1" fill="hold">
                                          <p:stCondLst>
                                            <p:cond delay="0"/>
                                          </p:stCondLst>
                                        </p:cTn>
                                        <p:tgtEl>
                                          <p:spTgt spid="4"/>
                                        </p:tgtEl>
                                        <p:attrNameLst>
                                          <p:attrName>style.visibility</p:attrName>
                                        </p:attrNameLst>
                                      </p:cBhvr>
                                      <p:to>
                                        <p:strVal val="visible"/>
                                      </p:to>
                                    </p:set>
                                    <p:animEffect transition="in" filter="dissolv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8" fill="hold" display="0">
                  <p:stCondLst>
                    <p:cond delay="indefinite"/>
                  </p:stCondLst>
                  <p:endCondLst>
                    <p:cond evt="onStopAudio" delay="0">
                      <p:tgtEl>
                        <p:sldTgt/>
                      </p:tgtEl>
                    </p:cond>
                  </p:endCondLst>
                </p:cTn>
                <p:tgtEl>
                  <p:spTgt spid="9"/>
                </p:tgtEl>
              </p:cMediaNode>
            </p:audio>
          </p:childTnLst>
        </p:cTn>
      </p:par>
    </p:tnLst>
    <p:bldLst>
      <p:bldP spid="2" grpId="0"/>
      <p:bldP spid="6" grpId="0"/>
      <p:bldP spid="6" grpId="1"/>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CFA501-D105-E1ED-B394-24DEE7D8802E}"/>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8770" y="-6494"/>
            <a:ext cx="9135024" cy="6858329"/>
          </a:xfrm>
          <a:prstGeom prst="rect">
            <a:avLst/>
          </a:prstGeom>
        </p:spPr>
      </p:pic>
      <p:sp>
        <p:nvSpPr>
          <p:cNvPr id="44" name="Bent-Up Arrow 43">
            <a:extLst>
              <a:ext uri="{FF2B5EF4-FFF2-40B4-BE49-F238E27FC236}">
                <a16:creationId xmlns:a16="http://schemas.microsoft.com/office/drawing/2014/main" id="{F13F1C2C-768E-95B1-2D80-F0C0AA3DEAC2}"/>
              </a:ext>
            </a:extLst>
          </p:cNvPr>
          <p:cNvSpPr/>
          <p:nvPr/>
        </p:nvSpPr>
        <p:spPr>
          <a:xfrm rot="16200000" flipV="1">
            <a:off x="731543" y="256405"/>
            <a:ext cx="777856" cy="1231037"/>
          </a:xfrm>
          <a:prstGeom prst="bentUpArrow">
            <a:avLst>
              <a:gd name="adj1" fmla="val 25000"/>
              <a:gd name="adj2" fmla="val 23495"/>
              <a:gd name="adj3" fmla="val 25000"/>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Bent-Up Arrow 32">
            <a:extLst>
              <a:ext uri="{FF2B5EF4-FFF2-40B4-BE49-F238E27FC236}">
                <a16:creationId xmlns:a16="http://schemas.microsoft.com/office/drawing/2014/main" id="{75D78F43-306A-969A-29A7-329175BB2C20}"/>
              </a:ext>
            </a:extLst>
          </p:cNvPr>
          <p:cNvSpPr/>
          <p:nvPr/>
        </p:nvSpPr>
        <p:spPr>
          <a:xfrm flipH="1">
            <a:off x="4042949" y="3449068"/>
            <a:ext cx="1381397" cy="635932"/>
          </a:xfrm>
          <a:prstGeom prst="bentUpArrow">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Bent-Up Arrow 29">
            <a:extLst>
              <a:ext uri="{FF2B5EF4-FFF2-40B4-BE49-F238E27FC236}">
                <a16:creationId xmlns:a16="http://schemas.microsoft.com/office/drawing/2014/main" id="{2970E7F5-1B6C-39CC-4E90-6B419FC9DA8E}"/>
              </a:ext>
            </a:extLst>
          </p:cNvPr>
          <p:cNvSpPr/>
          <p:nvPr/>
        </p:nvSpPr>
        <p:spPr>
          <a:xfrm>
            <a:off x="5586816" y="1150322"/>
            <a:ext cx="952912" cy="652058"/>
          </a:xfrm>
          <a:prstGeom prst="bentUpArrow">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Bent-Up Arrow 33">
            <a:extLst>
              <a:ext uri="{FF2B5EF4-FFF2-40B4-BE49-F238E27FC236}">
                <a16:creationId xmlns:a16="http://schemas.microsoft.com/office/drawing/2014/main" id="{9EA10403-AB71-7501-559B-94E1F922EC5C}"/>
              </a:ext>
            </a:extLst>
          </p:cNvPr>
          <p:cNvSpPr/>
          <p:nvPr/>
        </p:nvSpPr>
        <p:spPr>
          <a:xfrm flipH="1" flipV="1">
            <a:off x="1361349" y="2438813"/>
            <a:ext cx="1749785" cy="472968"/>
          </a:xfrm>
          <a:prstGeom prst="bentUpArrow">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Bent-Up Arrow 40">
            <a:extLst>
              <a:ext uri="{FF2B5EF4-FFF2-40B4-BE49-F238E27FC236}">
                <a16:creationId xmlns:a16="http://schemas.microsoft.com/office/drawing/2014/main" id="{19DA422E-7329-6F97-7680-364412D44006}"/>
              </a:ext>
            </a:extLst>
          </p:cNvPr>
          <p:cNvSpPr/>
          <p:nvPr/>
        </p:nvSpPr>
        <p:spPr>
          <a:xfrm flipH="1" flipV="1">
            <a:off x="610413" y="4895973"/>
            <a:ext cx="1726608" cy="701174"/>
          </a:xfrm>
          <a:prstGeom prst="bentUpArrow">
            <a:avLst>
              <a:gd name="adj1" fmla="val 25000"/>
              <a:gd name="adj2" fmla="val 27522"/>
              <a:gd name="adj3" fmla="val 25000"/>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ight Arrow 38">
            <a:extLst>
              <a:ext uri="{FF2B5EF4-FFF2-40B4-BE49-F238E27FC236}">
                <a16:creationId xmlns:a16="http://schemas.microsoft.com/office/drawing/2014/main" id="{A1CF603E-0A63-3ABB-40A2-22F9A77B40D9}"/>
              </a:ext>
            </a:extLst>
          </p:cNvPr>
          <p:cNvSpPr/>
          <p:nvPr/>
        </p:nvSpPr>
        <p:spPr>
          <a:xfrm>
            <a:off x="1837776" y="5916848"/>
            <a:ext cx="2432149" cy="342366"/>
          </a:xfrm>
          <a:prstGeom prst="rightArrow">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06CA5866-46DD-BA56-B29D-23A7D648C664}"/>
              </a:ext>
            </a:extLst>
          </p:cNvPr>
          <p:cNvSpPr/>
          <p:nvPr/>
        </p:nvSpPr>
        <p:spPr>
          <a:xfrm>
            <a:off x="1735990" y="6165"/>
            <a:ext cx="1828800" cy="1116123"/>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Display the FMLA poster &amp; provide General Notice</a:t>
            </a:r>
          </a:p>
        </p:txBody>
      </p:sp>
      <p:sp>
        <p:nvSpPr>
          <p:cNvPr id="12" name="Rounded Rectangle 11">
            <a:extLst>
              <a:ext uri="{FF2B5EF4-FFF2-40B4-BE49-F238E27FC236}">
                <a16:creationId xmlns:a16="http://schemas.microsoft.com/office/drawing/2014/main" id="{9EBD3A4D-D3D9-379D-86F7-11F21441055F}"/>
              </a:ext>
            </a:extLst>
          </p:cNvPr>
          <p:cNvSpPr/>
          <p:nvPr/>
        </p:nvSpPr>
        <p:spPr>
          <a:xfrm>
            <a:off x="3585748" y="1079738"/>
            <a:ext cx="2001068" cy="1061544"/>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t>Employee asks for FMLA or employer learns leave may be for FMLA qualifying reason</a:t>
            </a:r>
          </a:p>
        </p:txBody>
      </p:sp>
      <p:sp>
        <p:nvSpPr>
          <p:cNvPr id="13" name="Rounded Rectangle 12">
            <a:extLst>
              <a:ext uri="{FF2B5EF4-FFF2-40B4-BE49-F238E27FC236}">
                <a16:creationId xmlns:a16="http://schemas.microsoft.com/office/drawing/2014/main" id="{FD705F78-76BC-933F-F5FE-460B8AAEA260}"/>
              </a:ext>
            </a:extLst>
          </p:cNvPr>
          <p:cNvSpPr/>
          <p:nvPr/>
        </p:nvSpPr>
        <p:spPr>
          <a:xfrm>
            <a:off x="5703165" y="195737"/>
            <a:ext cx="1676399" cy="938349"/>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Determine if employee is eligible</a:t>
            </a:r>
          </a:p>
        </p:txBody>
      </p:sp>
      <p:sp>
        <p:nvSpPr>
          <p:cNvPr id="14" name="Rounded Rectangle 13">
            <a:extLst>
              <a:ext uri="{FF2B5EF4-FFF2-40B4-BE49-F238E27FC236}">
                <a16:creationId xmlns:a16="http://schemas.microsoft.com/office/drawing/2014/main" id="{C848DEB8-EC1E-381D-D60A-7EBBC5DF94A4}"/>
              </a:ext>
            </a:extLst>
          </p:cNvPr>
          <p:cNvSpPr/>
          <p:nvPr/>
        </p:nvSpPr>
        <p:spPr>
          <a:xfrm>
            <a:off x="6716758" y="1440185"/>
            <a:ext cx="2305868" cy="1276325"/>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Provide Eligibility and Rights &amp; Responsibilities to the employee</a:t>
            </a:r>
          </a:p>
        </p:txBody>
      </p:sp>
      <p:sp>
        <p:nvSpPr>
          <p:cNvPr id="16" name="Rounded Rectangle 15">
            <a:extLst>
              <a:ext uri="{FF2B5EF4-FFF2-40B4-BE49-F238E27FC236}">
                <a16:creationId xmlns:a16="http://schemas.microsoft.com/office/drawing/2014/main" id="{9E63CC55-718B-91FE-6A4A-703A1C2C80E0}"/>
              </a:ext>
            </a:extLst>
          </p:cNvPr>
          <p:cNvSpPr/>
          <p:nvPr/>
        </p:nvSpPr>
        <p:spPr>
          <a:xfrm>
            <a:off x="5424347" y="2946470"/>
            <a:ext cx="2001068" cy="1322612"/>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Certification Process (question - required or not)</a:t>
            </a:r>
          </a:p>
        </p:txBody>
      </p:sp>
      <p:sp>
        <p:nvSpPr>
          <p:cNvPr id="18" name="Rounded Rectangle 17">
            <a:extLst>
              <a:ext uri="{FF2B5EF4-FFF2-40B4-BE49-F238E27FC236}">
                <a16:creationId xmlns:a16="http://schemas.microsoft.com/office/drawing/2014/main" id="{F6475451-18F7-3E58-16A1-C4F521C2829A}"/>
              </a:ext>
            </a:extLst>
          </p:cNvPr>
          <p:cNvSpPr/>
          <p:nvPr/>
        </p:nvSpPr>
        <p:spPr>
          <a:xfrm>
            <a:off x="2337022" y="4206233"/>
            <a:ext cx="2200005" cy="1157156"/>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Grant or deny leave request &amp; provide Designation notice to employee</a:t>
            </a:r>
          </a:p>
        </p:txBody>
      </p:sp>
      <p:sp>
        <p:nvSpPr>
          <p:cNvPr id="19" name="Rounded Rectangle 18">
            <a:extLst>
              <a:ext uri="{FF2B5EF4-FFF2-40B4-BE49-F238E27FC236}">
                <a16:creationId xmlns:a16="http://schemas.microsoft.com/office/drawing/2014/main" id="{C015883E-2619-CF9F-BDCF-0851393C3685}"/>
              </a:ext>
            </a:extLst>
          </p:cNvPr>
          <p:cNvSpPr/>
          <p:nvPr/>
        </p:nvSpPr>
        <p:spPr>
          <a:xfrm>
            <a:off x="3087185" y="2282114"/>
            <a:ext cx="1911530" cy="1157155"/>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Let employee know that Certification will be required</a:t>
            </a:r>
          </a:p>
        </p:txBody>
      </p:sp>
      <p:sp>
        <p:nvSpPr>
          <p:cNvPr id="20" name="Rounded Rectangle 19">
            <a:extLst>
              <a:ext uri="{FF2B5EF4-FFF2-40B4-BE49-F238E27FC236}">
                <a16:creationId xmlns:a16="http://schemas.microsoft.com/office/drawing/2014/main" id="{E921AC82-DA00-7399-305C-33FA7E80ED12}"/>
              </a:ext>
            </a:extLst>
          </p:cNvPr>
          <p:cNvSpPr/>
          <p:nvPr/>
        </p:nvSpPr>
        <p:spPr>
          <a:xfrm>
            <a:off x="62046" y="2888380"/>
            <a:ext cx="2085701" cy="938349"/>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Determine if leave is for an FMLA-qualifying reason</a:t>
            </a:r>
          </a:p>
        </p:txBody>
      </p:sp>
      <p:sp>
        <p:nvSpPr>
          <p:cNvPr id="21" name="Rounded Rectangle 20">
            <a:extLst>
              <a:ext uri="{FF2B5EF4-FFF2-40B4-BE49-F238E27FC236}">
                <a16:creationId xmlns:a16="http://schemas.microsoft.com/office/drawing/2014/main" id="{A345A59C-C5D7-AAD9-00D3-AFC6D91E4ACF}"/>
              </a:ext>
            </a:extLst>
          </p:cNvPr>
          <p:cNvSpPr/>
          <p:nvPr/>
        </p:nvSpPr>
        <p:spPr>
          <a:xfrm>
            <a:off x="179798" y="5589697"/>
            <a:ext cx="1711233" cy="1175525"/>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Maintain Health Benefits During Leave</a:t>
            </a:r>
          </a:p>
        </p:txBody>
      </p:sp>
      <p:sp>
        <p:nvSpPr>
          <p:cNvPr id="22" name="Rounded Rectangle 21">
            <a:extLst>
              <a:ext uri="{FF2B5EF4-FFF2-40B4-BE49-F238E27FC236}">
                <a16:creationId xmlns:a16="http://schemas.microsoft.com/office/drawing/2014/main" id="{E1D0848B-DA7B-05C5-258D-D4AFF0AD0957}"/>
              </a:ext>
            </a:extLst>
          </p:cNvPr>
          <p:cNvSpPr/>
          <p:nvPr/>
        </p:nvSpPr>
        <p:spPr>
          <a:xfrm>
            <a:off x="7170695" y="5447999"/>
            <a:ext cx="1711233" cy="1089676"/>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Maintain Records</a:t>
            </a:r>
          </a:p>
        </p:txBody>
      </p:sp>
      <p:sp>
        <p:nvSpPr>
          <p:cNvPr id="23" name="Rounded Rectangle 22">
            <a:extLst>
              <a:ext uri="{FF2B5EF4-FFF2-40B4-BE49-F238E27FC236}">
                <a16:creationId xmlns:a16="http://schemas.microsoft.com/office/drawing/2014/main" id="{1F062AAC-7322-98EA-39E3-7D52325BE9CF}"/>
              </a:ext>
            </a:extLst>
          </p:cNvPr>
          <p:cNvSpPr/>
          <p:nvPr/>
        </p:nvSpPr>
        <p:spPr>
          <a:xfrm>
            <a:off x="4269925" y="5382987"/>
            <a:ext cx="1711233" cy="1322613"/>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Restore the employee to same or similar job</a:t>
            </a:r>
          </a:p>
        </p:txBody>
      </p:sp>
      <p:sp>
        <p:nvSpPr>
          <p:cNvPr id="28" name="Bent-Up Arrow 27">
            <a:extLst>
              <a:ext uri="{FF2B5EF4-FFF2-40B4-BE49-F238E27FC236}">
                <a16:creationId xmlns:a16="http://schemas.microsoft.com/office/drawing/2014/main" id="{251BC71E-B117-E5C1-5C2F-C0EDCFB6206B}"/>
              </a:ext>
            </a:extLst>
          </p:cNvPr>
          <p:cNvSpPr/>
          <p:nvPr/>
        </p:nvSpPr>
        <p:spPr>
          <a:xfrm flipV="1">
            <a:off x="3564790" y="451100"/>
            <a:ext cx="1025435" cy="615584"/>
          </a:xfrm>
          <a:prstGeom prst="bentUpArrow">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Bent-Up Arrow 30">
            <a:extLst>
              <a:ext uri="{FF2B5EF4-FFF2-40B4-BE49-F238E27FC236}">
                <a16:creationId xmlns:a16="http://schemas.microsoft.com/office/drawing/2014/main" id="{2615DE07-74C2-52ED-CC89-0E4F4FC61DE3}"/>
              </a:ext>
            </a:extLst>
          </p:cNvPr>
          <p:cNvSpPr/>
          <p:nvPr/>
        </p:nvSpPr>
        <p:spPr>
          <a:xfrm flipV="1">
            <a:off x="7379564" y="673147"/>
            <a:ext cx="1434738" cy="767038"/>
          </a:xfrm>
          <a:prstGeom prst="bentUpArrow">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Bent-Up Arrow 31">
            <a:extLst>
              <a:ext uri="{FF2B5EF4-FFF2-40B4-BE49-F238E27FC236}">
                <a16:creationId xmlns:a16="http://schemas.microsoft.com/office/drawing/2014/main" id="{D5CADF65-5D87-A97A-15B9-58E5AF9DD2F8}"/>
              </a:ext>
            </a:extLst>
          </p:cNvPr>
          <p:cNvSpPr/>
          <p:nvPr/>
        </p:nvSpPr>
        <p:spPr>
          <a:xfrm rot="16200000" flipH="1">
            <a:off x="7776507" y="2365420"/>
            <a:ext cx="732558" cy="1434739"/>
          </a:xfrm>
          <a:prstGeom prst="bentUpArrow">
            <a:avLst>
              <a:gd name="adj1" fmla="val 25000"/>
              <a:gd name="adj2" fmla="val 23207"/>
              <a:gd name="adj3" fmla="val 25000"/>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Bent-Up Arrow 34">
            <a:extLst>
              <a:ext uri="{FF2B5EF4-FFF2-40B4-BE49-F238E27FC236}">
                <a16:creationId xmlns:a16="http://schemas.microsoft.com/office/drawing/2014/main" id="{A5715F01-29BA-CD7A-8824-334E9173995A}"/>
              </a:ext>
            </a:extLst>
          </p:cNvPr>
          <p:cNvSpPr/>
          <p:nvPr/>
        </p:nvSpPr>
        <p:spPr>
          <a:xfrm flipV="1">
            <a:off x="2147747" y="3571051"/>
            <a:ext cx="1025435" cy="615584"/>
          </a:xfrm>
          <a:prstGeom prst="bentUpArrow">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ight Arrow 41">
            <a:extLst>
              <a:ext uri="{FF2B5EF4-FFF2-40B4-BE49-F238E27FC236}">
                <a16:creationId xmlns:a16="http://schemas.microsoft.com/office/drawing/2014/main" id="{D1565349-750B-1B01-0913-D39425DD77AE}"/>
              </a:ext>
            </a:extLst>
          </p:cNvPr>
          <p:cNvSpPr/>
          <p:nvPr/>
        </p:nvSpPr>
        <p:spPr>
          <a:xfrm>
            <a:off x="5990002" y="5835094"/>
            <a:ext cx="1171849" cy="342366"/>
          </a:xfrm>
          <a:prstGeom prst="rightArrow">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a:extLst>
              <a:ext uri="{FF2B5EF4-FFF2-40B4-BE49-F238E27FC236}">
                <a16:creationId xmlns:a16="http://schemas.microsoft.com/office/drawing/2014/main" id="{9C0E1984-6DE8-721A-A9C7-22F072FEEE86}"/>
              </a:ext>
            </a:extLst>
          </p:cNvPr>
          <p:cNvSpPr/>
          <p:nvPr/>
        </p:nvSpPr>
        <p:spPr>
          <a:xfrm>
            <a:off x="8976" y="1172825"/>
            <a:ext cx="1828800" cy="938349"/>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Employee</a:t>
            </a:r>
          </a:p>
        </p:txBody>
      </p:sp>
      <p:sp>
        <p:nvSpPr>
          <p:cNvPr id="2" name="5-Point Star 1">
            <a:extLst>
              <a:ext uri="{FF2B5EF4-FFF2-40B4-BE49-F238E27FC236}">
                <a16:creationId xmlns:a16="http://schemas.microsoft.com/office/drawing/2014/main" id="{C179D798-3400-2A55-E9F0-0DA66A3B5C33}"/>
              </a:ext>
            </a:extLst>
          </p:cNvPr>
          <p:cNvSpPr/>
          <p:nvPr/>
        </p:nvSpPr>
        <p:spPr>
          <a:xfrm>
            <a:off x="660484" y="1841862"/>
            <a:ext cx="533400" cy="472969"/>
          </a:xfrm>
          <a:prstGeom prst="star5">
            <a:avLst/>
          </a:prstGeom>
          <a:solidFill>
            <a:srgbClr val="FFFF00"/>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1</a:t>
            </a:r>
          </a:p>
        </p:txBody>
      </p:sp>
      <p:sp>
        <p:nvSpPr>
          <p:cNvPr id="4" name="5-Point Star 3">
            <a:extLst>
              <a:ext uri="{FF2B5EF4-FFF2-40B4-BE49-F238E27FC236}">
                <a16:creationId xmlns:a16="http://schemas.microsoft.com/office/drawing/2014/main" id="{0B18CAFC-CF6B-BC67-4A76-4FE581D3A4C6}"/>
              </a:ext>
            </a:extLst>
          </p:cNvPr>
          <p:cNvSpPr/>
          <p:nvPr/>
        </p:nvSpPr>
        <p:spPr>
          <a:xfrm>
            <a:off x="2383690" y="1042502"/>
            <a:ext cx="533400" cy="472969"/>
          </a:xfrm>
          <a:prstGeom prst="star5">
            <a:avLst/>
          </a:prstGeom>
          <a:solidFill>
            <a:srgbClr val="FFFF00"/>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2</a:t>
            </a:r>
          </a:p>
        </p:txBody>
      </p:sp>
      <p:sp>
        <p:nvSpPr>
          <p:cNvPr id="5" name="5-Point Star 4">
            <a:extLst>
              <a:ext uri="{FF2B5EF4-FFF2-40B4-BE49-F238E27FC236}">
                <a16:creationId xmlns:a16="http://schemas.microsoft.com/office/drawing/2014/main" id="{0305BF78-8E44-EDA1-36C6-F4AB8026B7C7}"/>
              </a:ext>
            </a:extLst>
          </p:cNvPr>
          <p:cNvSpPr/>
          <p:nvPr/>
        </p:nvSpPr>
        <p:spPr>
          <a:xfrm>
            <a:off x="4704525" y="606785"/>
            <a:ext cx="533400" cy="472969"/>
          </a:xfrm>
          <a:prstGeom prst="star5">
            <a:avLst/>
          </a:prstGeom>
          <a:solidFill>
            <a:srgbClr val="FFFF00"/>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3</a:t>
            </a:r>
          </a:p>
        </p:txBody>
      </p:sp>
      <p:sp>
        <p:nvSpPr>
          <p:cNvPr id="6" name="5-Point Star 5">
            <a:extLst>
              <a:ext uri="{FF2B5EF4-FFF2-40B4-BE49-F238E27FC236}">
                <a16:creationId xmlns:a16="http://schemas.microsoft.com/office/drawing/2014/main" id="{2E951B4F-0549-1A14-7309-74CD5AAB8FFC}"/>
              </a:ext>
            </a:extLst>
          </p:cNvPr>
          <p:cNvSpPr/>
          <p:nvPr/>
        </p:nvSpPr>
        <p:spPr>
          <a:xfrm>
            <a:off x="6962513" y="802493"/>
            <a:ext cx="533400" cy="472969"/>
          </a:xfrm>
          <a:prstGeom prst="star5">
            <a:avLst/>
          </a:prstGeom>
          <a:solidFill>
            <a:srgbClr val="FFFF00"/>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4</a:t>
            </a:r>
          </a:p>
        </p:txBody>
      </p:sp>
      <p:sp>
        <p:nvSpPr>
          <p:cNvPr id="7" name="5-Point Star 6">
            <a:extLst>
              <a:ext uri="{FF2B5EF4-FFF2-40B4-BE49-F238E27FC236}">
                <a16:creationId xmlns:a16="http://schemas.microsoft.com/office/drawing/2014/main" id="{78FD57D2-1607-27B9-945D-62A35306BEBC}"/>
              </a:ext>
            </a:extLst>
          </p:cNvPr>
          <p:cNvSpPr/>
          <p:nvPr/>
        </p:nvSpPr>
        <p:spPr>
          <a:xfrm>
            <a:off x="6457851" y="2307331"/>
            <a:ext cx="533400" cy="472969"/>
          </a:xfrm>
          <a:prstGeom prst="star5">
            <a:avLst/>
          </a:prstGeom>
          <a:solidFill>
            <a:srgbClr val="FFFF00"/>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5</a:t>
            </a:r>
          </a:p>
        </p:txBody>
      </p:sp>
      <p:sp>
        <p:nvSpPr>
          <p:cNvPr id="8" name="5-Point Star 7">
            <a:extLst>
              <a:ext uri="{FF2B5EF4-FFF2-40B4-BE49-F238E27FC236}">
                <a16:creationId xmlns:a16="http://schemas.microsoft.com/office/drawing/2014/main" id="{2EDFDB52-36F3-1BCE-B6C7-43AC381F3DE6}"/>
              </a:ext>
            </a:extLst>
          </p:cNvPr>
          <p:cNvSpPr/>
          <p:nvPr/>
        </p:nvSpPr>
        <p:spPr>
          <a:xfrm>
            <a:off x="6254792" y="4046037"/>
            <a:ext cx="533400" cy="472969"/>
          </a:xfrm>
          <a:prstGeom prst="star5">
            <a:avLst/>
          </a:prstGeom>
          <a:solidFill>
            <a:srgbClr val="FFFF00"/>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6</a:t>
            </a:r>
          </a:p>
        </p:txBody>
      </p:sp>
      <p:sp>
        <p:nvSpPr>
          <p:cNvPr id="9" name="5-Point Star 8">
            <a:extLst>
              <a:ext uri="{FF2B5EF4-FFF2-40B4-BE49-F238E27FC236}">
                <a16:creationId xmlns:a16="http://schemas.microsoft.com/office/drawing/2014/main" id="{24E6349F-6E4C-CFFF-61F2-721B4B8AF870}"/>
              </a:ext>
            </a:extLst>
          </p:cNvPr>
          <p:cNvSpPr/>
          <p:nvPr/>
        </p:nvSpPr>
        <p:spPr>
          <a:xfrm>
            <a:off x="2900633" y="2010146"/>
            <a:ext cx="533400" cy="472969"/>
          </a:xfrm>
          <a:prstGeom prst="star5">
            <a:avLst/>
          </a:prstGeom>
          <a:solidFill>
            <a:srgbClr val="FFFF00"/>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7</a:t>
            </a:r>
          </a:p>
        </p:txBody>
      </p:sp>
      <p:sp>
        <p:nvSpPr>
          <p:cNvPr id="10" name="5-Point Star 9">
            <a:extLst>
              <a:ext uri="{FF2B5EF4-FFF2-40B4-BE49-F238E27FC236}">
                <a16:creationId xmlns:a16="http://schemas.microsoft.com/office/drawing/2014/main" id="{196ADFD4-3CEB-55B4-F485-230844BC9DAF}"/>
              </a:ext>
            </a:extLst>
          </p:cNvPr>
          <p:cNvSpPr/>
          <p:nvPr/>
        </p:nvSpPr>
        <p:spPr>
          <a:xfrm>
            <a:off x="901811" y="3809552"/>
            <a:ext cx="533400" cy="472969"/>
          </a:xfrm>
          <a:prstGeom prst="star5">
            <a:avLst/>
          </a:prstGeom>
          <a:solidFill>
            <a:srgbClr val="FFFF00"/>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8</a:t>
            </a:r>
          </a:p>
        </p:txBody>
      </p:sp>
      <p:sp>
        <p:nvSpPr>
          <p:cNvPr id="15" name="5-Point Star 14">
            <a:extLst>
              <a:ext uri="{FF2B5EF4-FFF2-40B4-BE49-F238E27FC236}">
                <a16:creationId xmlns:a16="http://schemas.microsoft.com/office/drawing/2014/main" id="{311E5384-BCE6-2428-BC11-211B5313BD6D}"/>
              </a:ext>
            </a:extLst>
          </p:cNvPr>
          <p:cNvSpPr/>
          <p:nvPr/>
        </p:nvSpPr>
        <p:spPr>
          <a:xfrm>
            <a:off x="4319582" y="4553174"/>
            <a:ext cx="533400" cy="472969"/>
          </a:xfrm>
          <a:prstGeom prst="star5">
            <a:avLst/>
          </a:prstGeom>
          <a:solidFill>
            <a:srgbClr val="FFFF00"/>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9</a:t>
            </a:r>
          </a:p>
        </p:txBody>
      </p:sp>
      <p:sp>
        <p:nvSpPr>
          <p:cNvPr id="17" name="5-Point Star 16">
            <a:extLst>
              <a:ext uri="{FF2B5EF4-FFF2-40B4-BE49-F238E27FC236}">
                <a16:creationId xmlns:a16="http://schemas.microsoft.com/office/drawing/2014/main" id="{960B603F-BFD2-4751-3BD5-5EE3DAB62FBB}"/>
              </a:ext>
            </a:extLst>
          </p:cNvPr>
          <p:cNvSpPr/>
          <p:nvPr/>
        </p:nvSpPr>
        <p:spPr>
          <a:xfrm>
            <a:off x="1536921" y="5589697"/>
            <a:ext cx="1025435" cy="785308"/>
          </a:xfrm>
          <a:prstGeom prst="star5">
            <a:avLst/>
          </a:prstGeom>
          <a:solidFill>
            <a:srgbClr val="FFFF00"/>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ysClr val="windowText" lastClr="000000"/>
                </a:solidFill>
              </a:rPr>
              <a:t>10</a:t>
            </a:r>
          </a:p>
        </p:txBody>
      </p:sp>
      <p:sp>
        <p:nvSpPr>
          <p:cNvPr id="27" name="5-Point Star 26">
            <a:extLst>
              <a:ext uri="{FF2B5EF4-FFF2-40B4-BE49-F238E27FC236}">
                <a16:creationId xmlns:a16="http://schemas.microsoft.com/office/drawing/2014/main" id="{6A9D3DC1-11D4-5BDE-759D-D496382D5359}"/>
              </a:ext>
            </a:extLst>
          </p:cNvPr>
          <p:cNvSpPr/>
          <p:nvPr/>
        </p:nvSpPr>
        <p:spPr>
          <a:xfrm>
            <a:off x="5136217" y="4716719"/>
            <a:ext cx="1025435" cy="785308"/>
          </a:xfrm>
          <a:prstGeom prst="star5">
            <a:avLst/>
          </a:prstGeom>
          <a:solidFill>
            <a:srgbClr val="FFFF00"/>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ysClr val="windowText" lastClr="000000"/>
                </a:solidFill>
              </a:rPr>
              <a:t>11</a:t>
            </a:r>
          </a:p>
        </p:txBody>
      </p:sp>
      <p:sp>
        <p:nvSpPr>
          <p:cNvPr id="29" name="5-Point Star 28">
            <a:extLst>
              <a:ext uri="{FF2B5EF4-FFF2-40B4-BE49-F238E27FC236}">
                <a16:creationId xmlns:a16="http://schemas.microsoft.com/office/drawing/2014/main" id="{97589C64-9966-1B63-B24D-1D154B20B626}"/>
              </a:ext>
            </a:extLst>
          </p:cNvPr>
          <p:cNvSpPr/>
          <p:nvPr/>
        </p:nvSpPr>
        <p:spPr>
          <a:xfrm>
            <a:off x="7470324" y="4853906"/>
            <a:ext cx="1025435" cy="785308"/>
          </a:xfrm>
          <a:prstGeom prst="star5">
            <a:avLst/>
          </a:prstGeom>
          <a:solidFill>
            <a:srgbClr val="FFFF00"/>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ysClr val="windowText" lastClr="000000"/>
                </a:solidFill>
              </a:rPr>
              <a:t>12</a:t>
            </a:r>
          </a:p>
        </p:txBody>
      </p:sp>
      <p:sp>
        <p:nvSpPr>
          <p:cNvPr id="24" name="TextBox 23">
            <a:extLst>
              <a:ext uri="{FF2B5EF4-FFF2-40B4-BE49-F238E27FC236}">
                <a16:creationId xmlns:a16="http://schemas.microsoft.com/office/drawing/2014/main" id="{9983BDC5-8462-09EB-0F02-3E2B2D00F773}"/>
              </a:ext>
            </a:extLst>
          </p:cNvPr>
          <p:cNvSpPr txBox="1"/>
          <p:nvPr/>
        </p:nvSpPr>
        <p:spPr>
          <a:xfrm>
            <a:off x="2131921" y="1979419"/>
            <a:ext cx="4654230" cy="3139321"/>
          </a:xfrm>
          <a:prstGeom prst="rect">
            <a:avLst/>
          </a:prstGeom>
          <a:solidFill>
            <a:schemeClr val="accent6">
              <a:lumMod val="60000"/>
              <a:lumOff val="40000"/>
            </a:schemeClr>
          </a:solidFill>
        </p:spPr>
        <p:txBody>
          <a:bodyPr wrap="square" rtlCol="0">
            <a:spAutoFit/>
          </a:bodyPr>
          <a:lstStyle/>
          <a:p>
            <a:pPr algn="ctr"/>
            <a:r>
              <a:rPr lang="en-US" sz="6600" b="1" dirty="0"/>
              <a:t>THE END OF THE FMLA ROADMAP</a:t>
            </a:r>
          </a:p>
        </p:txBody>
      </p:sp>
      <p:pic>
        <p:nvPicPr>
          <p:cNvPr id="25" name="mod 5 slide 22.mp3">
            <a:hlinkClick r:id="" action="ppaction://media"/>
            <a:extLst>
              <a:ext uri="{FF2B5EF4-FFF2-40B4-BE49-F238E27FC236}">
                <a16:creationId xmlns:a16="http://schemas.microsoft.com/office/drawing/2014/main" id="{77F9BB37-10AD-97A5-B114-9B00D31718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30502"/>
            <a:ext cx="457200" cy="503698"/>
          </a:xfrm>
          <a:prstGeom prst="rect">
            <a:avLst/>
          </a:prstGeom>
        </p:spPr>
      </p:pic>
    </p:spTree>
    <p:extLst>
      <p:ext uri="{BB962C8B-B14F-4D97-AF65-F5344CB8AC3E}">
        <p14:creationId xmlns:p14="http://schemas.microsoft.com/office/powerpoint/2010/main" val="3651762725"/>
      </p:ext>
    </p:extLst>
  </p:cSld>
  <p:clrMapOvr>
    <a:masterClrMapping/>
  </p:clrMapOvr>
  <mc:AlternateContent xmlns:mc="http://schemas.openxmlformats.org/markup-compatibility/2006" xmlns:p14="http://schemas.microsoft.com/office/powerpoint/2010/main">
    <mc:Choice Requires="p14">
      <p:transition p14:dur="250" advClick="0" advTm="14800">
        <p:fade/>
      </p:transition>
    </mc:Choice>
    <mc:Fallback xmlns="">
      <p:transition advClick="0" advTm="148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15" fill="hold"/>
                                        <p:tgtEl>
                                          <p:spTgt spid="25"/>
                                        </p:tgtEl>
                                      </p:cBhvr>
                                    </p:cmd>
                                  </p:childTnLst>
                                </p:cTn>
                              </p:par>
                              <p:par>
                                <p:cTn id="7" presetID="35"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2000"/>
                                        <p:tgtEl>
                                          <p:spTgt spid="24"/>
                                        </p:tgtEl>
                                      </p:cBhvr>
                                    </p:animEffect>
                                    <p:anim calcmode="lin" valueType="num">
                                      <p:cBhvr>
                                        <p:cTn id="10" dur="2000" fill="hold"/>
                                        <p:tgtEl>
                                          <p:spTgt spid="24"/>
                                        </p:tgtEl>
                                        <p:attrNameLst>
                                          <p:attrName>style.rotation</p:attrName>
                                        </p:attrNameLst>
                                      </p:cBhvr>
                                      <p:tavLst>
                                        <p:tav tm="0">
                                          <p:val>
                                            <p:fltVal val="720"/>
                                          </p:val>
                                        </p:tav>
                                        <p:tav tm="100000">
                                          <p:val>
                                            <p:fltVal val="0"/>
                                          </p:val>
                                        </p:tav>
                                      </p:tavLst>
                                    </p:anim>
                                    <p:anim calcmode="lin" valueType="num">
                                      <p:cBhvr>
                                        <p:cTn id="11" dur="2000" fill="hold"/>
                                        <p:tgtEl>
                                          <p:spTgt spid="24"/>
                                        </p:tgtEl>
                                        <p:attrNameLst>
                                          <p:attrName>ppt_h</p:attrName>
                                        </p:attrNameLst>
                                      </p:cBhvr>
                                      <p:tavLst>
                                        <p:tav tm="0">
                                          <p:val>
                                            <p:fltVal val="0"/>
                                          </p:val>
                                        </p:tav>
                                        <p:tav tm="100000">
                                          <p:val>
                                            <p:strVal val="#ppt_h"/>
                                          </p:val>
                                        </p:tav>
                                      </p:tavLst>
                                    </p:anim>
                                    <p:anim calcmode="lin" valueType="num">
                                      <p:cBhvr>
                                        <p:cTn id="12" dur="2000" fill="hold"/>
                                        <p:tgtEl>
                                          <p:spTgt spid="2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3" fill="hold" display="0">
                  <p:stCondLst>
                    <p:cond delay="indefinite"/>
                  </p:stCondLst>
                  <p:endCondLst>
                    <p:cond evt="onStopAudio" delay="0">
                      <p:tgtEl>
                        <p:sldTgt/>
                      </p:tgtEl>
                    </p:cond>
                  </p:endCondLst>
                </p:cTn>
                <p:tgtEl>
                  <p:spTgt spid="25"/>
                </p:tgtEl>
              </p:cMediaNode>
            </p:audio>
          </p:childTnLst>
        </p:cTn>
      </p:par>
    </p:tnLst>
    <p:bldLst>
      <p:bldP spid="2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64666BC-9455-5E10-6CB2-71345BBF6643}"/>
              </a:ext>
            </a:extLst>
          </p:cNvPr>
          <p:cNvSpPr txBox="1">
            <a:spLocks/>
          </p:cNvSpPr>
          <p:nvPr/>
        </p:nvSpPr>
        <p:spPr>
          <a:xfrm>
            <a:off x="221105" y="5442"/>
            <a:ext cx="8237095" cy="106679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200" dirty="0">
                <a:latin typeface="+mn-lt"/>
              </a:rPr>
              <a:t>The</a:t>
            </a:r>
            <a:r>
              <a:rPr lang="en-US" sz="3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12-Month Leave Year</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3200" dirty="0">
              <a:latin typeface="+mn-lt"/>
            </a:endParaRPr>
          </a:p>
        </p:txBody>
      </p:sp>
      <p:pic>
        <p:nvPicPr>
          <p:cNvPr id="6" name="Picture 5">
            <a:extLst>
              <a:ext uri="{FF2B5EF4-FFF2-40B4-BE49-F238E27FC236}">
                <a16:creationId xmlns:a16="http://schemas.microsoft.com/office/drawing/2014/main" id="{00F2F915-ED2C-81E3-EDF3-EDED4F173EF9}"/>
              </a:ext>
            </a:extLst>
          </p:cNvPr>
          <p:cNvPicPr>
            <a:picLocks noChangeAspect="1"/>
          </p:cNvPicPr>
          <p:nvPr/>
        </p:nvPicPr>
        <p:blipFill>
          <a:blip r:embed="rId4">
            <a:alphaModFix amt="7000"/>
            <a:extLst>
              <a:ext uri="{BEBA8EAE-BF5A-486C-A8C5-ECC9F3942E4B}">
                <a14:imgProps xmlns:a14="http://schemas.microsoft.com/office/drawing/2010/main">
                  <a14:imgLayer r:embed="rId5">
                    <a14:imgEffect>
                      <a14:backgroundRemoval t="8461" b="91359" l="5259" r="89975">
                        <a14:foregroundMark x1="6245" y1="15932" x2="13065" y2="19802"/>
                        <a14:foregroundMark x1="13065" y1="19802" x2="16680" y2="11701"/>
                        <a14:foregroundMark x1="16680" y1="11701" x2="9367" y2="9721"/>
                        <a14:foregroundMark x1="9367" y1="9721" x2="7395" y2="19262"/>
                        <a14:foregroundMark x1="7395" y1="19262" x2="13558" y2="25203"/>
                        <a14:foregroundMark x1="13558" y1="25203" x2="18570" y2="18812"/>
                        <a14:foregroundMark x1="18570" y1="18812" x2="12572" y2="12331"/>
                        <a14:foregroundMark x1="12572" y1="12331" x2="6327" y2="16382"/>
                        <a14:foregroundMark x1="6327" y1="16382" x2="9532" y2="24482"/>
                        <a14:foregroundMark x1="9532" y1="24482" x2="11422" y2="23942"/>
                        <a14:foregroundMark x1="5505" y1="14131" x2="6245" y2="24212"/>
                        <a14:foregroundMark x1="16187" y1="9361" x2="17091" y2="9721"/>
                        <a14:foregroundMark x1="34182" y1="16832" x2="38948" y2="10261"/>
                        <a14:foregroundMark x1="38948" y1="10261" x2="42564" y2="18362"/>
                        <a14:foregroundMark x1="42564" y1="18362" x2="37716" y2="25743"/>
                        <a14:foregroundMark x1="37716" y1="25743" x2="30649" y2="22952"/>
                        <a14:foregroundMark x1="30649" y1="22952" x2="29910" y2="17372"/>
                        <a14:foregroundMark x1="58258" y1="13231" x2="57765" y2="20072"/>
                        <a14:foregroundMark x1="64174" y1="10261" x2="56697" y2="11431"/>
                        <a14:foregroundMark x1="56697" y1="11431" x2="63846" y2="11791"/>
                        <a14:foregroundMark x1="63846" y1="11791" x2="63681" y2="11791"/>
                        <a14:foregroundMark x1="79540" y1="11431" x2="87099" y2="14671"/>
                        <a14:foregroundMark x1="87099" y1="14671" x2="80279" y2="20702"/>
                        <a14:foregroundMark x1="80279" y1="20702" x2="87346" y2="23852"/>
                        <a14:foregroundMark x1="87346" y1="23852" x2="89482" y2="15302"/>
                        <a14:foregroundMark x1="89482" y1="15302" x2="82580" y2="10261"/>
                        <a14:foregroundMark x1="82580" y1="10261" x2="77321" y2="16292"/>
                        <a14:foregroundMark x1="77321" y1="16292" x2="81265" y2="24212"/>
                        <a14:foregroundMark x1="81265" y1="24212" x2="88989" y2="24302"/>
                        <a14:foregroundMark x1="88989" y1="24302" x2="89975" y2="15302"/>
                        <a14:foregroundMark x1="89975" y1="15302" x2="88825" y2="10891"/>
                        <a14:foregroundMark x1="88085" y1="12061" x2="81101" y2="15932"/>
                        <a14:foregroundMark x1="81101" y1="15932" x2="79786" y2="10621"/>
                        <a14:foregroundMark x1="85456" y1="11161" x2="85456" y2="10261"/>
                        <a14:foregroundMark x1="88332" y1="12061" x2="88825" y2="10261"/>
                        <a14:foregroundMark x1="88085" y1="8461" x2="88578" y2="10261"/>
                        <a14:foregroundMark x1="85703" y1="20972" x2="85703" y2="20972"/>
                        <a14:foregroundMark x1="55464" y1="9091" x2="56122" y2="11431"/>
                        <a14:foregroundMark x1="56861" y1="13501" x2="56861" y2="13501"/>
                        <a14:foregroundMark x1="55711" y1="10621" x2="55875" y2="9991"/>
                        <a14:foregroundMark x1="40509" y1="11431" x2="41002" y2="9361"/>
                        <a14:foregroundMark x1="34840" y1="11161" x2="35333" y2="8821"/>
                        <a14:foregroundMark x1="31306" y1="11161" x2="31800" y2="8821"/>
                        <a14:foregroundMark x1="37469" y1="16832" x2="37469" y2="16832"/>
                        <a14:foregroundMark x1="14790" y1="51215" x2="14790" y2="51215"/>
                        <a14:foregroundMark x1="14790" y1="51215" x2="14790" y2="51215"/>
                        <a14:foregroundMark x1="16434" y1="43744" x2="17091" y2="42934"/>
                        <a14:foregroundMark x1="14544" y1="43474" x2="12901" y2="42304"/>
                        <a14:foregroundMark x1="11011" y1="43474" x2="11011" y2="43474"/>
                        <a14:foregroundMark x1="10764" y1="42574" x2="11175" y2="43744"/>
                        <a14:foregroundMark x1="34593" y1="46175" x2="41660" y2="43204"/>
                        <a14:foregroundMark x1="41660" y1="43204" x2="37962" y2="51575"/>
                        <a14:foregroundMark x1="37962" y1="51575" x2="32210" y2="45635"/>
                        <a14:foregroundMark x1="32210" y1="45635" x2="32128" y2="54545"/>
                        <a14:foregroundMark x1="32128" y1="54545" x2="39195" y2="58056"/>
                        <a14:foregroundMark x1="39195" y1="58056" x2="40427" y2="49235"/>
                        <a14:foregroundMark x1="40427" y1="49235" x2="32786" y2="51665"/>
                        <a14:foregroundMark x1="32786" y1="51665" x2="39113" y2="56256"/>
                        <a14:foregroundMark x1="39113" y1="56256" x2="41988" y2="48515"/>
                        <a14:foregroundMark x1="34840" y1="44644" x2="32703" y2="46175"/>
                        <a14:foregroundMark x1="34429" y1="41674" x2="34429" y2="46445"/>
                        <a14:foregroundMark x1="31553" y1="42034" x2="32293" y2="50045"/>
                        <a14:foregroundMark x1="33689" y1="50945" x2="33689" y2="50945"/>
                        <a14:foregroundMark x1="55875" y1="41674" x2="55875" y2="45005"/>
                        <a14:foregroundMark x1="58751" y1="42034" x2="58751" y2="44104"/>
                        <a14:foregroundMark x1="61134" y1="42574" x2="61380" y2="46175"/>
                        <a14:foregroundMark x1="64174" y1="42304" x2="65160" y2="44644"/>
                        <a14:foregroundMark x1="80772" y1="46445" x2="86442" y2="53375"/>
                        <a14:foregroundMark x1="86442" y1="53375" x2="88989" y2="43294"/>
                        <a14:foregroundMark x1="88989" y1="43294" x2="81676" y2="43474"/>
                        <a14:foregroundMark x1="81676" y1="43474" x2="80362" y2="52475"/>
                        <a14:foregroundMark x1="80362" y1="52475" x2="88168" y2="55626"/>
                        <a14:foregroundMark x1="88168" y1="55626" x2="85292" y2="46175"/>
                        <a14:foregroundMark x1="85292" y1="46175" x2="78061" y2="47615"/>
                        <a14:foregroundMark x1="78061" y1="47615" x2="80444" y2="56886"/>
                        <a14:foregroundMark x1="80444" y1="56886" x2="88496" y2="55086"/>
                        <a14:foregroundMark x1="88496" y1="55086" x2="87099" y2="45995"/>
                        <a14:foregroundMark x1="87099" y1="45995" x2="85949" y2="53285"/>
                        <a14:foregroundMark x1="79540" y1="44374" x2="80279" y2="43204"/>
                        <a14:foregroundMark x1="14544" y1="81998" x2="12079" y2="91449"/>
                        <a14:foregroundMark x1="12079" y1="91449" x2="11832" y2="80828"/>
                        <a14:foregroundMark x1="11832" y1="80828" x2="10764" y2="79928"/>
                        <a14:foregroundMark x1="16680" y1="76688" x2="9449" y2="75788"/>
                        <a14:foregroundMark x1="9449" y1="75788" x2="16187" y2="77318"/>
                        <a14:foregroundMark x1="16187" y1="76958" x2="16434" y2="75518"/>
                        <a14:foregroundMark x1="8628" y1="78488" x2="8381" y2="75788"/>
                        <a14:foregroundMark x1="36976" y1="81188" x2="30896" y2="76508"/>
                        <a14:foregroundMark x1="30896" y1="76508" x2="37962" y2="75788"/>
                        <a14:foregroundMark x1="37962" y1="75788" x2="42646" y2="83168"/>
                        <a14:foregroundMark x1="42646" y1="83168" x2="37305" y2="90369"/>
                        <a14:foregroundMark x1="37305" y1="90369" x2="30238" y2="87489"/>
                        <a14:foregroundMark x1="30238" y1="87489" x2="29663" y2="78398"/>
                        <a14:foregroundMark x1="29663" y1="78398" x2="31060" y2="78758"/>
                        <a14:foregroundMark x1="55464" y1="76418" x2="63188" y2="77858"/>
                        <a14:foregroundMark x1="63188" y1="77858" x2="66064" y2="86229"/>
                        <a14:foregroundMark x1="66064" y1="86229" x2="58915" y2="88659"/>
                        <a14:foregroundMark x1="58915" y1="88659" x2="51931" y2="85419"/>
                        <a14:foregroundMark x1="51931" y1="85419" x2="57354" y2="78128"/>
                        <a14:foregroundMark x1="57354" y1="78128" x2="64421" y2="75968"/>
                        <a14:foregroundMark x1="64421" y1="75968" x2="66557" y2="86229"/>
                        <a14:foregroundMark x1="78389" y1="83258" x2="84717" y2="88569"/>
                        <a14:foregroundMark x1="84717" y1="88569" x2="89975" y2="82448"/>
                        <a14:foregroundMark x1="89975" y1="82448" x2="84470" y2="76598"/>
                        <a14:foregroundMark x1="84470" y1="76598" x2="80444" y2="85149"/>
                        <a14:foregroundMark x1="80444" y1="85149" x2="87921" y2="87669"/>
                        <a14:foregroundMark x1="87921" y1="87669" x2="89400" y2="78218"/>
                        <a14:foregroundMark x1="89400" y1="78218" x2="78143" y2="78218"/>
                        <a14:foregroundMark x1="87592" y1="76148" x2="80279" y2="75968"/>
                        <a14:foregroundMark x1="80279" y1="75968" x2="88085" y2="76148"/>
                        <a14:foregroundMark x1="56368" y1="76688" x2="57601" y2="76418"/>
                        <a14:foregroundMark x1="57601" y1="76148" x2="63517" y2="76148"/>
                        <a14:foregroundMark x1="40099" y1="77588" x2="40756" y2="76418"/>
                      </a14:backgroundRemoval>
                    </a14:imgEffect>
                  </a14:imgLayer>
                </a14:imgProps>
              </a:ext>
              <a:ext uri="{28A0092B-C50C-407E-A947-70E740481C1C}">
                <a14:useLocalDpi xmlns:a14="http://schemas.microsoft.com/office/drawing/2010/main" val="0"/>
              </a:ext>
            </a:extLst>
          </a:blip>
          <a:stretch>
            <a:fillRect/>
          </a:stretch>
        </p:blipFill>
        <p:spPr>
          <a:xfrm>
            <a:off x="1181100" y="1160290"/>
            <a:ext cx="6781800" cy="5410199"/>
          </a:xfrm>
          <a:prstGeom prst="rect">
            <a:avLst/>
          </a:prstGeom>
        </p:spPr>
      </p:pic>
      <p:sp>
        <p:nvSpPr>
          <p:cNvPr id="7" name="TextBox 6">
            <a:extLst>
              <a:ext uri="{FF2B5EF4-FFF2-40B4-BE49-F238E27FC236}">
                <a16:creationId xmlns:a16="http://schemas.microsoft.com/office/drawing/2014/main" id="{1E35853F-3B4A-FBB7-CE1F-50AFCC5FFD81}"/>
              </a:ext>
            </a:extLst>
          </p:cNvPr>
          <p:cNvSpPr txBox="1"/>
          <p:nvPr/>
        </p:nvSpPr>
        <p:spPr>
          <a:xfrm>
            <a:off x="565234" y="1085671"/>
            <a:ext cx="7710738" cy="1200329"/>
          </a:xfrm>
          <a:prstGeom prst="rect">
            <a:avLst/>
          </a:prstGeom>
          <a:noFill/>
        </p:spPr>
        <p:txBody>
          <a:bodyPr wrap="square" rtlCol="0">
            <a:spAutoFit/>
          </a:bodyPr>
          <a:lstStyle/>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employer may select any one of the following four methods for determining the 12-month period during which eligible employees may take up to 12 workweeks of leave:</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26449833-320E-3544-983B-963F15E2DE11}"/>
              </a:ext>
            </a:extLst>
          </p:cNvPr>
          <p:cNvSpPr txBox="1"/>
          <p:nvPr/>
        </p:nvSpPr>
        <p:spPr>
          <a:xfrm>
            <a:off x="685800" y="2592401"/>
            <a:ext cx="7469606" cy="430887"/>
          </a:xfrm>
          <a:prstGeom prst="rect">
            <a:avLst/>
          </a:prstGeom>
          <a:noFill/>
        </p:spPr>
        <p:txBody>
          <a:bodyPr wrap="square" rtlCol="0">
            <a:spAutoFit/>
          </a:bodyPr>
          <a:lstStyle/>
          <a:p>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 The calendar year (January 1st through December 31st),</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AD7B5B77-D850-A2EB-CBCC-A4A7FE81B39D}"/>
              </a:ext>
            </a:extLst>
          </p:cNvPr>
          <p:cNvSpPr txBox="1"/>
          <p:nvPr/>
        </p:nvSpPr>
        <p:spPr>
          <a:xfrm>
            <a:off x="685800" y="3256041"/>
            <a:ext cx="7201401" cy="769441"/>
          </a:xfrm>
          <a:prstGeom prst="rect">
            <a:avLst/>
          </a:prstGeom>
          <a:noFill/>
        </p:spPr>
        <p:txBody>
          <a:bodyPr wrap="square" rtlCol="0">
            <a:spAutoFit/>
          </a:bodyPr>
          <a:lstStyle/>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 Any fixed 12 months, such as a fiscal year or a leave year beginning on the first day of an employee’s employment,</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22E8FC81-A50A-6B18-BF60-866688DAD00E}"/>
              </a:ext>
            </a:extLst>
          </p:cNvPr>
          <p:cNvSpPr txBox="1"/>
          <p:nvPr/>
        </p:nvSpPr>
        <p:spPr>
          <a:xfrm>
            <a:off x="685800" y="4258235"/>
            <a:ext cx="8106778" cy="1446550"/>
          </a:xfrm>
          <a:prstGeom prst="rect">
            <a:avLst/>
          </a:prstGeom>
          <a:noFill/>
        </p:spPr>
        <p:txBody>
          <a:bodyPr wrap="square" rtlCol="0">
            <a:spAutoFit/>
          </a:bodyPr>
          <a:lstStyle/>
          <a:p>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 A 12-month period measured forward from the first date an employee takes FMLA leave (the next 12-month period would begin the first time the employee takes FMLA leave after the completion of the prior 12-month period),</a:t>
            </a:r>
            <a:endParaRPr lang="en-US" sz="2200" dirty="0"/>
          </a:p>
        </p:txBody>
      </p:sp>
      <p:pic>
        <p:nvPicPr>
          <p:cNvPr id="2" name="mod 5 slide 23.mp3">
            <a:hlinkClick r:id="" action="ppaction://media"/>
            <a:extLst>
              <a:ext uri="{FF2B5EF4-FFF2-40B4-BE49-F238E27FC236}">
                <a16:creationId xmlns:a16="http://schemas.microsoft.com/office/drawing/2014/main" id="{F6224DB1-B66E-8698-87A0-5362AD0294F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92578" y="6324600"/>
            <a:ext cx="406400" cy="425738"/>
          </a:xfrm>
          <a:prstGeom prst="rect">
            <a:avLst/>
          </a:prstGeom>
        </p:spPr>
      </p:pic>
    </p:spTree>
    <p:extLst>
      <p:ext uri="{BB962C8B-B14F-4D97-AF65-F5344CB8AC3E}">
        <p14:creationId xmlns:p14="http://schemas.microsoft.com/office/powerpoint/2010/main" val="466270729"/>
      </p:ext>
    </p:extLst>
  </p:cSld>
  <p:clrMapOvr>
    <a:masterClrMapping/>
  </p:clrMapOvr>
  <mc:AlternateContent xmlns:mc="http://schemas.openxmlformats.org/markup-compatibility/2006" xmlns:p14="http://schemas.microsoft.com/office/powerpoint/2010/main">
    <mc:Choice Requires="p14">
      <p:transition p14:dur="0" advClick="0" advTm="47350"/>
    </mc:Choice>
    <mc:Fallback xmlns="">
      <p:transition advClick="0" advTm="473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621" fill="hold"/>
                                        <p:tgtEl>
                                          <p:spTgt spid="2"/>
                                        </p:tgtEl>
                                      </p:cBhvr>
                                    </p:cmd>
                                  </p:childTnLst>
                                </p:cTn>
                              </p:par>
                              <p:par>
                                <p:cTn id="7" presetID="9" presetClass="entr" presetSubtype="0" fill="hold" grpId="0" nodeType="withEffect">
                                  <p:stCondLst>
                                    <p:cond delay="100"/>
                                  </p:stCondLst>
                                  <p:childTnLst>
                                    <p:set>
                                      <p:cBhvr>
                                        <p:cTn id="8" dur="1" fill="hold">
                                          <p:stCondLst>
                                            <p:cond delay="0"/>
                                          </p:stCondLst>
                                        </p:cTn>
                                        <p:tgtEl>
                                          <p:spTgt spid="7"/>
                                        </p:tgtEl>
                                        <p:attrNameLst>
                                          <p:attrName>style.visibility</p:attrName>
                                        </p:attrNameLst>
                                      </p:cBhvr>
                                      <p:to>
                                        <p:strVal val="visible"/>
                                      </p:to>
                                    </p:set>
                                    <p:animEffect transition="in" filter="dissolve">
                                      <p:cBhvr>
                                        <p:cTn id="9" dur="500"/>
                                        <p:tgtEl>
                                          <p:spTgt spid="7"/>
                                        </p:tgtEl>
                                      </p:cBhvr>
                                    </p:animEffect>
                                  </p:childTnLst>
                                </p:cTn>
                              </p:par>
                              <p:par>
                                <p:cTn id="10" presetID="9" presetClass="entr" presetSubtype="0" fill="hold" grpId="0" nodeType="withEffect">
                                  <p:stCondLst>
                                    <p:cond delay="1280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par>
                                <p:cTn id="13" presetID="9" presetClass="entr" presetSubtype="0" fill="hold" grpId="0" nodeType="withEffect">
                                  <p:stCondLst>
                                    <p:cond delay="1900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par>
                                <p:cTn id="16" presetID="9" presetClass="entr" presetSubtype="0" fill="hold" grpId="0" nodeType="withEffect">
                                  <p:stCondLst>
                                    <p:cond delay="28400"/>
                                  </p:stCondLst>
                                  <p:childTnLst>
                                    <p:set>
                                      <p:cBhvr>
                                        <p:cTn id="17" dur="1" fill="hold">
                                          <p:stCondLst>
                                            <p:cond delay="0"/>
                                          </p:stCondLst>
                                        </p:cTn>
                                        <p:tgtEl>
                                          <p:spTgt spid="10"/>
                                        </p:tgtEl>
                                        <p:attrNameLst>
                                          <p:attrName>style.visibility</p:attrName>
                                        </p:attrNameLst>
                                      </p:cBhvr>
                                      <p:to>
                                        <p:strVal val="visible"/>
                                      </p:to>
                                    </p:set>
                                    <p:animEffect transition="in" filter="dissolv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9" fill="hold" display="0">
                  <p:stCondLst>
                    <p:cond delay="indefinite"/>
                  </p:stCondLst>
                  <p:endCondLst>
                    <p:cond evt="onStopAudio" delay="0">
                      <p:tgtEl>
                        <p:sldTgt/>
                      </p:tgtEl>
                    </p:cond>
                  </p:endCondLst>
                </p:cTn>
                <p:tgtEl>
                  <p:spTgt spid="2"/>
                </p:tgtEl>
              </p:cMediaNode>
            </p:audio>
          </p:childTnLst>
        </p:cTn>
      </p:par>
    </p:tnLst>
    <p:bldLst>
      <p:bldP spid="7" grpId="0"/>
      <p:bldP spid="8" grpId="0"/>
      <p:bldP spid="9"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64666BC-9455-5E10-6CB2-71345BBF6643}"/>
              </a:ext>
            </a:extLst>
          </p:cNvPr>
          <p:cNvSpPr txBox="1">
            <a:spLocks/>
          </p:cNvSpPr>
          <p:nvPr/>
        </p:nvSpPr>
        <p:spPr>
          <a:xfrm>
            <a:off x="221105" y="5442"/>
            <a:ext cx="8237095" cy="106679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200" dirty="0">
                <a:latin typeface="+mn-lt"/>
              </a:rPr>
              <a:t>The</a:t>
            </a:r>
            <a:r>
              <a:rPr lang="en-US" sz="3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12-Month Leave Year</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3200" dirty="0">
              <a:latin typeface="+mn-lt"/>
            </a:endParaRPr>
          </a:p>
        </p:txBody>
      </p:sp>
      <p:sp>
        <p:nvSpPr>
          <p:cNvPr id="2" name="TextBox 1">
            <a:extLst>
              <a:ext uri="{FF2B5EF4-FFF2-40B4-BE49-F238E27FC236}">
                <a16:creationId xmlns:a16="http://schemas.microsoft.com/office/drawing/2014/main" id="{0A99B43B-4169-F148-45F4-5B2010511283}"/>
              </a:ext>
            </a:extLst>
          </p:cNvPr>
          <p:cNvSpPr txBox="1"/>
          <p:nvPr/>
        </p:nvSpPr>
        <p:spPr>
          <a:xfrm>
            <a:off x="2822660" y="5140404"/>
            <a:ext cx="5715000" cy="1107996"/>
          </a:xfrm>
          <a:prstGeom prst="rect">
            <a:avLst/>
          </a:prstGeom>
          <a:noFill/>
        </p:spPr>
        <p:txBody>
          <a:bodyPr wrap="square" rtlCol="0">
            <a:spAutoFit/>
          </a:bodyPr>
          <a:lstStyle/>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Whichever method an employer chooses the employer must apply it uniformly and consistently to all employees. </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00F2F915-ED2C-81E3-EDF3-EDED4F173EF9}"/>
              </a:ext>
            </a:extLst>
          </p:cNvPr>
          <p:cNvPicPr>
            <a:picLocks noChangeAspect="1"/>
          </p:cNvPicPr>
          <p:nvPr/>
        </p:nvPicPr>
        <p:blipFill>
          <a:blip r:embed="rId4">
            <a:alphaModFix amt="5000"/>
            <a:extLst>
              <a:ext uri="{BEBA8EAE-BF5A-486C-A8C5-ECC9F3942E4B}">
                <a14:imgProps xmlns:a14="http://schemas.microsoft.com/office/drawing/2010/main">
                  <a14:imgLayer r:embed="rId5">
                    <a14:imgEffect>
                      <a14:backgroundRemoval t="8461" b="91359" l="5259" r="89975">
                        <a14:foregroundMark x1="6245" y1="15932" x2="13065" y2="19802"/>
                        <a14:foregroundMark x1="13065" y1="19802" x2="16680" y2="11701"/>
                        <a14:foregroundMark x1="16680" y1="11701" x2="9367" y2="9721"/>
                        <a14:foregroundMark x1="9367" y1="9721" x2="7395" y2="19262"/>
                        <a14:foregroundMark x1="7395" y1="19262" x2="13558" y2="25203"/>
                        <a14:foregroundMark x1="13558" y1="25203" x2="18570" y2="18812"/>
                        <a14:foregroundMark x1="18570" y1="18812" x2="12572" y2="12331"/>
                        <a14:foregroundMark x1="12572" y1="12331" x2="6327" y2="16382"/>
                        <a14:foregroundMark x1="6327" y1="16382" x2="9532" y2="24482"/>
                        <a14:foregroundMark x1="9532" y1="24482" x2="11422" y2="23942"/>
                        <a14:foregroundMark x1="5505" y1="14131" x2="6245" y2="24212"/>
                        <a14:foregroundMark x1="16187" y1="9361" x2="17091" y2="9721"/>
                        <a14:foregroundMark x1="34182" y1="16832" x2="38948" y2="10261"/>
                        <a14:foregroundMark x1="38948" y1="10261" x2="42564" y2="18362"/>
                        <a14:foregroundMark x1="42564" y1="18362" x2="37716" y2="25743"/>
                        <a14:foregroundMark x1="37716" y1="25743" x2="30649" y2="22952"/>
                        <a14:foregroundMark x1="30649" y1="22952" x2="29910" y2="17372"/>
                        <a14:foregroundMark x1="58258" y1="13231" x2="57765" y2="20072"/>
                        <a14:foregroundMark x1="64174" y1="10261" x2="56697" y2="11431"/>
                        <a14:foregroundMark x1="56697" y1="11431" x2="63846" y2="11791"/>
                        <a14:foregroundMark x1="63846" y1="11791" x2="63681" y2="11791"/>
                        <a14:foregroundMark x1="79540" y1="11431" x2="87099" y2="14671"/>
                        <a14:foregroundMark x1="87099" y1="14671" x2="80279" y2="20702"/>
                        <a14:foregroundMark x1="80279" y1="20702" x2="87346" y2="23852"/>
                        <a14:foregroundMark x1="87346" y1="23852" x2="89482" y2="15302"/>
                        <a14:foregroundMark x1="89482" y1="15302" x2="82580" y2="10261"/>
                        <a14:foregroundMark x1="82580" y1="10261" x2="77321" y2="16292"/>
                        <a14:foregroundMark x1="77321" y1="16292" x2="81265" y2="24212"/>
                        <a14:foregroundMark x1="81265" y1="24212" x2="88989" y2="24302"/>
                        <a14:foregroundMark x1="88989" y1="24302" x2="89975" y2="15302"/>
                        <a14:foregroundMark x1="89975" y1="15302" x2="88825" y2="10891"/>
                        <a14:foregroundMark x1="88085" y1="12061" x2="81101" y2="15932"/>
                        <a14:foregroundMark x1="81101" y1="15932" x2="79786" y2="10621"/>
                        <a14:foregroundMark x1="85456" y1="11161" x2="85456" y2="10261"/>
                        <a14:foregroundMark x1="88332" y1="12061" x2="88825" y2="10261"/>
                        <a14:foregroundMark x1="88085" y1="8461" x2="88578" y2="10261"/>
                        <a14:foregroundMark x1="85703" y1="20972" x2="85703" y2="20972"/>
                        <a14:foregroundMark x1="55464" y1="9091" x2="56122" y2="11431"/>
                        <a14:foregroundMark x1="56861" y1="13501" x2="56861" y2="13501"/>
                        <a14:foregroundMark x1="55711" y1="10621" x2="55875" y2="9991"/>
                        <a14:foregroundMark x1="40509" y1="11431" x2="41002" y2="9361"/>
                        <a14:foregroundMark x1="34840" y1="11161" x2="35333" y2="8821"/>
                        <a14:foregroundMark x1="31306" y1="11161" x2="31800" y2="8821"/>
                        <a14:foregroundMark x1="37469" y1="16832" x2="37469" y2="16832"/>
                        <a14:foregroundMark x1="14790" y1="51215" x2="14790" y2="51215"/>
                        <a14:foregroundMark x1="14790" y1="51215" x2="14790" y2="51215"/>
                        <a14:foregroundMark x1="16434" y1="43744" x2="17091" y2="42934"/>
                        <a14:foregroundMark x1="14544" y1="43474" x2="12901" y2="42304"/>
                        <a14:foregroundMark x1="11011" y1="43474" x2="11011" y2="43474"/>
                        <a14:foregroundMark x1="10764" y1="42574" x2="11175" y2="43744"/>
                        <a14:foregroundMark x1="34593" y1="46175" x2="41660" y2="43204"/>
                        <a14:foregroundMark x1="41660" y1="43204" x2="37962" y2="51575"/>
                        <a14:foregroundMark x1="37962" y1="51575" x2="32210" y2="45635"/>
                        <a14:foregroundMark x1="32210" y1="45635" x2="32128" y2="54545"/>
                        <a14:foregroundMark x1="32128" y1="54545" x2="39195" y2="58056"/>
                        <a14:foregroundMark x1="39195" y1="58056" x2="40427" y2="49235"/>
                        <a14:foregroundMark x1="40427" y1="49235" x2="32786" y2="51665"/>
                        <a14:foregroundMark x1="32786" y1="51665" x2="39113" y2="56256"/>
                        <a14:foregroundMark x1="39113" y1="56256" x2="41988" y2="48515"/>
                        <a14:foregroundMark x1="34840" y1="44644" x2="32703" y2="46175"/>
                        <a14:foregroundMark x1="34429" y1="41674" x2="34429" y2="46445"/>
                        <a14:foregroundMark x1="31553" y1="42034" x2="32293" y2="50045"/>
                        <a14:foregroundMark x1="33689" y1="50945" x2="33689" y2="50945"/>
                        <a14:foregroundMark x1="55875" y1="41674" x2="55875" y2="45005"/>
                        <a14:foregroundMark x1="58751" y1="42034" x2="58751" y2="44104"/>
                        <a14:foregroundMark x1="61134" y1="42574" x2="61380" y2="46175"/>
                        <a14:foregroundMark x1="64174" y1="42304" x2="65160" y2="44644"/>
                        <a14:foregroundMark x1="80772" y1="46445" x2="86442" y2="53375"/>
                        <a14:foregroundMark x1="86442" y1="53375" x2="88989" y2="43294"/>
                        <a14:foregroundMark x1="88989" y1="43294" x2="81676" y2="43474"/>
                        <a14:foregroundMark x1="81676" y1="43474" x2="80362" y2="52475"/>
                        <a14:foregroundMark x1="80362" y1="52475" x2="88168" y2="55626"/>
                        <a14:foregroundMark x1="88168" y1="55626" x2="85292" y2="46175"/>
                        <a14:foregroundMark x1="85292" y1="46175" x2="78061" y2="47615"/>
                        <a14:foregroundMark x1="78061" y1="47615" x2="80444" y2="56886"/>
                        <a14:foregroundMark x1="80444" y1="56886" x2="88496" y2="55086"/>
                        <a14:foregroundMark x1="88496" y1="55086" x2="87099" y2="45995"/>
                        <a14:foregroundMark x1="87099" y1="45995" x2="85949" y2="53285"/>
                        <a14:foregroundMark x1="79540" y1="44374" x2="80279" y2="43204"/>
                        <a14:foregroundMark x1="14544" y1="81998" x2="12079" y2="91449"/>
                        <a14:foregroundMark x1="12079" y1="91449" x2="11832" y2="80828"/>
                        <a14:foregroundMark x1="11832" y1="80828" x2="10764" y2="79928"/>
                        <a14:foregroundMark x1="16680" y1="76688" x2="9449" y2="75788"/>
                        <a14:foregroundMark x1="9449" y1="75788" x2="16187" y2="77318"/>
                        <a14:foregroundMark x1="16187" y1="76958" x2="16434" y2="75518"/>
                        <a14:foregroundMark x1="8628" y1="78488" x2="8381" y2="75788"/>
                        <a14:foregroundMark x1="36976" y1="81188" x2="30896" y2="76508"/>
                        <a14:foregroundMark x1="30896" y1="76508" x2="37962" y2="75788"/>
                        <a14:foregroundMark x1="37962" y1="75788" x2="42646" y2="83168"/>
                        <a14:foregroundMark x1="42646" y1="83168" x2="37305" y2="90369"/>
                        <a14:foregroundMark x1="37305" y1="90369" x2="30238" y2="87489"/>
                        <a14:foregroundMark x1="30238" y1="87489" x2="29663" y2="78398"/>
                        <a14:foregroundMark x1="29663" y1="78398" x2="31060" y2="78758"/>
                        <a14:foregroundMark x1="55464" y1="76418" x2="63188" y2="77858"/>
                        <a14:foregroundMark x1="63188" y1="77858" x2="66064" y2="86229"/>
                        <a14:foregroundMark x1="66064" y1="86229" x2="58915" y2="88659"/>
                        <a14:foregroundMark x1="58915" y1="88659" x2="51931" y2="85419"/>
                        <a14:foregroundMark x1="51931" y1="85419" x2="57354" y2="78128"/>
                        <a14:foregroundMark x1="57354" y1="78128" x2="64421" y2="75968"/>
                        <a14:foregroundMark x1="64421" y1="75968" x2="66557" y2="86229"/>
                        <a14:foregroundMark x1="78389" y1="83258" x2="84717" y2="88569"/>
                        <a14:foregroundMark x1="84717" y1="88569" x2="89975" y2="82448"/>
                        <a14:foregroundMark x1="89975" y1="82448" x2="84470" y2="76598"/>
                        <a14:foregroundMark x1="84470" y1="76598" x2="80444" y2="85149"/>
                        <a14:foregroundMark x1="80444" y1="85149" x2="87921" y2="87669"/>
                        <a14:foregroundMark x1="87921" y1="87669" x2="89400" y2="78218"/>
                        <a14:foregroundMark x1="89400" y1="78218" x2="78143" y2="78218"/>
                        <a14:foregroundMark x1="87592" y1="76148" x2="80279" y2="75968"/>
                        <a14:foregroundMark x1="80279" y1="75968" x2="88085" y2="76148"/>
                        <a14:foregroundMark x1="56368" y1="76688" x2="57601" y2="76418"/>
                        <a14:foregroundMark x1="57601" y1="76148" x2="63517" y2="76148"/>
                        <a14:foregroundMark x1="40099" y1="77588" x2="40756" y2="76418"/>
                      </a14:backgroundRemoval>
                    </a14:imgEffect>
                  </a14:imgLayer>
                </a14:imgProps>
              </a:ext>
              <a:ext uri="{28A0092B-C50C-407E-A947-70E740481C1C}">
                <a14:useLocalDpi xmlns:a14="http://schemas.microsoft.com/office/drawing/2010/main" val="0"/>
              </a:ext>
            </a:extLst>
          </a:blip>
          <a:stretch>
            <a:fillRect/>
          </a:stretch>
        </p:blipFill>
        <p:spPr>
          <a:xfrm>
            <a:off x="1429001" y="957278"/>
            <a:ext cx="6781800" cy="5410199"/>
          </a:xfrm>
          <a:prstGeom prst="rect">
            <a:avLst/>
          </a:prstGeom>
        </p:spPr>
      </p:pic>
      <p:sp>
        <p:nvSpPr>
          <p:cNvPr id="11" name="TextBox 10">
            <a:extLst>
              <a:ext uri="{FF2B5EF4-FFF2-40B4-BE49-F238E27FC236}">
                <a16:creationId xmlns:a16="http://schemas.microsoft.com/office/drawing/2014/main" id="{500F6FB8-AC27-5CE5-7FE0-A9C2ADF000BE}"/>
              </a:ext>
            </a:extLst>
          </p:cNvPr>
          <p:cNvSpPr txBox="1"/>
          <p:nvPr/>
        </p:nvSpPr>
        <p:spPr>
          <a:xfrm>
            <a:off x="557463" y="737801"/>
            <a:ext cx="7896726" cy="1446550"/>
          </a:xfrm>
          <a:prstGeom prst="rect">
            <a:avLst/>
          </a:prstGeom>
          <a:noFill/>
        </p:spPr>
        <p:txBody>
          <a:bodyPr wrap="square" rtlCol="0">
            <a:spAutoFit/>
          </a:bodyPr>
          <a:lstStyle/>
          <a:p>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4. A rolling 12-month period measured backward from the date an employee uses FMLA leave (each time an employee takes FMLA leave, the remaining leave is the balance of the 12 workweeks not used during the immediately preceding 12 months).</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0A577019-7989-EF45-0DBA-4F1AF62ECE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7464" y="2403828"/>
            <a:ext cx="7896726" cy="2430660"/>
          </a:xfrm>
          <a:prstGeom prst="rect">
            <a:avLst/>
          </a:prstGeom>
        </p:spPr>
      </p:pic>
      <p:pic>
        <p:nvPicPr>
          <p:cNvPr id="13" name="Picture 12">
            <a:extLst>
              <a:ext uri="{FF2B5EF4-FFF2-40B4-BE49-F238E27FC236}">
                <a16:creationId xmlns:a16="http://schemas.microsoft.com/office/drawing/2014/main" id="{541F9ECF-A069-522A-2BD9-5DCA95EE64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81100" y="5005416"/>
            <a:ext cx="1469976" cy="1532989"/>
          </a:xfrm>
          <a:prstGeom prst="rect">
            <a:avLst/>
          </a:prstGeom>
        </p:spPr>
      </p:pic>
      <p:pic>
        <p:nvPicPr>
          <p:cNvPr id="3" name="mod 5 slide 24.mp3">
            <a:hlinkClick r:id="" action="ppaction://media"/>
            <a:extLst>
              <a:ext uri="{FF2B5EF4-FFF2-40B4-BE49-F238E27FC236}">
                <a16:creationId xmlns:a16="http://schemas.microsoft.com/office/drawing/2014/main" id="{F45E40B3-9E64-F5A0-B233-7D3372FF892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836946" y="6248400"/>
            <a:ext cx="449346" cy="581526"/>
          </a:xfrm>
          <a:prstGeom prst="rect">
            <a:avLst/>
          </a:prstGeom>
        </p:spPr>
      </p:pic>
    </p:spTree>
    <p:extLst>
      <p:ext uri="{BB962C8B-B14F-4D97-AF65-F5344CB8AC3E}">
        <p14:creationId xmlns:p14="http://schemas.microsoft.com/office/powerpoint/2010/main" val="505649147"/>
      </p:ext>
    </p:extLst>
  </p:cSld>
  <p:clrMapOvr>
    <a:masterClrMapping/>
  </p:clrMapOvr>
  <mc:AlternateContent xmlns:mc="http://schemas.openxmlformats.org/markup-compatibility/2006" xmlns:p14="http://schemas.microsoft.com/office/powerpoint/2010/main">
    <mc:Choice Requires="p14">
      <p:transition p14:dur="0" advClick="0" advTm="28100"/>
    </mc:Choice>
    <mc:Fallback xmlns="">
      <p:transition advClick="0" advTm="281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290" fill="hold"/>
                                        <p:tgtEl>
                                          <p:spTgt spid="3"/>
                                        </p:tgtEl>
                                      </p:cBhvr>
                                    </p:cmd>
                                  </p:childTnLst>
                                </p:cTn>
                              </p:par>
                              <p:par>
                                <p:cTn id="7" presetID="9" presetClass="entr" presetSubtype="0" fill="hold" grpId="0" nodeType="withEffect">
                                  <p:stCondLst>
                                    <p:cond delay="1200"/>
                                  </p:stCondLst>
                                  <p:childTnLst>
                                    <p:set>
                                      <p:cBhvr>
                                        <p:cTn id="8" dur="1" fill="hold">
                                          <p:stCondLst>
                                            <p:cond delay="0"/>
                                          </p:stCondLst>
                                        </p:cTn>
                                        <p:tgtEl>
                                          <p:spTgt spid="11"/>
                                        </p:tgtEl>
                                        <p:attrNameLst>
                                          <p:attrName>style.visibility</p:attrName>
                                        </p:attrNameLst>
                                      </p:cBhvr>
                                      <p:to>
                                        <p:strVal val="visible"/>
                                      </p:to>
                                    </p:set>
                                    <p:animEffect transition="in" filter="dissolve">
                                      <p:cBhvr>
                                        <p:cTn id="9" dur="500"/>
                                        <p:tgtEl>
                                          <p:spTgt spid="11"/>
                                        </p:tgtEl>
                                      </p:cBhvr>
                                    </p:animEffect>
                                  </p:childTnLst>
                                </p:cTn>
                              </p:par>
                              <p:par>
                                <p:cTn id="10" presetID="9" presetClass="entr" presetSubtype="0" fill="hold" nodeType="withEffect">
                                  <p:stCondLst>
                                    <p:cond delay="420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par>
                                <p:cTn id="13" presetID="9" presetClass="entr" presetSubtype="0" fill="hold" nodeType="withEffect">
                                  <p:stCondLst>
                                    <p:cond delay="18800"/>
                                  </p:stCondLst>
                                  <p:childTnLst>
                                    <p:set>
                                      <p:cBhvr>
                                        <p:cTn id="14" dur="1" fill="hold">
                                          <p:stCondLst>
                                            <p:cond delay="0"/>
                                          </p:stCondLst>
                                        </p:cTn>
                                        <p:tgtEl>
                                          <p:spTgt spid="13"/>
                                        </p:tgtEl>
                                        <p:attrNameLst>
                                          <p:attrName>style.visibility</p:attrName>
                                        </p:attrNameLst>
                                      </p:cBhvr>
                                      <p:to>
                                        <p:strVal val="visible"/>
                                      </p:to>
                                    </p:set>
                                    <p:animEffect transition="in" filter="dissolve">
                                      <p:cBhvr>
                                        <p:cTn id="15" dur="500"/>
                                        <p:tgtEl>
                                          <p:spTgt spid="13"/>
                                        </p:tgtEl>
                                      </p:cBhvr>
                                    </p:animEffect>
                                  </p:childTnLst>
                                </p:cTn>
                              </p:par>
                              <p:par>
                                <p:cTn id="16" presetID="9" presetClass="entr" presetSubtype="0" fill="hold" grpId="0" nodeType="withEffect">
                                  <p:stCondLst>
                                    <p:cond delay="19800"/>
                                  </p:stCondLst>
                                  <p:childTnLst>
                                    <p:set>
                                      <p:cBhvr>
                                        <p:cTn id="17" dur="1" fill="hold">
                                          <p:stCondLst>
                                            <p:cond delay="0"/>
                                          </p:stCondLst>
                                        </p:cTn>
                                        <p:tgtEl>
                                          <p:spTgt spid="2"/>
                                        </p:tgtEl>
                                        <p:attrNameLst>
                                          <p:attrName>style.visibility</p:attrName>
                                        </p:attrNameLst>
                                      </p:cBhvr>
                                      <p:to>
                                        <p:strVal val="visible"/>
                                      </p:to>
                                    </p:set>
                                    <p:animEffect transition="in" filter="dissolv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9" fill="hold" display="0">
                  <p:stCondLst>
                    <p:cond delay="indefinite"/>
                  </p:stCondLst>
                  <p:endCondLst>
                    <p:cond evt="onStopAudio" delay="0">
                      <p:tgtEl>
                        <p:sldTgt/>
                      </p:tgtEl>
                    </p:cond>
                  </p:endCondLst>
                </p:cTn>
                <p:tgtEl>
                  <p:spTgt spid="3"/>
                </p:tgtEl>
              </p:cMediaNode>
            </p:audio>
          </p:childTnLst>
        </p:cTn>
      </p:par>
    </p:tnLst>
    <p:bldLst>
      <p:bldP spid="2"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64666BC-9455-5E10-6CB2-71345BBF6643}"/>
              </a:ext>
            </a:extLst>
          </p:cNvPr>
          <p:cNvSpPr txBox="1">
            <a:spLocks/>
          </p:cNvSpPr>
          <p:nvPr/>
        </p:nvSpPr>
        <p:spPr>
          <a:xfrm>
            <a:off x="140894" y="18904"/>
            <a:ext cx="8237095" cy="106679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Spouses Working for the Same Employer</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6A6E6502-DDE8-FC9C-7934-AE46FA65E19C}"/>
              </a:ext>
            </a:extLst>
          </p:cNvPr>
          <p:cNvSpPr txBox="1"/>
          <p:nvPr/>
        </p:nvSpPr>
        <p:spPr>
          <a:xfrm>
            <a:off x="262952" y="1085703"/>
            <a:ext cx="8618095" cy="3046988"/>
          </a:xfrm>
          <a:prstGeom prst="rect">
            <a:avLst/>
          </a:prstGeom>
          <a:noFill/>
        </p:spPr>
        <p:txBody>
          <a:bodyPr wrap="square" rtlCol="0">
            <a:spAutoFit/>
          </a:bodyPr>
          <a:lstStyle/>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Eligible spouses who work for the same employer are also limited to a combined total of 26 workweeks in a single 12-month period to care for a covered servicemember with a serious injury or illness if each spouse is a parent, spouse, son or daughter, or next of kin of the servicemember (commonly referred to</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as “military caregiver leave”). </a:t>
            </a:r>
          </a:p>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2400" kern="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endParaRPr lang="en-US" sz="2400" dirty="0"/>
          </a:p>
        </p:txBody>
      </p:sp>
      <p:sp>
        <p:nvSpPr>
          <p:cNvPr id="3" name="TextBox 2">
            <a:extLst>
              <a:ext uri="{FF2B5EF4-FFF2-40B4-BE49-F238E27FC236}">
                <a16:creationId xmlns:a16="http://schemas.microsoft.com/office/drawing/2014/main" id="{E5A2E25B-9E21-8FA7-B46F-96C8C9075041}"/>
              </a:ext>
            </a:extLst>
          </p:cNvPr>
          <p:cNvSpPr txBox="1"/>
          <p:nvPr/>
        </p:nvSpPr>
        <p:spPr>
          <a:xfrm>
            <a:off x="335141" y="924314"/>
            <a:ext cx="7848600" cy="1107996"/>
          </a:xfrm>
          <a:prstGeom prst="rect">
            <a:avLst/>
          </a:prstGeom>
          <a:noFill/>
        </p:spPr>
        <p:txBody>
          <a:bodyPr wrap="square" rtlCol="0">
            <a:spAutoFit/>
          </a:bodyPr>
          <a:lstStyle/>
          <a:p>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Eligible spouses who work for the same employer are limited to a combined total of 12 workweeks of leave in a 12-month period to share for the following FMLA-qualifying reasons:</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D796EAE4-B6C0-BAB9-9B92-C3E7AE2C01DC}"/>
              </a:ext>
            </a:extLst>
          </p:cNvPr>
          <p:cNvSpPr txBox="1"/>
          <p:nvPr/>
        </p:nvSpPr>
        <p:spPr>
          <a:xfrm>
            <a:off x="335141" y="5537180"/>
            <a:ext cx="5791200" cy="707886"/>
          </a:xfrm>
          <a:prstGeom prst="rect">
            <a:avLst/>
          </a:prstGeom>
          <a:noFill/>
        </p:spPr>
        <p:txBody>
          <a:bodyPr wrap="square" rtlCol="0">
            <a:spAutoFit/>
          </a:bodyPr>
          <a:lstStyle/>
          <a:p>
            <a:pPr marL="342900" marR="0" indent="-342900">
              <a:spcBef>
                <a:spcPts val="0"/>
              </a:spcBef>
              <a:spcAft>
                <a:spcPts val="0"/>
              </a:spcAft>
              <a:buClr>
                <a:schemeClr val="accent6">
                  <a:lumMod val="75000"/>
                </a:schemeClr>
              </a:buClr>
              <a:buSzPct val="90000"/>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0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care of a parent with a serious health condition.</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4100397B-36D0-BB79-EB79-C7FA575EB3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4803" y="2148480"/>
            <a:ext cx="2290700" cy="1397045"/>
          </a:xfrm>
          <a:prstGeom prst="rect">
            <a:avLst/>
          </a:prstGeom>
          <a:effectLst>
            <a:softEdge rad="25400"/>
          </a:effectLst>
        </p:spPr>
      </p:pic>
      <p:pic>
        <p:nvPicPr>
          <p:cNvPr id="7" name="Picture 6">
            <a:extLst>
              <a:ext uri="{FF2B5EF4-FFF2-40B4-BE49-F238E27FC236}">
                <a16:creationId xmlns:a16="http://schemas.microsoft.com/office/drawing/2014/main" id="{DEB26DFD-986B-D330-1F1D-078F4025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4941" y="4762114"/>
            <a:ext cx="3581400" cy="1899297"/>
          </a:xfrm>
          <a:prstGeom prst="rect">
            <a:avLst/>
          </a:prstGeom>
          <a:effectLst>
            <a:softEdge rad="38100"/>
          </a:effectLst>
        </p:spPr>
      </p:pic>
      <p:pic>
        <p:nvPicPr>
          <p:cNvPr id="8" name="Picture 7">
            <a:extLst>
              <a:ext uri="{FF2B5EF4-FFF2-40B4-BE49-F238E27FC236}">
                <a16:creationId xmlns:a16="http://schemas.microsoft.com/office/drawing/2014/main" id="{56D22BF3-5FC8-45A8-6DC6-511876DCC8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10869" y="5138103"/>
            <a:ext cx="2454634" cy="1603383"/>
          </a:xfrm>
          <a:prstGeom prst="rect">
            <a:avLst/>
          </a:prstGeom>
          <a:effectLst>
            <a:softEdge rad="25400"/>
          </a:effectLst>
        </p:spPr>
      </p:pic>
      <p:sp>
        <p:nvSpPr>
          <p:cNvPr id="9" name="TextBox 8">
            <a:extLst>
              <a:ext uri="{FF2B5EF4-FFF2-40B4-BE49-F238E27FC236}">
                <a16:creationId xmlns:a16="http://schemas.microsoft.com/office/drawing/2014/main" id="{69FBD099-F864-D802-954C-B03D9E3B29EA}"/>
              </a:ext>
            </a:extLst>
          </p:cNvPr>
          <p:cNvSpPr txBox="1"/>
          <p:nvPr/>
        </p:nvSpPr>
        <p:spPr>
          <a:xfrm>
            <a:off x="346184" y="2244869"/>
            <a:ext cx="5628619" cy="984885"/>
          </a:xfrm>
          <a:prstGeom prst="rect">
            <a:avLst/>
          </a:prstGeom>
          <a:noFill/>
        </p:spPr>
        <p:txBody>
          <a:bodyPr wrap="square" rtlCol="0">
            <a:spAutoFit/>
          </a:bodyPr>
          <a:lstStyle/>
          <a:p>
            <a:pPr marL="342900" indent="-342900">
              <a:buClr>
                <a:schemeClr val="accent6">
                  <a:lumMod val="75000"/>
                </a:schemeClr>
              </a:buClr>
              <a:buSzPct val="90000"/>
              <a:buFont typeface="Wingdings" pitchFamily="2" charset="2"/>
              <a:buChar char="Ø"/>
            </a:pPr>
            <a:r>
              <a:rPr lang="en-US" sz="20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birth of a son or daughter and bonding with the newborn child,</a:t>
            </a:r>
          </a:p>
          <a:p>
            <a:endParaRPr lang="en-US" dirty="0"/>
          </a:p>
        </p:txBody>
      </p:sp>
      <p:sp>
        <p:nvSpPr>
          <p:cNvPr id="10" name="TextBox 9">
            <a:extLst>
              <a:ext uri="{FF2B5EF4-FFF2-40B4-BE49-F238E27FC236}">
                <a16:creationId xmlns:a16="http://schemas.microsoft.com/office/drawing/2014/main" id="{8B57010B-F2B9-8C5B-E5B1-A2D2E7EE742C}"/>
              </a:ext>
            </a:extLst>
          </p:cNvPr>
          <p:cNvSpPr txBox="1"/>
          <p:nvPr/>
        </p:nvSpPr>
        <p:spPr>
          <a:xfrm>
            <a:off x="3875912" y="3691798"/>
            <a:ext cx="4709791" cy="1323439"/>
          </a:xfrm>
          <a:prstGeom prst="rect">
            <a:avLst/>
          </a:prstGeom>
          <a:noFill/>
        </p:spPr>
        <p:txBody>
          <a:bodyPr wrap="square" rtlCol="0">
            <a:spAutoFit/>
          </a:bodyPr>
          <a:lstStyle/>
          <a:p>
            <a:pPr marL="342900" indent="-342900">
              <a:buClr>
                <a:schemeClr val="accent6">
                  <a:lumMod val="75000"/>
                </a:schemeClr>
              </a:buClr>
              <a:buSzPct val="90000"/>
              <a:buFont typeface="Wingdings" pitchFamily="2" charset="2"/>
              <a:buChar char="Ø"/>
            </a:pPr>
            <a:r>
              <a:rPr lang="en-US" sz="20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placement of a son or daughter with the employee for adoption or foster care, and bonding with the newly-placed child, and</a:t>
            </a:r>
          </a:p>
        </p:txBody>
      </p:sp>
      <p:pic>
        <p:nvPicPr>
          <p:cNvPr id="12" name="Picture 11">
            <a:extLst>
              <a:ext uri="{FF2B5EF4-FFF2-40B4-BE49-F238E27FC236}">
                <a16:creationId xmlns:a16="http://schemas.microsoft.com/office/drawing/2014/main" id="{F12521BA-14AC-0F20-68FA-367D8226818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8200" y="3619783"/>
            <a:ext cx="2778814" cy="1453883"/>
          </a:xfrm>
          <a:prstGeom prst="rect">
            <a:avLst/>
          </a:prstGeom>
          <a:effectLst>
            <a:softEdge rad="25400"/>
          </a:effectLst>
        </p:spPr>
      </p:pic>
      <p:sp>
        <p:nvSpPr>
          <p:cNvPr id="13" name="TextBox 12">
            <a:extLst>
              <a:ext uri="{FF2B5EF4-FFF2-40B4-BE49-F238E27FC236}">
                <a16:creationId xmlns:a16="http://schemas.microsoft.com/office/drawing/2014/main" id="{019C4882-8E12-13FC-268D-282AC75A7312}"/>
              </a:ext>
            </a:extLst>
          </p:cNvPr>
          <p:cNvSpPr txBox="1"/>
          <p:nvPr/>
        </p:nvSpPr>
        <p:spPr>
          <a:xfrm>
            <a:off x="346184" y="3553655"/>
            <a:ext cx="7555306" cy="1200329"/>
          </a:xfrm>
          <a:prstGeom prst="rect">
            <a:avLst/>
          </a:prstGeom>
          <a:noFill/>
        </p:spPr>
        <p:txBody>
          <a:bodyPr wrap="square" rtlCol="0">
            <a:spAutoFit/>
          </a:bodyPr>
          <a:lstStyle/>
          <a:p>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This limitation also applies to a combination of military caregiver leave and leave for the other qualifying reasons listed above.</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5" name="25 really.mp3">
            <a:hlinkClick r:id="" action="ppaction://media"/>
            <a:extLst>
              <a:ext uri="{FF2B5EF4-FFF2-40B4-BE49-F238E27FC236}">
                <a16:creationId xmlns:a16="http://schemas.microsoft.com/office/drawing/2014/main" id="{8B36F91A-2F05-11C0-1966-D182F76142F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773077" y="6245066"/>
            <a:ext cx="585667" cy="416345"/>
          </a:xfrm>
          <a:prstGeom prst="rect">
            <a:avLst/>
          </a:prstGeom>
        </p:spPr>
      </p:pic>
    </p:spTree>
    <p:extLst>
      <p:ext uri="{BB962C8B-B14F-4D97-AF65-F5344CB8AC3E}">
        <p14:creationId xmlns:p14="http://schemas.microsoft.com/office/powerpoint/2010/main" val="3089013455"/>
      </p:ext>
    </p:extLst>
  </p:cSld>
  <p:clrMapOvr>
    <a:masterClrMapping/>
  </p:clrMapOvr>
  <mc:AlternateContent xmlns:mc="http://schemas.openxmlformats.org/markup-compatibility/2006" xmlns:p14="http://schemas.microsoft.com/office/powerpoint/2010/main">
    <mc:Choice Requires="p14">
      <p:transition p14:dur="0" advClick="0" advTm="68000"/>
    </mc:Choice>
    <mc:Fallback xmlns="">
      <p:transition advClick="0" advTm="68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414" fill="hold"/>
                                        <p:tgtEl>
                                          <p:spTgt spid="15"/>
                                        </p:tgtEl>
                                      </p:cBhvr>
                                    </p:cmd>
                                  </p:childTnLst>
                                </p:cTn>
                              </p:par>
                              <p:par>
                                <p:cTn id="7" presetID="9" presetClass="entr" presetSubtype="0" fill="hold" grpId="0" nodeType="withEffect">
                                  <p:stCondLst>
                                    <p:cond delay="1000"/>
                                  </p:stCondLst>
                                  <p:childTnLst>
                                    <p:set>
                                      <p:cBhvr>
                                        <p:cTn id="8" dur="1" fill="hold">
                                          <p:stCondLst>
                                            <p:cond delay="0"/>
                                          </p:stCondLst>
                                        </p:cTn>
                                        <p:tgtEl>
                                          <p:spTgt spid="3"/>
                                        </p:tgtEl>
                                        <p:attrNameLst>
                                          <p:attrName>style.visibility</p:attrName>
                                        </p:attrNameLst>
                                      </p:cBhvr>
                                      <p:to>
                                        <p:strVal val="visible"/>
                                      </p:to>
                                    </p:set>
                                    <p:animEffect transition="in" filter="dissolve">
                                      <p:cBhvr>
                                        <p:cTn id="9" dur="500"/>
                                        <p:tgtEl>
                                          <p:spTgt spid="3"/>
                                        </p:tgtEl>
                                      </p:cBhvr>
                                    </p:animEffect>
                                  </p:childTnLst>
                                </p:cTn>
                              </p:par>
                              <p:par>
                                <p:cTn id="10" presetID="9" presetClass="entr" presetSubtype="0" fill="hold" grpId="0" nodeType="withEffect">
                                  <p:stCondLst>
                                    <p:cond delay="1420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par>
                                <p:cTn id="13" presetID="9" presetClass="entr" presetSubtype="0" fill="hold" nodeType="withEffect">
                                  <p:stCondLst>
                                    <p:cond delay="1550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par>
                                <p:cTn id="16" presetID="9" presetClass="entr" presetSubtype="0" fill="hold" nodeType="withEffect">
                                  <p:stCondLst>
                                    <p:cond delay="19100"/>
                                  </p:stCondLst>
                                  <p:childTnLst>
                                    <p:set>
                                      <p:cBhvr>
                                        <p:cTn id="17" dur="1" fill="hold">
                                          <p:stCondLst>
                                            <p:cond delay="0"/>
                                          </p:stCondLst>
                                        </p:cTn>
                                        <p:tgtEl>
                                          <p:spTgt spid="12"/>
                                        </p:tgtEl>
                                        <p:attrNameLst>
                                          <p:attrName>style.visibility</p:attrName>
                                        </p:attrNameLst>
                                      </p:cBhvr>
                                      <p:to>
                                        <p:strVal val="visible"/>
                                      </p:to>
                                    </p:set>
                                    <p:animEffect transition="in" filter="dissolve">
                                      <p:cBhvr>
                                        <p:cTn id="18" dur="500"/>
                                        <p:tgtEl>
                                          <p:spTgt spid="12"/>
                                        </p:tgtEl>
                                      </p:cBhvr>
                                    </p:animEffect>
                                  </p:childTnLst>
                                </p:cTn>
                              </p:par>
                              <p:par>
                                <p:cTn id="19" presetID="9" presetClass="entr" presetSubtype="0" fill="hold" grpId="0" nodeType="withEffect">
                                  <p:stCondLst>
                                    <p:cond delay="22000"/>
                                  </p:stCondLst>
                                  <p:childTnLst>
                                    <p:set>
                                      <p:cBhvr>
                                        <p:cTn id="20" dur="1" fill="hold">
                                          <p:stCondLst>
                                            <p:cond delay="0"/>
                                          </p:stCondLst>
                                        </p:cTn>
                                        <p:tgtEl>
                                          <p:spTgt spid="10"/>
                                        </p:tgtEl>
                                        <p:attrNameLst>
                                          <p:attrName>style.visibility</p:attrName>
                                        </p:attrNameLst>
                                      </p:cBhvr>
                                      <p:to>
                                        <p:strVal val="visible"/>
                                      </p:to>
                                    </p:set>
                                    <p:animEffect transition="in" filter="dissolve">
                                      <p:cBhvr>
                                        <p:cTn id="21" dur="500"/>
                                        <p:tgtEl>
                                          <p:spTgt spid="10"/>
                                        </p:tgtEl>
                                      </p:cBhvr>
                                    </p:animEffect>
                                  </p:childTnLst>
                                </p:cTn>
                              </p:par>
                              <p:par>
                                <p:cTn id="22" presetID="9" presetClass="entr" presetSubtype="0" fill="hold" grpId="0" nodeType="withEffect">
                                  <p:stCondLst>
                                    <p:cond delay="28000"/>
                                  </p:stCondLst>
                                  <p:childTnLst>
                                    <p:set>
                                      <p:cBhvr>
                                        <p:cTn id="23" dur="1" fill="hold">
                                          <p:stCondLst>
                                            <p:cond delay="0"/>
                                          </p:stCondLst>
                                        </p:cTn>
                                        <p:tgtEl>
                                          <p:spTgt spid="4"/>
                                        </p:tgtEl>
                                        <p:attrNameLst>
                                          <p:attrName>style.visibility</p:attrName>
                                        </p:attrNameLst>
                                      </p:cBhvr>
                                      <p:to>
                                        <p:strVal val="visible"/>
                                      </p:to>
                                    </p:set>
                                    <p:animEffect transition="in" filter="dissolve">
                                      <p:cBhvr>
                                        <p:cTn id="24" dur="500"/>
                                        <p:tgtEl>
                                          <p:spTgt spid="4"/>
                                        </p:tgtEl>
                                      </p:cBhvr>
                                    </p:animEffect>
                                  </p:childTnLst>
                                </p:cTn>
                              </p:par>
                              <p:par>
                                <p:cTn id="25" presetID="9" presetClass="entr" presetSubtype="0" fill="hold" nodeType="withEffect">
                                  <p:stCondLst>
                                    <p:cond delay="2900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par>
                                <p:cTn id="28" presetID="9" presetClass="exit" presetSubtype="0" fill="hold" grpId="1" nodeType="withEffect">
                                  <p:stCondLst>
                                    <p:cond delay="31070"/>
                                  </p:stCondLst>
                                  <p:childTnLst>
                                    <p:animEffect transition="out" filter="dissolve">
                                      <p:cBhvr>
                                        <p:cTn id="29" dur="500"/>
                                        <p:tgtEl>
                                          <p:spTgt spid="3"/>
                                        </p:tgtEl>
                                      </p:cBhvr>
                                    </p:animEffect>
                                    <p:set>
                                      <p:cBhvr>
                                        <p:cTn id="30" dur="1" fill="hold">
                                          <p:stCondLst>
                                            <p:cond delay="499"/>
                                          </p:stCondLst>
                                        </p:cTn>
                                        <p:tgtEl>
                                          <p:spTgt spid="3"/>
                                        </p:tgtEl>
                                        <p:attrNameLst>
                                          <p:attrName>style.visibility</p:attrName>
                                        </p:attrNameLst>
                                      </p:cBhvr>
                                      <p:to>
                                        <p:strVal val="hidden"/>
                                      </p:to>
                                    </p:set>
                                  </p:childTnLst>
                                </p:cTn>
                              </p:par>
                              <p:par>
                                <p:cTn id="31" presetID="9" presetClass="exit" presetSubtype="0" fill="hold" grpId="1" nodeType="withEffect">
                                  <p:stCondLst>
                                    <p:cond delay="31070"/>
                                  </p:stCondLst>
                                  <p:childTnLst>
                                    <p:animEffect transition="out" filter="dissolve">
                                      <p:cBhvr>
                                        <p:cTn id="32" dur="500"/>
                                        <p:tgtEl>
                                          <p:spTgt spid="9"/>
                                        </p:tgtEl>
                                      </p:cBhvr>
                                    </p:animEffect>
                                    <p:set>
                                      <p:cBhvr>
                                        <p:cTn id="33" dur="1" fill="hold">
                                          <p:stCondLst>
                                            <p:cond delay="499"/>
                                          </p:stCondLst>
                                        </p:cTn>
                                        <p:tgtEl>
                                          <p:spTgt spid="9"/>
                                        </p:tgtEl>
                                        <p:attrNameLst>
                                          <p:attrName>style.visibility</p:attrName>
                                        </p:attrNameLst>
                                      </p:cBhvr>
                                      <p:to>
                                        <p:strVal val="hidden"/>
                                      </p:to>
                                    </p:set>
                                  </p:childTnLst>
                                </p:cTn>
                              </p:par>
                              <p:par>
                                <p:cTn id="34" presetID="9" presetClass="exit" presetSubtype="0" fill="hold" nodeType="withEffect">
                                  <p:stCondLst>
                                    <p:cond delay="31070"/>
                                  </p:stCondLst>
                                  <p:childTnLst>
                                    <p:animEffect transition="out" filter="dissolve">
                                      <p:cBhvr>
                                        <p:cTn id="35" dur="500"/>
                                        <p:tgtEl>
                                          <p:spTgt spid="6"/>
                                        </p:tgtEl>
                                      </p:cBhvr>
                                    </p:animEffect>
                                    <p:set>
                                      <p:cBhvr>
                                        <p:cTn id="36" dur="1" fill="hold">
                                          <p:stCondLst>
                                            <p:cond delay="499"/>
                                          </p:stCondLst>
                                        </p:cTn>
                                        <p:tgtEl>
                                          <p:spTgt spid="6"/>
                                        </p:tgtEl>
                                        <p:attrNameLst>
                                          <p:attrName>style.visibility</p:attrName>
                                        </p:attrNameLst>
                                      </p:cBhvr>
                                      <p:to>
                                        <p:strVal val="hidden"/>
                                      </p:to>
                                    </p:set>
                                  </p:childTnLst>
                                </p:cTn>
                              </p:par>
                              <p:par>
                                <p:cTn id="37" presetID="9" presetClass="exit" presetSubtype="0" fill="hold" nodeType="withEffect">
                                  <p:stCondLst>
                                    <p:cond delay="31070"/>
                                  </p:stCondLst>
                                  <p:childTnLst>
                                    <p:animEffect transition="out" filter="dissolve">
                                      <p:cBhvr>
                                        <p:cTn id="38" dur="500"/>
                                        <p:tgtEl>
                                          <p:spTgt spid="12"/>
                                        </p:tgtEl>
                                      </p:cBhvr>
                                    </p:animEffect>
                                    <p:set>
                                      <p:cBhvr>
                                        <p:cTn id="39" dur="1" fill="hold">
                                          <p:stCondLst>
                                            <p:cond delay="499"/>
                                          </p:stCondLst>
                                        </p:cTn>
                                        <p:tgtEl>
                                          <p:spTgt spid="12"/>
                                        </p:tgtEl>
                                        <p:attrNameLst>
                                          <p:attrName>style.visibility</p:attrName>
                                        </p:attrNameLst>
                                      </p:cBhvr>
                                      <p:to>
                                        <p:strVal val="hidden"/>
                                      </p:to>
                                    </p:set>
                                  </p:childTnLst>
                                </p:cTn>
                              </p:par>
                              <p:par>
                                <p:cTn id="40" presetID="9" presetClass="exit" presetSubtype="0" fill="hold" grpId="1" nodeType="withEffect">
                                  <p:stCondLst>
                                    <p:cond delay="31070"/>
                                  </p:stCondLst>
                                  <p:childTnLst>
                                    <p:animEffect transition="out" filter="dissolv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cTn>
                              </p:par>
                              <p:par>
                                <p:cTn id="43" presetID="9" presetClass="exit" presetSubtype="0" fill="hold" grpId="1" nodeType="withEffect">
                                  <p:stCondLst>
                                    <p:cond delay="31070"/>
                                  </p:stCondLst>
                                  <p:childTnLst>
                                    <p:animEffect transition="out" filter="dissolve">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cTn>
                              </p:par>
                              <p:par>
                                <p:cTn id="46" presetID="9" presetClass="exit" presetSubtype="0" fill="hold" nodeType="withEffect">
                                  <p:stCondLst>
                                    <p:cond delay="31070"/>
                                  </p:stCondLst>
                                  <p:childTnLst>
                                    <p:animEffect transition="out" filter="dissolve">
                                      <p:cBhvr>
                                        <p:cTn id="47" dur="500"/>
                                        <p:tgtEl>
                                          <p:spTgt spid="8"/>
                                        </p:tgtEl>
                                      </p:cBhvr>
                                    </p:animEffect>
                                    <p:set>
                                      <p:cBhvr>
                                        <p:cTn id="48" dur="1" fill="hold">
                                          <p:stCondLst>
                                            <p:cond delay="499"/>
                                          </p:stCondLst>
                                        </p:cTn>
                                        <p:tgtEl>
                                          <p:spTgt spid="8"/>
                                        </p:tgtEl>
                                        <p:attrNameLst>
                                          <p:attrName>style.visibility</p:attrName>
                                        </p:attrNameLst>
                                      </p:cBhvr>
                                      <p:to>
                                        <p:strVal val="hidden"/>
                                      </p:to>
                                    </p:set>
                                  </p:childTnLst>
                                </p:cTn>
                              </p:par>
                              <p:par>
                                <p:cTn id="49" presetID="9" presetClass="entr" presetSubtype="0" fill="hold" grpId="0" nodeType="withEffect">
                                  <p:stCondLst>
                                    <p:cond delay="32120"/>
                                  </p:stCondLst>
                                  <p:childTnLst>
                                    <p:set>
                                      <p:cBhvr>
                                        <p:cTn id="50" dur="1" fill="hold">
                                          <p:stCondLst>
                                            <p:cond delay="0"/>
                                          </p:stCondLst>
                                        </p:cTn>
                                        <p:tgtEl>
                                          <p:spTgt spid="2"/>
                                        </p:tgtEl>
                                        <p:attrNameLst>
                                          <p:attrName>style.visibility</p:attrName>
                                        </p:attrNameLst>
                                      </p:cBhvr>
                                      <p:to>
                                        <p:strVal val="visible"/>
                                      </p:to>
                                    </p:set>
                                    <p:animEffect transition="in" filter="dissolve">
                                      <p:cBhvr>
                                        <p:cTn id="51" dur="500"/>
                                        <p:tgtEl>
                                          <p:spTgt spid="2"/>
                                        </p:tgtEl>
                                      </p:cBhvr>
                                    </p:animEffect>
                                  </p:childTnLst>
                                </p:cTn>
                              </p:par>
                              <p:par>
                                <p:cTn id="52" presetID="9" presetClass="entr" presetSubtype="0" fill="hold" grpId="0" nodeType="withEffect">
                                  <p:stCondLst>
                                    <p:cond delay="58000"/>
                                  </p:stCondLst>
                                  <p:childTnLst>
                                    <p:set>
                                      <p:cBhvr>
                                        <p:cTn id="53" dur="1" fill="hold">
                                          <p:stCondLst>
                                            <p:cond delay="0"/>
                                          </p:stCondLst>
                                        </p:cTn>
                                        <p:tgtEl>
                                          <p:spTgt spid="13"/>
                                        </p:tgtEl>
                                        <p:attrNameLst>
                                          <p:attrName>style.visibility</p:attrName>
                                        </p:attrNameLst>
                                      </p:cBhvr>
                                      <p:to>
                                        <p:strVal val="visible"/>
                                      </p:to>
                                    </p:set>
                                    <p:animEffect transition="in" filter="dissolve">
                                      <p:cBhvr>
                                        <p:cTn id="54" dur="500"/>
                                        <p:tgtEl>
                                          <p:spTgt spid="13"/>
                                        </p:tgtEl>
                                      </p:cBhvr>
                                    </p:animEffect>
                                  </p:childTnLst>
                                </p:cTn>
                              </p:par>
                              <p:par>
                                <p:cTn id="55" presetID="9" presetClass="entr" presetSubtype="0" fill="hold" nodeType="withEffect">
                                  <p:stCondLst>
                                    <p:cond delay="59000"/>
                                  </p:stCondLst>
                                  <p:childTnLst>
                                    <p:set>
                                      <p:cBhvr>
                                        <p:cTn id="56" dur="1" fill="hold">
                                          <p:stCondLst>
                                            <p:cond delay="0"/>
                                          </p:stCondLst>
                                        </p:cTn>
                                        <p:tgtEl>
                                          <p:spTgt spid="7"/>
                                        </p:tgtEl>
                                        <p:attrNameLst>
                                          <p:attrName>style.visibility</p:attrName>
                                        </p:attrNameLst>
                                      </p:cBhvr>
                                      <p:to>
                                        <p:strVal val="visible"/>
                                      </p:to>
                                    </p:set>
                                    <p:animEffect transition="in" filter="dissolve">
                                      <p:cBhvr>
                                        <p:cTn id="5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58" fill="hold" display="0">
                  <p:stCondLst>
                    <p:cond delay="indefinite"/>
                  </p:stCondLst>
                  <p:endCondLst>
                    <p:cond evt="onStopAudio" delay="0">
                      <p:tgtEl>
                        <p:sldTgt/>
                      </p:tgtEl>
                    </p:cond>
                  </p:endCondLst>
                </p:cTn>
                <p:tgtEl>
                  <p:spTgt spid="15"/>
                </p:tgtEl>
              </p:cMediaNode>
            </p:audio>
          </p:childTnLst>
        </p:cTn>
      </p:par>
    </p:tnLst>
    <p:bldLst>
      <p:bldP spid="2" grpId="0"/>
      <p:bldP spid="3" grpId="0"/>
      <p:bldP spid="3" grpId="1"/>
      <p:bldP spid="4" grpId="0"/>
      <p:bldP spid="4" grpId="1"/>
      <p:bldP spid="9" grpId="0"/>
      <p:bldP spid="9" grpId="1"/>
      <p:bldP spid="10" grpId="0"/>
      <p:bldP spid="10" grpId="1"/>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64666BC-9455-5E10-6CB2-71345BBF6643}"/>
              </a:ext>
            </a:extLst>
          </p:cNvPr>
          <p:cNvSpPr txBox="1">
            <a:spLocks/>
          </p:cNvSpPr>
          <p:nvPr/>
        </p:nvSpPr>
        <p:spPr>
          <a:xfrm>
            <a:off x="221105" y="5442"/>
            <a:ext cx="8237095" cy="106679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Spouses Working for the Same Employer (Limitations)</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6B47C2A2-AC55-8475-CA4F-E0AEAF188169}"/>
              </a:ext>
            </a:extLst>
          </p:cNvPr>
          <p:cNvSpPr txBox="1"/>
          <p:nvPr/>
        </p:nvSpPr>
        <p:spPr>
          <a:xfrm>
            <a:off x="531133" y="1348149"/>
            <a:ext cx="7848600" cy="4154984"/>
          </a:xfrm>
          <a:prstGeom prst="rect">
            <a:avLst/>
          </a:prstGeom>
          <a:noFill/>
        </p:spPr>
        <p:txBody>
          <a:bodyPr wrap="square" rtlCol="0">
            <a:spAutoFit/>
          </a:bodyPr>
          <a:lstStyle/>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This limitation does not apply to leave:</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spcBef>
                <a:spcPts val="0"/>
              </a:spcBef>
              <a:spcAft>
                <a:spcPts val="0"/>
              </a:spcAft>
              <a:buClr>
                <a:schemeClr val="accent6">
                  <a:lumMod val="75000"/>
                </a:schemeClr>
              </a:buClr>
              <a:buSzPct val="90000"/>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For one’s own serious health condition, such as with the recovery period following the birth of a child;</a:t>
            </a:r>
          </a:p>
          <a:p>
            <a:pPr marL="342900" marR="0" indent="-342900">
              <a:spcBef>
                <a:spcPts val="0"/>
              </a:spcBef>
              <a:spcAft>
                <a:spcPts val="0"/>
              </a:spcAft>
              <a:buClr>
                <a:schemeClr val="accent6">
                  <a:lumMod val="75000"/>
                </a:schemeClr>
              </a:buClr>
              <a:buSzPct val="90000"/>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spcBef>
                <a:spcPts val="0"/>
              </a:spcBef>
              <a:spcAft>
                <a:spcPts val="0"/>
              </a:spcAft>
              <a:buClr>
                <a:schemeClr val="accent6">
                  <a:lumMod val="75000"/>
                </a:schemeClr>
              </a:buClr>
              <a:buSzPct val="90000"/>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To care for a spouse, son, or daughter with a serious health condition; or</a:t>
            </a:r>
          </a:p>
          <a:p>
            <a:pPr marL="342900" marR="0" indent="-342900">
              <a:spcBef>
                <a:spcPts val="0"/>
              </a:spcBef>
              <a:spcAft>
                <a:spcPts val="0"/>
              </a:spcAft>
              <a:buClr>
                <a:schemeClr val="accent6">
                  <a:lumMod val="75000"/>
                </a:schemeClr>
              </a:buClr>
              <a:buSzPct val="90000"/>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spcBef>
                <a:spcPts val="0"/>
              </a:spcBef>
              <a:spcAft>
                <a:spcPts val="0"/>
              </a:spcAft>
              <a:buClr>
                <a:schemeClr val="accent6">
                  <a:lumMod val="75000"/>
                </a:schemeClr>
              </a:buClr>
              <a:buSzPct val="90000"/>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For any qualifying exigency arising out of the fact that the employee’s spouse, son, daughter, or parent is a military member on “covered active duty.”</a:t>
            </a:r>
          </a:p>
        </p:txBody>
      </p:sp>
      <p:sp>
        <p:nvSpPr>
          <p:cNvPr id="3" name="TextBox 2">
            <a:extLst>
              <a:ext uri="{FF2B5EF4-FFF2-40B4-BE49-F238E27FC236}">
                <a16:creationId xmlns:a16="http://schemas.microsoft.com/office/drawing/2014/main" id="{F0BBB3E4-4AB5-9B70-C2CB-8C9154A1B142}"/>
              </a:ext>
            </a:extLst>
          </p:cNvPr>
          <p:cNvSpPr txBox="1"/>
          <p:nvPr/>
        </p:nvSpPr>
        <p:spPr>
          <a:xfrm>
            <a:off x="521107" y="1418840"/>
            <a:ext cx="8077200" cy="1200329"/>
          </a:xfrm>
          <a:prstGeom prst="rect">
            <a:avLst/>
          </a:prstGeom>
          <a:noFill/>
        </p:spPr>
        <p:txBody>
          <a:bodyPr wrap="square" rtlCol="0">
            <a:spAutoFit/>
          </a:bodyPr>
          <a:lstStyle/>
          <a:p>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These limitations do not apply to two employees working for the same employer who are not legally married, even if they are living together or have a child or children together</a:t>
            </a:r>
            <a:r>
              <a:rPr lang="en-US" sz="2400" kern="0" dirty="0">
                <a:solidFill>
                  <a:srgbClr val="000000"/>
                </a:solidFill>
                <a:latin typeface="Calibri" panose="020F0502020204030204" pitchFamily="34" charset="0"/>
                <a:ea typeface="Calibri" panose="020F0502020204030204" pitchFamily="34" charset="0"/>
                <a:cs typeface="Calibri" panose="020F0502020204030204" pitchFamily="34" charset="0"/>
              </a:rPr>
              <a:t>.</a:t>
            </a:r>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C7776FD4-08C4-8C8C-ED10-6442DE0376DD}"/>
              </a:ext>
            </a:extLst>
          </p:cNvPr>
          <p:cNvSpPr txBox="1"/>
          <p:nvPr/>
        </p:nvSpPr>
        <p:spPr>
          <a:xfrm>
            <a:off x="661737" y="4014984"/>
            <a:ext cx="7162800" cy="830997"/>
          </a:xfrm>
          <a:prstGeom prst="rect">
            <a:avLst/>
          </a:prstGeom>
          <a:noFill/>
        </p:spPr>
        <p:txBody>
          <a:bodyPr wrap="square" rtlCol="0">
            <a:spAutoFit/>
          </a:bodyPr>
          <a:lstStyle/>
          <a:p>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If only one of the spouses is eligible for FMLA leave, that individual is entitled to the full 12 workweeks of leave.</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D6D1AE3F-3DB4-8BA2-3F4A-F48BFE199521}"/>
              </a:ext>
            </a:extLst>
          </p:cNvPr>
          <p:cNvSpPr txBox="1"/>
          <p:nvPr/>
        </p:nvSpPr>
        <p:spPr>
          <a:xfrm>
            <a:off x="2556711" y="2559300"/>
            <a:ext cx="6172200" cy="2677656"/>
          </a:xfrm>
          <a:prstGeom prst="rect">
            <a:avLst/>
          </a:prstGeom>
          <a:noFill/>
        </p:spPr>
        <p:txBody>
          <a:bodyPr wrap="square" rtlCol="0">
            <a:spAutoFit/>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Where a spouse uses a portion of his or her leave for an FMLA-qualifying reason that is subject to the combined 12-workweek limit, that employee has the remainder of his or her 12 workweeks of entitlement for leave for an FMLA-qualifying reason that is not subject to the combined limit.</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2D2B12C3-C7B3-7983-731A-3076DFC893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267" y="3110536"/>
            <a:ext cx="1399092" cy="1532989"/>
          </a:xfrm>
          <a:prstGeom prst="rect">
            <a:avLst/>
          </a:prstGeom>
        </p:spPr>
      </p:pic>
      <p:pic>
        <p:nvPicPr>
          <p:cNvPr id="8" name="mod 5 slide 26.mp3">
            <a:hlinkClick r:id="" action="ppaction://media"/>
            <a:extLst>
              <a:ext uri="{FF2B5EF4-FFF2-40B4-BE49-F238E27FC236}">
                <a16:creationId xmlns:a16="http://schemas.microsoft.com/office/drawing/2014/main" id="{E101C405-189D-DBBF-F315-DA8DE45DC7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28911" y="6313905"/>
            <a:ext cx="529797" cy="508000"/>
          </a:xfrm>
          <a:prstGeom prst="rect">
            <a:avLst/>
          </a:prstGeom>
        </p:spPr>
      </p:pic>
    </p:spTree>
    <p:extLst>
      <p:ext uri="{BB962C8B-B14F-4D97-AF65-F5344CB8AC3E}">
        <p14:creationId xmlns:p14="http://schemas.microsoft.com/office/powerpoint/2010/main" val="881631132"/>
      </p:ext>
    </p:extLst>
  </p:cSld>
  <p:clrMapOvr>
    <a:masterClrMapping/>
  </p:clrMapOvr>
  <mc:AlternateContent xmlns:mc="http://schemas.openxmlformats.org/markup-compatibility/2006" xmlns:p14="http://schemas.microsoft.com/office/powerpoint/2010/main">
    <mc:Choice Requires="p14">
      <p:transition p14:dur="0" advClick="0" advTm="73900"/>
    </mc:Choice>
    <mc:Fallback xmlns="">
      <p:transition advClick="0" advTm="739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370" fill="hold"/>
                                        <p:tgtEl>
                                          <p:spTgt spid="8"/>
                                        </p:tgtEl>
                                      </p:cBhvr>
                                    </p:cmd>
                                  </p:childTnLst>
                                </p:cTn>
                              </p:par>
                              <p:par>
                                <p:cTn id="7" presetID="12" presetClass="entr" presetSubtype="8" fill="hold" grpId="0" nodeType="withEffect">
                                  <p:stCondLst>
                                    <p:cond delay="20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p:tgtEl>
                                          <p:spTgt spid="3"/>
                                        </p:tgtEl>
                                        <p:attrNameLst>
                                          <p:attrName>ppt_x</p:attrName>
                                        </p:attrNameLst>
                                      </p:cBhvr>
                                      <p:tavLst>
                                        <p:tav tm="0">
                                          <p:val>
                                            <p:strVal val="#ppt_x-#ppt_w*1.125000"/>
                                          </p:val>
                                        </p:tav>
                                        <p:tav tm="100000">
                                          <p:val>
                                            <p:strVal val="#ppt_x"/>
                                          </p:val>
                                        </p:tav>
                                      </p:tavLst>
                                    </p:anim>
                                    <p:animEffect transition="in" filter="wipe(right)">
                                      <p:cBhvr>
                                        <p:cTn id="10" dur="500"/>
                                        <p:tgtEl>
                                          <p:spTgt spid="3"/>
                                        </p:tgtEl>
                                      </p:cBhvr>
                                    </p:animEffect>
                                  </p:childTnLst>
                                </p:cTn>
                              </p:par>
                              <p:par>
                                <p:cTn id="11" presetID="9" presetClass="entr" presetSubtype="0" fill="hold" grpId="0" nodeType="withEffect">
                                  <p:stCondLst>
                                    <p:cond delay="1100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par>
                                <p:cTn id="14" presetID="9" presetClass="exit" presetSubtype="0" fill="hold" grpId="1" nodeType="withEffect">
                                  <p:stCondLst>
                                    <p:cond delay="20000"/>
                                  </p:stCondLst>
                                  <p:childTnLst>
                                    <p:animEffect transition="out" filter="dissolve">
                                      <p:cBhvr>
                                        <p:cTn id="15" dur="500"/>
                                        <p:tgtEl>
                                          <p:spTgt spid="3"/>
                                        </p:tgtEl>
                                      </p:cBhvr>
                                    </p:animEffect>
                                    <p:set>
                                      <p:cBhvr>
                                        <p:cTn id="16" dur="1" fill="hold">
                                          <p:stCondLst>
                                            <p:cond delay="499"/>
                                          </p:stCondLst>
                                        </p:cTn>
                                        <p:tgtEl>
                                          <p:spTgt spid="3"/>
                                        </p:tgtEl>
                                        <p:attrNameLst>
                                          <p:attrName>style.visibility</p:attrName>
                                        </p:attrNameLst>
                                      </p:cBhvr>
                                      <p:to>
                                        <p:strVal val="hidden"/>
                                      </p:to>
                                    </p:set>
                                  </p:childTnLst>
                                </p:cTn>
                              </p:par>
                              <p:par>
                                <p:cTn id="17" presetID="9" presetClass="exit" presetSubtype="0" fill="hold" grpId="1" nodeType="withEffect">
                                  <p:stCondLst>
                                    <p:cond delay="20000"/>
                                  </p:stCondLst>
                                  <p:childTnLst>
                                    <p:animEffect transition="out" filter="dissolve">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par>
                                <p:cTn id="20" presetID="9" presetClass="entr" presetSubtype="0" fill="hold" nodeType="withEffect">
                                  <p:stCondLst>
                                    <p:cond delay="2050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dissolve">
                                      <p:cBhvr>
                                        <p:cTn id="22" dur="500"/>
                                        <p:tgtEl>
                                          <p:spTgt spid="2">
                                            <p:txEl>
                                              <p:pRg st="0" end="0"/>
                                            </p:txEl>
                                          </p:spTgt>
                                        </p:tgtEl>
                                      </p:cBhvr>
                                    </p:animEffect>
                                  </p:childTnLst>
                                </p:cTn>
                              </p:par>
                              <p:par>
                                <p:cTn id="23" presetID="9" presetClass="entr" presetSubtype="0" fill="hold" nodeType="withEffect">
                                  <p:stCondLst>
                                    <p:cond delay="2300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dissolve">
                                      <p:cBhvr>
                                        <p:cTn id="25" dur="500"/>
                                        <p:tgtEl>
                                          <p:spTgt spid="2">
                                            <p:txEl>
                                              <p:pRg st="2" end="2"/>
                                            </p:txEl>
                                          </p:spTgt>
                                        </p:tgtEl>
                                      </p:cBhvr>
                                    </p:animEffect>
                                  </p:childTnLst>
                                </p:cTn>
                              </p:par>
                              <p:par>
                                <p:cTn id="26" presetID="9" presetClass="entr" presetSubtype="0" fill="hold" nodeType="withEffect">
                                  <p:stCondLst>
                                    <p:cond delay="3000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dissolve">
                                      <p:cBhvr>
                                        <p:cTn id="28" dur="500"/>
                                        <p:tgtEl>
                                          <p:spTgt spid="2">
                                            <p:txEl>
                                              <p:pRg st="4" end="4"/>
                                            </p:txEl>
                                          </p:spTgt>
                                        </p:tgtEl>
                                      </p:cBhvr>
                                    </p:animEffect>
                                  </p:childTnLst>
                                </p:cTn>
                              </p:par>
                              <p:par>
                                <p:cTn id="29" presetID="9" presetClass="entr" presetSubtype="0" fill="hold" nodeType="withEffect">
                                  <p:stCondLst>
                                    <p:cond delay="36500"/>
                                  </p:stCondLst>
                                  <p:childTnLst>
                                    <p:set>
                                      <p:cBhvr>
                                        <p:cTn id="30" dur="1" fill="hold">
                                          <p:stCondLst>
                                            <p:cond delay="0"/>
                                          </p:stCondLst>
                                        </p:cTn>
                                        <p:tgtEl>
                                          <p:spTgt spid="2">
                                            <p:txEl>
                                              <p:pRg st="6" end="6"/>
                                            </p:txEl>
                                          </p:spTgt>
                                        </p:tgtEl>
                                        <p:attrNameLst>
                                          <p:attrName>style.visibility</p:attrName>
                                        </p:attrNameLst>
                                      </p:cBhvr>
                                      <p:to>
                                        <p:strVal val="visible"/>
                                      </p:to>
                                    </p:set>
                                    <p:animEffect transition="in" filter="dissolve">
                                      <p:cBhvr>
                                        <p:cTn id="31" dur="500"/>
                                        <p:tgtEl>
                                          <p:spTgt spid="2">
                                            <p:txEl>
                                              <p:pRg st="6" end="6"/>
                                            </p:txEl>
                                          </p:spTgt>
                                        </p:tgtEl>
                                      </p:cBhvr>
                                    </p:animEffect>
                                  </p:childTnLst>
                                </p:cTn>
                              </p:par>
                              <p:par>
                                <p:cTn id="32" presetID="9" presetClass="exit" presetSubtype="0" fill="hold" grpId="0" nodeType="withEffect">
                                  <p:stCondLst>
                                    <p:cond delay="49100"/>
                                  </p:stCondLst>
                                  <p:childTnLst>
                                    <p:animEffect transition="out" filter="dissolve">
                                      <p:cBhvr>
                                        <p:cTn id="33" dur="500"/>
                                        <p:tgtEl>
                                          <p:spTgt spid="2">
                                            <p:txEl>
                                              <p:pRg st="0" end="0"/>
                                            </p:txEl>
                                          </p:spTgt>
                                        </p:tgtEl>
                                      </p:cBhvr>
                                    </p:animEffect>
                                    <p:set>
                                      <p:cBhvr>
                                        <p:cTn id="34" dur="1" fill="hold">
                                          <p:stCondLst>
                                            <p:cond delay="499"/>
                                          </p:stCondLst>
                                        </p:cTn>
                                        <p:tgtEl>
                                          <p:spTgt spid="2">
                                            <p:txEl>
                                              <p:pRg st="0" end="0"/>
                                            </p:txEl>
                                          </p:spTgt>
                                        </p:tgtEl>
                                        <p:attrNameLst>
                                          <p:attrName>style.visibility</p:attrName>
                                        </p:attrNameLst>
                                      </p:cBhvr>
                                      <p:to>
                                        <p:strVal val="hidden"/>
                                      </p:to>
                                    </p:set>
                                  </p:childTnLst>
                                </p:cTn>
                              </p:par>
                              <p:par>
                                <p:cTn id="35" presetID="9" presetClass="exit" presetSubtype="0" fill="hold" grpId="0" nodeType="withEffect">
                                  <p:stCondLst>
                                    <p:cond delay="49100"/>
                                  </p:stCondLst>
                                  <p:childTnLst>
                                    <p:animEffect transition="out" filter="dissolve">
                                      <p:cBhvr>
                                        <p:cTn id="36" dur="500"/>
                                        <p:tgtEl>
                                          <p:spTgt spid="2">
                                            <p:txEl>
                                              <p:pRg st="1" end="1"/>
                                            </p:txEl>
                                          </p:spTgt>
                                        </p:tgtEl>
                                      </p:cBhvr>
                                    </p:animEffect>
                                    <p:set>
                                      <p:cBhvr>
                                        <p:cTn id="37" dur="1" fill="hold">
                                          <p:stCondLst>
                                            <p:cond delay="499"/>
                                          </p:stCondLst>
                                        </p:cTn>
                                        <p:tgtEl>
                                          <p:spTgt spid="2">
                                            <p:txEl>
                                              <p:pRg st="1" end="1"/>
                                            </p:txEl>
                                          </p:spTgt>
                                        </p:tgtEl>
                                        <p:attrNameLst>
                                          <p:attrName>style.visibility</p:attrName>
                                        </p:attrNameLst>
                                      </p:cBhvr>
                                      <p:to>
                                        <p:strVal val="hidden"/>
                                      </p:to>
                                    </p:set>
                                  </p:childTnLst>
                                </p:cTn>
                              </p:par>
                              <p:par>
                                <p:cTn id="38" presetID="9" presetClass="exit" presetSubtype="0" fill="hold" grpId="0" nodeType="withEffect">
                                  <p:stCondLst>
                                    <p:cond delay="49100"/>
                                  </p:stCondLst>
                                  <p:childTnLst>
                                    <p:animEffect transition="out" filter="dissolve">
                                      <p:cBhvr>
                                        <p:cTn id="39" dur="500"/>
                                        <p:tgtEl>
                                          <p:spTgt spid="2">
                                            <p:txEl>
                                              <p:pRg st="2" end="2"/>
                                            </p:txEl>
                                          </p:spTgt>
                                        </p:tgtEl>
                                      </p:cBhvr>
                                    </p:animEffect>
                                    <p:set>
                                      <p:cBhvr>
                                        <p:cTn id="40" dur="1" fill="hold">
                                          <p:stCondLst>
                                            <p:cond delay="499"/>
                                          </p:stCondLst>
                                        </p:cTn>
                                        <p:tgtEl>
                                          <p:spTgt spid="2">
                                            <p:txEl>
                                              <p:pRg st="2" end="2"/>
                                            </p:txEl>
                                          </p:spTgt>
                                        </p:tgtEl>
                                        <p:attrNameLst>
                                          <p:attrName>style.visibility</p:attrName>
                                        </p:attrNameLst>
                                      </p:cBhvr>
                                      <p:to>
                                        <p:strVal val="hidden"/>
                                      </p:to>
                                    </p:set>
                                  </p:childTnLst>
                                </p:cTn>
                              </p:par>
                              <p:par>
                                <p:cTn id="41" presetID="9" presetClass="exit" presetSubtype="0" fill="hold" grpId="0" nodeType="withEffect">
                                  <p:stCondLst>
                                    <p:cond delay="49100"/>
                                  </p:stCondLst>
                                  <p:childTnLst>
                                    <p:animEffect transition="out" filter="dissolve">
                                      <p:cBhvr>
                                        <p:cTn id="42" dur="500"/>
                                        <p:tgtEl>
                                          <p:spTgt spid="2">
                                            <p:txEl>
                                              <p:pRg st="4" end="4"/>
                                            </p:txEl>
                                          </p:spTgt>
                                        </p:tgtEl>
                                      </p:cBhvr>
                                    </p:animEffect>
                                    <p:set>
                                      <p:cBhvr>
                                        <p:cTn id="43" dur="1" fill="hold">
                                          <p:stCondLst>
                                            <p:cond delay="499"/>
                                          </p:stCondLst>
                                        </p:cTn>
                                        <p:tgtEl>
                                          <p:spTgt spid="2">
                                            <p:txEl>
                                              <p:pRg st="4" end="4"/>
                                            </p:txEl>
                                          </p:spTgt>
                                        </p:tgtEl>
                                        <p:attrNameLst>
                                          <p:attrName>style.visibility</p:attrName>
                                        </p:attrNameLst>
                                      </p:cBhvr>
                                      <p:to>
                                        <p:strVal val="hidden"/>
                                      </p:to>
                                    </p:set>
                                  </p:childTnLst>
                                </p:cTn>
                              </p:par>
                              <p:par>
                                <p:cTn id="44" presetID="9" presetClass="exit" presetSubtype="0" fill="hold" grpId="0" nodeType="withEffect">
                                  <p:stCondLst>
                                    <p:cond delay="49100"/>
                                  </p:stCondLst>
                                  <p:childTnLst>
                                    <p:animEffect transition="out" filter="dissolve">
                                      <p:cBhvr>
                                        <p:cTn id="45" dur="500"/>
                                        <p:tgtEl>
                                          <p:spTgt spid="2">
                                            <p:txEl>
                                              <p:pRg st="6" end="6"/>
                                            </p:txEl>
                                          </p:spTgt>
                                        </p:tgtEl>
                                      </p:cBhvr>
                                    </p:animEffect>
                                    <p:set>
                                      <p:cBhvr>
                                        <p:cTn id="46" dur="1" fill="hold">
                                          <p:stCondLst>
                                            <p:cond delay="499"/>
                                          </p:stCondLst>
                                        </p:cTn>
                                        <p:tgtEl>
                                          <p:spTgt spid="2">
                                            <p:txEl>
                                              <p:pRg st="6" end="6"/>
                                            </p:txEl>
                                          </p:spTgt>
                                        </p:tgtEl>
                                        <p:attrNameLst>
                                          <p:attrName>style.visibility</p:attrName>
                                        </p:attrNameLst>
                                      </p:cBhvr>
                                      <p:to>
                                        <p:strVal val="hidden"/>
                                      </p:to>
                                    </p:set>
                                  </p:childTnLst>
                                </p:cTn>
                              </p:par>
                              <p:par>
                                <p:cTn id="47" presetID="9" presetClass="entr" presetSubtype="0" fill="hold" nodeType="withEffect">
                                  <p:stCondLst>
                                    <p:cond delay="49700"/>
                                  </p:stCondLst>
                                  <p:childTnLst>
                                    <p:set>
                                      <p:cBhvr>
                                        <p:cTn id="48" dur="1" fill="hold">
                                          <p:stCondLst>
                                            <p:cond delay="0"/>
                                          </p:stCondLst>
                                        </p:cTn>
                                        <p:tgtEl>
                                          <p:spTgt spid="7"/>
                                        </p:tgtEl>
                                        <p:attrNameLst>
                                          <p:attrName>style.visibility</p:attrName>
                                        </p:attrNameLst>
                                      </p:cBhvr>
                                      <p:to>
                                        <p:strVal val="visible"/>
                                      </p:to>
                                    </p:set>
                                    <p:animEffect transition="in" filter="dissolve">
                                      <p:cBhvr>
                                        <p:cTn id="49" dur="500"/>
                                        <p:tgtEl>
                                          <p:spTgt spid="7"/>
                                        </p:tgtEl>
                                      </p:cBhvr>
                                    </p:animEffect>
                                  </p:childTnLst>
                                </p:cTn>
                              </p:par>
                              <p:par>
                                <p:cTn id="50" presetID="9" presetClass="entr" presetSubtype="0" fill="hold" grpId="0" nodeType="withEffect">
                                  <p:stCondLst>
                                    <p:cond delay="51100"/>
                                  </p:stCondLst>
                                  <p:childTnLst>
                                    <p:set>
                                      <p:cBhvr>
                                        <p:cTn id="51" dur="1" fill="hold">
                                          <p:stCondLst>
                                            <p:cond delay="0"/>
                                          </p:stCondLst>
                                        </p:cTn>
                                        <p:tgtEl>
                                          <p:spTgt spid="6"/>
                                        </p:tgtEl>
                                        <p:attrNameLst>
                                          <p:attrName>style.visibility</p:attrName>
                                        </p:attrNameLst>
                                      </p:cBhvr>
                                      <p:to>
                                        <p:strVal val="visible"/>
                                      </p:to>
                                    </p:set>
                                    <p:animEffect transition="in" filter="dissolve">
                                      <p:cBhvr>
                                        <p:cTn id="5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53" fill="hold" display="0">
                  <p:stCondLst>
                    <p:cond delay="indefinite"/>
                  </p:stCondLst>
                  <p:endCondLst>
                    <p:cond evt="onStopAudio" delay="0">
                      <p:tgtEl>
                        <p:sldTgt/>
                      </p:tgtEl>
                    </p:cond>
                  </p:endCondLst>
                </p:cTn>
                <p:tgtEl>
                  <p:spTgt spid="8"/>
                </p:tgtEl>
              </p:cMediaNode>
            </p:audio>
          </p:childTnLst>
        </p:cTn>
      </p:par>
    </p:tnLst>
    <p:bldLst>
      <p:bldP spid="2" grpId="0" build="allAtOnce"/>
      <p:bldP spid="3" grpId="0"/>
      <p:bldP spid="3" grpId="1"/>
      <p:bldP spid="4" grpId="0"/>
      <p:bldP spid="4" grpId="1"/>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03B6496-F6E1-01FD-687B-39FAE855EE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51913">
            <a:off x="6699256" y="1495828"/>
            <a:ext cx="2280250" cy="1487909"/>
          </a:xfrm>
          <a:prstGeom prst="rect">
            <a:avLst/>
          </a:prstGeom>
        </p:spPr>
      </p:pic>
      <p:pic>
        <p:nvPicPr>
          <p:cNvPr id="9" name="Picture 8">
            <a:extLst>
              <a:ext uri="{FF2B5EF4-FFF2-40B4-BE49-F238E27FC236}">
                <a16:creationId xmlns:a16="http://schemas.microsoft.com/office/drawing/2014/main" id="{2AF80067-F5A0-BBCE-F563-71EFFDDCD9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8196" y="1072241"/>
            <a:ext cx="2361656" cy="2081987"/>
          </a:xfrm>
          <a:prstGeom prst="rect">
            <a:avLst/>
          </a:prstGeom>
        </p:spPr>
      </p:pic>
      <p:pic>
        <p:nvPicPr>
          <p:cNvPr id="7" name="Picture 6">
            <a:extLst>
              <a:ext uri="{FF2B5EF4-FFF2-40B4-BE49-F238E27FC236}">
                <a16:creationId xmlns:a16="http://schemas.microsoft.com/office/drawing/2014/main" id="{4B934D66-7BDE-F410-E035-54306A01C3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274" y="3744369"/>
            <a:ext cx="2280249" cy="1154200"/>
          </a:xfrm>
          <a:prstGeom prst="rect">
            <a:avLst/>
          </a:prstGeom>
        </p:spPr>
      </p:pic>
      <p:sp>
        <p:nvSpPr>
          <p:cNvPr id="5" name="Title 1">
            <a:extLst>
              <a:ext uri="{FF2B5EF4-FFF2-40B4-BE49-F238E27FC236}">
                <a16:creationId xmlns:a16="http://schemas.microsoft.com/office/drawing/2014/main" id="{064666BC-9455-5E10-6CB2-71345BBF6643}"/>
              </a:ext>
            </a:extLst>
          </p:cNvPr>
          <p:cNvSpPr txBox="1">
            <a:spLocks/>
          </p:cNvSpPr>
          <p:nvPr/>
        </p:nvSpPr>
        <p:spPr>
          <a:xfrm>
            <a:off x="221105" y="5442"/>
            <a:ext cx="8237095" cy="106679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Calculating FMLA Leave</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1B3AFCA0-F870-3F6B-37B9-95A85667D9BB}"/>
              </a:ext>
            </a:extLst>
          </p:cNvPr>
          <p:cNvSpPr txBox="1"/>
          <p:nvPr/>
        </p:nvSpPr>
        <p:spPr>
          <a:xfrm>
            <a:off x="396710" y="6097352"/>
            <a:ext cx="8350579" cy="430887"/>
          </a:xfrm>
          <a:prstGeom prst="rect">
            <a:avLst/>
          </a:prstGeom>
          <a:noFill/>
        </p:spPr>
        <p:txBody>
          <a:bodyPr wrap="square" rtlCol="0">
            <a:spAutoFit/>
          </a:bodyPr>
          <a:lstStyle/>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 employee does not accrue FMLA leave at any particular hourly rate.</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3812C337-E8CC-9603-D99D-AB7593E5D3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3947" y="4233103"/>
            <a:ext cx="2280250" cy="1487909"/>
          </a:xfrm>
          <a:prstGeom prst="rect">
            <a:avLst/>
          </a:prstGeom>
        </p:spPr>
      </p:pic>
      <p:sp>
        <p:nvSpPr>
          <p:cNvPr id="3" name="TextBox 2">
            <a:extLst>
              <a:ext uri="{FF2B5EF4-FFF2-40B4-BE49-F238E27FC236}">
                <a16:creationId xmlns:a16="http://schemas.microsoft.com/office/drawing/2014/main" id="{8DF0B04C-F65A-753D-149A-474F3FFA895D}"/>
              </a:ext>
            </a:extLst>
          </p:cNvPr>
          <p:cNvSpPr txBox="1"/>
          <p:nvPr/>
        </p:nvSpPr>
        <p:spPr>
          <a:xfrm>
            <a:off x="685800" y="1055438"/>
            <a:ext cx="4495800" cy="2123658"/>
          </a:xfrm>
          <a:prstGeom prst="rect">
            <a:avLst/>
          </a:prstGeom>
          <a:noFill/>
        </p:spPr>
        <p:txBody>
          <a:bodyPr wrap="square" rtlCol="0">
            <a:spAutoFit/>
          </a:bodyPr>
          <a:lstStyle/>
          <a:p>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Time that an employee is not scheduled to report for work may not be counted as FMLA leave. Only the amount of leave actually taken may be counted against the employee’s leave entitlement.</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AA04B16C-9C97-12C9-17CC-9E60575A9C0D}"/>
              </a:ext>
            </a:extLst>
          </p:cNvPr>
          <p:cNvSpPr txBox="1"/>
          <p:nvPr/>
        </p:nvSpPr>
        <p:spPr>
          <a:xfrm>
            <a:off x="4094568" y="3847050"/>
            <a:ext cx="4350895" cy="1446550"/>
          </a:xfrm>
          <a:prstGeom prst="rect">
            <a:avLst/>
          </a:prstGeom>
          <a:noFill/>
        </p:spPr>
        <p:txBody>
          <a:bodyPr wrap="square" rtlCol="0">
            <a:spAutoFit/>
          </a:bodyPr>
          <a:lstStyle/>
          <a:p>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When a holiday falls during a week in which an employee is </a:t>
            </a:r>
            <a:r>
              <a:rPr lang="en-US" sz="2200" b="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taking the full week</a:t>
            </a:r>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of FMLA leave, the entire week is counted as FMLA leave. </a:t>
            </a:r>
          </a:p>
        </p:txBody>
      </p:sp>
      <p:sp>
        <p:nvSpPr>
          <p:cNvPr id="8" name="TextBox 7">
            <a:extLst>
              <a:ext uri="{FF2B5EF4-FFF2-40B4-BE49-F238E27FC236}">
                <a16:creationId xmlns:a16="http://schemas.microsoft.com/office/drawing/2014/main" id="{779A2E4D-ACB7-5AB3-B94A-AC66DFBDF4EA}"/>
              </a:ext>
            </a:extLst>
          </p:cNvPr>
          <p:cNvSpPr txBox="1"/>
          <p:nvPr/>
        </p:nvSpPr>
        <p:spPr>
          <a:xfrm>
            <a:off x="4068234" y="3672687"/>
            <a:ext cx="4921579" cy="2462213"/>
          </a:xfrm>
          <a:prstGeom prst="rect">
            <a:avLst/>
          </a:prstGeom>
          <a:noFill/>
        </p:spPr>
        <p:txBody>
          <a:bodyPr wrap="square" rtlCol="0">
            <a:spAutoFit/>
          </a:bodyPr>
          <a:lstStyle/>
          <a:p>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However, when a holiday falls during a week when an employee is taking</a:t>
            </a:r>
            <a:r>
              <a:rPr lang="en-US" sz="2200" b="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less than the full week </a:t>
            </a:r>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of FMLA leave, the holiday is not counted as FMLA leave, unless the employee was scheduled and expected to work on the holiday and used FMLA leave for that day.</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mod 5 slide 27.mp3">
            <a:hlinkClick r:id="" action="ppaction://media"/>
            <a:extLst>
              <a:ext uri="{FF2B5EF4-FFF2-40B4-BE49-F238E27FC236}">
                <a16:creationId xmlns:a16="http://schemas.microsoft.com/office/drawing/2014/main" id="{D5CFDE90-CACD-9F1F-6DC1-EC6C5435D6E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47289" y="6283045"/>
            <a:ext cx="616507" cy="510591"/>
          </a:xfrm>
          <a:prstGeom prst="rect">
            <a:avLst/>
          </a:prstGeom>
        </p:spPr>
      </p:pic>
    </p:spTree>
    <p:extLst>
      <p:ext uri="{BB962C8B-B14F-4D97-AF65-F5344CB8AC3E}">
        <p14:creationId xmlns:p14="http://schemas.microsoft.com/office/powerpoint/2010/main" val="1048530734"/>
      </p:ext>
    </p:extLst>
  </p:cSld>
  <p:clrMapOvr>
    <a:masterClrMapping/>
  </p:clrMapOvr>
  <mc:AlternateContent xmlns:mc="http://schemas.openxmlformats.org/markup-compatibility/2006" xmlns:p14="http://schemas.microsoft.com/office/powerpoint/2010/main">
    <mc:Choice Requires="p14">
      <p:transition p14:dur="250" advClick="0" advTm="50300">
        <p:fade/>
      </p:transition>
    </mc:Choice>
    <mc:Fallback xmlns="">
      <p:transition advClick="0" advTm="503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599" fill="hold"/>
                                        <p:tgtEl>
                                          <p:spTgt spid="10"/>
                                        </p:tgtEl>
                                      </p:cBhvr>
                                    </p:cmd>
                                  </p:childTnLst>
                                </p:cTn>
                              </p:par>
                              <p:par>
                                <p:cTn id="7" presetID="9" presetClass="entr" presetSubtype="0" fill="hold" grpId="0" nodeType="withEffect">
                                  <p:stCondLst>
                                    <p:cond delay="20"/>
                                  </p:stCondLst>
                                  <p:childTnLst>
                                    <p:set>
                                      <p:cBhvr>
                                        <p:cTn id="8" dur="1" fill="hold">
                                          <p:stCondLst>
                                            <p:cond delay="0"/>
                                          </p:stCondLst>
                                        </p:cTn>
                                        <p:tgtEl>
                                          <p:spTgt spid="3"/>
                                        </p:tgtEl>
                                        <p:attrNameLst>
                                          <p:attrName>style.visibility</p:attrName>
                                        </p:attrNameLst>
                                      </p:cBhvr>
                                      <p:to>
                                        <p:strVal val="visible"/>
                                      </p:to>
                                    </p:set>
                                    <p:animEffect transition="in" filter="dissolve">
                                      <p:cBhvr>
                                        <p:cTn id="9" dur="500"/>
                                        <p:tgtEl>
                                          <p:spTgt spid="3"/>
                                        </p:tgtEl>
                                      </p:cBhvr>
                                    </p:animEffect>
                                  </p:childTnLst>
                                </p:cTn>
                              </p:par>
                              <p:par>
                                <p:cTn id="10" presetID="9" presetClass="entr" presetSubtype="0" fill="hold" nodeType="withEffect">
                                  <p:stCondLst>
                                    <p:cond delay="200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par>
                                <p:cTn id="13" presetID="9" presetClass="entr" presetSubtype="0" fill="hold" nodeType="withEffect">
                                  <p:stCondLst>
                                    <p:cond delay="700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par>
                                <p:cTn id="16" presetID="9" presetClass="entr" presetSubtype="0" fill="hold" grpId="0" nodeType="withEffect">
                                  <p:stCondLst>
                                    <p:cond delay="14200"/>
                                  </p:stCondLst>
                                  <p:childTnLst>
                                    <p:set>
                                      <p:cBhvr>
                                        <p:cTn id="17" dur="1" fill="hold">
                                          <p:stCondLst>
                                            <p:cond delay="0"/>
                                          </p:stCondLst>
                                        </p:cTn>
                                        <p:tgtEl>
                                          <p:spTgt spid="6"/>
                                        </p:tgtEl>
                                        <p:attrNameLst>
                                          <p:attrName>style.visibility</p:attrName>
                                        </p:attrNameLst>
                                      </p:cBhvr>
                                      <p:to>
                                        <p:strVal val="visible"/>
                                      </p:to>
                                    </p:set>
                                    <p:animEffect transition="in" filter="dissolve">
                                      <p:cBhvr>
                                        <p:cTn id="18" dur="500"/>
                                        <p:tgtEl>
                                          <p:spTgt spid="6"/>
                                        </p:tgtEl>
                                      </p:cBhvr>
                                    </p:animEffect>
                                  </p:childTnLst>
                                </p:cTn>
                              </p:par>
                              <p:par>
                                <p:cTn id="19" presetID="9" presetClass="entr" presetSubtype="0" fill="hold" nodeType="withEffect">
                                  <p:stCondLst>
                                    <p:cond delay="14500"/>
                                  </p:stCondLst>
                                  <p:childTnLst>
                                    <p:set>
                                      <p:cBhvr>
                                        <p:cTn id="20" dur="1" fill="hold">
                                          <p:stCondLst>
                                            <p:cond delay="0"/>
                                          </p:stCondLst>
                                        </p:cTn>
                                        <p:tgtEl>
                                          <p:spTgt spid="7"/>
                                        </p:tgtEl>
                                        <p:attrNameLst>
                                          <p:attrName>style.visibility</p:attrName>
                                        </p:attrNameLst>
                                      </p:cBhvr>
                                      <p:to>
                                        <p:strVal val="visible"/>
                                      </p:to>
                                    </p:set>
                                    <p:animEffect transition="in" filter="dissolve">
                                      <p:cBhvr>
                                        <p:cTn id="21" dur="500"/>
                                        <p:tgtEl>
                                          <p:spTgt spid="7"/>
                                        </p:tgtEl>
                                      </p:cBhvr>
                                    </p:animEffect>
                                  </p:childTnLst>
                                </p:cTn>
                              </p:par>
                              <p:par>
                                <p:cTn id="22" presetID="9" presetClass="entr" presetSubtype="0" fill="hold" nodeType="withEffect">
                                  <p:stCondLst>
                                    <p:cond delay="17000"/>
                                  </p:stCondLst>
                                  <p:childTnLst>
                                    <p:set>
                                      <p:cBhvr>
                                        <p:cTn id="23" dur="1" fill="hold">
                                          <p:stCondLst>
                                            <p:cond delay="0"/>
                                          </p:stCondLst>
                                        </p:cTn>
                                        <p:tgtEl>
                                          <p:spTgt spid="4"/>
                                        </p:tgtEl>
                                        <p:attrNameLst>
                                          <p:attrName>style.visibility</p:attrName>
                                        </p:attrNameLst>
                                      </p:cBhvr>
                                      <p:to>
                                        <p:strVal val="visible"/>
                                      </p:to>
                                    </p:set>
                                    <p:animEffect transition="in" filter="dissolve">
                                      <p:cBhvr>
                                        <p:cTn id="24" dur="500"/>
                                        <p:tgtEl>
                                          <p:spTgt spid="4"/>
                                        </p:tgtEl>
                                      </p:cBhvr>
                                    </p:animEffect>
                                  </p:childTnLst>
                                </p:cTn>
                              </p:par>
                              <p:par>
                                <p:cTn id="25" presetID="9" presetClass="exit" presetSubtype="0" fill="hold" grpId="1" nodeType="withEffect">
                                  <p:stCondLst>
                                    <p:cond delay="23800"/>
                                  </p:stCondLst>
                                  <p:childTnLst>
                                    <p:animEffect transition="out" filter="dissolv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par>
                                <p:cTn id="28" presetID="9" presetClass="entr" presetSubtype="0" fill="hold" grpId="0" nodeType="withEffect">
                                  <p:stCondLst>
                                    <p:cond delay="24300"/>
                                  </p:stCondLst>
                                  <p:childTnLst>
                                    <p:set>
                                      <p:cBhvr>
                                        <p:cTn id="29" dur="1" fill="hold">
                                          <p:stCondLst>
                                            <p:cond delay="0"/>
                                          </p:stCondLst>
                                        </p:cTn>
                                        <p:tgtEl>
                                          <p:spTgt spid="8"/>
                                        </p:tgtEl>
                                        <p:attrNameLst>
                                          <p:attrName>style.visibility</p:attrName>
                                        </p:attrNameLst>
                                      </p:cBhvr>
                                      <p:to>
                                        <p:strVal val="visible"/>
                                      </p:to>
                                    </p:set>
                                    <p:animEffect transition="in" filter="dissolve">
                                      <p:cBhvr>
                                        <p:cTn id="30" dur="500"/>
                                        <p:tgtEl>
                                          <p:spTgt spid="8"/>
                                        </p:tgtEl>
                                      </p:cBhvr>
                                    </p:animEffect>
                                  </p:childTnLst>
                                </p:cTn>
                              </p:par>
                              <p:par>
                                <p:cTn id="31" presetID="9" presetClass="entr" presetSubtype="0" fill="hold" grpId="0" nodeType="withEffect">
                                  <p:stCondLst>
                                    <p:cond delay="44000"/>
                                  </p:stCondLst>
                                  <p:childTnLst>
                                    <p:set>
                                      <p:cBhvr>
                                        <p:cTn id="32" dur="1" fill="hold">
                                          <p:stCondLst>
                                            <p:cond delay="0"/>
                                          </p:stCondLst>
                                        </p:cTn>
                                        <p:tgtEl>
                                          <p:spTgt spid="2"/>
                                        </p:tgtEl>
                                        <p:attrNameLst>
                                          <p:attrName>style.visibility</p:attrName>
                                        </p:attrNameLst>
                                      </p:cBhvr>
                                      <p:to>
                                        <p:strVal val="visible"/>
                                      </p:to>
                                    </p:set>
                                    <p:animEffect transition="in" filter="dissolve">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4" fill="hold" display="0">
                  <p:stCondLst>
                    <p:cond delay="indefinite"/>
                  </p:stCondLst>
                  <p:endCondLst>
                    <p:cond evt="onStopAudio" delay="0">
                      <p:tgtEl>
                        <p:sldTgt/>
                      </p:tgtEl>
                    </p:cond>
                  </p:endCondLst>
                </p:cTn>
                <p:tgtEl>
                  <p:spTgt spid="10"/>
                </p:tgtEl>
              </p:cMediaNode>
            </p:audio>
          </p:childTnLst>
        </p:cTn>
      </p:par>
    </p:tnLst>
    <p:bldLst>
      <p:bldP spid="2" grpId="0"/>
      <p:bldP spid="3" grpId="0"/>
      <p:bldP spid="6" grpId="0"/>
      <p:bldP spid="6" grpId="1"/>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64666BC-9455-5E10-6CB2-71345BBF6643}"/>
              </a:ext>
            </a:extLst>
          </p:cNvPr>
          <p:cNvSpPr txBox="1">
            <a:spLocks/>
          </p:cNvSpPr>
          <p:nvPr/>
        </p:nvSpPr>
        <p:spPr>
          <a:xfrm>
            <a:off x="221105" y="5442"/>
            <a:ext cx="8237095" cy="106679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Calculating FMLA Leave </a:t>
            </a:r>
            <a:endParaRPr lang="en-US" sz="3200" dirty="0">
              <a:latin typeface="+mn-lt"/>
            </a:endParaRPr>
          </a:p>
        </p:txBody>
      </p:sp>
      <p:sp>
        <p:nvSpPr>
          <p:cNvPr id="2" name="TextBox 1">
            <a:extLst>
              <a:ext uri="{FF2B5EF4-FFF2-40B4-BE49-F238E27FC236}">
                <a16:creationId xmlns:a16="http://schemas.microsoft.com/office/drawing/2014/main" id="{A1399D63-4B03-563E-901C-5C3D8BF9ED05}"/>
              </a:ext>
            </a:extLst>
          </p:cNvPr>
          <p:cNvSpPr txBox="1"/>
          <p:nvPr/>
        </p:nvSpPr>
        <p:spPr>
          <a:xfrm>
            <a:off x="584047" y="2191689"/>
            <a:ext cx="8229600" cy="1938992"/>
          </a:xfrm>
          <a:prstGeom prst="rect">
            <a:avLst/>
          </a:prstGeom>
          <a:noFill/>
        </p:spPr>
        <p:txBody>
          <a:bodyPr wrap="square" rtlCol="0">
            <a:spAutoFit/>
          </a:bodyPr>
          <a:lstStyle/>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When an employee takes leave for less than one full workweek, the amount of FMLA leave used is determined as a proportion of the employee’s actual workweek. An employer may convert fractions of a workweek to their hourly equivalent as long as the conversion fairly reflects the employee’s total hours.</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6A4A4F90-B137-3575-C688-1DA444A7B800}"/>
              </a:ext>
            </a:extLst>
          </p:cNvPr>
          <p:cNvSpPr txBox="1"/>
          <p:nvPr/>
        </p:nvSpPr>
        <p:spPr>
          <a:xfrm>
            <a:off x="402742" y="1904506"/>
            <a:ext cx="7968917" cy="1569660"/>
          </a:xfrm>
          <a:prstGeom prst="rect">
            <a:avLst/>
          </a:prstGeom>
          <a:noFill/>
        </p:spPr>
        <p:txBody>
          <a:bodyPr wrap="square" rtlCol="0">
            <a:spAutoFit/>
          </a:bodyPr>
          <a:lstStyle/>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For example, an eligible employee whose actual workweek is always 32 hours per week is entitled to 384 hours (12 workweeks x 32 hours per week) of FMLA leave in a 12-month period.</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4FAE6EB9-2F86-14A6-74D5-8EC940C9ECB1}"/>
              </a:ext>
            </a:extLst>
          </p:cNvPr>
          <p:cNvSpPr txBox="1"/>
          <p:nvPr/>
        </p:nvSpPr>
        <p:spPr>
          <a:xfrm>
            <a:off x="2719374" y="4417864"/>
            <a:ext cx="6143958" cy="1569660"/>
          </a:xfrm>
          <a:prstGeom prst="rect">
            <a:avLst/>
          </a:prstGeom>
          <a:noFill/>
        </p:spPr>
        <p:txBody>
          <a:bodyPr wrap="square" rtlCol="0">
            <a:spAutoFit/>
          </a:bodyPr>
          <a:lstStyle/>
          <a:p>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 eligible employee whose actual workweek is always 48 hours per week is entitled to 576 hours (12 workweeks x 48 hours per week) of FMLA leave in a 12-month period.</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3C6BC536-7822-963C-E00B-B9C1D028B0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786" y="4902634"/>
            <a:ext cx="2393993" cy="1607182"/>
          </a:xfrm>
          <a:prstGeom prst="rect">
            <a:avLst/>
          </a:prstGeom>
        </p:spPr>
      </p:pic>
      <p:pic>
        <p:nvPicPr>
          <p:cNvPr id="11" name="Picture 10">
            <a:extLst>
              <a:ext uri="{FF2B5EF4-FFF2-40B4-BE49-F238E27FC236}">
                <a16:creationId xmlns:a16="http://schemas.microsoft.com/office/drawing/2014/main" id="{12F822C1-6BEF-4495-BFCF-D04FCBD1027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541" b="99037" l="2829" r="97313">
                        <a14:foregroundMark x1="19378" y1="35838" x2="39180" y2="7129"/>
                        <a14:foregroundMark x1="39180" y1="7129" x2="17256" y2="55299"/>
                        <a14:foregroundMark x1="17256" y1="55299" x2="66337" y2="42582"/>
                        <a14:foregroundMark x1="66337" y1="42582" x2="31966" y2="56069"/>
                        <a14:foregroundMark x1="31966" y1="56069" x2="58416" y2="57611"/>
                        <a14:foregroundMark x1="58416" y1="57611" x2="28147" y2="46628"/>
                        <a14:foregroundMark x1="28147" y1="46628" x2="46818" y2="71676"/>
                        <a14:foregroundMark x1="46818" y1="71676" x2="73692" y2="73988"/>
                        <a14:foregroundMark x1="73692" y1="73988" x2="83734" y2="48362"/>
                        <a14:foregroundMark x1="83734" y1="48362" x2="81754" y2="15800"/>
                        <a14:foregroundMark x1="81754" y1="15800" x2="37907" y2="3468"/>
                        <a14:foregroundMark x1="37907" y1="3468" x2="13296" y2="6551"/>
                        <a14:foregroundMark x1="13296" y1="6551" x2="2263" y2="32948"/>
                        <a14:foregroundMark x1="2263" y1="32948" x2="5092" y2="66859"/>
                        <a14:foregroundMark x1="5092" y1="66859" x2="19943" y2="94220"/>
                        <a14:foregroundMark x1="19943" y1="94220" x2="42008" y2="95376"/>
                        <a14:foregroundMark x1="42008" y1="95376" x2="62518" y2="85549"/>
                        <a14:foregroundMark x1="62518" y1="85549" x2="84583" y2="89210"/>
                        <a14:foregroundMark x1="84583" y1="89210" x2="94059" y2="62813"/>
                        <a14:foregroundMark x1="94059" y1="62813" x2="96605" y2="30636"/>
                        <a14:foregroundMark x1="96605" y1="30636" x2="77086" y2="11561"/>
                        <a14:foregroundMark x1="77086" y1="11561" x2="92362" y2="37380"/>
                        <a14:foregroundMark x1="92362" y1="37380" x2="95191" y2="68401"/>
                        <a14:foregroundMark x1="95191" y1="68401" x2="82320" y2="94412"/>
                        <a14:foregroundMark x1="82320" y1="94412" x2="12164" y2="92293"/>
                        <a14:foregroundMark x1="12164" y1="92293" x2="6506" y2="59345"/>
                        <a14:foregroundMark x1="6506" y1="59345" x2="9194" y2="28902"/>
                        <a14:foregroundMark x1="9194" y1="28902" x2="27016" y2="12909"/>
                        <a14:foregroundMark x1="27016" y1="12909" x2="46535" y2="38150"/>
                        <a14:foregroundMark x1="46535" y1="38150" x2="35078" y2="61272"/>
                        <a14:foregroundMark x1="51485" y1="52408" x2="30693" y2="64740"/>
                        <a14:foregroundMark x1="30693" y1="64740" x2="22772" y2="36031"/>
                        <a14:foregroundMark x1="22772" y1="36031" x2="14569" y2="63006"/>
                        <a14:foregroundMark x1="14569" y1="63006" x2="8204" y2="28902"/>
                        <a14:foregroundMark x1="8204" y1="28902" x2="29279" y2="61464"/>
                        <a14:foregroundMark x1="29279" y1="61464" x2="50212" y2="47592"/>
                        <a14:foregroundMark x1="50212" y1="47592" x2="71146" y2="52794"/>
                        <a14:foregroundMark x1="71146" y1="52794" x2="89392" y2="70135"/>
                        <a14:foregroundMark x1="89392" y1="70135" x2="92504" y2="34489"/>
                        <a14:foregroundMark x1="92504" y1="34489" x2="91655" y2="30058"/>
                        <a14:foregroundMark x1="55870" y1="24085" x2="27581" y2="25434"/>
                        <a14:foregroundMark x1="27581" y1="25434" x2="7638" y2="9827"/>
                        <a14:foregroundMark x1="7638" y1="9827" x2="33522" y2="8478"/>
                        <a14:foregroundMark x1="33522" y1="8478" x2="80622" y2="13487"/>
                        <a14:foregroundMark x1="80622" y1="13487" x2="95898" y2="39499"/>
                        <a14:foregroundMark x1="95898" y1="39499" x2="95898" y2="70906"/>
                        <a14:foregroundMark x1="95898" y1="70906" x2="84158" y2="97303"/>
                        <a14:foregroundMark x1="84158" y1="97303" x2="61669" y2="99229"/>
                        <a14:foregroundMark x1="61669" y1="99229" x2="36775" y2="89210"/>
                        <a14:foregroundMark x1="36775" y1="89210" x2="62093" y2="93064"/>
                        <a14:foregroundMark x1="62093" y1="93064" x2="39463" y2="87476"/>
                        <a14:foregroundMark x1="39463" y1="87476" x2="69590" y2="84586"/>
                        <a14:foregroundMark x1="69590" y1="84586" x2="36917" y2="93256"/>
                        <a14:foregroundMark x1="36917" y1="93256" x2="61103" y2="95761"/>
                        <a14:foregroundMark x1="61103" y1="95761" x2="35785" y2="89595"/>
                        <a14:foregroundMark x1="35785" y1="89595" x2="12588" y2="92871"/>
                        <a14:foregroundMark x1="12588" y1="92871" x2="2829" y2="66474"/>
                        <a14:foregroundMark x1="2829" y1="66474" x2="5658" y2="16378"/>
                        <a14:foregroundMark x1="90240" y1="11561" x2="74823" y2="40270"/>
                        <a14:foregroundMark x1="74823" y1="40270" x2="66620" y2="33911"/>
                        <a14:foregroundMark x1="85149" y1="9441" x2="62942" y2="10405"/>
                        <a14:foregroundMark x1="62942" y1="10405" x2="88402" y2="9634"/>
                        <a14:foregroundMark x1="88402" y1="9634" x2="17539" y2="5202"/>
                        <a14:foregroundMark x1="17539" y1="5202" x2="43140" y2="3661"/>
                        <a14:foregroundMark x1="43140" y1="3661" x2="88543" y2="7707"/>
                        <a14:foregroundMark x1="88543" y1="7707" x2="99434" y2="74759"/>
                        <a14:foregroundMark x1="99434" y1="74759" x2="17539" y2="95376"/>
                        <a14:foregroundMark x1="17539" y1="95376" x2="11457" y2="91522"/>
                        <a14:foregroundMark x1="8628" y1="8478" x2="21499" y2="8478"/>
                        <a14:foregroundMark x1="13579" y1="5588" x2="36917" y2="4624"/>
                        <a14:foregroundMark x1="36917" y1="4624" x2="85290" y2="6744"/>
                        <a14:foregroundMark x1="85290" y1="6744" x2="17822" y2="2890"/>
                        <a14:foregroundMark x1="17822" y1="2890" x2="95191" y2="9441"/>
                        <a14:foregroundMark x1="95191" y1="9441" x2="99434" y2="56069"/>
                        <a14:foregroundMark x1="99434" y1="56069" x2="92504" y2="88054"/>
                        <a14:foregroundMark x1="92504" y1="88054" x2="93777" y2="75915"/>
                        <a14:foregroundMark x1="20792" y1="67052" x2="30127" y2="56262"/>
                        <a14:foregroundMark x1="31542" y1="55299" x2="30127" y2="64162"/>
                        <a14:foregroundMark x1="30127" y1="68015" x2="32956" y2="68015"/>
                        <a14:foregroundMark x1="4950" y1="6551" x2="50636" y2="2697"/>
                        <a14:foregroundMark x1="50636" y1="2697" x2="93494" y2="14836"/>
                        <a14:foregroundMark x1="93494" y1="14836" x2="98020" y2="77264"/>
                        <a14:foregroundMark x1="98020" y1="77264" x2="82178" y2="98459"/>
                        <a14:foregroundMark x1="82178" y1="98459" x2="76521" y2="99229"/>
                        <a14:foregroundMark x1="95898" y1="22158" x2="98727" y2="84200"/>
                        <a14:foregroundMark x1="98727" y1="84200" x2="96181" y2="18304"/>
                        <a14:foregroundMark x1="96181" y1="18304" x2="77228" y2="2697"/>
                        <a14:foregroundMark x1="77228" y1="2697" x2="37199" y2="2697"/>
                        <a14:foregroundMark x1="37199" y1="1734" x2="5658" y2="6551"/>
                        <a14:foregroundMark x1="94484" y1="90559" x2="95898" y2="25626"/>
                        <a14:foregroundMark x1="95898" y1="25626" x2="97313" y2="86513"/>
                        <a14:foregroundMark x1="97313" y1="86513" x2="95898" y2="94412"/>
                        <a14:foregroundMark x1="12871" y1="65125" x2="30976" y2="85934"/>
                        <a14:foregroundMark x1="30976" y1="85934" x2="38614" y2="58189"/>
                        <a14:foregroundMark x1="38614" y1="58189" x2="28430" y2="91329"/>
                        <a14:foregroundMark x1="28430" y1="91329" x2="16266" y2="66859"/>
                        <a14:foregroundMark x1="16266" y1="66859" x2="40311" y2="74374"/>
                        <a14:foregroundMark x1="40311" y1="74374" x2="42291" y2="80732"/>
                        <a14:foregroundMark x1="93069" y1="56262" x2="93069" y2="56262"/>
                        <a14:backgroundMark x1="96605" y1="94412" x2="97313" y2="96339"/>
                      </a14:backgroundRemoval>
                    </a14:imgEffect>
                  </a14:imgLayer>
                </a14:imgProps>
              </a:ext>
              <a:ext uri="{28A0092B-C50C-407E-A947-70E740481C1C}">
                <a14:useLocalDpi xmlns:a14="http://schemas.microsoft.com/office/drawing/2010/main" val="0"/>
              </a:ext>
            </a:extLst>
          </a:blip>
          <a:stretch>
            <a:fillRect/>
          </a:stretch>
        </p:blipFill>
        <p:spPr>
          <a:xfrm>
            <a:off x="6882489" y="3226711"/>
            <a:ext cx="1297922" cy="952300"/>
          </a:xfrm>
          <a:prstGeom prst="rect">
            <a:avLst/>
          </a:prstGeom>
          <a:effectLst>
            <a:softEdge rad="47635"/>
          </a:effectLst>
        </p:spPr>
      </p:pic>
      <p:pic>
        <p:nvPicPr>
          <p:cNvPr id="13" name="Picture 12">
            <a:extLst>
              <a:ext uri="{FF2B5EF4-FFF2-40B4-BE49-F238E27FC236}">
                <a16:creationId xmlns:a16="http://schemas.microsoft.com/office/drawing/2014/main" id="{3D009C36-09EA-E6A8-F8FD-D5ECD69F918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8351" b="98539" l="5000" r="94024">
                        <a14:foregroundMark x1="44878" y1="33403" x2="31098" y2="61378"/>
                        <a14:foregroundMark x1="31098" y1="61378" x2="56585" y2="68476"/>
                        <a14:foregroundMark x1="56585" y1="68476" x2="71341" y2="41545"/>
                        <a14:foregroundMark x1="71341" y1="41545" x2="41463" y2="28601"/>
                        <a14:foregroundMark x1="41463" y1="28601" x2="21220" y2="56994"/>
                        <a14:foregroundMark x1="21220" y1="56994" x2="47439" y2="69520"/>
                        <a14:foregroundMark x1="47439" y1="69520" x2="65122" y2="57411"/>
                        <a14:foregroundMark x1="65122" y1="57411" x2="71829" y2="25261"/>
                        <a14:foregroundMark x1="71829" y1="25261" x2="30488" y2="17119"/>
                        <a14:foregroundMark x1="30488" y1="17119" x2="12683" y2="30689"/>
                        <a14:foregroundMark x1="12683" y1="30689" x2="11707" y2="66388"/>
                        <a14:foregroundMark x1="11707" y1="66388" x2="35122" y2="81837"/>
                        <a14:foregroundMark x1="35122" y1="81837" x2="60976" y2="82881"/>
                        <a14:foregroundMark x1="60976" y1="82881" x2="79878" y2="78497"/>
                        <a14:foregroundMark x1="79878" y1="78497" x2="89268" y2="47599"/>
                        <a14:foregroundMark x1="89268" y1="47599" x2="77927" y2="21294"/>
                        <a14:foregroundMark x1="77927" y1="21294" x2="59512" y2="12109"/>
                        <a14:foregroundMark x1="59512" y1="12109" x2="20244" y2="17119"/>
                        <a14:foregroundMark x1="20244" y1="17119" x2="4390" y2="36117"/>
                        <a14:foregroundMark x1="4390" y1="36117" x2="7805" y2="68476"/>
                        <a14:foregroundMark x1="7805" y1="68476" x2="24268" y2="86430"/>
                        <a14:foregroundMark x1="24268" y1="86430" x2="43049" y2="92067"/>
                        <a14:foregroundMark x1="43049" y1="92067" x2="63293" y2="88727"/>
                        <a14:foregroundMark x1="63293" y1="88727" x2="84268" y2="73069"/>
                        <a14:foregroundMark x1="84268" y1="73069" x2="91220" y2="42589"/>
                        <a14:foregroundMark x1="91220" y1="42589" x2="76585" y2="18372"/>
                        <a14:foregroundMark x1="76585" y1="18372" x2="57439" y2="8559"/>
                        <a14:foregroundMark x1="57439" y1="8559" x2="77439" y2="17328"/>
                        <a14:foregroundMark x1="77439" y1="17328" x2="93049" y2="39040"/>
                        <a14:foregroundMark x1="93049" y1="39040" x2="91341" y2="71190"/>
                        <a14:foregroundMark x1="91341" y1="71190" x2="74756" y2="89979"/>
                        <a14:foregroundMark x1="74756" y1="89979" x2="36463" y2="98539"/>
                        <a14:foregroundMark x1="36463" y1="98539" x2="27805" y2="93111"/>
                        <a14:foregroundMark x1="44878" y1="47390" x2="45610" y2="41962"/>
                        <a14:foregroundMark x1="89268" y1="37787" x2="93049" y2="59499"/>
                        <a14:foregroundMark x1="93049" y1="57203" x2="94268" y2="44259"/>
                        <a14:foregroundMark x1="5000" y1="45303" x2="6341" y2="57203"/>
                        <a14:foregroundMark x1="57561" y1="10438" x2="60122" y2="14823"/>
                        <a14:foregroundMark x1="56951" y1="9395" x2="55732" y2="11691"/>
                        <a14:foregroundMark x1="55732" y1="10438" x2="55732" y2="10438"/>
                        <a14:foregroundMark x1="56341" y1="10438" x2="36341" y2="14196"/>
                        <a14:foregroundMark x1="36341" y1="14196" x2="54390" y2="14823"/>
                        <a14:foregroundMark x1="66463" y1="8351" x2="35488" y2="11691"/>
                        <a14:foregroundMark x1="51951" y1="62630" x2="51951" y2="62630"/>
                        <a14:foregroundMark x1="25976" y1="59499" x2="29146" y2="62630"/>
                        <a14:foregroundMark x1="29146" y1="61587" x2="33537" y2="51775"/>
                        <a14:backgroundMark x1="12683" y1="9395" x2="0" y2="34447"/>
                        <a14:backgroundMark x1="0" y1="34447" x2="0" y2="34447"/>
                        <a14:backgroundMark x1="87927" y1="13779" x2="95000" y2="29019"/>
                        <a14:backgroundMark x1="95000" y1="27975" x2="90488" y2="19207"/>
                        <a14:backgroundMark x1="90488" y1="18163" x2="90488" y2="18163"/>
                        <a14:backgroundMark x1="90488" y1="18163" x2="90488" y2="18163"/>
                        <a14:backgroundMark x1="3171" y1="17119" x2="0" y2="23591"/>
                        <a14:backgroundMark x1="8902" y1="93111" x2="8902" y2="93111"/>
                      </a14:backgroundRemoval>
                    </a14:imgEffect>
                  </a14:imgLayer>
                </a14:imgProps>
              </a:ext>
              <a:ext uri="{28A0092B-C50C-407E-A947-70E740481C1C}">
                <a14:useLocalDpi xmlns:a14="http://schemas.microsoft.com/office/drawing/2010/main" val="0"/>
              </a:ext>
            </a:extLst>
          </a:blip>
          <a:stretch>
            <a:fillRect/>
          </a:stretch>
        </p:blipFill>
        <p:spPr>
          <a:xfrm>
            <a:off x="426431" y="4659928"/>
            <a:ext cx="2060504" cy="1201123"/>
          </a:xfrm>
          <a:prstGeom prst="rect">
            <a:avLst/>
          </a:prstGeom>
          <a:effectLst>
            <a:softEdge rad="142362"/>
          </a:effectLst>
        </p:spPr>
      </p:pic>
      <p:pic>
        <p:nvPicPr>
          <p:cNvPr id="15" name="Picture 14">
            <a:extLst>
              <a:ext uri="{FF2B5EF4-FFF2-40B4-BE49-F238E27FC236}">
                <a16:creationId xmlns:a16="http://schemas.microsoft.com/office/drawing/2014/main" id="{E352BD2E-D9D3-38AF-BDBD-FAFA81C8F6BF}"/>
              </a:ext>
            </a:extLst>
          </p:cNvPr>
          <p:cNvPicPr>
            <a:picLocks noChangeAspect="1"/>
          </p:cNvPicPr>
          <p:nvPr/>
        </p:nvPicPr>
        <p:blipFill>
          <a:blip r:embed="rId9">
            <a:alphaModFix amt="8000"/>
            <a:extLst>
              <a:ext uri="{28A0092B-C50C-407E-A947-70E740481C1C}">
                <a14:useLocalDpi xmlns:a14="http://schemas.microsoft.com/office/drawing/2010/main" val="0"/>
              </a:ext>
            </a:extLst>
          </a:blip>
          <a:stretch>
            <a:fillRect/>
          </a:stretch>
        </p:blipFill>
        <p:spPr>
          <a:xfrm>
            <a:off x="1893743" y="427672"/>
            <a:ext cx="5849608" cy="6145401"/>
          </a:xfrm>
          <a:prstGeom prst="rect">
            <a:avLst/>
          </a:prstGeom>
        </p:spPr>
      </p:pic>
      <p:sp>
        <p:nvSpPr>
          <p:cNvPr id="16" name="TextBox 15">
            <a:extLst>
              <a:ext uri="{FF2B5EF4-FFF2-40B4-BE49-F238E27FC236}">
                <a16:creationId xmlns:a16="http://schemas.microsoft.com/office/drawing/2014/main" id="{98D5C6FE-5F62-D7F2-38FE-1A9D3774D346}"/>
              </a:ext>
            </a:extLst>
          </p:cNvPr>
          <p:cNvSpPr txBox="1"/>
          <p:nvPr/>
        </p:nvSpPr>
        <p:spPr>
          <a:xfrm>
            <a:off x="604100" y="1199661"/>
            <a:ext cx="8209547" cy="830997"/>
          </a:xfrm>
          <a:prstGeom prst="rect">
            <a:avLst/>
          </a:prstGeom>
          <a:noFill/>
        </p:spPr>
        <p:txBody>
          <a:bodyPr wrap="square" rtlCol="0">
            <a:spAutoFit/>
          </a:bodyPr>
          <a:lstStyle/>
          <a:p>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 employee may take FMLA leave in periods of weeks, days, hours, and in some cases even less than an hour. </a:t>
            </a:r>
          </a:p>
        </p:txBody>
      </p:sp>
      <p:pic>
        <p:nvPicPr>
          <p:cNvPr id="18" name=" 28.mp3">
            <a:hlinkClick r:id="" action="ppaction://media"/>
            <a:extLst>
              <a:ext uri="{FF2B5EF4-FFF2-40B4-BE49-F238E27FC236}">
                <a16:creationId xmlns:a16="http://schemas.microsoft.com/office/drawing/2014/main" id="{28055FF6-4B5E-1A8F-2D4D-0BB10261AC1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784214" y="6226377"/>
            <a:ext cx="493094" cy="378780"/>
          </a:xfrm>
          <a:prstGeom prst="rect">
            <a:avLst/>
          </a:prstGeom>
        </p:spPr>
      </p:pic>
    </p:spTree>
    <p:extLst>
      <p:ext uri="{BB962C8B-B14F-4D97-AF65-F5344CB8AC3E}">
        <p14:creationId xmlns:p14="http://schemas.microsoft.com/office/powerpoint/2010/main" val="1963295187"/>
      </p:ext>
    </p:extLst>
  </p:cSld>
  <p:clrMapOvr>
    <a:masterClrMapping/>
  </p:clrMapOvr>
  <mc:AlternateContent xmlns:mc="http://schemas.openxmlformats.org/markup-compatibility/2006" xmlns:p14="http://schemas.microsoft.com/office/powerpoint/2010/main">
    <mc:Choice Requires="p14">
      <p:transition p14:dur="250" advClick="0" advTm="65000">
        <p:fade/>
      </p:transition>
    </mc:Choice>
    <mc:Fallback xmlns="">
      <p:transition advClick="0" advTm="6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436" fill="hold"/>
                                        <p:tgtEl>
                                          <p:spTgt spid="18"/>
                                        </p:tgtEl>
                                      </p:cBhvr>
                                    </p:cmd>
                                  </p:childTnLst>
                                </p:cTn>
                              </p:par>
                              <p:par>
                                <p:cTn id="7" presetID="9" presetClass="entr" presetSubtype="0" fill="hold" grpId="0" nodeType="withEffect">
                                  <p:stCondLst>
                                    <p:cond delay="9100"/>
                                  </p:stCondLst>
                                  <p:childTnLst>
                                    <p:set>
                                      <p:cBhvr>
                                        <p:cTn id="8" dur="1" fill="hold">
                                          <p:stCondLst>
                                            <p:cond delay="0"/>
                                          </p:stCondLst>
                                        </p:cTn>
                                        <p:tgtEl>
                                          <p:spTgt spid="2"/>
                                        </p:tgtEl>
                                        <p:attrNameLst>
                                          <p:attrName>style.visibility</p:attrName>
                                        </p:attrNameLst>
                                      </p:cBhvr>
                                      <p:to>
                                        <p:strVal val="visible"/>
                                      </p:to>
                                    </p:set>
                                    <p:animEffect transition="in" filter="dissolve">
                                      <p:cBhvr>
                                        <p:cTn id="9" dur="500"/>
                                        <p:tgtEl>
                                          <p:spTgt spid="2"/>
                                        </p:tgtEl>
                                      </p:cBhvr>
                                    </p:animEffect>
                                  </p:childTnLst>
                                </p:cTn>
                              </p:par>
                              <p:par>
                                <p:cTn id="10" presetID="9" presetClass="entr" presetSubtype="0" fill="hold" nodeType="withEffect">
                                  <p:stCondLst>
                                    <p:cond delay="1320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par>
                                <p:cTn id="13" presetID="9" presetClass="exit" presetSubtype="0" fill="hold" grpId="1" nodeType="withEffect">
                                  <p:stCondLst>
                                    <p:cond delay="30700"/>
                                  </p:stCondLst>
                                  <p:childTnLst>
                                    <p:animEffect transition="out" filter="dissolve">
                                      <p:cBhvr>
                                        <p:cTn id="14" dur="500"/>
                                        <p:tgtEl>
                                          <p:spTgt spid="16"/>
                                        </p:tgtEl>
                                      </p:cBhvr>
                                    </p:animEffect>
                                    <p:set>
                                      <p:cBhvr>
                                        <p:cTn id="15" dur="1" fill="hold">
                                          <p:stCondLst>
                                            <p:cond delay="499"/>
                                          </p:stCondLst>
                                        </p:cTn>
                                        <p:tgtEl>
                                          <p:spTgt spid="16"/>
                                        </p:tgtEl>
                                        <p:attrNameLst>
                                          <p:attrName>style.visibility</p:attrName>
                                        </p:attrNameLst>
                                      </p:cBhvr>
                                      <p:to>
                                        <p:strVal val="hidden"/>
                                      </p:to>
                                    </p:set>
                                  </p:childTnLst>
                                </p:cTn>
                              </p:par>
                              <p:par>
                                <p:cTn id="16" presetID="9" presetClass="exit" presetSubtype="0" fill="hold" grpId="1" nodeType="withEffect">
                                  <p:stCondLst>
                                    <p:cond delay="30700"/>
                                  </p:stCondLst>
                                  <p:childTnLst>
                                    <p:animEffect transition="out" filter="dissolve">
                                      <p:cBhvr>
                                        <p:cTn id="17" dur="500"/>
                                        <p:tgtEl>
                                          <p:spTgt spid="2"/>
                                        </p:tgtEl>
                                      </p:cBhvr>
                                    </p:animEffect>
                                    <p:set>
                                      <p:cBhvr>
                                        <p:cTn id="18" dur="1" fill="hold">
                                          <p:stCondLst>
                                            <p:cond delay="499"/>
                                          </p:stCondLst>
                                        </p:cTn>
                                        <p:tgtEl>
                                          <p:spTgt spid="2"/>
                                        </p:tgtEl>
                                        <p:attrNameLst>
                                          <p:attrName>style.visibility</p:attrName>
                                        </p:attrNameLst>
                                      </p:cBhvr>
                                      <p:to>
                                        <p:strVal val="hidden"/>
                                      </p:to>
                                    </p:set>
                                  </p:childTnLst>
                                </p:cTn>
                              </p:par>
                              <p:par>
                                <p:cTn id="19" presetID="9" presetClass="exit" presetSubtype="0" fill="hold" nodeType="withEffect">
                                  <p:stCondLst>
                                    <p:cond delay="30700"/>
                                  </p:stCondLst>
                                  <p:childTnLst>
                                    <p:animEffect transition="out" filter="dissolve">
                                      <p:cBhvr>
                                        <p:cTn id="20" dur="500"/>
                                        <p:tgtEl>
                                          <p:spTgt spid="9"/>
                                        </p:tgtEl>
                                      </p:cBhvr>
                                    </p:animEffect>
                                    <p:set>
                                      <p:cBhvr>
                                        <p:cTn id="21" dur="1" fill="hold">
                                          <p:stCondLst>
                                            <p:cond delay="499"/>
                                          </p:stCondLst>
                                        </p:cTn>
                                        <p:tgtEl>
                                          <p:spTgt spid="9"/>
                                        </p:tgtEl>
                                        <p:attrNameLst>
                                          <p:attrName>style.visibility</p:attrName>
                                        </p:attrNameLst>
                                      </p:cBhvr>
                                      <p:to>
                                        <p:strVal val="hidden"/>
                                      </p:to>
                                    </p:set>
                                  </p:childTnLst>
                                </p:cTn>
                              </p:par>
                              <p:par>
                                <p:cTn id="22" presetID="9" presetClass="entr" presetSubtype="0" fill="hold" grpId="0" nodeType="withEffect">
                                  <p:stCondLst>
                                    <p:cond delay="31020"/>
                                  </p:stCondLst>
                                  <p:childTnLst>
                                    <p:set>
                                      <p:cBhvr>
                                        <p:cTn id="23" dur="1" fill="hold">
                                          <p:stCondLst>
                                            <p:cond delay="0"/>
                                          </p:stCondLst>
                                        </p:cTn>
                                        <p:tgtEl>
                                          <p:spTgt spid="3"/>
                                        </p:tgtEl>
                                        <p:attrNameLst>
                                          <p:attrName>style.visibility</p:attrName>
                                        </p:attrNameLst>
                                      </p:cBhvr>
                                      <p:to>
                                        <p:strVal val="visible"/>
                                      </p:to>
                                    </p:set>
                                    <p:animEffect transition="in" filter="dissolve">
                                      <p:cBhvr>
                                        <p:cTn id="24" dur="500"/>
                                        <p:tgtEl>
                                          <p:spTgt spid="3"/>
                                        </p:tgtEl>
                                      </p:cBhvr>
                                    </p:animEffect>
                                  </p:childTnLst>
                                </p:cTn>
                              </p:par>
                              <p:par>
                                <p:cTn id="25" presetID="9" presetClass="entr" presetSubtype="0" fill="hold" nodeType="withEffect">
                                  <p:stCondLst>
                                    <p:cond delay="37000"/>
                                  </p:stCondLst>
                                  <p:childTnLst>
                                    <p:set>
                                      <p:cBhvr>
                                        <p:cTn id="26" dur="1" fill="hold">
                                          <p:stCondLst>
                                            <p:cond delay="0"/>
                                          </p:stCondLst>
                                        </p:cTn>
                                        <p:tgtEl>
                                          <p:spTgt spid="11"/>
                                        </p:tgtEl>
                                        <p:attrNameLst>
                                          <p:attrName>style.visibility</p:attrName>
                                        </p:attrNameLst>
                                      </p:cBhvr>
                                      <p:to>
                                        <p:strVal val="visible"/>
                                      </p:to>
                                    </p:set>
                                    <p:animEffect transition="in" filter="dissolve">
                                      <p:cBhvr>
                                        <p:cTn id="27" dur="500"/>
                                        <p:tgtEl>
                                          <p:spTgt spid="11"/>
                                        </p:tgtEl>
                                      </p:cBhvr>
                                    </p:animEffect>
                                  </p:childTnLst>
                                </p:cTn>
                              </p:par>
                              <p:par>
                                <p:cTn id="28" presetID="9" presetClass="entr" presetSubtype="0" fill="hold" grpId="0" nodeType="withEffect">
                                  <p:stCondLst>
                                    <p:cond delay="48200"/>
                                  </p:stCondLst>
                                  <p:childTnLst>
                                    <p:set>
                                      <p:cBhvr>
                                        <p:cTn id="29" dur="1" fill="hold">
                                          <p:stCondLst>
                                            <p:cond delay="0"/>
                                          </p:stCondLst>
                                        </p:cTn>
                                        <p:tgtEl>
                                          <p:spTgt spid="4"/>
                                        </p:tgtEl>
                                        <p:attrNameLst>
                                          <p:attrName>style.visibility</p:attrName>
                                        </p:attrNameLst>
                                      </p:cBhvr>
                                      <p:to>
                                        <p:strVal val="visible"/>
                                      </p:to>
                                    </p:set>
                                    <p:animEffect transition="in" filter="dissolve">
                                      <p:cBhvr>
                                        <p:cTn id="30" dur="500"/>
                                        <p:tgtEl>
                                          <p:spTgt spid="4"/>
                                        </p:tgtEl>
                                      </p:cBhvr>
                                    </p:animEffect>
                                  </p:childTnLst>
                                </p:cTn>
                              </p:par>
                              <p:par>
                                <p:cTn id="31" presetID="9" presetClass="entr" presetSubtype="0" fill="hold" nodeType="withEffect">
                                  <p:stCondLst>
                                    <p:cond delay="51600"/>
                                  </p:stCondLst>
                                  <p:childTnLst>
                                    <p:set>
                                      <p:cBhvr>
                                        <p:cTn id="32" dur="1" fill="hold">
                                          <p:stCondLst>
                                            <p:cond delay="0"/>
                                          </p:stCondLst>
                                        </p:cTn>
                                        <p:tgtEl>
                                          <p:spTgt spid="13"/>
                                        </p:tgtEl>
                                        <p:attrNameLst>
                                          <p:attrName>style.visibility</p:attrName>
                                        </p:attrNameLst>
                                      </p:cBhvr>
                                      <p:to>
                                        <p:strVal val="visible"/>
                                      </p:to>
                                    </p:set>
                                    <p:animEffect transition="in" filter="dissolve">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4" fill="hold" display="0">
                  <p:stCondLst>
                    <p:cond delay="indefinite"/>
                  </p:stCondLst>
                  <p:endCondLst>
                    <p:cond evt="onStopAudio" delay="0">
                      <p:tgtEl>
                        <p:sldTgt/>
                      </p:tgtEl>
                    </p:cond>
                  </p:endCondLst>
                </p:cTn>
                <p:tgtEl>
                  <p:spTgt spid="18"/>
                </p:tgtEl>
              </p:cMediaNode>
            </p:audio>
          </p:childTnLst>
        </p:cTn>
      </p:par>
    </p:tnLst>
    <p:bldLst>
      <p:bldP spid="2" grpId="0"/>
      <p:bldP spid="2" grpId="1"/>
      <p:bldP spid="3" grpId="0"/>
      <p:bldP spid="4" grpId="0"/>
      <p:bldP spid="16"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64666BC-9455-5E10-6CB2-71345BBF6643}"/>
              </a:ext>
            </a:extLst>
          </p:cNvPr>
          <p:cNvSpPr txBox="1">
            <a:spLocks/>
          </p:cNvSpPr>
          <p:nvPr/>
        </p:nvSpPr>
        <p:spPr>
          <a:xfrm>
            <a:off x="221105" y="5442"/>
            <a:ext cx="8237095" cy="106679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200" dirty="0">
                <a:latin typeface="+mn-lt"/>
              </a:rPr>
              <a:t>Calculating Leave</a:t>
            </a:r>
          </a:p>
        </p:txBody>
      </p:sp>
      <p:sp>
        <p:nvSpPr>
          <p:cNvPr id="2" name="TextBox 1">
            <a:extLst>
              <a:ext uri="{FF2B5EF4-FFF2-40B4-BE49-F238E27FC236}">
                <a16:creationId xmlns:a16="http://schemas.microsoft.com/office/drawing/2014/main" id="{E46AF2C3-2B1D-DC78-E192-0C7569AC04AA}"/>
              </a:ext>
            </a:extLst>
          </p:cNvPr>
          <p:cNvSpPr txBox="1"/>
          <p:nvPr/>
        </p:nvSpPr>
        <p:spPr>
          <a:xfrm>
            <a:off x="501316" y="1134989"/>
            <a:ext cx="8305800" cy="4493538"/>
          </a:xfrm>
          <a:prstGeom prst="rect">
            <a:avLst/>
          </a:prstGeom>
          <a:noFill/>
        </p:spPr>
        <p:txBody>
          <a:bodyPr wrap="square" rtlCol="0">
            <a:spAutoFit/>
          </a:bodyPr>
          <a:lstStyle/>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2200" kern="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2200" kern="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Employees may use FMLA leave in the smallest increment of time the employer allows for the use of other forms of leave, as long as the smallest increment is no more than one hour. If </a:t>
            </a:r>
            <a:r>
              <a:rPr lang="en-US" sz="2200" kern="0" dirty="0">
                <a:solidFill>
                  <a:srgbClr val="000000"/>
                </a:solidFill>
                <a:latin typeface="Calibri" panose="020F0502020204030204" pitchFamily="34" charset="0"/>
                <a:ea typeface="Calibri" panose="020F0502020204030204" pitchFamily="34" charset="0"/>
                <a:cs typeface="Calibri" panose="020F0502020204030204" pitchFamily="34" charset="0"/>
              </a:rPr>
              <a:t>the</a:t>
            </a:r>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employer uses different increments for different types of leave.</a:t>
            </a:r>
          </a:p>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2200" kern="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(for example, accounting for sick leave in 15-minute increments and vacation leave in one-day increments), the employer must allow FMLA leave to be used in the smallest increment used for any type of leave.</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D86FC868-164E-38C1-6A12-29DAEE70AE92}"/>
              </a:ext>
            </a:extLst>
          </p:cNvPr>
          <p:cNvSpPr txBox="1"/>
          <p:nvPr/>
        </p:nvSpPr>
        <p:spPr>
          <a:xfrm>
            <a:off x="501316" y="1350433"/>
            <a:ext cx="8305800" cy="1785104"/>
          </a:xfrm>
          <a:prstGeom prst="rect">
            <a:avLst/>
          </a:prstGeom>
          <a:noFill/>
        </p:spPr>
        <p:txBody>
          <a:bodyPr wrap="square" rtlCol="0">
            <a:spAutoFit/>
          </a:bodyPr>
          <a:lstStyle/>
          <a:p>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When an employee’s schedule varies from week to week so much that it is not possible to determine how many hours the employee would have worked during the week had he or she not taken FMLA leave, an employer may use a weekly average to calculate the employee’s FMLA leave entitlement.</a:t>
            </a:r>
          </a:p>
        </p:txBody>
      </p:sp>
      <p:sp>
        <p:nvSpPr>
          <p:cNvPr id="4" name="TextBox 3">
            <a:extLst>
              <a:ext uri="{FF2B5EF4-FFF2-40B4-BE49-F238E27FC236}">
                <a16:creationId xmlns:a16="http://schemas.microsoft.com/office/drawing/2014/main" id="{21ED7688-EC4D-DA83-E4C3-90FB5D1FE0BE}"/>
              </a:ext>
            </a:extLst>
          </p:cNvPr>
          <p:cNvSpPr txBox="1"/>
          <p:nvPr/>
        </p:nvSpPr>
        <p:spPr>
          <a:xfrm>
            <a:off x="501316" y="1134989"/>
            <a:ext cx="7956884" cy="1107996"/>
          </a:xfrm>
          <a:prstGeom prst="rect">
            <a:avLst/>
          </a:prstGeom>
          <a:noFill/>
        </p:spPr>
        <p:txBody>
          <a:bodyPr wrap="square" rtlCol="0">
            <a:spAutoFit/>
          </a:bodyPr>
          <a:lstStyle/>
          <a:p>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weekly average is determined by the hours scheduled over the 12 months prior to the beginning of the leave and includes any hours for which the employee took any type of leave.</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8E22C9DA-2374-B815-F616-D264C98184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0" y="3186491"/>
            <a:ext cx="3581400" cy="2321076"/>
          </a:xfrm>
          <a:prstGeom prst="rect">
            <a:avLst/>
          </a:prstGeom>
          <a:effectLst>
            <a:softEdge rad="12700"/>
          </a:effectLst>
        </p:spPr>
      </p:pic>
      <p:pic>
        <p:nvPicPr>
          <p:cNvPr id="8" name="corrected 29.mp3">
            <a:hlinkClick r:id="" action="ppaction://media"/>
            <a:extLst>
              <a:ext uri="{FF2B5EF4-FFF2-40B4-BE49-F238E27FC236}">
                <a16:creationId xmlns:a16="http://schemas.microsoft.com/office/drawing/2014/main" id="{6CE302A9-E640-096C-EAF5-93D5D28CEE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07115" y="6324599"/>
            <a:ext cx="494881" cy="493563"/>
          </a:xfrm>
          <a:prstGeom prst="rect">
            <a:avLst/>
          </a:prstGeom>
        </p:spPr>
      </p:pic>
    </p:spTree>
    <p:extLst>
      <p:ext uri="{BB962C8B-B14F-4D97-AF65-F5344CB8AC3E}">
        <p14:creationId xmlns:p14="http://schemas.microsoft.com/office/powerpoint/2010/main" val="2183804156"/>
      </p:ext>
    </p:extLst>
  </p:cSld>
  <p:clrMapOvr>
    <a:masterClrMapping/>
  </p:clrMapOvr>
  <mc:AlternateContent xmlns:mc="http://schemas.openxmlformats.org/markup-compatibility/2006" xmlns:p14="http://schemas.microsoft.com/office/powerpoint/2010/main">
    <mc:Choice Requires="p14">
      <p:transition p14:dur="250" advClick="0" advTm="72400">
        <p:fade/>
      </p:transition>
    </mc:Choice>
    <mc:Fallback xmlns="">
      <p:transition advClick="0" advTm="72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881" fill="hold"/>
                                        <p:tgtEl>
                                          <p:spTgt spid="8"/>
                                        </p:tgtEl>
                                      </p:cBhvr>
                                    </p:cmd>
                                  </p:childTnLst>
                                </p:cTn>
                              </p:par>
                              <p:par>
                                <p:cTn id="7" presetID="9" presetClass="entr" presetSubtype="0" fill="hold" nodeType="withEffect">
                                  <p:stCondLst>
                                    <p:cond delay="1000"/>
                                  </p:stCondLst>
                                  <p:childTnLst>
                                    <p:set>
                                      <p:cBhvr>
                                        <p:cTn id="8" dur="1" fill="hold">
                                          <p:stCondLst>
                                            <p:cond delay="0"/>
                                          </p:stCondLst>
                                        </p:cTn>
                                        <p:tgtEl>
                                          <p:spTgt spid="6"/>
                                        </p:tgtEl>
                                        <p:attrNameLst>
                                          <p:attrName>style.visibility</p:attrName>
                                        </p:attrNameLst>
                                      </p:cBhvr>
                                      <p:to>
                                        <p:strVal val="visible"/>
                                      </p:to>
                                    </p:set>
                                    <p:animEffect transition="in" filter="dissolve">
                                      <p:cBhvr>
                                        <p:cTn id="9" dur="500"/>
                                        <p:tgtEl>
                                          <p:spTgt spid="6"/>
                                        </p:tgtEl>
                                      </p:cBhvr>
                                    </p:animEffect>
                                  </p:childTnLst>
                                </p:cTn>
                              </p:par>
                              <p:par>
                                <p:cTn id="10" presetID="9" presetClass="exit" presetSubtype="0" fill="hold" grpId="1" nodeType="withEffect">
                                  <p:stCondLst>
                                    <p:cond delay="21800"/>
                                  </p:stCondLst>
                                  <p:childTnLst>
                                    <p:animEffect transition="out" filter="dissolv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par>
                                <p:cTn id="13" presetID="9" presetClass="entr" presetSubtype="0" fill="hold" grpId="0" nodeType="withEffect">
                                  <p:stCondLst>
                                    <p:cond delay="2220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par>
                                <p:cTn id="16" presetID="9" presetClass="exit" presetSubtype="0" fill="hold" nodeType="withEffect">
                                  <p:stCondLst>
                                    <p:cond delay="34900"/>
                                  </p:stCondLst>
                                  <p:childTnLst>
                                    <p:animEffect transition="out" filter="dissolve">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par>
                                <p:cTn id="19" presetID="9" presetClass="entr" presetSubtype="0" fill="hold" nodeType="withEffect">
                                  <p:stCondLst>
                                    <p:cond delay="35400"/>
                                  </p:stCondLst>
                                  <p:childTnLst>
                                    <p:set>
                                      <p:cBhvr>
                                        <p:cTn id="20" dur="1" fill="hold">
                                          <p:stCondLst>
                                            <p:cond delay="0"/>
                                          </p:stCondLst>
                                        </p:cTn>
                                        <p:tgtEl>
                                          <p:spTgt spid="2">
                                            <p:txEl>
                                              <p:pRg st="5" end="5"/>
                                            </p:txEl>
                                          </p:spTgt>
                                        </p:tgtEl>
                                        <p:attrNameLst>
                                          <p:attrName>style.visibility</p:attrName>
                                        </p:attrNameLst>
                                      </p:cBhvr>
                                      <p:to>
                                        <p:strVal val="visible"/>
                                      </p:to>
                                    </p:set>
                                    <p:animEffect transition="in" filter="dissolve">
                                      <p:cBhvr>
                                        <p:cTn id="21" dur="500"/>
                                        <p:tgtEl>
                                          <p:spTgt spid="2">
                                            <p:txEl>
                                              <p:pRg st="5" end="5"/>
                                            </p:txEl>
                                          </p:spTgt>
                                        </p:tgtEl>
                                      </p:cBhvr>
                                    </p:animEffect>
                                  </p:childTnLst>
                                </p:cTn>
                              </p:par>
                              <p:par>
                                <p:cTn id="22" presetID="9" presetClass="entr" presetSubtype="0" fill="hold" nodeType="withEffect">
                                  <p:stCondLst>
                                    <p:cond delay="54000"/>
                                  </p:stCondLst>
                                  <p:childTnLst>
                                    <p:set>
                                      <p:cBhvr>
                                        <p:cTn id="23" dur="1" fill="hold">
                                          <p:stCondLst>
                                            <p:cond delay="0"/>
                                          </p:stCondLst>
                                        </p:cTn>
                                        <p:tgtEl>
                                          <p:spTgt spid="2">
                                            <p:txEl>
                                              <p:pRg st="7" end="7"/>
                                            </p:txEl>
                                          </p:spTgt>
                                        </p:tgtEl>
                                        <p:attrNameLst>
                                          <p:attrName>style.visibility</p:attrName>
                                        </p:attrNameLst>
                                      </p:cBhvr>
                                      <p:to>
                                        <p:strVal val="visible"/>
                                      </p:to>
                                    </p:set>
                                    <p:animEffect transition="in" filter="dissolve">
                                      <p:cBhvr>
                                        <p:cTn id="24"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5" fill="hold" display="0">
                  <p:stCondLst>
                    <p:cond delay="indefinite"/>
                  </p:stCondLst>
                  <p:endCondLst>
                    <p:cond evt="onStopAudio" delay="0">
                      <p:tgtEl>
                        <p:sldTgt/>
                      </p:tgtEl>
                    </p:cond>
                  </p:endCondLst>
                </p:cTn>
                <p:tgtEl>
                  <p:spTgt spid="8"/>
                </p:tgtEl>
              </p:cMediaNode>
            </p:audio>
          </p:childTnLst>
        </p:cTn>
      </p:par>
    </p:tnLst>
    <p:bldLst>
      <p:bldP spid="3" grpId="1"/>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B66F479-EBE8-65EA-80B8-7B2C53C7DFDA}"/>
              </a:ext>
            </a:extLst>
          </p:cNvPr>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4">
            <a:extLst>
              <a:ext uri="{FF2B5EF4-FFF2-40B4-BE49-F238E27FC236}">
                <a16:creationId xmlns:a16="http://schemas.microsoft.com/office/drawing/2014/main" id="{D5B4A734-807B-EF03-7B9C-B8C82626B29A}"/>
              </a:ext>
            </a:extLst>
          </p:cNvPr>
          <p:cNvSpPr>
            <a:spLocks noGrp="1"/>
          </p:cNvSpPr>
          <p:nvPr>
            <p:ph type="title"/>
          </p:nvPr>
        </p:nvSpPr>
        <p:spPr>
          <a:xfrm>
            <a:off x="685800" y="2438400"/>
            <a:ext cx="7772400" cy="1206500"/>
          </a:xfrm>
        </p:spPr>
        <p:txBody>
          <a:bodyPr>
            <a:noAutofit/>
          </a:bodyPr>
          <a:lstStyle/>
          <a:p>
            <a:pPr algn="ctr"/>
            <a:r>
              <a:rPr lang="en-US" sz="3600" b="1" dirty="0">
                <a:latin typeface="+mn-lt"/>
              </a:rPr>
              <a:t>Module Five</a:t>
            </a:r>
            <a:br>
              <a:rPr lang="en-US" sz="3600" b="1" dirty="0">
                <a:latin typeface="+mn-lt"/>
              </a:rPr>
            </a:br>
            <a:br>
              <a:rPr lang="en-US" sz="3600" b="1" dirty="0">
                <a:latin typeface="+mn-lt"/>
              </a:rPr>
            </a:br>
            <a:r>
              <a:rPr lang="en-US" sz="3600" b="1" dirty="0">
                <a:latin typeface="+mn-lt"/>
              </a:rPr>
              <a:t>The End of the FMLA Road</a:t>
            </a:r>
          </a:p>
        </p:txBody>
      </p:sp>
      <p:pic>
        <p:nvPicPr>
          <p:cNvPr id="2" name="mod 5 slide 3.mp3">
            <a:hlinkClick r:id="" action="ppaction://media"/>
            <a:extLst>
              <a:ext uri="{FF2B5EF4-FFF2-40B4-BE49-F238E27FC236}">
                <a16:creationId xmlns:a16="http://schemas.microsoft.com/office/drawing/2014/main" id="{B9406EB2-68E9-E0A3-096A-B11E0CEF6A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57389" y="6172200"/>
            <a:ext cx="482600" cy="476250"/>
          </a:xfrm>
          <a:prstGeom prst="rect">
            <a:avLst/>
          </a:prstGeom>
        </p:spPr>
      </p:pic>
    </p:spTree>
    <p:extLst>
      <p:ext uri="{BB962C8B-B14F-4D97-AF65-F5344CB8AC3E}">
        <p14:creationId xmlns:p14="http://schemas.microsoft.com/office/powerpoint/2010/main" val="2907541733"/>
      </p:ext>
    </p:extLst>
  </p:cSld>
  <p:clrMapOvr>
    <a:masterClrMapping/>
  </p:clrMapOvr>
  <mc:AlternateContent xmlns:mc="http://schemas.openxmlformats.org/markup-compatibility/2006" xmlns:p14="http://schemas.microsoft.com/office/powerpoint/2010/main">
    <mc:Choice Requires="p14">
      <p:transition p14:dur="250" advClick="0" advTm="4450">
        <p:fade/>
      </p:transition>
    </mc:Choice>
    <mc:Fallback xmlns="">
      <p:transition advClick="0" advTm="445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19" fill="hold"/>
                                        <p:tgtEl>
                                          <p:spTgt spid="2"/>
                                        </p:tgtEl>
                                      </p:cBhvr>
                                    </p:cmd>
                                  </p:childTnLst>
                                </p:cTn>
                              </p:par>
                              <p:par>
                                <p:cTn id="7" presetID="26" presetClass="entr" presetSubtype="0" fill="hold" grpId="0" nodeType="withEffect">
                                  <p:stCondLst>
                                    <p:cond delay="1000"/>
                                  </p:stCondLst>
                                  <p:childTnLst>
                                    <p:set>
                                      <p:cBhvr>
                                        <p:cTn id="8" dur="1" fill="hold">
                                          <p:stCondLst>
                                            <p:cond delay="0"/>
                                          </p:stCondLst>
                                        </p:cTn>
                                        <p:tgtEl>
                                          <p:spTgt spid="5"/>
                                        </p:tgtEl>
                                        <p:attrNameLst>
                                          <p:attrName>style.visibility</p:attrName>
                                        </p:attrNameLst>
                                      </p:cBhvr>
                                      <p:to>
                                        <p:strVal val="visible"/>
                                      </p:to>
                                    </p:set>
                                    <p:animEffect transition="in" filter="wipe(down)">
                                      <p:cBhvr>
                                        <p:cTn id="9" dur="580">
                                          <p:stCondLst>
                                            <p:cond delay="0"/>
                                          </p:stCondLst>
                                        </p:cTn>
                                        <p:tgtEl>
                                          <p:spTgt spid="5"/>
                                        </p:tgtEl>
                                      </p:cBhvr>
                                    </p:animEffect>
                                    <p:anim calcmode="lin" valueType="num">
                                      <p:cBhvr>
                                        <p:cTn id="1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5" dur="26">
                                          <p:stCondLst>
                                            <p:cond delay="650"/>
                                          </p:stCondLst>
                                        </p:cTn>
                                        <p:tgtEl>
                                          <p:spTgt spid="5"/>
                                        </p:tgtEl>
                                      </p:cBhvr>
                                      <p:to x="100000" y="60000"/>
                                    </p:animScale>
                                    <p:animScale>
                                      <p:cBhvr>
                                        <p:cTn id="16" dur="166" decel="50000">
                                          <p:stCondLst>
                                            <p:cond delay="676"/>
                                          </p:stCondLst>
                                        </p:cTn>
                                        <p:tgtEl>
                                          <p:spTgt spid="5"/>
                                        </p:tgtEl>
                                      </p:cBhvr>
                                      <p:to x="100000" y="100000"/>
                                    </p:animScale>
                                    <p:animScale>
                                      <p:cBhvr>
                                        <p:cTn id="17" dur="26">
                                          <p:stCondLst>
                                            <p:cond delay="1312"/>
                                          </p:stCondLst>
                                        </p:cTn>
                                        <p:tgtEl>
                                          <p:spTgt spid="5"/>
                                        </p:tgtEl>
                                      </p:cBhvr>
                                      <p:to x="100000" y="80000"/>
                                    </p:animScale>
                                    <p:animScale>
                                      <p:cBhvr>
                                        <p:cTn id="18" dur="166" decel="50000">
                                          <p:stCondLst>
                                            <p:cond delay="1338"/>
                                          </p:stCondLst>
                                        </p:cTn>
                                        <p:tgtEl>
                                          <p:spTgt spid="5"/>
                                        </p:tgtEl>
                                      </p:cBhvr>
                                      <p:to x="100000" y="100000"/>
                                    </p:animScale>
                                    <p:animScale>
                                      <p:cBhvr>
                                        <p:cTn id="19" dur="26">
                                          <p:stCondLst>
                                            <p:cond delay="1642"/>
                                          </p:stCondLst>
                                        </p:cTn>
                                        <p:tgtEl>
                                          <p:spTgt spid="5"/>
                                        </p:tgtEl>
                                      </p:cBhvr>
                                      <p:to x="100000" y="90000"/>
                                    </p:animScale>
                                    <p:animScale>
                                      <p:cBhvr>
                                        <p:cTn id="20" dur="166" decel="50000">
                                          <p:stCondLst>
                                            <p:cond delay="1668"/>
                                          </p:stCondLst>
                                        </p:cTn>
                                        <p:tgtEl>
                                          <p:spTgt spid="5"/>
                                        </p:tgtEl>
                                      </p:cBhvr>
                                      <p:to x="100000" y="100000"/>
                                    </p:animScale>
                                    <p:animScale>
                                      <p:cBhvr>
                                        <p:cTn id="21" dur="26">
                                          <p:stCondLst>
                                            <p:cond delay="1808"/>
                                          </p:stCondLst>
                                        </p:cTn>
                                        <p:tgtEl>
                                          <p:spTgt spid="5"/>
                                        </p:tgtEl>
                                      </p:cBhvr>
                                      <p:to x="100000" y="95000"/>
                                    </p:animScale>
                                    <p:animScale>
                                      <p:cBhvr>
                                        <p:cTn id="22"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3" fill="hold" display="0">
                  <p:stCondLst>
                    <p:cond delay="indefinite"/>
                  </p:stCondLst>
                  <p:endCondLst>
                    <p:cond evt="onStopAudio" delay="0">
                      <p:tgtEl>
                        <p:sldTgt/>
                      </p:tgtEl>
                    </p:cond>
                  </p:endCondLst>
                </p:cTn>
                <p:tgtEl>
                  <p:spTgt spid="2"/>
                </p:tgtEl>
              </p:cMediaNode>
            </p:audio>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CC5285F-1E18-21E4-96AE-C94F0D8C1C80}"/>
              </a:ext>
            </a:extLst>
          </p:cNvPr>
          <p:cNvPicPr>
            <a:picLocks noChangeAspect="1"/>
          </p:cNvPicPr>
          <p:nvPr/>
        </p:nvPicPr>
        <p:blipFill>
          <a:blip r:embed="rId4">
            <a:alphaModFix amt="5000"/>
            <a:extLst>
              <a:ext uri="{28A0092B-C50C-407E-A947-70E740481C1C}">
                <a14:useLocalDpi xmlns:a14="http://schemas.microsoft.com/office/drawing/2010/main" val="0"/>
              </a:ext>
            </a:extLst>
          </a:blip>
          <a:stretch>
            <a:fillRect/>
          </a:stretch>
        </p:blipFill>
        <p:spPr>
          <a:xfrm>
            <a:off x="1" y="1143046"/>
            <a:ext cx="9144000" cy="5714954"/>
          </a:xfrm>
          <a:prstGeom prst="rect">
            <a:avLst/>
          </a:prstGeom>
        </p:spPr>
      </p:pic>
      <p:sp>
        <p:nvSpPr>
          <p:cNvPr id="5" name="Title 1">
            <a:extLst>
              <a:ext uri="{FF2B5EF4-FFF2-40B4-BE49-F238E27FC236}">
                <a16:creationId xmlns:a16="http://schemas.microsoft.com/office/drawing/2014/main" id="{064666BC-9455-5E10-6CB2-71345BBF6643}"/>
              </a:ext>
            </a:extLst>
          </p:cNvPr>
          <p:cNvSpPr txBox="1">
            <a:spLocks/>
          </p:cNvSpPr>
          <p:nvPr/>
        </p:nvSpPr>
        <p:spPr>
          <a:xfrm>
            <a:off x="221105" y="5442"/>
            <a:ext cx="8237095" cy="106679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FMLA Causes of Action </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B55475D3-996C-04C6-B493-9BD8D27F374E}"/>
              </a:ext>
            </a:extLst>
          </p:cNvPr>
          <p:cNvSpPr txBox="1"/>
          <p:nvPr/>
        </p:nvSpPr>
        <p:spPr>
          <a:xfrm>
            <a:off x="981576" y="2825628"/>
            <a:ext cx="7180847" cy="3816429"/>
          </a:xfrm>
          <a:prstGeom prst="rect">
            <a:avLst/>
          </a:prstGeom>
          <a:noFill/>
        </p:spPr>
        <p:txBody>
          <a:bodyPr wrap="square" rtlCol="0">
            <a:spAutoFit/>
          </a:bodyPr>
          <a:lstStyle/>
          <a:p>
            <a:pPr marL="342900" marR="0" indent="-342900">
              <a:spcBef>
                <a:spcPts val="0"/>
              </a:spcBef>
              <a:spcAft>
                <a:spcPts val="0"/>
              </a:spcAft>
              <a:buClr>
                <a:schemeClr val="accent6">
                  <a:lumMod val="75000"/>
                </a:schemeClr>
              </a:buClr>
              <a:buSzPct val="90000"/>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Using the taking of FMLA leave as a negative factor in employment actions, such as hiring, promotions, or disciplinary actions;</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spcBef>
                <a:spcPts val="0"/>
              </a:spcBef>
              <a:spcAft>
                <a:spcPts val="0"/>
              </a:spcAft>
              <a:buClr>
                <a:schemeClr val="accent6">
                  <a:lumMod val="75000"/>
                </a:schemeClr>
              </a:buClr>
              <a:buSzPct val="90000"/>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2200" kern="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342900" marR="0" indent="-342900">
              <a:spcBef>
                <a:spcPts val="0"/>
              </a:spcBef>
              <a:spcAft>
                <a:spcPts val="0"/>
              </a:spcAft>
              <a:buClr>
                <a:schemeClr val="accent6">
                  <a:lumMod val="75000"/>
                </a:schemeClr>
              </a:buClr>
              <a:buSzPct val="90000"/>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Counting FMLA leave under “no fault” attendance policies, or</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spcBef>
                <a:spcPts val="0"/>
              </a:spcBef>
              <a:spcAft>
                <a:spcPts val="0"/>
              </a:spcAft>
              <a:buClr>
                <a:schemeClr val="accent6">
                  <a:lumMod val="75000"/>
                </a:schemeClr>
              </a:buClr>
              <a:buSzPct val="90000"/>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2200" kern="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342900" marR="0" indent="-342900">
              <a:spcBef>
                <a:spcPts val="0"/>
              </a:spcBef>
              <a:spcAft>
                <a:spcPts val="0"/>
              </a:spcAft>
              <a:buClr>
                <a:schemeClr val="accent6">
                  <a:lumMod val="75000"/>
                </a:schemeClr>
              </a:buClr>
              <a:buSzPct val="90000"/>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Failing to provide benefits to an employee on unpaid FMLA leave if the employer provides those benefits to employees who use other types of unpaid leave.</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a:p>
            <a:pPr>
              <a:buClr>
                <a:schemeClr val="accent6">
                  <a:lumMod val="75000"/>
                </a:schemeClr>
              </a:buClr>
              <a:buSzPct val="90000"/>
            </a:pPr>
            <a:endParaRPr lang="en-US" sz="2200" dirty="0"/>
          </a:p>
        </p:txBody>
      </p:sp>
      <p:sp>
        <p:nvSpPr>
          <p:cNvPr id="3" name="TextBox 2">
            <a:extLst>
              <a:ext uri="{FF2B5EF4-FFF2-40B4-BE49-F238E27FC236}">
                <a16:creationId xmlns:a16="http://schemas.microsoft.com/office/drawing/2014/main" id="{4C688560-DCF0-7021-49BD-08ADF078EA6F}"/>
              </a:ext>
            </a:extLst>
          </p:cNvPr>
          <p:cNvSpPr txBox="1"/>
          <p:nvPr/>
        </p:nvSpPr>
        <p:spPr>
          <a:xfrm>
            <a:off x="681787" y="1072241"/>
            <a:ext cx="8229600" cy="2677656"/>
          </a:xfrm>
          <a:prstGeom prst="rect">
            <a:avLst/>
          </a:prstGeom>
          <a:noFill/>
        </p:spPr>
        <p:txBody>
          <a:bodyPr wrap="square" rtlCol="0">
            <a:spAutoFit/>
          </a:bodyPr>
          <a:lstStyle/>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Employers are prohibited from interfering with, restraining, or denying the exercise of, or the attempt to exercise, any FMLA right.</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Any violations of the FMLA or the Department’s regulations constitute interfering with, restraining, or denying the exercise of rights provided by the FMLA. Examples include:</a:t>
            </a:r>
            <a:endParaRPr lang="en-US" sz="2400"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CB8F7101-F68F-CA7E-8AED-B13D822AD6F0}"/>
              </a:ext>
            </a:extLst>
          </p:cNvPr>
          <p:cNvSpPr txBox="1"/>
          <p:nvPr/>
        </p:nvSpPr>
        <p:spPr>
          <a:xfrm>
            <a:off x="1600200" y="4004852"/>
            <a:ext cx="5943600" cy="1569660"/>
          </a:xfrm>
          <a:prstGeom prst="rect">
            <a:avLst/>
          </a:prstGeom>
          <a:noFill/>
        </p:spPr>
        <p:txBody>
          <a:bodyPr wrap="square" rtlCol="0">
            <a:spAutoFit/>
          </a:bodyPr>
          <a:lstStyle/>
          <a:p>
            <a:pPr marL="342900" marR="0" indent="-342900">
              <a:spcBef>
                <a:spcPts val="0"/>
              </a:spcBef>
              <a:spcAft>
                <a:spcPts val="0"/>
              </a:spcAft>
              <a:buClr>
                <a:schemeClr val="accent6">
                  <a:lumMod val="75000"/>
                </a:schemeClr>
              </a:buClr>
              <a:buSzPct val="90000"/>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Refusing to authorize FMLA leave, or</a:t>
            </a:r>
          </a:p>
          <a:p>
            <a:pPr marL="342900" marR="0" indent="-342900">
              <a:spcBef>
                <a:spcPts val="0"/>
              </a:spcBef>
              <a:spcAft>
                <a:spcPts val="0"/>
              </a:spcAft>
              <a:buClr>
                <a:schemeClr val="accent6">
                  <a:lumMod val="75000"/>
                </a:schemeClr>
              </a:buClr>
              <a:buSzPct val="90000"/>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spcBef>
                <a:spcPts val="0"/>
              </a:spcBef>
              <a:spcAft>
                <a:spcPts val="0"/>
              </a:spcAft>
              <a:buClr>
                <a:schemeClr val="accent6">
                  <a:lumMod val="75000"/>
                </a:schemeClr>
              </a:buClr>
              <a:buSzPct val="90000"/>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Discouraging an employee from using such leave.</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0E964DD8-62BF-F560-2920-509341C6610B}"/>
              </a:ext>
            </a:extLst>
          </p:cNvPr>
          <p:cNvSpPr txBox="1"/>
          <p:nvPr/>
        </p:nvSpPr>
        <p:spPr>
          <a:xfrm>
            <a:off x="681787" y="933521"/>
            <a:ext cx="7696200" cy="1692771"/>
          </a:xfrm>
          <a:prstGeom prst="rect">
            <a:avLst/>
          </a:prstGeom>
          <a:noFill/>
        </p:spPr>
        <p:txBody>
          <a:bodyPr wrap="square" rtlCol="0">
            <a:spAutoFit/>
          </a:bodyPr>
          <a:lstStyle/>
          <a:p>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Employers are prohibited from discriminating or retaliating against an employee or prospective employee for having exercised or attempted to exercise any FMLA right. </a:t>
            </a:r>
          </a:p>
          <a:p>
            <a:endParaRPr lang="en-US" sz="8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Examples include:</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mod 5 slide 30 correct.mp3">
            <a:hlinkClick r:id="" action="ppaction://media"/>
            <a:extLst>
              <a:ext uri="{FF2B5EF4-FFF2-40B4-BE49-F238E27FC236}">
                <a16:creationId xmlns:a16="http://schemas.microsoft.com/office/drawing/2014/main" id="{B6D564CF-763B-1946-1601-9EB562F018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10600" y="6095999"/>
            <a:ext cx="585706" cy="597157"/>
          </a:xfrm>
          <a:prstGeom prst="rect">
            <a:avLst/>
          </a:prstGeom>
        </p:spPr>
      </p:pic>
    </p:spTree>
    <p:extLst>
      <p:ext uri="{BB962C8B-B14F-4D97-AF65-F5344CB8AC3E}">
        <p14:creationId xmlns:p14="http://schemas.microsoft.com/office/powerpoint/2010/main" val="1527831162"/>
      </p:ext>
    </p:extLst>
  </p:cSld>
  <p:clrMapOvr>
    <a:masterClrMapping/>
  </p:clrMapOvr>
  <mc:AlternateContent xmlns:mc="http://schemas.openxmlformats.org/markup-compatibility/2006" xmlns:p14="http://schemas.microsoft.com/office/powerpoint/2010/main">
    <mc:Choice Requires="p14">
      <p:transition p14:dur="250" advClick="0" advTm="73900">
        <p:fade/>
      </p:transition>
    </mc:Choice>
    <mc:Fallback xmlns="">
      <p:transition advClick="0" advTm="739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370" fill="hold"/>
                                        <p:tgtEl>
                                          <p:spTgt spid="11"/>
                                        </p:tgtEl>
                                      </p:cBhvr>
                                    </p:cmd>
                                  </p:childTnLst>
                                </p:cTn>
                              </p:par>
                              <p:par>
                                <p:cTn id="7" presetID="9" presetClass="entr" presetSubtype="0" fill="hold" nodeType="withEffect">
                                  <p:stCondLst>
                                    <p:cond delay="40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dissolve">
                                      <p:cBhvr>
                                        <p:cTn id="9" dur="500"/>
                                        <p:tgtEl>
                                          <p:spTgt spid="3">
                                            <p:txEl>
                                              <p:pRg st="0" end="0"/>
                                            </p:txEl>
                                          </p:spTgt>
                                        </p:tgtEl>
                                      </p:cBhvr>
                                    </p:animEffect>
                                  </p:childTnLst>
                                </p:cTn>
                              </p:par>
                              <p:par>
                                <p:cTn id="10" presetID="9" presetClass="entr" presetSubtype="0" fill="hold" nodeType="withEffect">
                                  <p:stCondLst>
                                    <p:cond delay="1310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par>
                                <p:cTn id="13" presetID="9" presetClass="entr" presetSubtype="0" fill="hold" nodeType="withEffect">
                                  <p:stCondLst>
                                    <p:cond delay="2600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dissolve">
                                      <p:cBhvr>
                                        <p:cTn id="15" dur="500"/>
                                        <p:tgtEl>
                                          <p:spTgt spid="4">
                                            <p:txEl>
                                              <p:pRg st="0" end="0"/>
                                            </p:txEl>
                                          </p:spTgt>
                                        </p:tgtEl>
                                      </p:cBhvr>
                                    </p:animEffect>
                                  </p:childTnLst>
                                </p:cTn>
                              </p:par>
                              <p:par>
                                <p:cTn id="16" presetID="9" presetClass="entr" presetSubtype="0" fill="hold" nodeType="withEffect">
                                  <p:stCondLst>
                                    <p:cond delay="2960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dissolve">
                                      <p:cBhvr>
                                        <p:cTn id="18" dur="500"/>
                                        <p:tgtEl>
                                          <p:spTgt spid="4">
                                            <p:txEl>
                                              <p:pRg st="2" end="2"/>
                                            </p:txEl>
                                          </p:spTgt>
                                        </p:tgtEl>
                                      </p:cBhvr>
                                    </p:animEffect>
                                  </p:childTnLst>
                                </p:cTn>
                              </p:par>
                              <p:par>
                                <p:cTn id="19" presetID="9" presetClass="exit" presetSubtype="0" fill="hold" grpId="0" nodeType="withEffect">
                                  <p:stCondLst>
                                    <p:cond delay="33900"/>
                                  </p:stCondLst>
                                  <p:childTnLst>
                                    <p:animEffect transition="out" filter="dissolve">
                                      <p:cBhvr>
                                        <p:cTn id="20" dur="500"/>
                                        <p:tgtEl>
                                          <p:spTgt spid="3">
                                            <p:txEl>
                                              <p:pRg st="0" end="0"/>
                                            </p:txEl>
                                          </p:spTgt>
                                        </p:tgtEl>
                                      </p:cBhvr>
                                    </p:animEffect>
                                    <p:set>
                                      <p:cBhvr>
                                        <p:cTn id="21" dur="1" fill="hold">
                                          <p:stCondLst>
                                            <p:cond delay="499"/>
                                          </p:stCondLst>
                                        </p:cTn>
                                        <p:tgtEl>
                                          <p:spTgt spid="3">
                                            <p:txEl>
                                              <p:pRg st="0" end="0"/>
                                            </p:txEl>
                                          </p:spTgt>
                                        </p:tgtEl>
                                        <p:attrNameLst>
                                          <p:attrName>style.visibility</p:attrName>
                                        </p:attrNameLst>
                                      </p:cBhvr>
                                      <p:to>
                                        <p:strVal val="hidden"/>
                                      </p:to>
                                    </p:set>
                                  </p:childTnLst>
                                </p:cTn>
                              </p:par>
                              <p:par>
                                <p:cTn id="22" presetID="9" presetClass="exit" presetSubtype="0" fill="hold" grpId="0" nodeType="withEffect">
                                  <p:stCondLst>
                                    <p:cond delay="33900"/>
                                  </p:stCondLst>
                                  <p:childTnLst>
                                    <p:animEffect transition="out" filter="dissolve">
                                      <p:cBhvr>
                                        <p:cTn id="23" dur="500"/>
                                        <p:tgtEl>
                                          <p:spTgt spid="3">
                                            <p:txEl>
                                              <p:pRg st="1" end="1"/>
                                            </p:txEl>
                                          </p:spTgt>
                                        </p:tgtEl>
                                      </p:cBhvr>
                                    </p:animEffect>
                                    <p:set>
                                      <p:cBhvr>
                                        <p:cTn id="24" dur="1" fill="hold">
                                          <p:stCondLst>
                                            <p:cond delay="499"/>
                                          </p:stCondLst>
                                        </p:cTn>
                                        <p:tgtEl>
                                          <p:spTgt spid="3">
                                            <p:txEl>
                                              <p:pRg st="1" end="1"/>
                                            </p:txEl>
                                          </p:spTgt>
                                        </p:tgtEl>
                                        <p:attrNameLst>
                                          <p:attrName>style.visibility</p:attrName>
                                        </p:attrNameLst>
                                      </p:cBhvr>
                                      <p:to>
                                        <p:strVal val="hidden"/>
                                      </p:to>
                                    </p:set>
                                  </p:childTnLst>
                                </p:cTn>
                              </p:par>
                              <p:par>
                                <p:cTn id="25" presetID="9" presetClass="exit" presetSubtype="0" fill="hold" grpId="0" nodeType="withEffect">
                                  <p:stCondLst>
                                    <p:cond delay="33900"/>
                                  </p:stCondLst>
                                  <p:childTnLst>
                                    <p:animEffect transition="out" filter="dissolve">
                                      <p:cBhvr>
                                        <p:cTn id="26" dur="500"/>
                                        <p:tgtEl>
                                          <p:spTgt spid="3">
                                            <p:txEl>
                                              <p:pRg st="2" end="2"/>
                                            </p:txEl>
                                          </p:spTgt>
                                        </p:tgtEl>
                                      </p:cBhvr>
                                    </p:animEffect>
                                    <p:set>
                                      <p:cBhvr>
                                        <p:cTn id="27" dur="1" fill="hold">
                                          <p:stCondLst>
                                            <p:cond delay="499"/>
                                          </p:stCondLst>
                                        </p:cTn>
                                        <p:tgtEl>
                                          <p:spTgt spid="3">
                                            <p:txEl>
                                              <p:pRg st="2" end="2"/>
                                            </p:txEl>
                                          </p:spTgt>
                                        </p:tgtEl>
                                        <p:attrNameLst>
                                          <p:attrName>style.visibility</p:attrName>
                                        </p:attrNameLst>
                                      </p:cBhvr>
                                      <p:to>
                                        <p:strVal val="hidden"/>
                                      </p:to>
                                    </p:set>
                                  </p:childTnLst>
                                </p:cTn>
                              </p:par>
                              <p:par>
                                <p:cTn id="28" presetID="9" presetClass="exit" presetSubtype="0" fill="hold" grpId="0" nodeType="withEffect">
                                  <p:stCondLst>
                                    <p:cond delay="33900"/>
                                  </p:stCondLst>
                                  <p:childTnLst>
                                    <p:animEffect transition="out" filter="dissolve">
                                      <p:cBhvr>
                                        <p:cTn id="29" dur="500"/>
                                        <p:tgtEl>
                                          <p:spTgt spid="4">
                                            <p:txEl>
                                              <p:pRg st="0" end="0"/>
                                            </p:txEl>
                                          </p:spTgt>
                                        </p:tgtEl>
                                      </p:cBhvr>
                                    </p:animEffect>
                                    <p:set>
                                      <p:cBhvr>
                                        <p:cTn id="30" dur="1" fill="hold">
                                          <p:stCondLst>
                                            <p:cond delay="499"/>
                                          </p:stCondLst>
                                        </p:cTn>
                                        <p:tgtEl>
                                          <p:spTgt spid="4">
                                            <p:txEl>
                                              <p:pRg st="0" end="0"/>
                                            </p:txEl>
                                          </p:spTgt>
                                        </p:tgtEl>
                                        <p:attrNameLst>
                                          <p:attrName>style.visibility</p:attrName>
                                        </p:attrNameLst>
                                      </p:cBhvr>
                                      <p:to>
                                        <p:strVal val="hidden"/>
                                      </p:to>
                                    </p:set>
                                  </p:childTnLst>
                                </p:cTn>
                              </p:par>
                              <p:par>
                                <p:cTn id="31" presetID="9" presetClass="exit" presetSubtype="0" fill="hold" grpId="0" nodeType="withEffect">
                                  <p:stCondLst>
                                    <p:cond delay="33900"/>
                                  </p:stCondLst>
                                  <p:childTnLst>
                                    <p:animEffect transition="out" filter="dissolve">
                                      <p:cBhvr>
                                        <p:cTn id="32" dur="500"/>
                                        <p:tgtEl>
                                          <p:spTgt spid="4">
                                            <p:txEl>
                                              <p:pRg st="2" end="2"/>
                                            </p:txEl>
                                          </p:spTgt>
                                        </p:tgtEl>
                                      </p:cBhvr>
                                    </p:animEffect>
                                    <p:set>
                                      <p:cBhvr>
                                        <p:cTn id="33" dur="1" fill="hold">
                                          <p:stCondLst>
                                            <p:cond delay="499"/>
                                          </p:stCondLst>
                                        </p:cTn>
                                        <p:tgtEl>
                                          <p:spTgt spid="4">
                                            <p:txEl>
                                              <p:pRg st="2" end="2"/>
                                            </p:txEl>
                                          </p:spTgt>
                                        </p:tgtEl>
                                        <p:attrNameLst>
                                          <p:attrName>style.visibility</p:attrName>
                                        </p:attrNameLst>
                                      </p:cBhvr>
                                      <p:to>
                                        <p:strVal val="hidden"/>
                                      </p:to>
                                    </p:set>
                                  </p:childTnLst>
                                </p:cTn>
                              </p:par>
                              <p:par>
                                <p:cTn id="34" presetID="9" presetClass="entr" presetSubtype="0" fill="hold" grpId="0" nodeType="withEffect">
                                  <p:stCondLst>
                                    <p:cond delay="34000"/>
                                  </p:stCondLst>
                                  <p:childTnLst>
                                    <p:set>
                                      <p:cBhvr>
                                        <p:cTn id="35" dur="1" fill="hold">
                                          <p:stCondLst>
                                            <p:cond delay="0"/>
                                          </p:stCondLst>
                                        </p:cTn>
                                        <p:tgtEl>
                                          <p:spTgt spid="7"/>
                                        </p:tgtEl>
                                        <p:attrNameLst>
                                          <p:attrName>style.visibility</p:attrName>
                                        </p:attrNameLst>
                                      </p:cBhvr>
                                      <p:to>
                                        <p:strVal val="visible"/>
                                      </p:to>
                                    </p:set>
                                    <p:animEffect transition="in" filter="dissolve">
                                      <p:cBhvr>
                                        <p:cTn id="36" dur="500"/>
                                        <p:tgtEl>
                                          <p:spTgt spid="7"/>
                                        </p:tgtEl>
                                      </p:cBhvr>
                                    </p:animEffect>
                                  </p:childTnLst>
                                </p:cTn>
                              </p:par>
                              <p:par>
                                <p:cTn id="37" presetID="9" presetClass="entr" presetSubtype="0" fill="hold" nodeType="withEffect">
                                  <p:stCondLst>
                                    <p:cond delay="47800"/>
                                  </p:stCondLst>
                                  <p:childTnLst>
                                    <p:set>
                                      <p:cBhvr>
                                        <p:cTn id="38" dur="1" fill="hold">
                                          <p:stCondLst>
                                            <p:cond delay="0"/>
                                          </p:stCondLst>
                                        </p:cTn>
                                        <p:tgtEl>
                                          <p:spTgt spid="2">
                                            <p:txEl>
                                              <p:pRg st="0" end="0"/>
                                            </p:txEl>
                                          </p:spTgt>
                                        </p:tgtEl>
                                        <p:attrNameLst>
                                          <p:attrName>style.visibility</p:attrName>
                                        </p:attrNameLst>
                                      </p:cBhvr>
                                      <p:to>
                                        <p:strVal val="visible"/>
                                      </p:to>
                                    </p:set>
                                    <p:animEffect transition="in" filter="dissolve">
                                      <p:cBhvr>
                                        <p:cTn id="39" dur="500"/>
                                        <p:tgtEl>
                                          <p:spTgt spid="2">
                                            <p:txEl>
                                              <p:pRg st="0" end="0"/>
                                            </p:txEl>
                                          </p:spTgt>
                                        </p:tgtEl>
                                      </p:cBhvr>
                                    </p:animEffect>
                                  </p:childTnLst>
                                </p:cTn>
                              </p:par>
                              <p:par>
                                <p:cTn id="40" presetID="9" presetClass="entr" presetSubtype="0" fill="hold" nodeType="withEffect">
                                  <p:stCondLst>
                                    <p:cond delay="57300"/>
                                  </p:stCondLst>
                                  <p:childTnLst>
                                    <p:set>
                                      <p:cBhvr>
                                        <p:cTn id="41" dur="1" fill="hold">
                                          <p:stCondLst>
                                            <p:cond delay="0"/>
                                          </p:stCondLst>
                                        </p:cTn>
                                        <p:tgtEl>
                                          <p:spTgt spid="2">
                                            <p:txEl>
                                              <p:pRg st="2" end="2"/>
                                            </p:txEl>
                                          </p:spTgt>
                                        </p:tgtEl>
                                        <p:attrNameLst>
                                          <p:attrName>style.visibility</p:attrName>
                                        </p:attrNameLst>
                                      </p:cBhvr>
                                      <p:to>
                                        <p:strVal val="visible"/>
                                      </p:to>
                                    </p:set>
                                    <p:animEffect transition="in" filter="dissolve">
                                      <p:cBhvr>
                                        <p:cTn id="42" dur="500"/>
                                        <p:tgtEl>
                                          <p:spTgt spid="2">
                                            <p:txEl>
                                              <p:pRg st="2" end="2"/>
                                            </p:txEl>
                                          </p:spTgt>
                                        </p:tgtEl>
                                      </p:cBhvr>
                                    </p:animEffect>
                                  </p:childTnLst>
                                </p:cTn>
                              </p:par>
                              <p:par>
                                <p:cTn id="43" presetID="9" presetClass="entr" presetSubtype="0" fill="hold" nodeType="withEffect">
                                  <p:stCondLst>
                                    <p:cond delay="59800"/>
                                  </p:stCondLst>
                                  <p:childTnLst>
                                    <p:set>
                                      <p:cBhvr>
                                        <p:cTn id="44" dur="1" fill="hold">
                                          <p:stCondLst>
                                            <p:cond delay="0"/>
                                          </p:stCondLst>
                                        </p:cTn>
                                        <p:tgtEl>
                                          <p:spTgt spid="2">
                                            <p:txEl>
                                              <p:pRg st="4" end="4"/>
                                            </p:txEl>
                                          </p:spTgt>
                                        </p:tgtEl>
                                        <p:attrNameLst>
                                          <p:attrName>style.visibility</p:attrName>
                                        </p:attrNameLst>
                                      </p:cBhvr>
                                      <p:to>
                                        <p:strVal val="visible"/>
                                      </p:to>
                                    </p:set>
                                    <p:animEffect transition="in" filter="dissolve">
                                      <p:cBhvr>
                                        <p:cTn id="45"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46" fill="hold" display="0">
                  <p:stCondLst>
                    <p:cond delay="indefinite"/>
                  </p:stCondLst>
                  <p:endCondLst>
                    <p:cond evt="onStopAudio" delay="0">
                      <p:tgtEl>
                        <p:sldTgt/>
                      </p:tgtEl>
                    </p:cond>
                  </p:endCondLst>
                </p:cTn>
                <p:tgtEl>
                  <p:spTgt spid="11"/>
                </p:tgtEl>
              </p:cMediaNode>
            </p:audio>
          </p:childTnLst>
        </p:cTn>
      </p:par>
    </p:tnLst>
    <p:bldLst>
      <p:bldP spid="3" grpId="0" build="allAtOnce"/>
      <p:bldP spid="4" grpId="0" uiExpand="1" build="allAtOnce"/>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64666BC-9455-5E10-6CB2-71345BBF6643}"/>
              </a:ext>
            </a:extLst>
          </p:cNvPr>
          <p:cNvSpPr txBox="1">
            <a:spLocks/>
          </p:cNvSpPr>
          <p:nvPr/>
        </p:nvSpPr>
        <p:spPr>
          <a:xfrm>
            <a:off x="221105" y="5442"/>
            <a:ext cx="8237095" cy="106679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FMLA Causes of Action </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308B4218-BAE1-9C49-4CA7-4CA02FCCB11C}"/>
              </a:ext>
            </a:extLst>
          </p:cNvPr>
          <p:cNvSpPr txBox="1"/>
          <p:nvPr/>
        </p:nvSpPr>
        <p:spPr>
          <a:xfrm>
            <a:off x="970810" y="2852946"/>
            <a:ext cx="7459316" cy="3139321"/>
          </a:xfrm>
          <a:prstGeom prst="rect">
            <a:avLst/>
          </a:prstGeom>
          <a:noFill/>
        </p:spPr>
        <p:txBody>
          <a:bodyPr wrap="square" rtlCol="0">
            <a:spAutoFit/>
          </a:bodyPr>
          <a:lstStyle/>
          <a:p>
            <a:pPr marL="342900" marR="0" indent="-342900">
              <a:spcBef>
                <a:spcPts val="0"/>
              </a:spcBef>
              <a:spcAft>
                <a:spcPts val="0"/>
              </a:spcAft>
              <a:buClr>
                <a:schemeClr val="accent6">
                  <a:lumMod val="75000"/>
                </a:schemeClr>
              </a:buClr>
              <a:buSzPct val="90000"/>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Filed any charge, has instituted, or caused to be instituted, any proceeding under or related to the FMLA,</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a:p>
            <a:pPr marR="0">
              <a:spcBef>
                <a:spcPts val="0"/>
              </a:spcBef>
              <a:spcAft>
                <a:spcPts val="0"/>
              </a:spcAft>
              <a:buClr>
                <a:schemeClr val="accent6">
                  <a:lumMod val="75000"/>
                </a:schemeClr>
              </a:buClr>
              <a:buSzPct val="900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spcBef>
                <a:spcPts val="0"/>
              </a:spcBef>
              <a:spcAft>
                <a:spcPts val="0"/>
              </a:spcAft>
              <a:buClr>
                <a:schemeClr val="accent6">
                  <a:lumMod val="75000"/>
                </a:schemeClr>
              </a:buClr>
              <a:buSzPct val="90000"/>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Given, or is about to give, any information in connection with an inquiry or proceeding relating to any right under the FMLA, or</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spcBef>
                <a:spcPts val="0"/>
              </a:spcBef>
              <a:spcAft>
                <a:spcPts val="0"/>
              </a:spcAft>
              <a:buClr>
                <a:schemeClr val="accent6">
                  <a:lumMod val="75000"/>
                </a:schemeClr>
              </a:buClr>
              <a:buSzPct val="90000"/>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spcBef>
                <a:spcPts val="0"/>
              </a:spcBef>
              <a:spcAft>
                <a:spcPts val="0"/>
              </a:spcAft>
              <a:buClr>
                <a:schemeClr val="accent6">
                  <a:lumMod val="75000"/>
                </a:schemeClr>
              </a:buClr>
              <a:buSzPct val="90000"/>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Testified, or is about to testify, in any inquiry or proceeding relating to a right under the FMLA.</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49C44AD2-7F97-ED7D-5B42-8AE5FDCF284A}"/>
              </a:ext>
            </a:extLst>
          </p:cNvPr>
          <p:cNvSpPr txBox="1"/>
          <p:nvPr/>
        </p:nvSpPr>
        <p:spPr>
          <a:xfrm>
            <a:off x="705853" y="1084273"/>
            <a:ext cx="7391400" cy="1569660"/>
          </a:xfrm>
          <a:prstGeom prst="rect">
            <a:avLst/>
          </a:prstGeom>
          <a:noFill/>
        </p:spPr>
        <p:txBody>
          <a:bodyPr wrap="square" rtlCol="0">
            <a:spAutoFit/>
          </a:bodyPr>
          <a:lstStyle/>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All persons, whether or not employers, are prohibited from discharging or in any other way discriminating</a:t>
            </a:r>
            <a:r>
              <a:rPr lang="en-US" sz="2400" kern="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 </a:t>
            </a:r>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against any person, whether or not an employee, because that person has:</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12CB8372-CCC8-E78A-5FBA-06A4B58ADFC0}"/>
              </a:ext>
            </a:extLst>
          </p:cNvPr>
          <p:cNvPicPr>
            <a:picLocks noChangeAspect="1"/>
          </p:cNvPicPr>
          <p:nvPr/>
        </p:nvPicPr>
        <p:blipFill>
          <a:blip r:embed="rId4">
            <a:alphaModFix amt="8000"/>
            <a:extLst>
              <a:ext uri="{28A0092B-C50C-407E-A947-70E740481C1C}">
                <a14:useLocalDpi xmlns:a14="http://schemas.microsoft.com/office/drawing/2010/main" val="0"/>
              </a:ext>
            </a:extLst>
          </a:blip>
          <a:stretch>
            <a:fillRect/>
          </a:stretch>
        </p:blipFill>
        <p:spPr>
          <a:xfrm>
            <a:off x="-866405" y="5407491"/>
            <a:ext cx="2695205" cy="1751883"/>
          </a:xfrm>
          <a:prstGeom prst="rect">
            <a:avLst/>
          </a:prstGeom>
        </p:spPr>
      </p:pic>
      <p:pic>
        <p:nvPicPr>
          <p:cNvPr id="8" name="mod 5 slide 31.mp3">
            <a:hlinkClick r:id="" action="ppaction://media"/>
            <a:extLst>
              <a:ext uri="{FF2B5EF4-FFF2-40B4-BE49-F238E27FC236}">
                <a16:creationId xmlns:a16="http://schemas.microsoft.com/office/drawing/2014/main" id="{F8ECA91A-0DDB-BC09-7F3E-B48FFE2503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63000" y="6191280"/>
            <a:ext cx="479926" cy="498552"/>
          </a:xfrm>
          <a:prstGeom prst="rect">
            <a:avLst/>
          </a:prstGeom>
        </p:spPr>
      </p:pic>
    </p:spTree>
    <p:extLst>
      <p:ext uri="{BB962C8B-B14F-4D97-AF65-F5344CB8AC3E}">
        <p14:creationId xmlns:p14="http://schemas.microsoft.com/office/powerpoint/2010/main" val="1189083157"/>
      </p:ext>
    </p:extLst>
  </p:cSld>
  <p:clrMapOvr>
    <a:masterClrMapping/>
  </p:clrMapOvr>
  <mc:AlternateContent xmlns:mc="http://schemas.openxmlformats.org/markup-compatibility/2006" xmlns:p14="http://schemas.microsoft.com/office/powerpoint/2010/main">
    <mc:Choice Requires="p14">
      <p:transition p14:dur="250" advClick="0" advTm="39900">
        <p:fade/>
      </p:transition>
    </mc:Choice>
    <mc:Fallback xmlns="">
      <p:transition advClick="0" advTm="399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176" fill="hold"/>
                                        <p:tgtEl>
                                          <p:spTgt spid="8"/>
                                        </p:tgtEl>
                                      </p:cBhvr>
                                    </p:cmd>
                                  </p:childTnLst>
                                </p:cTn>
                              </p:par>
                              <p:par>
                                <p:cTn id="7" presetID="9" presetClass="entr" presetSubtype="0" fill="hold" nodeType="withEffect">
                                  <p:stCondLst>
                                    <p:cond delay="500"/>
                                  </p:stCondLst>
                                  <p:childTnLst>
                                    <p:set>
                                      <p:cBhvr>
                                        <p:cTn id="8" dur="1" fill="hold">
                                          <p:stCondLst>
                                            <p:cond delay="0"/>
                                          </p:stCondLst>
                                        </p:cTn>
                                        <p:tgtEl>
                                          <p:spTgt spid="6">
                                            <p:txEl>
                                              <p:pRg st="0" end="0"/>
                                            </p:txEl>
                                          </p:spTgt>
                                        </p:tgtEl>
                                        <p:attrNameLst>
                                          <p:attrName>style.visibility</p:attrName>
                                        </p:attrNameLst>
                                      </p:cBhvr>
                                      <p:to>
                                        <p:strVal val="visible"/>
                                      </p:to>
                                    </p:set>
                                    <p:animEffect transition="in" filter="dissolve">
                                      <p:cBhvr>
                                        <p:cTn id="9" dur="500"/>
                                        <p:tgtEl>
                                          <p:spTgt spid="6">
                                            <p:txEl>
                                              <p:pRg st="0" end="0"/>
                                            </p:txEl>
                                          </p:spTgt>
                                        </p:tgtEl>
                                      </p:cBhvr>
                                    </p:animEffect>
                                  </p:childTnLst>
                                </p:cTn>
                              </p:par>
                              <p:par>
                                <p:cTn id="10" presetID="9" presetClass="entr" presetSubtype="0" fill="hold" nodeType="withEffect">
                                  <p:stCondLst>
                                    <p:cond delay="1210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dissolve">
                                      <p:cBhvr>
                                        <p:cTn id="12" dur="500"/>
                                        <p:tgtEl>
                                          <p:spTgt spid="2">
                                            <p:txEl>
                                              <p:pRg st="0" end="0"/>
                                            </p:txEl>
                                          </p:spTgt>
                                        </p:tgtEl>
                                      </p:cBhvr>
                                    </p:animEffect>
                                  </p:childTnLst>
                                </p:cTn>
                              </p:par>
                              <p:par>
                                <p:cTn id="13" presetID="9" presetClass="entr" presetSubtype="0" fill="hold" nodeType="withEffect">
                                  <p:stCondLst>
                                    <p:cond delay="2000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dissolve">
                                      <p:cBhvr>
                                        <p:cTn id="15" dur="500"/>
                                        <p:tgtEl>
                                          <p:spTgt spid="2">
                                            <p:txEl>
                                              <p:pRg st="2" end="2"/>
                                            </p:txEl>
                                          </p:spTgt>
                                        </p:tgtEl>
                                      </p:cBhvr>
                                    </p:animEffect>
                                  </p:childTnLst>
                                </p:cTn>
                              </p:par>
                              <p:par>
                                <p:cTn id="16" presetID="9" presetClass="entr" presetSubtype="0" fill="hold" nodeType="withEffect">
                                  <p:stCondLst>
                                    <p:cond delay="30000"/>
                                  </p:stCondLst>
                                  <p:childTnLst>
                                    <p:set>
                                      <p:cBhvr>
                                        <p:cTn id="17" dur="1" fill="hold">
                                          <p:stCondLst>
                                            <p:cond delay="0"/>
                                          </p:stCondLst>
                                        </p:cTn>
                                        <p:tgtEl>
                                          <p:spTgt spid="2">
                                            <p:txEl>
                                              <p:pRg st="4" end="4"/>
                                            </p:txEl>
                                          </p:spTgt>
                                        </p:tgtEl>
                                        <p:attrNameLst>
                                          <p:attrName>style.visibility</p:attrName>
                                        </p:attrNameLst>
                                      </p:cBhvr>
                                      <p:to>
                                        <p:strVal val="visible"/>
                                      </p:to>
                                    </p:set>
                                    <p:animEffect transition="in" filter="dissolve">
                                      <p:cBhvr>
                                        <p:cTn id="18"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9" fill="hold" display="0">
                  <p:stCondLst>
                    <p:cond delay="indefinite"/>
                  </p:stCondLst>
                  <p:endCondLst>
                    <p:cond evt="onStopAudio" delay="0">
                      <p:tgtEl>
                        <p:sldTgt/>
                      </p:tgtEl>
                    </p:cond>
                  </p:endCondLst>
                </p:cTn>
                <p:tgtEl>
                  <p:spTgt spid="8"/>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B4A734-807B-EF03-7B9C-B8C82626B29A}"/>
              </a:ext>
            </a:extLst>
          </p:cNvPr>
          <p:cNvSpPr>
            <a:spLocks noGrp="1"/>
          </p:cNvSpPr>
          <p:nvPr>
            <p:ph type="title"/>
          </p:nvPr>
        </p:nvSpPr>
        <p:spPr>
          <a:xfrm>
            <a:off x="685800" y="3124200"/>
            <a:ext cx="7772400" cy="1206500"/>
          </a:xfrm>
        </p:spPr>
        <p:txBody>
          <a:bodyPr>
            <a:noAutofit/>
          </a:bodyPr>
          <a:lstStyle/>
          <a:p>
            <a:pPr algn="ctr"/>
            <a:r>
              <a:rPr lang="en-US" sz="4000" b="1" dirty="0">
                <a:latin typeface="+mn-lt"/>
              </a:rPr>
              <a:t>End of Module Five</a:t>
            </a:r>
            <a:br>
              <a:rPr lang="en-US" sz="1400" b="1" dirty="0">
                <a:latin typeface="+mn-lt"/>
              </a:rPr>
            </a:br>
            <a:br>
              <a:rPr lang="en-US" sz="1400" b="1" dirty="0">
                <a:latin typeface="+mn-lt"/>
              </a:rPr>
            </a:br>
            <a:r>
              <a:rPr lang="en-US" sz="4000" b="1" dirty="0">
                <a:latin typeface="+mn-lt"/>
              </a:rPr>
              <a:t>and</a:t>
            </a:r>
            <a:br>
              <a:rPr lang="en-US" sz="1400" b="1" dirty="0">
                <a:latin typeface="+mn-lt"/>
              </a:rPr>
            </a:br>
            <a:r>
              <a:rPr lang="en-US" sz="1400" b="1" dirty="0">
                <a:latin typeface="+mn-lt"/>
              </a:rPr>
              <a:t> </a:t>
            </a:r>
            <a:br>
              <a:rPr lang="en-US" sz="4000" b="1" dirty="0">
                <a:latin typeface="+mn-lt"/>
              </a:rPr>
            </a:br>
            <a:r>
              <a:rPr lang="en-US" sz="4000" b="1" dirty="0">
                <a:latin typeface="+mn-lt"/>
              </a:rPr>
              <a:t>The FMLA Overview</a:t>
            </a:r>
            <a:br>
              <a:rPr lang="en-US" sz="3600" dirty="0">
                <a:latin typeface="+mn-lt"/>
              </a:rPr>
            </a:br>
            <a:br>
              <a:rPr lang="en-US" sz="3600" dirty="0">
                <a:latin typeface="+mn-lt"/>
              </a:rPr>
            </a:br>
            <a:r>
              <a:rPr lang="en-US" sz="4000" b="1" dirty="0">
                <a:latin typeface="+mn-lt"/>
              </a:rPr>
              <a:t>Thank you!</a:t>
            </a:r>
            <a:br>
              <a:rPr lang="en-US" sz="4000" b="1" dirty="0">
                <a:latin typeface="+mn-lt"/>
              </a:rPr>
            </a:br>
            <a:br>
              <a:rPr lang="en-US" sz="3600" dirty="0">
                <a:latin typeface="+mn-lt"/>
              </a:rPr>
            </a:br>
            <a:r>
              <a:rPr lang="en-US" sz="2800" dirty="0">
                <a:latin typeface="+mn-lt"/>
              </a:rPr>
              <a:t>Mark Stephens</a:t>
            </a:r>
            <a:br>
              <a:rPr lang="en-US" sz="2800" dirty="0">
                <a:latin typeface="+mn-lt"/>
              </a:rPr>
            </a:br>
            <a:r>
              <a:rPr lang="en-US" sz="2800" dirty="0">
                <a:latin typeface="+mn-lt"/>
                <a:hlinkClick r:id="rId4"/>
              </a:rPr>
              <a:t>www.mstephenstc.com</a:t>
            </a:r>
            <a:br>
              <a:rPr lang="en-US" sz="2800" dirty="0">
                <a:latin typeface="+mn-lt"/>
              </a:rPr>
            </a:br>
            <a:r>
              <a:rPr lang="en-US" sz="2800" dirty="0">
                <a:latin typeface="+mn-lt"/>
              </a:rPr>
              <a:t>817-368-7494</a:t>
            </a:r>
          </a:p>
        </p:txBody>
      </p:sp>
      <p:pic>
        <p:nvPicPr>
          <p:cNvPr id="2" name="mod 5 slide 32.mp3">
            <a:hlinkClick r:id="" action="ppaction://media"/>
            <a:extLst>
              <a:ext uri="{FF2B5EF4-FFF2-40B4-BE49-F238E27FC236}">
                <a16:creationId xmlns:a16="http://schemas.microsoft.com/office/drawing/2014/main" id="{950341A0-7ADE-3AB2-F84A-70BCFB67E7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42421" y="6172200"/>
            <a:ext cx="569495" cy="508000"/>
          </a:xfrm>
          <a:prstGeom prst="rect">
            <a:avLst/>
          </a:prstGeom>
        </p:spPr>
      </p:pic>
    </p:spTree>
    <p:extLst>
      <p:ext uri="{BB962C8B-B14F-4D97-AF65-F5344CB8AC3E}">
        <p14:creationId xmlns:p14="http://schemas.microsoft.com/office/powerpoint/2010/main" val="1698595159"/>
      </p:ext>
    </p:extLst>
  </p:cSld>
  <p:clrMapOvr>
    <a:masterClrMapping/>
  </p:clrMapOvr>
  <mc:AlternateContent xmlns:mc="http://schemas.openxmlformats.org/markup-compatibility/2006" xmlns:p14="http://schemas.microsoft.com/office/powerpoint/2010/main">
    <mc:Choice Requires="p14">
      <p:transition p14:dur="250" advClick="0" advTm="17900">
        <p:fade/>
      </p:transition>
    </mc:Choice>
    <mc:Fallback xmlns="">
      <p:transition advClick="0" advTm="179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93" fill="hold"/>
                                        <p:tgtEl>
                                          <p:spTgt spid="2"/>
                                        </p:tgtEl>
                                      </p:cBhvr>
                                    </p:cmd>
                                  </p:childTnLst>
                                </p:cTn>
                              </p:par>
                              <p:par>
                                <p:cTn id="7" presetID="9" presetClass="entr" presetSubtype="0" fill="hold" grpId="0" nodeType="withEffect">
                                  <p:stCondLst>
                                    <p:cond delay="1000"/>
                                  </p:stCondLst>
                                  <p:childTnLst>
                                    <p:set>
                                      <p:cBhvr>
                                        <p:cTn id="8" dur="1" fill="hold">
                                          <p:stCondLst>
                                            <p:cond delay="0"/>
                                          </p:stCondLst>
                                        </p:cTn>
                                        <p:tgtEl>
                                          <p:spTgt spid="5"/>
                                        </p:tgtEl>
                                        <p:attrNameLst>
                                          <p:attrName>style.visibility</p:attrName>
                                        </p:attrNameLst>
                                      </p:cBhvr>
                                      <p:to>
                                        <p:strVal val="visible"/>
                                      </p:to>
                                    </p:set>
                                    <p:animEffect transition="in" filter="dissolve">
                                      <p:cBhvr>
                                        <p:cTn id="9"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0" fill="hold" display="0">
                  <p:stCondLst>
                    <p:cond delay="indefinite"/>
                  </p:stCondLst>
                  <p:endCondLst>
                    <p:cond evt="onStopAudio" delay="0">
                      <p:tgtEl>
                        <p:sldTgt/>
                      </p:tgtEl>
                    </p:cond>
                  </p:endCondLst>
                </p:cTn>
                <p:tgtEl>
                  <p:spTgt spid="2"/>
                </p:tgtEl>
              </p:cMediaNode>
            </p:audio>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6418507"/>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4B783-1069-25EF-62DD-0261B0EDDDCF}"/>
              </a:ext>
            </a:extLst>
          </p:cNvPr>
          <p:cNvSpPr>
            <a:spLocks noGrp="1"/>
          </p:cNvSpPr>
          <p:nvPr>
            <p:ph type="title"/>
          </p:nvPr>
        </p:nvSpPr>
        <p:spPr>
          <a:xfrm>
            <a:off x="405006" y="0"/>
            <a:ext cx="7886700" cy="1219200"/>
          </a:xfrm>
        </p:spPr>
        <p:txBody>
          <a:bodyPr>
            <a:normAutofit/>
          </a:bodyPr>
          <a:lstStyle/>
          <a:p>
            <a:pPr algn="ctr"/>
            <a:r>
              <a:rPr lang="en-US" sz="3600" dirty="0">
                <a:latin typeface="Copperplate" panose="02000504000000020004" pitchFamily="2" charset="77"/>
              </a:rPr>
              <a:t>Objectives</a:t>
            </a:r>
          </a:p>
        </p:txBody>
      </p:sp>
      <p:sp>
        <p:nvSpPr>
          <p:cNvPr id="4" name="TextBox 3">
            <a:extLst>
              <a:ext uri="{FF2B5EF4-FFF2-40B4-BE49-F238E27FC236}">
                <a16:creationId xmlns:a16="http://schemas.microsoft.com/office/drawing/2014/main" id="{697B4241-2B08-3C86-9641-663A9309E683}"/>
              </a:ext>
            </a:extLst>
          </p:cNvPr>
          <p:cNvSpPr txBox="1"/>
          <p:nvPr/>
        </p:nvSpPr>
        <p:spPr>
          <a:xfrm>
            <a:off x="370373" y="764243"/>
            <a:ext cx="8403253" cy="523220"/>
          </a:xfrm>
          <a:prstGeom prst="rect">
            <a:avLst/>
          </a:prstGeom>
          <a:noFill/>
        </p:spPr>
        <p:txBody>
          <a:bodyPr wrap="square" rtlCol="0">
            <a:spAutoFit/>
          </a:bodyPr>
          <a:lstStyle/>
          <a:p>
            <a:r>
              <a:rPr lang="en-US" sz="2800" dirty="0"/>
              <a:t>In this module we are:</a:t>
            </a:r>
          </a:p>
        </p:txBody>
      </p:sp>
      <p:sp>
        <p:nvSpPr>
          <p:cNvPr id="5" name="TextBox 4">
            <a:extLst>
              <a:ext uri="{FF2B5EF4-FFF2-40B4-BE49-F238E27FC236}">
                <a16:creationId xmlns:a16="http://schemas.microsoft.com/office/drawing/2014/main" id="{8A89F884-83F7-4C71-68E5-5807BC067C33}"/>
              </a:ext>
            </a:extLst>
          </p:cNvPr>
          <p:cNvSpPr txBox="1"/>
          <p:nvPr/>
        </p:nvSpPr>
        <p:spPr>
          <a:xfrm>
            <a:off x="609600" y="1524000"/>
            <a:ext cx="8164026" cy="4832092"/>
          </a:xfrm>
          <a:prstGeom prst="rect">
            <a:avLst/>
          </a:prstGeom>
          <a:noFill/>
        </p:spPr>
        <p:txBody>
          <a:bodyPr wrap="square" rtlCol="0">
            <a:spAutoFit/>
          </a:bodyPr>
          <a:lstStyle/>
          <a:p>
            <a:pPr marL="342900" marR="0" indent="-342900">
              <a:spcBef>
                <a:spcPts val="0"/>
              </a:spcBef>
              <a:spcAft>
                <a:spcPts val="0"/>
              </a:spcAft>
              <a:buClr>
                <a:schemeClr val="accent6">
                  <a:lumMod val="75000"/>
                </a:schemeClr>
              </a:buClr>
              <a:buSzPct val="90000"/>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kern="0" dirty="0">
                <a:solidFill>
                  <a:srgbClr val="000000"/>
                </a:solidFill>
                <a:effectLst/>
                <a:ea typeface="Calibri" panose="020F0502020204030204" pitchFamily="34" charset="0"/>
                <a:cs typeface="Calibri" panose="020F0502020204030204" pitchFamily="34" charset="0"/>
              </a:rPr>
              <a:t>Reviewing the certification process for Military Caregiver Leave,</a:t>
            </a:r>
            <a:endParaRPr lang="en-US" sz="2200" kern="100" dirty="0">
              <a:effectLst/>
              <a:ea typeface="Calibri" panose="020F0502020204030204" pitchFamily="34" charset="0"/>
              <a:cs typeface="Times New Roman" panose="02020603050405020304" pitchFamily="18" charset="0"/>
            </a:endParaRPr>
          </a:p>
          <a:p>
            <a:pPr marL="342900" marR="0" indent="-342900">
              <a:spcBef>
                <a:spcPts val="0"/>
              </a:spcBef>
              <a:spcAft>
                <a:spcPts val="0"/>
              </a:spcAft>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2200" kern="100" dirty="0">
              <a:effectLst/>
              <a:ea typeface="Calibri" panose="020F0502020204030204" pitchFamily="34" charset="0"/>
              <a:cs typeface="Times New Roman" panose="02020603050405020304" pitchFamily="18" charset="0"/>
            </a:endParaRPr>
          </a:p>
          <a:p>
            <a:pPr marL="342900" marR="0" indent="-342900">
              <a:spcBef>
                <a:spcPts val="0"/>
              </a:spcBef>
              <a:spcAft>
                <a:spcPts val="0"/>
              </a:spcAft>
              <a:buClr>
                <a:schemeClr val="accent6">
                  <a:lumMod val="75000"/>
                </a:schemeClr>
              </a:buClr>
              <a:buSzPct val="90000"/>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kern="0" dirty="0">
                <a:solidFill>
                  <a:srgbClr val="000000"/>
                </a:solidFill>
                <a:cs typeface="Calibri" panose="020F0502020204030204" pitchFamily="34" charset="0"/>
              </a:rPr>
              <a:t>Examining how the FMLA affects health care insurance coverage for those on paid and unpaid FMLA leave,</a:t>
            </a:r>
            <a:endParaRPr lang="en-US" sz="2200" kern="100" dirty="0">
              <a:effectLst/>
              <a:ea typeface="Calibri" panose="020F0502020204030204" pitchFamily="34" charset="0"/>
              <a:cs typeface="Times New Roman" panose="02020603050405020304" pitchFamily="18" charset="0"/>
            </a:endParaRPr>
          </a:p>
          <a:p>
            <a:pPr marL="342900" marR="0" indent="-342900">
              <a:spcBef>
                <a:spcPts val="0"/>
              </a:spcBef>
              <a:spcAft>
                <a:spcPts val="0"/>
              </a:spcAft>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2200" kern="100" dirty="0">
              <a:effectLst/>
              <a:ea typeface="Calibri" panose="020F0502020204030204" pitchFamily="34" charset="0"/>
              <a:cs typeface="Times New Roman" panose="02020603050405020304" pitchFamily="18" charset="0"/>
            </a:endParaRPr>
          </a:p>
          <a:p>
            <a:pPr marL="342900" indent="-342900">
              <a:buClr>
                <a:schemeClr val="accent6">
                  <a:lumMod val="75000"/>
                </a:schemeClr>
              </a:buClr>
              <a:buSzPct val="90000"/>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kern="0" dirty="0">
                <a:solidFill>
                  <a:srgbClr val="000000"/>
                </a:solidFill>
                <a:cs typeface="Calibri" panose="020F0502020204030204" pitchFamily="34" charset="0"/>
              </a:rPr>
              <a:t>Understanding the right of “Job Restoration” for employees who have been on FMLA leave,</a:t>
            </a:r>
          </a:p>
          <a:p>
            <a:pPr marL="342900" marR="0" indent="-342900">
              <a:spcBef>
                <a:spcPts val="0"/>
              </a:spcBef>
              <a:spcAft>
                <a:spcPts val="0"/>
              </a:spcAft>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2200" kern="100" dirty="0">
              <a:effectLst/>
              <a:ea typeface="Calibri" panose="020F0502020204030204" pitchFamily="34" charset="0"/>
              <a:cs typeface="Times New Roman" panose="02020603050405020304" pitchFamily="18" charset="0"/>
            </a:endParaRPr>
          </a:p>
          <a:p>
            <a:pPr marL="342900" marR="0" indent="-342900">
              <a:spcBef>
                <a:spcPts val="0"/>
              </a:spcBef>
              <a:spcAft>
                <a:spcPts val="0"/>
              </a:spcAft>
              <a:buClr>
                <a:schemeClr val="accent6">
                  <a:lumMod val="75000"/>
                </a:schemeClr>
              </a:buClr>
              <a:buSzPct val="90000"/>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kern="0" dirty="0">
                <a:solidFill>
                  <a:srgbClr val="000000"/>
                </a:solidFill>
                <a:cs typeface="Calibri" panose="020F0502020204030204" pitchFamily="34" charset="0"/>
              </a:rPr>
              <a:t>Reviewing an employer’s recordkeeping requirements for those on the Family and Medical Leave Act, and,</a:t>
            </a:r>
          </a:p>
          <a:p>
            <a:pPr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2200" kern="100" dirty="0">
              <a:effectLst/>
              <a:ea typeface="Calibri" panose="020F0502020204030204" pitchFamily="34" charset="0"/>
              <a:cs typeface="Times New Roman" panose="02020603050405020304" pitchFamily="18" charset="0"/>
            </a:endParaRPr>
          </a:p>
          <a:p>
            <a:pPr marL="342900" indent="-342900">
              <a:buClr>
                <a:schemeClr val="accent6">
                  <a:lumMod val="75000"/>
                </a:schemeClr>
              </a:buClr>
              <a:buSzPct val="90000"/>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kern="0" dirty="0">
                <a:solidFill>
                  <a:srgbClr val="000000"/>
                </a:solidFill>
                <a:cs typeface="Calibri" panose="020F0502020204030204" pitchFamily="34" charset="0"/>
              </a:rPr>
              <a:t>Discussing some important FMLA concepts such as the “12-Month Period,” “Spouses Working for the Same Employer,” “Calculating FMLA Leave Use,” and “Causes of Action” for violating the FMLA. </a:t>
            </a:r>
          </a:p>
        </p:txBody>
      </p:sp>
      <p:pic>
        <p:nvPicPr>
          <p:cNvPr id="3" name="mod 5 slide 4.mp3">
            <a:hlinkClick r:id="" action="ppaction://media"/>
            <a:extLst>
              <a:ext uri="{FF2B5EF4-FFF2-40B4-BE49-F238E27FC236}">
                <a16:creationId xmlns:a16="http://schemas.microsoft.com/office/drawing/2014/main" id="{49956899-7A4F-0E51-5425-44EB5CB0ECB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25500" y="6186229"/>
            <a:ext cx="482599" cy="406400"/>
          </a:xfrm>
          <a:prstGeom prst="rect">
            <a:avLst/>
          </a:prstGeom>
        </p:spPr>
      </p:pic>
    </p:spTree>
    <p:extLst>
      <p:ext uri="{BB962C8B-B14F-4D97-AF65-F5344CB8AC3E}">
        <p14:creationId xmlns:p14="http://schemas.microsoft.com/office/powerpoint/2010/main" val="1532810889"/>
      </p:ext>
    </p:extLst>
  </p:cSld>
  <p:clrMapOvr>
    <a:masterClrMapping/>
  </p:clrMapOvr>
  <mc:AlternateContent xmlns:mc="http://schemas.openxmlformats.org/markup-compatibility/2006" xmlns:p14="http://schemas.microsoft.com/office/powerpoint/2010/main">
    <mc:Choice Requires="p14">
      <p:transition p14:dur="250" advClick="0" advTm="48800">
        <p:fade/>
      </p:transition>
    </mc:Choice>
    <mc:Fallback xmlns="">
      <p:transition advClick="0" advTm="488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110" fill="hold"/>
                                        <p:tgtEl>
                                          <p:spTgt spid="3"/>
                                        </p:tgtEl>
                                      </p:cBhvr>
                                    </p:cmd>
                                  </p:childTnLst>
                                </p:cTn>
                              </p:par>
                              <p:par>
                                <p:cTn id="7" presetID="9" presetClass="entr" presetSubtype="0" fill="hold" nodeType="withEffect">
                                  <p:stCondLst>
                                    <p:cond delay="3500"/>
                                  </p:stCondLst>
                                  <p:childTnLst>
                                    <p:set>
                                      <p:cBhvr>
                                        <p:cTn id="8" dur="1" fill="hold">
                                          <p:stCondLst>
                                            <p:cond delay="0"/>
                                          </p:stCondLst>
                                        </p:cTn>
                                        <p:tgtEl>
                                          <p:spTgt spid="5">
                                            <p:txEl>
                                              <p:pRg st="0" end="0"/>
                                            </p:txEl>
                                          </p:spTgt>
                                        </p:tgtEl>
                                        <p:attrNameLst>
                                          <p:attrName>style.visibility</p:attrName>
                                        </p:attrNameLst>
                                      </p:cBhvr>
                                      <p:to>
                                        <p:strVal val="visible"/>
                                      </p:to>
                                    </p:set>
                                    <p:animEffect transition="in" filter="dissolve">
                                      <p:cBhvr>
                                        <p:cTn id="9" dur="500"/>
                                        <p:tgtEl>
                                          <p:spTgt spid="5">
                                            <p:txEl>
                                              <p:pRg st="0" end="0"/>
                                            </p:txEl>
                                          </p:spTgt>
                                        </p:tgtEl>
                                      </p:cBhvr>
                                    </p:animEffect>
                                  </p:childTnLst>
                                </p:cTn>
                              </p:par>
                              <p:par>
                                <p:cTn id="10" presetID="9" presetClass="entr" presetSubtype="0" fill="hold" nodeType="withEffect">
                                  <p:stCondLst>
                                    <p:cond delay="850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dissolve">
                                      <p:cBhvr>
                                        <p:cTn id="12" dur="500"/>
                                        <p:tgtEl>
                                          <p:spTgt spid="5">
                                            <p:txEl>
                                              <p:pRg st="2" end="2"/>
                                            </p:txEl>
                                          </p:spTgt>
                                        </p:tgtEl>
                                      </p:cBhvr>
                                    </p:animEffect>
                                  </p:childTnLst>
                                </p:cTn>
                              </p:par>
                              <p:par>
                                <p:cTn id="13" presetID="9" presetClass="entr" presetSubtype="0" fill="hold" nodeType="withEffect">
                                  <p:stCondLst>
                                    <p:cond delay="1700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dissolve">
                                      <p:cBhvr>
                                        <p:cTn id="15" dur="500"/>
                                        <p:tgtEl>
                                          <p:spTgt spid="5">
                                            <p:txEl>
                                              <p:pRg st="4" end="4"/>
                                            </p:txEl>
                                          </p:spTgt>
                                        </p:tgtEl>
                                      </p:cBhvr>
                                    </p:animEffect>
                                  </p:childTnLst>
                                </p:cTn>
                              </p:par>
                              <p:par>
                                <p:cTn id="16" presetID="9" presetClass="entr" presetSubtype="0" fill="hold" nodeType="withEffect">
                                  <p:stCondLst>
                                    <p:cond delay="22400"/>
                                  </p:stCondLst>
                                  <p:childTnLst>
                                    <p:set>
                                      <p:cBhvr>
                                        <p:cTn id="17" dur="1" fill="hold">
                                          <p:stCondLst>
                                            <p:cond delay="0"/>
                                          </p:stCondLst>
                                        </p:cTn>
                                        <p:tgtEl>
                                          <p:spTgt spid="5">
                                            <p:txEl>
                                              <p:pRg st="6" end="6"/>
                                            </p:txEl>
                                          </p:spTgt>
                                        </p:tgtEl>
                                        <p:attrNameLst>
                                          <p:attrName>style.visibility</p:attrName>
                                        </p:attrNameLst>
                                      </p:cBhvr>
                                      <p:to>
                                        <p:strVal val="visible"/>
                                      </p:to>
                                    </p:set>
                                    <p:animEffect transition="in" filter="dissolve">
                                      <p:cBhvr>
                                        <p:cTn id="18" dur="500"/>
                                        <p:tgtEl>
                                          <p:spTgt spid="5">
                                            <p:txEl>
                                              <p:pRg st="6" end="6"/>
                                            </p:txEl>
                                          </p:spTgt>
                                        </p:tgtEl>
                                      </p:cBhvr>
                                    </p:animEffect>
                                  </p:childTnLst>
                                </p:cTn>
                              </p:par>
                              <p:par>
                                <p:cTn id="19" presetID="9" presetClass="entr" presetSubtype="0" fill="hold" nodeType="withEffect">
                                  <p:stCondLst>
                                    <p:cond delay="30500"/>
                                  </p:stCondLst>
                                  <p:childTnLst>
                                    <p:set>
                                      <p:cBhvr>
                                        <p:cTn id="20" dur="1" fill="hold">
                                          <p:stCondLst>
                                            <p:cond delay="0"/>
                                          </p:stCondLst>
                                        </p:cTn>
                                        <p:tgtEl>
                                          <p:spTgt spid="5">
                                            <p:txEl>
                                              <p:pRg st="8" end="8"/>
                                            </p:txEl>
                                          </p:spTgt>
                                        </p:tgtEl>
                                        <p:attrNameLst>
                                          <p:attrName>style.visibility</p:attrName>
                                        </p:attrNameLst>
                                      </p:cBhvr>
                                      <p:to>
                                        <p:strVal val="visible"/>
                                      </p:to>
                                    </p:set>
                                    <p:animEffect transition="in" filter="dissolve">
                                      <p:cBhvr>
                                        <p:cTn id="21"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2"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64666BC-9455-5E10-6CB2-71345BBF6643}"/>
              </a:ext>
            </a:extLst>
          </p:cNvPr>
          <p:cNvSpPr txBox="1">
            <a:spLocks/>
          </p:cNvSpPr>
          <p:nvPr/>
        </p:nvSpPr>
        <p:spPr>
          <a:xfrm>
            <a:off x="221105" y="5442"/>
            <a:ext cx="8237095" cy="106679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200" kern="0" dirty="0">
                <a:solidFill>
                  <a:srgbClr val="000000"/>
                </a:solidFill>
                <a:effectLst/>
                <a:latin typeface="+mn-lt"/>
                <a:ea typeface="Calibri" panose="020F0502020204030204" pitchFamily="34" charset="0"/>
              </a:rPr>
              <a:t>Certification for Military Caregiver Leave</a:t>
            </a:r>
            <a:r>
              <a:rPr lang="en-US" sz="3200" dirty="0">
                <a:effectLst/>
                <a:latin typeface="+mn-lt"/>
              </a:rPr>
              <a:t> </a:t>
            </a:r>
            <a:endParaRPr lang="en-US" sz="3200" dirty="0">
              <a:latin typeface="+mn-lt"/>
            </a:endParaRPr>
          </a:p>
        </p:txBody>
      </p:sp>
      <p:sp>
        <p:nvSpPr>
          <p:cNvPr id="17" name="TextBox 16">
            <a:extLst>
              <a:ext uri="{FF2B5EF4-FFF2-40B4-BE49-F238E27FC236}">
                <a16:creationId xmlns:a16="http://schemas.microsoft.com/office/drawing/2014/main" id="{8B1CBB35-3172-852D-E65A-C5F1C418F070}"/>
              </a:ext>
            </a:extLst>
          </p:cNvPr>
          <p:cNvSpPr txBox="1"/>
          <p:nvPr/>
        </p:nvSpPr>
        <p:spPr>
          <a:xfrm>
            <a:off x="419100" y="948690"/>
            <a:ext cx="8305800" cy="830997"/>
          </a:xfrm>
          <a:prstGeom prst="rect">
            <a:avLst/>
          </a:prstGeom>
          <a:noFill/>
        </p:spPr>
        <p:txBody>
          <a:bodyPr wrap="square" rtlCol="0">
            <a:spAutoFit/>
          </a:bodyPr>
          <a:lstStyle/>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 employer may require that a request for military caregiver leave be supported by a certification. </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4F861085-1578-FE9E-C448-CD04195BBAF6}"/>
              </a:ext>
            </a:extLst>
          </p:cNvPr>
          <p:cNvSpPr txBox="1"/>
          <p:nvPr/>
        </p:nvSpPr>
        <p:spPr>
          <a:xfrm>
            <a:off x="413383" y="2320988"/>
            <a:ext cx="3898616" cy="2677656"/>
          </a:xfrm>
          <a:prstGeom prst="rect">
            <a:avLst/>
          </a:prstGeom>
          <a:noFill/>
        </p:spPr>
        <p:txBody>
          <a:bodyPr wrap="square" rtlCol="0">
            <a:spAutoFit/>
          </a:bodyPr>
          <a:lstStyle/>
          <a:p>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employee may not be held liable for administrative delays in the issuance of military documents, where the employee has exercised diligent, good-faith efforts to obtain such documents.</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A310A310-3986-A32D-E231-4752C4E95CD5}"/>
              </a:ext>
            </a:extLst>
          </p:cNvPr>
          <p:cNvSpPr txBox="1"/>
          <p:nvPr/>
        </p:nvSpPr>
        <p:spPr>
          <a:xfrm>
            <a:off x="381108" y="3939067"/>
            <a:ext cx="3898616" cy="2308324"/>
          </a:xfrm>
          <a:prstGeom prst="rect">
            <a:avLst/>
          </a:prstGeom>
          <a:noFill/>
        </p:spPr>
        <p:txBody>
          <a:bodyPr wrap="square" rtlCol="0">
            <a:spAutoFit/>
          </a:bodyPr>
          <a:lstStyle/>
          <a:p>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However, if the covered servicemember is seeking care from a private (non-DOD) health care provider, the employer may request a second or third opinion.</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3282965D-3818-0AF3-CFF1-A15DF28CBF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0" y="1498131"/>
            <a:ext cx="2024198" cy="2031325"/>
          </a:xfrm>
          <a:prstGeom prst="rect">
            <a:avLst/>
          </a:prstGeom>
        </p:spPr>
      </p:pic>
      <p:sp>
        <p:nvSpPr>
          <p:cNvPr id="7" name="TextBox 6">
            <a:extLst>
              <a:ext uri="{FF2B5EF4-FFF2-40B4-BE49-F238E27FC236}">
                <a16:creationId xmlns:a16="http://schemas.microsoft.com/office/drawing/2014/main" id="{E8DD9D5D-14CC-0BDE-44B4-8EE35A5C3C5E}"/>
              </a:ext>
            </a:extLst>
          </p:cNvPr>
          <p:cNvSpPr txBox="1"/>
          <p:nvPr/>
        </p:nvSpPr>
        <p:spPr>
          <a:xfrm>
            <a:off x="4512657" y="2205577"/>
            <a:ext cx="4000500" cy="4093428"/>
          </a:xfrm>
          <a:prstGeom prst="rect">
            <a:avLst/>
          </a:prstGeom>
          <a:noFill/>
        </p:spPr>
        <p:txBody>
          <a:bodyPr wrap="square" rtlCol="0">
            <a:spAutoFit/>
          </a:bodyPr>
          <a:lstStyle/>
          <a:p>
            <a:r>
              <a:rPr lang="en-US" sz="20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 employer may choose to use the Wage and Hour Division Military Caregiver Leave certification forms that are available on the Department’s website or from the nearest Wage and Hour Division office. </a:t>
            </a:r>
          </a:p>
          <a:p>
            <a:endParaRPr lang="en-US" sz="2000" kern="0" dirty="0">
              <a:solidFill>
                <a:srgbClr val="000000"/>
              </a:solidFill>
              <a:latin typeface="Calibri" panose="020F0502020204030204" pitchFamily="34" charset="0"/>
              <a:cs typeface="Calibri" panose="020F0502020204030204" pitchFamily="34" charset="0"/>
            </a:endParaRPr>
          </a:p>
          <a:p>
            <a:r>
              <a:rPr lang="en-US" sz="2000" dirty="0"/>
              <a:t>An employer may create its own version of the certification form containing the same information; however, no additional information can be requested.</a:t>
            </a:r>
          </a:p>
        </p:txBody>
      </p:sp>
      <p:pic>
        <p:nvPicPr>
          <p:cNvPr id="9" name="Picture 8">
            <a:extLst>
              <a:ext uri="{FF2B5EF4-FFF2-40B4-BE49-F238E27FC236}">
                <a16:creationId xmlns:a16="http://schemas.microsoft.com/office/drawing/2014/main" id="{FB2AC6FB-A637-951F-D579-FB37EA6DAE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32786" y="2589014"/>
            <a:ext cx="2024198" cy="2031227"/>
          </a:xfrm>
          <a:prstGeom prst="rect">
            <a:avLst/>
          </a:prstGeom>
        </p:spPr>
      </p:pic>
      <p:pic>
        <p:nvPicPr>
          <p:cNvPr id="11" name="Picture 10">
            <a:extLst>
              <a:ext uri="{FF2B5EF4-FFF2-40B4-BE49-F238E27FC236}">
                <a16:creationId xmlns:a16="http://schemas.microsoft.com/office/drawing/2014/main" id="{CCADD9C6-C504-6609-063C-D2A176C094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51310" y="2824969"/>
            <a:ext cx="2229548" cy="1302454"/>
          </a:xfrm>
          <a:prstGeom prst="rect">
            <a:avLst/>
          </a:prstGeom>
        </p:spPr>
      </p:pic>
      <p:pic>
        <p:nvPicPr>
          <p:cNvPr id="13" name="Picture 12">
            <a:extLst>
              <a:ext uri="{FF2B5EF4-FFF2-40B4-BE49-F238E27FC236}">
                <a16:creationId xmlns:a16="http://schemas.microsoft.com/office/drawing/2014/main" id="{D1D5FC71-799C-F619-EA46-4F92B52F69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3384" y="1862757"/>
            <a:ext cx="2685127" cy="1773197"/>
          </a:xfrm>
          <a:prstGeom prst="rect">
            <a:avLst/>
          </a:prstGeom>
        </p:spPr>
      </p:pic>
      <p:pic>
        <p:nvPicPr>
          <p:cNvPr id="15" name="Picture 14">
            <a:extLst>
              <a:ext uri="{FF2B5EF4-FFF2-40B4-BE49-F238E27FC236}">
                <a16:creationId xmlns:a16="http://schemas.microsoft.com/office/drawing/2014/main" id="{EAC0659B-92FE-7440-E1D6-1E4777F3D9F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9896" y="2368800"/>
            <a:ext cx="3164901" cy="3880807"/>
          </a:xfrm>
          <a:prstGeom prst="rect">
            <a:avLst/>
          </a:prstGeom>
        </p:spPr>
      </p:pic>
      <p:pic>
        <p:nvPicPr>
          <p:cNvPr id="4" name="mod 5 slide 5.mp3">
            <a:hlinkClick r:id="" action="ppaction://media"/>
            <a:extLst>
              <a:ext uri="{FF2B5EF4-FFF2-40B4-BE49-F238E27FC236}">
                <a16:creationId xmlns:a16="http://schemas.microsoft.com/office/drawing/2014/main" id="{E5D7A482-9A91-F1CB-C754-C1DDCE670C9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756983" y="6427038"/>
            <a:ext cx="404927" cy="430962"/>
          </a:xfrm>
          <a:prstGeom prst="rect">
            <a:avLst/>
          </a:prstGeom>
        </p:spPr>
      </p:pic>
    </p:spTree>
    <p:extLst>
      <p:ext uri="{BB962C8B-B14F-4D97-AF65-F5344CB8AC3E}">
        <p14:creationId xmlns:p14="http://schemas.microsoft.com/office/powerpoint/2010/main" val="4231953088"/>
      </p:ext>
    </p:extLst>
  </p:cSld>
  <p:clrMapOvr>
    <a:masterClrMapping/>
  </p:clrMapOvr>
  <mc:AlternateContent xmlns:mc="http://schemas.openxmlformats.org/markup-compatibility/2006" xmlns:p14="http://schemas.microsoft.com/office/powerpoint/2010/main">
    <mc:Choice Requires="p14">
      <p:transition p14:dur="250" advClick="0" advTm="80800">
        <p:fade/>
      </p:transition>
    </mc:Choice>
    <mc:Fallback xmlns="">
      <p:transition advClick="0" advTm="808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789" fill="hold"/>
                                        <p:tgtEl>
                                          <p:spTgt spid="4"/>
                                        </p:tgtEl>
                                      </p:cBhvr>
                                    </p:cmd>
                                  </p:childTnLst>
                                </p:cTn>
                              </p:par>
                              <p:par>
                                <p:cTn id="7" presetID="9" presetClass="entr" presetSubtype="0" fill="hold" nodeType="withEffect">
                                  <p:stCondLst>
                                    <p:cond delay="8800"/>
                                  </p:stCondLst>
                                  <p:childTnLst>
                                    <p:set>
                                      <p:cBhvr>
                                        <p:cTn id="8" dur="1" fill="hold">
                                          <p:stCondLst>
                                            <p:cond delay="0"/>
                                          </p:stCondLst>
                                        </p:cTn>
                                        <p:tgtEl>
                                          <p:spTgt spid="6"/>
                                        </p:tgtEl>
                                        <p:attrNameLst>
                                          <p:attrName>style.visibility</p:attrName>
                                        </p:attrNameLst>
                                      </p:cBhvr>
                                      <p:to>
                                        <p:strVal val="visible"/>
                                      </p:to>
                                    </p:set>
                                    <p:animEffect transition="in" filter="dissolve">
                                      <p:cBhvr>
                                        <p:cTn id="9" dur="1000"/>
                                        <p:tgtEl>
                                          <p:spTgt spid="6"/>
                                        </p:tgtEl>
                                      </p:cBhvr>
                                    </p:animEffect>
                                  </p:childTnLst>
                                </p:cTn>
                              </p:par>
                              <p:par>
                                <p:cTn id="10" presetID="9" presetClass="entr" presetSubtype="0" fill="hold" nodeType="withEffect">
                                  <p:stCondLst>
                                    <p:cond delay="1090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1000"/>
                                        <p:tgtEl>
                                          <p:spTgt spid="9"/>
                                        </p:tgtEl>
                                      </p:cBhvr>
                                    </p:animEffect>
                                  </p:childTnLst>
                                </p:cTn>
                              </p:par>
                              <p:par>
                                <p:cTn id="13" presetID="9" presetClass="entr" presetSubtype="0" fill="hold" nodeType="withEffect">
                                  <p:stCondLst>
                                    <p:cond delay="1275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1000"/>
                                        <p:tgtEl>
                                          <p:spTgt spid="11"/>
                                        </p:tgtEl>
                                      </p:cBhvr>
                                    </p:animEffect>
                                  </p:childTnLst>
                                </p:cTn>
                              </p:par>
                              <p:par>
                                <p:cTn id="16" presetID="9" presetClass="entr" presetSubtype="0" fill="hold" nodeType="withEffect">
                                  <p:stCondLst>
                                    <p:cond delay="16600"/>
                                  </p:stCondLst>
                                  <p:childTnLst>
                                    <p:set>
                                      <p:cBhvr>
                                        <p:cTn id="17" dur="1" fill="hold">
                                          <p:stCondLst>
                                            <p:cond delay="0"/>
                                          </p:stCondLst>
                                        </p:cTn>
                                        <p:tgtEl>
                                          <p:spTgt spid="13"/>
                                        </p:tgtEl>
                                        <p:attrNameLst>
                                          <p:attrName>style.visibility</p:attrName>
                                        </p:attrNameLst>
                                      </p:cBhvr>
                                      <p:to>
                                        <p:strVal val="visible"/>
                                      </p:to>
                                    </p:set>
                                    <p:animEffect transition="in" filter="dissolve">
                                      <p:cBhvr>
                                        <p:cTn id="18" dur="1000"/>
                                        <p:tgtEl>
                                          <p:spTgt spid="13"/>
                                        </p:tgtEl>
                                      </p:cBhvr>
                                    </p:animEffect>
                                  </p:childTnLst>
                                </p:cTn>
                              </p:par>
                              <p:par>
                                <p:cTn id="19" presetID="9" presetClass="entr" presetSubtype="0" fill="hold" grpId="0" nodeType="withEffect">
                                  <p:stCondLst>
                                    <p:cond delay="34800"/>
                                  </p:stCondLst>
                                  <p:childTnLst>
                                    <p:set>
                                      <p:cBhvr>
                                        <p:cTn id="20" dur="1" fill="hold">
                                          <p:stCondLst>
                                            <p:cond delay="0"/>
                                          </p:stCondLst>
                                        </p:cTn>
                                        <p:tgtEl>
                                          <p:spTgt spid="3"/>
                                        </p:tgtEl>
                                        <p:attrNameLst>
                                          <p:attrName>style.visibility</p:attrName>
                                        </p:attrNameLst>
                                      </p:cBhvr>
                                      <p:to>
                                        <p:strVal val="visible"/>
                                      </p:to>
                                    </p:set>
                                    <p:animEffect transition="in" filter="dissolve">
                                      <p:cBhvr>
                                        <p:cTn id="21" dur="1000"/>
                                        <p:tgtEl>
                                          <p:spTgt spid="3"/>
                                        </p:tgtEl>
                                      </p:cBhvr>
                                    </p:animEffect>
                                  </p:childTnLst>
                                </p:cTn>
                              </p:par>
                              <p:par>
                                <p:cTn id="22" presetID="9" presetClass="exit" presetSubtype="0" fill="hold" nodeType="withEffect">
                                  <p:stCondLst>
                                    <p:cond delay="46100"/>
                                  </p:stCondLst>
                                  <p:childTnLst>
                                    <p:animEffect transition="out" filter="dissolve">
                                      <p:cBhvr>
                                        <p:cTn id="23" dur="1000"/>
                                        <p:tgtEl>
                                          <p:spTgt spid="13"/>
                                        </p:tgtEl>
                                      </p:cBhvr>
                                    </p:animEffect>
                                    <p:set>
                                      <p:cBhvr>
                                        <p:cTn id="24" dur="1" fill="hold">
                                          <p:stCondLst>
                                            <p:cond delay="999"/>
                                          </p:stCondLst>
                                        </p:cTn>
                                        <p:tgtEl>
                                          <p:spTgt spid="13"/>
                                        </p:tgtEl>
                                        <p:attrNameLst>
                                          <p:attrName>style.visibility</p:attrName>
                                        </p:attrNameLst>
                                      </p:cBhvr>
                                      <p:to>
                                        <p:strVal val="hidden"/>
                                      </p:to>
                                    </p:set>
                                  </p:childTnLst>
                                </p:cTn>
                              </p:par>
                              <p:par>
                                <p:cTn id="25" presetID="9" presetClass="exit" presetSubtype="0" fill="hold" grpId="1" nodeType="withEffect">
                                  <p:stCondLst>
                                    <p:cond delay="46100"/>
                                  </p:stCondLst>
                                  <p:childTnLst>
                                    <p:animEffect transition="out" filter="dissolve">
                                      <p:cBhvr>
                                        <p:cTn id="26" dur="1000"/>
                                        <p:tgtEl>
                                          <p:spTgt spid="3"/>
                                        </p:tgtEl>
                                      </p:cBhvr>
                                    </p:animEffect>
                                    <p:set>
                                      <p:cBhvr>
                                        <p:cTn id="27" dur="1" fill="hold">
                                          <p:stCondLst>
                                            <p:cond delay="999"/>
                                          </p:stCondLst>
                                        </p:cTn>
                                        <p:tgtEl>
                                          <p:spTgt spid="3"/>
                                        </p:tgtEl>
                                        <p:attrNameLst>
                                          <p:attrName>style.visibility</p:attrName>
                                        </p:attrNameLst>
                                      </p:cBhvr>
                                      <p:to>
                                        <p:strVal val="hidden"/>
                                      </p:to>
                                    </p:set>
                                  </p:childTnLst>
                                </p:cTn>
                              </p:par>
                              <p:par>
                                <p:cTn id="28" presetID="9" presetClass="entr" presetSubtype="0" fill="hold" grpId="0" nodeType="withEffect">
                                  <p:stCondLst>
                                    <p:cond delay="46500"/>
                                  </p:stCondLst>
                                  <p:childTnLst>
                                    <p:set>
                                      <p:cBhvr>
                                        <p:cTn id="29" dur="1" fill="hold">
                                          <p:stCondLst>
                                            <p:cond delay="0"/>
                                          </p:stCondLst>
                                        </p:cTn>
                                        <p:tgtEl>
                                          <p:spTgt spid="2"/>
                                        </p:tgtEl>
                                        <p:attrNameLst>
                                          <p:attrName>style.visibility</p:attrName>
                                        </p:attrNameLst>
                                      </p:cBhvr>
                                      <p:to>
                                        <p:strVal val="visible"/>
                                      </p:to>
                                    </p:set>
                                    <p:animEffect transition="in" filter="dissolve">
                                      <p:cBhvr>
                                        <p:cTn id="30" dur="1000"/>
                                        <p:tgtEl>
                                          <p:spTgt spid="2"/>
                                        </p:tgtEl>
                                      </p:cBhvr>
                                    </p:animEffect>
                                  </p:childTnLst>
                                </p:cTn>
                              </p:par>
                              <p:par>
                                <p:cTn id="31" presetID="9" presetClass="exit" presetSubtype="0" fill="hold" grpId="1" nodeType="withEffect">
                                  <p:stCondLst>
                                    <p:cond delay="58600"/>
                                  </p:stCondLst>
                                  <p:childTnLst>
                                    <p:animEffect transition="out" filter="dissolve">
                                      <p:cBhvr>
                                        <p:cTn id="32" dur="1000"/>
                                        <p:tgtEl>
                                          <p:spTgt spid="2"/>
                                        </p:tgtEl>
                                      </p:cBhvr>
                                    </p:animEffect>
                                    <p:set>
                                      <p:cBhvr>
                                        <p:cTn id="33" dur="1" fill="hold">
                                          <p:stCondLst>
                                            <p:cond delay="999"/>
                                          </p:stCondLst>
                                        </p:cTn>
                                        <p:tgtEl>
                                          <p:spTgt spid="2"/>
                                        </p:tgtEl>
                                        <p:attrNameLst>
                                          <p:attrName>style.visibility</p:attrName>
                                        </p:attrNameLst>
                                      </p:cBhvr>
                                      <p:to>
                                        <p:strVal val="hidden"/>
                                      </p:to>
                                    </p:set>
                                  </p:childTnLst>
                                </p:cTn>
                              </p:par>
                              <p:par>
                                <p:cTn id="34" presetID="9" presetClass="exit" presetSubtype="0" fill="hold" nodeType="withEffect">
                                  <p:stCondLst>
                                    <p:cond delay="58600"/>
                                  </p:stCondLst>
                                  <p:childTnLst>
                                    <p:animEffect transition="out" filter="dissolve">
                                      <p:cBhvr>
                                        <p:cTn id="35" dur="1000"/>
                                        <p:tgtEl>
                                          <p:spTgt spid="6"/>
                                        </p:tgtEl>
                                      </p:cBhvr>
                                    </p:animEffect>
                                    <p:set>
                                      <p:cBhvr>
                                        <p:cTn id="36" dur="1" fill="hold">
                                          <p:stCondLst>
                                            <p:cond delay="999"/>
                                          </p:stCondLst>
                                        </p:cTn>
                                        <p:tgtEl>
                                          <p:spTgt spid="6"/>
                                        </p:tgtEl>
                                        <p:attrNameLst>
                                          <p:attrName>style.visibility</p:attrName>
                                        </p:attrNameLst>
                                      </p:cBhvr>
                                      <p:to>
                                        <p:strVal val="hidden"/>
                                      </p:to>
                                    </p:set>
                                  </p:childTnLst>
                                </p:cTn>
                              </p:par>
                              <p:par>
                                <p:cTn id="37" presetID="9" presetClass="exit" presetSubtype="0" fill="hold" nodeType="withEffect">
                                  <p:stCondLst>
                                    <p:cond delay="58600"/>
                                  </p:stCondLst>
                                  <p:childTnLst>
                                    <p:animEffect transition="out" filter="dissolve">
                                      <p:cBhvr>
                                        <p:cTn id="38" dur="1000"/>
                                        <p:tgtEl>
                                          <p:spTgt spid="11"/>
                                        </p:tgtEl>
                                      </p:cBhvr>
                                    </p:animEffect>
                                    <p:set>
                                      <p:cBhvr>
                                        <p:cTn id="39" dur="1" fill="hold">
                                          <p:stCondLst>
                                            <p:cond delay="999"/>
                                          </p:stCondLst>
                                        </p:cTn>
                                        <p:tgtEl>
                                          <p:spTgt spid="11"/>
                                        </p:tgtEl>
                                        <p:attrNameLst>
                                          <p:attrName>style.visibility</p:attrName>
                                        </p:attrNameLst>
                                      </p:cBhvr>
                                      <p:to>
                                        <p:strVal val="hidden"/>
                                      </p:to>
                                    </p:set>
                                  </p:childTnLst>
                                </p:cTn>
                              </p:par>
                              <p:par>
                                <p:cTn id="40" presetID="9" presetClass="exit" presetSubtype="0" fill="hold" nodeType="withEffect">
                                  <p:stCondLst>
                                    <p:cond delay="58600"/>
                                  </p:stCondLst>
                                  <p:childTnLst>
                                    <p:animEffect transition="out" filter="dissolve">
                                      <p:cBhvr>
                                        <p:cTn id="41" dur="1000"/>
                                        <p:tgtEl>
                                          <p:spTgt spid="9"/>
                                        </p:tgtEl>
                                      </p:cBhvr>
                                    </p:animEffect>
                                    <p:set>
                                      <p:cBhvr>
                                        <p:cTn id="42" dur="1" fill="hold">
                                          <p:stCondLst>
                                            <p:cond delay="999"/>
                                          </p:stCondLst>
                                        </p:cTn>
                                        <p:tgtEl>
                                          <p:spTgt spid="9"/>
                                        </p:tgtEl>
                                        <p:attrNameLst>
                                          <p:attrName>style.visibility</p:attrName>
                                        </p:attrNameLst>
                                      </p:cBhvr>
                                      <p:to>
                                        <p:strVal val="hidden"/>
                                      </p:to>
                                    </p:set>
                                  </p:childTnLst>
                                </p:cTn>
                              </p:par>
                              <p:par>
                                <p:cTn id="43" presetID="9" presetClass="exit" presetSubtype="0" fill="hold" grpId="2" nodeType="withEffect">
                                  <p:stCondLst>
                                    <p:cond delay="58600"/>
                                  </p:stCondLst>
                                  <p:childTnLst>
                                    <p:animEffect transition="out" filter="dissolve">
                                      <p:cBhvr>
                                        <p:cTn id="44" dur="1000"/>
                                        <p:tgtEl>
                                          <p:spTgt spid="3"/>
                                        </p:tgtEl>
                                      </p:cBhvr>
                                    </p:animEffect>
                                    <p:set>
                                      <p:cBhvr>
                                        <p:cTn id="45" dur="1" fill="hold">
                                          <p:stCondLst>
                                            <p:cond delay="999"/>
                                          </p:stCondLst>
                                        </p:cTn>
                                        <p:tgtEl>
                                          <p:spTgt spid="3"/>
                                        </p:tgtEl>
                                        <p:attrNameLst>
                                          <p:attrName>style.visibility</p:attrName>
                                        </p:attrNameLst>
                                      </p:cBhvr>
                                      <p:to>
                                        <p:strVal val="hidden"/>
                                      </p:to>
                                    </p:set>
                                  </p:childTnLst>
                                </p:cTn>
                              </p:par>
                              <p:par>
                                <p:cTn id="46" presetID="9" presetClass="entr" presetSubtype="0" fill="hold" grpId="0" nodeType="withEffect">
                                  <p:stCondLst>
                                    <p:cond delay="59000"/>
                                  </p:stCondLst>
                                  <p:childTnLst>
                                    <p:set>
                                      <p:cBhvr>
                                        <p:cTn id="47" dur="1" fill="hold">
                                          <p:stCondLst>
                                            <p:cond delay="0"/>
                                          </p:stCondLst>
                                        </p:cTn>
                                        <p:tgtEl>
                                          <p:spTgt spid="7"/>
                                        </p:tgtEl>
                                        <p:attrNameLst>
                                          <p:attrName>style.visibility</p:attrName>
                                        </p:attrNameLst>
                                      </p:cBhvr>
                                      <p:to>
                                        <p:strVal val="visible"/>
                                      </p:to>
                                    </p:set>
                                    <p:animEffect transition="in" filter="dissolve">
                                      <p:cBhvr>
                                        <p:cTn id="48" dur="1000"/>
                                        <p:tgtEl>
                                          <p:spTgt spid="7"/>
                                        </p:tgtEl>
                                      </p:cBhvr>
                                    </p:animEffect>
                                  </p:childTnLst>
                                </p:cTn>
                              </p:par>
                              <p:par>
                                <p:cTn id="49" presetID="9" presetClass="entr" presetSubtype="0" fill="hold" nodeType="withEffect">
                                  <p:stCondLst>
                                    <p:cond delay="59500"/>
                                  </p:stCondLst>
                                  <p:childTnLst>
                                    <p:set>
                                      <p:cBhvr>
                                        <p:cTn id="50" dur="1" fill="hold">
                                          <p:stCondLst>
                                            <p:cond delay="0"/>
                                          </p:stCondLst>
                                        </p:cTn>
                                        <p:tgtEl>
                                          <p:spTgt spid="15"/>
                                        </p:tgtEl>
                                        <p:attrNameLst>
                                          <p:attrName>style.visibility</p:attrName>
                                        </p:attrNameLst>
                                      </p:cBhvr>
                                      <p:to>
                                        <p:strVal val="visible"/>
                                      </p:to>
                                    </p:set>
                                    <p:animEffect transition="in" filter="dissolve">
                                      <p:cBhvr>
                                        <p:cTn id="5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52" fill="hold" display="0">
                  <p:stCondLst>
                    <p:cond delay="indefinite"/>
                  </p:stCondLst>
                  <p:endCondLst>
                    <p:cond evt="onStopAudio" delay="0">
                      <p:tgtEl>
                        <p:sldTgt/>
                      </p:tgtEl>
                    </p:cond>
                  </p:endCondLst>
                </p:cTn>
                <p:tgtEl>
                  <p:spTgt spid="4"/>
                </p:tgtEl>
              </p:cMediaNode>
            </p:audio>
          </p:childTnLst>
        </p:cTn>
      </p:par>
    </p:tnLst>
    <p:bldLst>
      <p:bldP spid="2" grpId="0"/>
      <p:bldP spid="2" grpId="1"/>
      <p:bldP spid="3" grpId="0"/>
      <p:bldP spid="3" grpId="1"/>
      <p:bldP spid="3" grpId="2"/>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3E2D02-E4ED-6FE2-C00C-C5FA63EEDDA3}"/>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4419600" y="4278424"/>
            <a:ext cx="4406516" cy="2455059"/>
          </a:xfrm>
          <a:prstGeom prst="rect">
            <a:avLst/>
          </a:prstGeom>
          <a:effectLst>
            <a:softEdge rad="25400"/>
          </a:effectLst>
        </p:spPr>
      </p:pic>
      <p:sp>
        <p:nvSpPr>
          <p:cNvPr id="5" name="Title 1">
            <a:extLst>
              <a:ext uri="{FF2B5EF4-FFF2-40B4-BE49-F238E27FC236}">
                <a16:creationId xmlns:a16="http://schemas.microsoft.com/office/drawing/2014/main" id="{064666BC-9455-5E10-6CB2-71345BBF6643}"/>
              </a:ext>
            </a:extLst>
          </p:cNvPr>
          <p:cNvSpPr txBox="1">
            <a:spLocks/>
          </p:cNvSpPr>
          <p:nvPr/>
        </p:nvSpPr>
        <p:spPr>
          <a:xfrm>
            <a:off x="305852" y="5442"/>
            <a:ext cx="8237095" cy="106679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3200" kern="0" dirty="0">
                <a:solidFill>
                  <a:srgbClr val="000000"/>
                </a:solidFill>
                <a:effectLst/>
                <a:latin typeface="+mn-lt"/>
                <a:ea typeface="Calibri" panose="020F0502020204030204" pitchFamily="34" charset="0"/>
                <a:cs typeface="Calibri" panose="020F0502020204030204" pitchFamily="34" charset="0"/>
              </a:rPr>
              <a:t>Health Insurance Benefits</a:t>
            </a:r>
            <a:endParaRPr lang="en-US" sz="3200" kern="100" dirty="0">
              <a:effectLst/>
              <a:latin typeface="+mn-lt"/>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1D5D45AE-4A00-10CD-139E-A7A61DF98956}"/>
              </a:ext>
            </a:extLst>
          </p:cNvPr>
          <p:cNvSpPr txBox="1"/>
          <p:nvPr/>
        </p:nvSpPr>
        <p:spPr>
          <a:xfrm>
            <a:off x="305852" y="1072241"/>
            <a:ext cx="8305800" cy="3108543"/>
          </a:xfrm>
          <a:prstGeom prst="rect">
            <a:avLst/>
          </a:prstGeom>
          <a:noFill/>
        </p:spPr>
        <p:txBody>
          <a:bodyPr wrap="square" rtlCol="0">
            <a:spAutoFit/>
          </a:bodyPr>
          <a:lstStyle/>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800" kern="0" dirty="0">
                <a:solidFill>
                  <a:srgbClr val="000000"/>
                </a:solidFill>
                <a:effectLst/>
                <a:ea typeface="Calibri" panose="020F0502020204030204" pitchFamily="34" charset="0"/>
                <a:cs typeface="Calibri" panose="020F0502020204030204" pitchFamily="34" charset="0"/>
              </a:rPr>
              <a:t>What is a “Group Health Plan”?</a:t>
            </a:r>
            <a:endParaRPr lang="en-US" sz="2800" kern="100" dirty="0">
              <a:effectLst/>
              <a:ea typeface="Calibri" panose="020F0502020204030204" pitchFamily="34" charset="0"/>
              <a:cs typeface="Times New Roman" panose="02020603050405020304" pitchFamily="18" charset="0"/>
            </a:endParaRPr>
          </a:p>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800" kern="0" dirty="0">
                <a:solidFill>
                  <a:srgbClr val="000000"/>
                </a:solidFill>
                <a:effectLst/>
                <a:ea typeface="Calibri" panose="020F0502020204030204" pitchFamily="34" charset="0"/>
                <a:cs typeface="Calibri" panose="020F0502020204030204" pitchFamily="34" charset="0"/>
              </a:rPr>
              <a:t> </a:t>
            </a:r>
            <a:endParaRPr lang="en-US" sz="2800" kern="100" dirty="0">
              <a:effectLst/>
              <a:ea typeface="Calibri" panose="020F0502020204030204" pitchFamily="34" charset="0"/>
              <a:cs typeface="Times New Roman" panose="02020603050405020304" pitchFamily="18" charset="0"/>
            </a:endParaRPr>
          </a:p>
          <a:p>
            <a:r>
              <a:rPr lang="en-US" sz="2800" kern="0" dirty="0">
                <a:solidFill>
                  <a:srgbClr val="000000"/>
                </a:solidFill>
                <a:effectLst/>
                <a:ea typeface="Calibri" panose="020F0502020204030204" pitchFamily="34" charset="0"/>
              </a:rPr>
              <a:t>Group health plan means any plan (including a self-insured plan) of, or contributed to by, an employer to provide health care (directly or otherwise) to employees, former employees, or the families of employees or former employees.</a:t>
            </a:r>
            <a:r>
              <a:rPr lang="en-US" sz="2800" dirty="0">
                <a:effectLst/>
              </a:rPr>
              <a:t> </a:t>
            </a:r>
            <a:endParaRPr lang="en-US" sz="2800" dirty="0"/>
          </a:p>
        </p:txBody>
      </p:sp>
      <p:pic>
        <p:nvPicPr>
          <p:cNvPr id="3" name="mod 5 slide 6.mp3">
            <a:hlinkClick r:id="" action="ppaction://media"/>
            <a:extLst>
              <a:ext uri="{FF2B5EF4-FFF2-40B4-BE49-F238E27FC236}">
                <a16:creationId xmlns:a16="http://schemas.microsoft.com/office/drawing/2014/main" id="{4A409F35-5413-94C4-9808-AC4CEBBAB88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26116" y="6296717"/>
            <a:ext cx="558800" cy="485083"/>
          </a:xfrm>
          <a:prstGeom prst="rect">
            <a:avLst/>
          </a:prstGeom>
        </p:spPr>
      </p:pic>
    </p:spTree>
    <p:extLst>
      <p:ext uri="{BB962C8B-B14F-4D97-AF65-F5344CB8AC3E}">
        <p14:creationId xmlns:p14="http://schemas.microsoft.com/office/powerpoint/2010/main" val="1578189994"/>
      </p:ext>
    </p:extLst>
  </p:cSld>
  <p:clrMapOvr>
    <a:masterClrMapping/>
  </p:clrMapOvr>
  <mc:AlternateContent xmlns:mc="http://schemas.openxmlformats.org/markup-compatibility/2006" xmlns:p14="http://schemas.microsoft.com/office/powerpoint/2010/main">
    <mc:Choice Requires="p14">
      <p:transition p14:dur="250" advClick="0" advTm="19270">
        <p:fade/>
      </p:transition>
    </mc:Choice>
    <mc:Fallback xmlns="">
      <p:transition advClick="0" advTm="1927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382" fill="hold"/>
                                        <p:tgtEl>
                                          <p:spTgt spid="3"/>
                                        </p:tgtEl>
                                      </p:cBhvr>
                                    </p:cmd>
                                  </p:childTnLst>
                                </p:cTn>
                              </p:par>
                              <p:par>
                                <p:cTn id="7" presetID="9" presetClass="entr" presetSubtype="0" fill="hold" nodeType="withEffect">
                                  <p:stCondLst>
                                    <p:cond delay="1000"/>
                                  </p:stCondLst>
                                  <p:childTnLst>
                                    <p:set>
                                      <p:cBhvr>
                                        <p:cTn id="8" dur="1" fill="hold">
                                          <p:stCondLst>
                                            <p:cond delay="0"/>
                                          </p:stCondLst>
                                        </p:cTn>
                                        <p:tgtEl>
                                          <p:spTgt spid="2">
                                            <p:txEl>
                                              <p:pRg st="2" end="2"/>
                                            </p:txEl>
                                          </p:spTgt>
                                        </p:tgtEl>
                                        <p:attrNameLst>
                                          <p:attrName>style.visibility</p:attrName>
                                        </p:attrNameLst>
                                      </p:cBhvr>
                                      <p:to>
                                        <p:strVal val="visible"/>
                                      </p:to>
                                    </p:set>
                                    <p:animEffect transition="in" filter="dissolve">
                                      <p:cBhvr>
                                        <p:cTn id="9" dur="500"/>
                                        <p:tgtEl>
                                          <p:spTgt spid="2">
                                            <p:txEl>
                                              <p:pRg st="2" end="2"/>
                                            </p:txEl>
                                          </p:spTgt>
                                        </p:tgtEl>
                                      </p:cBhvr>
                                    </p:animEffect>
                                  </p:childTnLst>
                                </p:cTn>
                              </p:par>
                              <p:par>
                                <p:cTn id="10" presetID="9" presetClass="entr" presetSubtype="0" fill="hold" nodeType="withEffect">
                                  <p:stCondLst>
                                    <p:cond delay="1000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3"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64666BC-9455-5E10-6CB2-71345BBF6643}"/>
              </a:ext>
            </a:extLst>
          </p:cNvPr>
          <p:cNvSpPr txBox="1">
            <a:spLocks/>
          </p:cNvSpPr>
          <p:nvPr/>
        </p:nvSpPr>
        <p:spPr>
          <a:xfrm>
            <a:off x="221105" y="5442"/>
            <a:ext cx="8237095" cy="106679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200" dirty="0">
                <a:latin typeface="+mn-lt"/>
              </a:rPr>
              <a:t>Health Insurance Benefits - Employer Responsibilities</a:t>
            </a:r>
          </a:p>
        </p:txBody>
      </p:sp>
      <p:sp>
        <p:nvSpPr>
          <p:cNvPr id="2" name="TextBox 1">
            <a:extLst>
              <a:ext uri="{FF2B5EF4-FFF2-40B4-BE49-F238E27FC236}">
                <a16:creationId xmlns:a16="http://schemas.microsoft.com/office/drawing/2014/main" id="{8B186433-DB5D-4DB9-4011-8267FE4BA8A2}"/>
              </a:ext>
            </a:extLst>
          </p:cNvPr>
          <p:cNvSpPr txBox="1"/>
          <p:nvPr/>
        </p:nvSpPr>
        <p:spPr>
          <a:xfrm>
            <a:off x="876297" y="2784914"/>
            <a:ext cx="7391400" cy="1785104"/>
          </a:xfrm>
          <a:prstGeom prst="rect">
            <a:avLst/>
          </a:prstGeom>
          <a:noFill/>
        </p:spPr>
        <p:txBody>
          <a:bodyPr wrap="square" rtlCol="0">
            <a:spAutoFit/>
          </a:bodyPr>
          <a:lstStyle/>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kern="0" dirty="0">
                <a:solidFill>
                  <a:srgbClr val="000000"/>
                </a:solidFill>
                <a:latin typeface="Calibri" panose="020F0502020204030204" pitchFamily="34" charset="0"/>
                <a:ea typeface="Calibri" panose="020F0502020204030204" pitchFamily="34" charset="0"/>
                <a:cs typeface="Calibri" panose="020F0502020204030204" pitchFamily="34" charset="0"/>
              </a:rPr>
              <a:t>T</a:t>
            </a:r>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he employee is entitled to the new or changed plan/benefits to the same extent as if the employee were not on leave.</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Notice of any opportunity to change plans or benefits must also be given to an employee on FMLA leave.</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4D0DEEF8-7670-552A-D435-0FA763DDCE9B}"/>
              </a:ext>
            </a:extLst>
          </p:cNvPr>
          <p:cNvSpPr txBox="1"/>
          <p:nvPr/>
        </p:nvSpPr>
        <p:spPr>
          <a:xfrm>
            <a:off x="1922301" y="1588221"/>
            <a:ext cx="4731895" cy="2308324"/>
          </a:xfrm>
          <a:prstGeom prst="rect">
            <a:avLst/>
          </a:prstGeom>
          <a:noFill/>
        </p:spPr>
        <p:txBody>
          <a:bodyPr wrap="square" rtlCol="0">
            <a:spAutoFit/>
          </a:bodyPr>
          <a:lstStyle/>
          <a:p>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This rule also applies to benefits provided in a supplement to</a:t>
            </a:r>
            <a:r>
              <a:rPr lang="en-US" sz="2400" kern="100" dirty="0">
                <a:latin typeface="Calibri" panose="020F0502020204030204" pitchFamily="34" charset="0"/>
                <a:ea typeface="Calibri" panose="020F0502020204030204" pitchFamily="34" charset="0"/>
                <a:cs typeface="Times New Roman" panose="02020603050405020304" pitchFamily="18" charset="0"/>
              </a:rPr>
              <a:t> </a:t>
            </a:r>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 group health plan, whether or not, provided through a flexible spending account or other component of a cafeteria plan.</a:t>
            </a:r>
            <a:endParaRPr lang="en-US" sz="2400" dirty="0"/>
          </a:p>
        </p:txBody>
      </p:sp>
      <p:sp>
        <p:nvSpPr>
          <p:cNvPr id="4" name="TextBox 3">
            <a:extLst>
              <a:ext uri="{FF2B5EF4-FFF2-40B4-BE49-F238E27FC236}">
                <a16:creationId xmlns:a16="http://schemas.microsoft.com/office/drawing/2014/main" id="{BD5E052F-9507-3588-7EAF-00386E4C53AF}"/>
              </a:ext>
            </a:extLst>
          </p:cNvPr>
          <p:cNvSpPr txBox="1"/>
          <p:nvPr/>
        </p:nvSpPr>
        <p:spPr>
          <a:xfrm>
            <a:off x="2047211" y="2338817"/>
            <a:ext cx="5049573" cy="1938992"/>
          </a:xfrm>
          <a:prstGeom prst="rect">
            <a:avLst/>
          </a:prstGeom>
          <a:noFill/>
        </p:spPr>
        <p:txBody>
          <a:bodyPr wrap="square" rtlCol="0">
            <a:spAutoFit/>
          </a:bodyPr>
          <a:lstStyle/>
          <a:p>
            <a:pPr algn="ctr"/>
            <a:r>
              <a:rPr lang="en-US" sz="4000" dirty="0">
                <a:solidFill>
                  <a:srgbClr val="FF0000"/>
                </a:solidFill>
                <a:latin typeface="Impact" panose="020B0806030902050204" pitchFamily="34" charset="0"/>
              </a:rPr>
              <a:t>NEW  PLAN</a:t>
            </a:r>
          </a:p>
          <a:p>
            <a:pPr algn="ctr"/>
            <a:r>
              <a:rPr lang="en-US" sz="4000" dirty="0">
                <a:solidFill>
                  <a:srgbClr val="FF0000"/>
                </a:solidFill>
                <a:latin typeface="Impact" panose="020B0806030902050204" pitchFamily="34" charset="0"/>
              </a:rPr>
              <a:t>OR</a:t>
            </a:r>
          </a:p>
          <a:p>
            <a:pPr algn="ctr"/>
            <a:r>
              <a:rPr lang="en-US" sz="4000" dirty="0">
                <a:solidFill>
                  <a:srgbClr val="FF0000"/>
                </a:solidFill>
                <a:latin typeface="Impact" panose="020B0806030902050204" pitchFamily="34" charset="0"/>
              </a:rPr>
              <a:t>A CHANGE</a:t>
            </a:r>
          </a:p>
        </p:txBody>
      </p:sp>
      <p:sp>
        <p:nvSpPr>
          <p:cNvPr id="6" name="TextBox 5">
            <a:extLst>
              <a:ext uri="{FF2B5EF4-FFF2-40B4-BE49-F238E27FC236}">
                <a16:creationId xmlns:a16="http://schemas.microsoft.com/office/drawing/2014/main" id="{B52AF231-7B3B-41AC-B5A1-D6384CFFB66B}"/>
              </a:ext>
            </a:extLst>
          </p:cNvPr>
          <p:cNvSpPr txBox="1"/>
          <p:nvPr/>
        </p:nvSpPr>
        <p:spPr>
          <a:xfrm>
            <a:off x="241158" y="1220661"/>
            <a:ext cx="3957863" cy="1785104"/>
          </a:xfrm>
          <a:prstGeom prst="rect">
            <a:avLst/>
          </a:prstGeom>
          <a:noFill/>
        </p:spPr>
        <p:txBody>
          <a:bodyPr wrap="square" rtlCol="0">
            <a:spAutoFit/>
          </a:bodyPr>
          <a:lstStyle/>
          <a:p>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 employee is entitled to the continuation of group health insurance coverage during FMLA leave on the same terms as if he or she had continued to work.</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632F0966-8BCF-B6DB-05F4-95CEA1E507F3}"/>
              </a:ext>
            </a:extLst>
          </p:cNvPr>
          <p:cNvPicPr>
            <a:picLocks noChangeAspect="1"/>
          </p:cNvPicPr>
          <p:nvPr/>
        </p:nvPicPr>
        <p:blipFill>
          <a:blip r:embed="rId5">
            <a:alphaModFix amt="85000"/>
            <a:extLst>
              <a:ext uri="{28A0092B-C50C-407E-A947-70E740481C1C}">
                <a14:useLocalDpi xmlns:a14="http://schemas.microsoft.com/office/drawing/2010/main" val="0"/>
              </a:ext>
            </a:extLst>
          </a:blip>
          <a:stretch>
            <a:fillRect/>
          </a:stretch>
        </p:blipFill>
        <p:spPr>
          <a:xfrm rot="20957627">
            <a:off x="6919242" y="1302992"/>
            <a:ext cx="2068462" cy="1416179"/>
          </a:xfrm>
          <a:prstGeom prst="rect">
            <a:avLst/>
          </a:prstGeom>
          <a:effectLst>
            <a:softEdge rad="28854"/>
          </a:effectLst>
        </p:spPr>
      </p:pic>
      <p:pic>
        <p:nvPicPr>
          <p:cNvPr id="9" name="Picture 8">
            <a:extLst>
              <a:ext uri="{FF2B5EF4-FFF2-40B4-BE49-F238E27FC236}">
                <a16:creationId xmlns:a16="http://schemas.microsoft.com/office/drawing/2014/main" id="{E2458F62-5B80-9500-4955-38260D7EE7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36275">
            <a:off x="4254728" y="1391346"/>
            <a:ext cx="2117799" cy="1393525"/>
          </a:xfrm>
          <a:prstGeom prst="rect">
            <a:avLst/>
          </a:prstGeom>
          <a:effectLst>
            <a:softEdge rad="26778"/>
          </a:effectLst>
        </p:spPr>
      </p:pic>
      <p:sp>
        <p:nvSpPr>
          <p:cNvPr id="10" name="TextBox 9">
            <a:extLst>
              <a:ext uri="{FF2B5EF4-FFF2-40B4-BE49-F238E27FC236}">
                <a16:creationId xmlns:a16="http://schemas.microsoft.com/office/drawing/2014/main" id="{61C63F78-2ED9-4C82-AF3D-DCB5F3606AB8}"/>
              </a:ext>
            </a:extLst>
          </p:cNvPr>
          <p:cNvSpPr txBox="1"/>
          <p:nvPr/>
        </p:nvSpPr>
        <p:spPr>
          <a:xfrm>
            <a:off x="6115234" y="1950733"/>
            <a:ext cx="1091601" cy="707886"/>
          </a:xfrm>
          <a:prstGeom prst="rect">
            <a:avLst/>
          </a:prstGeom>
          <a:noFill/>
        </p:spPr>
        <p:txBody>
          <a:bodyPr wrap="square" rtlCol="0">
            <a:spAutoFit/>
          </a:bodyPr>
          <a:lstStyle/>
          <a:p>
            <a:pPr algn="ctr"/>
            <a:r>
              <a:rPr lang="en-US" sz="4000" b="1" dirty="0"/>
              <a:t>=</a:t>
            </a:r>
          </a:p>
        </p:txBody>
      </p:sp>
      <p:sp>
        <p:nvSpPr>
          <p:cNvPr id="11" name="TextBox 10">
            <a:extLst>
              <a:ext uri="{FF2B5EF4-FFF2-40B4-BE49-F238E27FC236}">
                <a16:creationId xmlns:a16="http://schemas.microsoft.com/office/drawing/2014/main" id="{1057CD2A-8307-54B7-007A-7DA63272A338}"/>
              </a:ext>
            </a:extLst>
          </p:cNvPr>
          <p:cNvSpPr txBox="1"/>
          <p:nvPr/>
        </p:nvSpPr>
        <p:spPr>
          <a:xfrm>
            <a:off x="1444052" y="3300894"/>
            <a:ext cx="5791200" cy="2123658"/>
          </a:xfrm>
          <a:prstGeom prst="rect">
            <a:avLst/>
          </a:prstGeom>
          <a:noFill/>
        </p:spPr>
        <p:txBody>
          <a:bodyPr wrap="square" rtlCol="0">
            <a:spAutoFit/>
          </a:bodyPr>
          <a:lstStyle/>
          <a:p>
            <a:pPr algn="ct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kern="0" dirty="0">
                <a:solidFill>
                  <a:srgbClr val="000000"/>
                </a:solidFill>
                <a:latin typeface="Calibri" panose="020F0502020204030204" pitchFamily="34" charset="0"/>
                <a:ea typeface="Calibri" panose="020F0502020204030204" pitchFamily="34" charset="0"/>
                <a:cs typeface="Calibri" panose="020F0502020204030204" pitchFamily="34" charset="0"/>
              </a:rPr>
              <a:t>B</a:t>
            </a:r>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enefit coverage during FMLA leave </a:t>
            </a:r>
            <a:r>
              <a:rPr lang="en-US" sz="2200" dirty="0"/>
              <a:t>for medical care, surgical care, hospital care, dental care, eye care, mental health counseling, substance abuse treatment, and other coverage must</a:t>
            </a:r>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be maintained during leave if provided in an employer's group health plan. </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mod 5 slide 7.mp3">
            <a:hlinkClick r:id="" action="ppaction://media"/>
            <a:extLst>
              <a:ext uri="{FF2B5EF4-FFF2-40B4-BE49-F238E27FC236}">
                <a16:creationId xmlns:a16="http://schemas.microsoft.com/office/drawing/2014/main" id="{D03C9C14-AB99-D978-932A-8094FF0CA02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61400" y="6322828"/>
            <a:ext cx="482600" cy="406399"/>
          </a:xfrm>
          <a:prstGeom prst="rect">
            <a:avLst/>
          </a:prstGeom>
        </p:spPr>
      </p:pic>
      <p:pic>
        <p:nvPicPr>
          <p:cNvPr id="13" name="Picture 12">
            <a:extLst>
              <a:ext uri="{FF2B5EF4-FFF2-40B4-BE49-F238E27FC236}">
                <a16:creationId xmlns:a16="http://schemas.microsoft.com/office/drawing/2014/main" id="{D44EB340-B4D6-5F84-3F9D-D39DEF328D9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82251" y="4157088"/>
            <a:ext cx="3759400" cy="2321720"/>
          </a:xfrm>
          <a:prstGeom prst="rect">
            <a:avLst/>
          </a:prstGeom>
          <a:effectLst>
            <a:softEdge rad="70491"/>
          </a:effectLst>
        </p:spPr>
      </p:pic>
    </p:spTree>
    <p:extLst>
      <p:ext uri="{BB962C8B-B14F-4D97-AF65-F5344CB8AC3E}">
        <p14:creationId xmlns:p14="http://schemas.microsoft.com/office/powerpoint/2010/main" val="122672929"/>
      </p:ext>
    </p:extLst>
  </p:cSld>
  <p:clrMapOvr>
    <a:masterClrMapping/>
  </p:clrMapOvr>
  <mc:AlternateContent xmlns:mc="http://schemas.openxmlformats.org/markup-compatibility/2006" xmlns:p14="http://schemas.microsoft.com/office/powerpoint/2010/main">
    <mc:Choice Requires="p14">
      <p:transition p14:dur="250" advClick="0" advTm="72400">
        <p:fade/>
      </p:transition>
    </mc:Choice>
    <mc:Fallback xmlns="">
      <p:transition advClick="0" advTm="72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881" fill="hold"/>
                                        <p:tgtEl>
                                          <p:spTgt spid="8"/>
                                        </p:tgtEl>
                                      </p:cBhvr>
                                    </p:cmd>
                                  </p:childTnLst>
                                </p:cTn>
                              </p:par>
                              <p:par>
                                <p:cTn id="7" presetID="9" presetClass="entr" presetSubtype="0" fill="hold" grpId="0" nodeType="withEffect">
                                  <p:stCondLst>
                                    <p:cond delay="300"/>
                                  </p:stCondLst>
                                  <p:childTnLst>
                                    <p:set>
                                      <p:cBhvr>
                                        <p:cTn id="8" dur="1" fill="hold">
                                          <p:stCondLst>
                                            <p:cond delay="0"/>
                                          </p:stCondLst>
                                        </p:cTn>
                                        <p:tgtEl>
                                          <p:spTgt spid="6"/>
                                        </p:tgtEl>
                                        <p:attrNameLst>
                                          <p:attrName>style.visibility</p:attrName>
                                        </p:attrNameLst>
                                      </p:cBhvr>
                                      <p:to>
                                        <p:strVal val="visible"/>
                                      </p:to>
                                    </p:set>
                                    <p:animEffect transition="in" filter="dissolve">
                                      <p:cBhvr>
                                        <p:cTn id="9" dur="500"/>
                                        <p:tgtEl>
                                          <p:spTgt spid="6"/>
                                        </p:tgtEl>
                                      </p:cBhvr>
                                    </p:animEffect>
                                  </p:childTnLst>
                                </p:cTn>
                              </p:par>
                              <p:par>
                                <p:cTn id="10" presetID="9" presetClass="entr" presetSubtype="0" fill="hold" nodeType="withEffect">
                                  <p:stCondLst>
                                    <p:cond delay="650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par>
                                <p:cTn id="13" presetID="9" presetClass="entr" presetSubtype="0" fill="hold" grpId="0" nodeType="withEffect">
                                  <p:stCondLst>
                                    <p:cond delay="750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par>
                                <p:cTn id="16" presetID="9" presetClass="entr" presetSubtype="0" fill="hold" nodeType="withEffect">
                                  <p:stCondLst>
                                    <p:cond delay="840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par>
                                <p:cTn id="19" presetID="9" presetClass="entr" presetSubtype="0" fill="hold" grpId="0" nodeType="withEffect">
                                  <p:stCondLst>
                                    <p:cond delay="14000"/>
                                  </p:stCondLst>
                                  <p:childTnLst>
                                    <p:set>
                                      <p:cBhvr>
                                        <p:cTn id="20" dur="1" fill="hold">
                                          <p:stCondLst>
                                            <p:cond delay="0"/>
                                          </p:stCondLst>
                                        </p:cTn>
                                        <p:tgtEl>
                                          <p:spTgt spid="11"/>
                                        </p:tgtEl>
                                        <p:attrNameLst>
                                          <p:attrName>style.visibility</p:attrName>
                                        </p:attrNameLst>
                                      </p:cBhvr>
                                      <p:to>
                                        <p:strVal val="visible"/>
                                      </p:to>
                                    </p:set>
                                    <p:animEffect transition="in" filter="dissolve">
                                      <p:cBhvr>
                                        <p:cTn id="21" dur="500"/>
                                        <p:tgtEl>
                                          <p:spTgt spid="11"/>
                                        </p:tgtEl>
                                      </p:cBhvr>
                                    </p:animEffect>
                                  </p:childTnLst>
                                </p:cTn>
                              </p:par>
                              <p:par>
                                <p:cTn id="22" presetID="9" presetClass="exit" presetSubtype="0" fill="hold" grpId="1" nodeType="withEffect">
                                  <p:stCondLst>
                                    <p:cond delay="32600"/>
                                  </p:stCondLst>
                                  <p:childTnLst>
                                    <p:animEffect transition="out" filter="dissolve">
                                      <p:cBhvr>
                                        <p:cTn id="23" dur="500"/>
                                        <p:tgtEl>
                                          <p:spTgt spid="6"/>
                                        </p:tgtEl>
                                      </p:cBhvr>
                                    </p:animEffect>
                                    <p:set>
                                      <p:cBhvr>
                                        <p:cTn id="24" dur="1" fill="hold">
                                          <p:stCondLst>
                                            <p:cond delay="499"/>
                                          </p:stCondLst>
                                        </p:cTn>
                                        <p:tgtEl>
                                          <p:spTgt spid="6"/>
                                        </p:tgtEl>
                                        <p:attrNameLst>
                                          <p:attrName>style.visibility</p:attrName>
                                        </p:attrNameLst>
                                      </p:cBhvr>
                                      <p:to>
                                        <p:strVal val="hidden"/>
                                      </p:to>
                                    </p:set>
                                  </p:childTnLst>
                                </p:cTn>
                              </p:par>
                              <p:par>
                                <p:cTn id="25" presetID="9" presetClass="exit" presetSubtype="0" fill="hold" nodeType="withEffect">
                                  <p:stCondLst>
                                    <p:cond delay="32600"/>
                                  </p:stCondLst>
                                  <p:childTnLst>
                                    <p:animEffect transition="out" filter="dissolv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par>
                                <p:cTn id="28" presetID="9" presetClass="exit" presetSubtype="0" fill="hold" grpId="1" nodeType="withEffect">
                                  <p:stCondLst>
                                    <p:cond delay="32600"/>
                                  </p:stCondLst>
                                  <p:childTnLst>
                                    <p:animEffect transition="out" filter="dissolve">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par>
                                <p:cTn id="31" presetID="9" presetClass="exit" presetSubtype="0" fill="hold" nodeType="withEffect">
                                  <p:stCondLst>
                                    <p:cond delay="32600"/>
                                  </p:stCondLst>
                                  <p:childTnLst>
                                    <p:animEffect transition="out" filter="dissolve">
                                      <p:cBhvr>
                                        <p:cTn id="32" dur="500"/>
                                        <p:tgtEl>
                                          <p:spTgt spid="7"/>
                                        </p:tgtEl>
                                      </p:cBhvr>
                                    </p:animEffect>
                                    <p:set>
                                      <p:cBhvr>
                                        <p:cTn id="33" dur="1" fill="hold">
                                          <p:stCondLst>
                                            <p:cond delay="499"/>
                                          </p:stCondLst>
                                        </p:cTn>
                                        <p:tgtEl>
                                          <p:spTgt spid="7"/>
                                        </p:tgtEl>
                                        <p:attrNameLst>
                                          <p:attrName>style.visibility</p:attrName>
                                        </p:attrNameLst>
                                      </p:cBhvr>
                                      <p:to>
                                        <p:strVal val="hidden"/>
                                      </p:to>
                                    </p:set>
                                  </p:childTnLst>
                                </p:cTn>
                              </p:par>
                              <p:par>
                                <p:cTn id="34" presetID="9" presetClass="exit" presetSubtype="0" fill="hold" grpId="1" nodeType="withEffect">
                                  <p:stCondLst>
                                    <p:cond delay="32600"/>
                                  </p:stCondLst>
                                  <p:childTnLst>
                                    <p:animEffect transition="out" filter="dissolve">
                                      <p:cBhvr>
                                        <p:cTn id="35" dur="500"/>
                                        <p:tgtEl>
                                          <p:spTgt spid="11"/>
                                        </p:tgtEl>
                                      </p:cBhvr>
                                    </p:animEffect>
                                    <p:set>
                                      <p:cBhvr>
                                        <p:cTn id="36" dur="1" fill="hold">
                                          <p:stCondLst>
                                            <p:cond delay="499"/>
                                          </p:stCondLst>
                                        </p:cTn>
                                        <p:tgtEl>
                                          <p:spTgt spid="11"/>
                                        </p:tgtEl>
                                        <p:attrNameLst>
                                          <p:attrName>style.visibility</p:attrName>
                                        </p:attrNameLst>
                                      </p:cBhvr>
                                      <p:to>
                                        <p:strVal val="hidden"/>
                                      </p:to>
                                    </p:set>
                                  </p:childTnLst>
                                </p:cTn>
                              </p:par>
                              <p:par>
                                <p:cTn id="37" presetID="9" presetClass="entr" presetSubtype="0" fill="hold" grpId="0" nodeType="withEffect">
                                  <p:stCondLst>
                                    <p:cond delay="33000"/>
                                  </p:stCondLst>
                                  <p:childTnLst>
                                    <p:set>
                                      <p:cBhvr>
                                        <p:cTn id="38" dur="1" fill="hold">
                                          <p:stCondLst>
                                            <p:cond delay="0"/>
                                          </p:stCondLst>
                                        </p:cTn>
                                        <p:tgtEl>
                                          <p:spTgt spid="3"/>
                                        </p:tgtEl>
                                        <p:attrNameLst>
                                          <p:attrName>style.visibility</p:attrName>
                                        </p:attrNameLst>
                                      </p:cBhvr>
                                      <p:to>
                                        <p:strVal val="visible"/>
                                      </p:to>
                                    </p:set>
                                    <p:animEffect transition="in" filter="dissolve">
                                      <p:cBhvr>
                                        <p:cTn id="39" dur="500"/>
                                        <p:tgtEl>
                                          <p:spTgt spid="3"/>
                                        </p:tgtEl>
                                      </p:cBhvr>
                                    </p:animEffect>
                                  </p:childTnLst>
                                </p:cTn>
                              </p:par>
                              <p:par>
                                <p:cTn id="40" presetID="9" presetClass="entr" presetSubtype="0" fill="hold" nodeType="withEffect">
                                  <p:stCondLst>
                                    <p:cond delay="40000"/>
                                  </p:stCondLst>
                                  <p:childTnLst>
                                    <p:set>
                                      <p:cBhvr>
                                        <p:cTn id="41" dur="1" fill="hold">
                                          <p:stCondLst>
                                            <p:cond delay="0"/>
                                          </p:stCondLst>
                                        </p:cTn>
                                        <p:tgtEl>
                                          <p:spTgt spid="13"/>
                                        </p:tgtEl>
                                        <p:attrNameLst>
                                          <p:attrName>style.visibility</p:attrName>
                                        </p:attrNameLst>
                                      </p:cBhvr>
                                      <p:to>
                                        <p:strVal val="visible"/>
                                      </p:to>
                                    </p:set>
                                    <p:animEffect transition="in" filter="dissolve">
                                      <p:cBhvr>
                                        <p:cTn id="42" dur="500"/>
                                        <p:tgtEl>
                                          <p:spTgt spid="13"/>
                                        </p:tgtEl>
                                      </p:cBhvr>
                                    </p:animEffect>
                                  </p:childTnLst>
                                </p:cTn>
                              </p:par>
                              <p:par>
                                <p:cTn id="43" presetID="9" presetClass="exit" presetSubtype="0" fill="hold" grpId="1" nodeType="withEffect">
                                  <p:stCondLst>
                                    <p:cond delay="45600"/>
                                  </p:stCondLst>
                                  <p:childTnLst>
                                    <p:animEffect transition="out" filter="dissolve">
                                      <p:cBhvr>
                                        <p:cTn id="44" dur="500"/>
                                        <p:tgtEl>
                                          <p:spTgt spid="3"/>
                                        </p:tgtEl>
                                      </p:cBhvr>
                                    </p:animEffect>
                                    <p:set>
                                      <p:cBhvr>
                                        <p:cTn id="45" dur="1" fill="hold">
                                          <p:stCondLst>
                                            <p:cond delay="499"/>
                                          </p:stCondLst>
                                        </p:cTn>
                                        <p:tgtEl>
                                          <p:spTgt spid="3"/>
                                        </p:tgtEl>
                                        <p:attrNameLst>
                                          <p:attrName>style.visibility</p:attrName>
                                        </p:attrNameLst>
                                      </p:cBhvr>
                                      <p:to>
                                        <p:strVal val="hidden"/>
                                      </p:to>
                                    </p:set>
                                  </p:childTnLst>
                                </p:cTn>
                              </p:par>
                              <p:par>
                                <p:cTn id="46" presetID="9" presetClass="exit" presetSubtype="0" fill="hold" nodeType="withEffect">
                                  <p:stCondLst>
                                    <p:cond delay="45600"/>
                                  </p:stCondLst>
                                  <p:childTnLst>
                                    <p:animEffect transition="out" filter="dissolve">
                                      <p:cBhvr>
                                        <p:cTn id="47" dur="500"/>
                                        <p:tgtEl>
                                          <p:spTgt spid="13"/>
                                        </p:tgtEl>
                                      </p:cBhvr>
                                    </p:animEffect>
                                    <p:set>
                                      <p:cBhvr>
                                        <p:cTn id="48" dur="1" fill="hold">
                                          <p:stCondLst>
                                            <p:cond delay="499"/>
                                          </p:stCondLst>
                                        </p:cTn>
                                        <p:tgtEl>
                                          <p:spTgt spid="13"/>
                                        </p:tgtEl>
                                        <p:attrNameLst>
                                          <p:attrName>style.visibility</p:attrName>
                                        </p:attrNameLst>
                                      </p:cBhvr>
                                      <p:to>
                                        <p:strVal val="hidden"/>
                                      </p:to>
                                    </p:set>
                                  </p:childTnLst>
                                </p:cTn>
                              </p:par>
                              <p:par>
                                <p:cTn id="49" presetID="9" presetClass="entr" presetSubtype="0" fill="hold" grpId="0" nodeType="withEffect">
                                  <p:stCondLst>
                                    <p:cond delay="46000"/>
                                  </p:stCondLst>
                                  <p:childTnLst>
                                    <p:set>
                                      <p:cBhvr>
                                        <p:cTn id="50" dur="1" fill="hold">
                                          <p:stCondLst>
                                            <p:cond delay="0"/>
                                          </p:stCondLst>
                                        </p:cTn>
                                        <p:tgtEl>
                                          <p:spTgt spid="4"/>
                                        </p:tgtEl>
                                        <p:attrNameLst>
                                          <p:attrName>style.visibility</p:attrName>
                                        </p:attrNameLst>
                                      </p:cBhvr>
                                      <p:to>
                                        <p:strVal val="visible"/>
                                      </p:to>
                                    </p:set>
                                    <p:animEffect transition="in" filter="dissolve">
                                      <p:cBhvr>
                                        <p:cTn id="51" dur="500"/>
                                        <p:tgtEl>
                                          <p:spTgt spid="4"/>
                                        </p:tgtEl>
                                      </p:cBhvr>
                                    </p:animEffect>
                                  </p:childTnLst>
                                </p:cTn>
                              </p:par>
                              <p:par>
                                <p:cTn id="52" presetID="9" presetClass="exit" presetSubtype="0" fill="hold" grpId="1" nodeType="withEffect">
                                  <p:stCondLst>
                                    <p:cond delay="53700"/>
                                  </p:stCondLst>
                                  <p:childTnLst>
                                    <p:animEffect transition="out" filter="dissolve">
                                      <p:cBhvr>
                                        <p:cTn id="53" dur="500"/>
                                        <p:tgtEl>
                                          <p:spTgt spid="4"/>
                                        </p:tgtEl>
                                      </p:cBhvr>
                                    </p:animEffect>
                                    <p:set>
                                      <p:cBhvr>
                                        <p:cTn id="54" dur="1" fill="hold">
                                          <p:stCondLst>
                                            <p:cond delay="499"/>
                                          </p:stCondLst>
                                        </p:cTn>
                                        <p:tgtEl>
                                          <p:spTgt spid="4"/>
                                        </p:tgtEl>
                                        <p:attrNameLst>
                                          <p:attrName>style.visibility</p:attrName>
                                        </p:attrNameLst>
                                      </p:cBhvr>
                                      <p:to>
                                        <p:strVal val="hidden"/>
                                      </p:to>
                                    </p:set>
                                  </p:childTnLst>
                                </p:cTn>
                              </p:par>
                              <p:par>
                                <p:cTn id="55" presetID="9" presetClass="entr" presetSubtype="0" fill="hold" grpId="0" nodeType="withEffect">
                                  <p:stCondLst>
                                    <p:cond delay="54200"/>
                                  </p:stCondLst>
                                  <p:childTnLst>
                                    <p:set>
                                      <p:cBhvr>
                                        <p:cTn id="56" dur="1" fill="hold">
                                          <p:stCondLst>
                                            <p:cond delay="0"/>
                                          </p:stCondLst>
                                        </p:cTn>
                                        <p:tgtEl>
                                          <p:spTgt spid="2"/>
                                        </p:tgtEl>
                                        <p:attrNameLst>
                                          <p:attrName>style.visibility</p:attrName>
                                        </p:attrNameLst>
                                      </p:cBhvr>
                                      <p:to>
                                        <p:strVal val="visible"/>
                                      </p:to>
                                    </p:set>
                                    <p:animEffect transition="in" filter="dissolve">
                                      <p:cBhvr>
                                        <p:cTn id="5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58" fill="hold" display="0">
                  <p:stCondLst>
                    <p:cond delay="indefinite"/>
                  </p:stCondLst>
                  <p:endCondLst>
                    <p:cond evt="onStopAudio" delay="0">
                      <p:tgtEl>
                        <p:sldTgt/>
                      </p:tgtEl>
                    </p:cond>
                  </p:endCondLst>
                </p:cTn>
                <p:tgtEl>
                  <p:spTgt spid="8"/>
                </p:tgtEl>
              </p:cMediaNode>
            </p:audio>
          </p:childTnLst>
        </p:cTn>
      </p:par>
    </p:tnLst>
    <p:bldLst>
      <p:bldP spid="2" grpId="0"/>
      <p:bldP spid="3" grpId="0"/>
      <p:bldP spid="3" grpId="1"/>
      <p:bldP spid="4" grpId="0"/>
      <p:bldP spid="4" grpId="1"/>
      <p:bldP spid="6" grpId="0"/>
      <p:bldP spid="6" grpId="1"/>
      <p:bldP spid="10" grpId="0"/>
      <p:bldP spid="10" grpId="1"/>
      <p:bldP spid="11" grpId="0"/>
      <p:bldP spid="11"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053D7D5-0F7A-2F7C-04F6-5A6C6EC3B682}"/>
              </a:ext>
            </a:extLst>
          </p:cNvPr>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2211675" y="2204220"/>
            <a:ext cx="4874926" cy="4653780"/>
          </a:xfrm>
          <a:prstGeom prst="rect">
            <a:avLst/>
          </a:prstGeom>
        </p:spPr>
      </p:pic>
      <p:sp>
        <p:nvSpPr>
          <p:cNvPr id="5" name="Title 1">
            <a:extLst>
              <a:ext uri="{FF2B5EF4-FFF2-40B4-BE49-F238E27FC236}">
                <a16:creationId xmlns:a16="http://schemas.microsoft.com/office/drawing/2014/main" id="{064666BC-9455-5E10-6CB2-71345BBF6643}"/>
              </a:ext>
            </a:extLst>
          </p:cNvPr>
          <p:cNvSpPr txBox="1">
            <a:spLocks/>
          </p:cNvSpPr>
          <p:nvPr/>
        </p:nvSpPr>
        <p:spPr>
          <a:xfrm>
            <a:off x="221105" y="5442"/>
            <a:ext cx="8237095" cy="106679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200" dirty="0">
                <a:latin typeface="+mn-lt"/>
              </a:rPr>
              <a:t>Health Insurance Benefits – Employee Responsibilities</a:t>
            </a:r>
          </a:p>
        </p:txBody>
      </p:sp>
      <p:sp>
        <p:nvSpPr>
          <p:cNvPr id="2" name="TextBox 1">
            <a:extLst>
              <a:ext uri="{FF2B5EF4-FFF2-40B4-BE49-F238E27FC236}">
                <a16:creationId xmlns:a16="http://schemas.microsoft.com/office/drawing/2014/main" id="{314A5750-9042-BE5D-A35B-A03989A79ED2}"/>
              </a:ext>
            </a:extLst>
          </p:cNvPr>
          <p:cNvSpPr txBox="1"/>
          <p:nvPr/>
        </p:nvSpPr>
        <p:spPr>
          <a:xfrm>
            <a:off x="788232" y="1222351"/>
            <a:ext cx="8153400" cy="1569660"/>
          </a:xfrm>
          <a:prstGeom prst="rect">
            <a:avLst/>
          </a:prstGeom>
          <a:noFill/>
        </p:spPr>
        <p:txBody>
          <a:bodyPr wrap="square" rtlCol="0">
            <a:spAutoFit/>
          </a:bodyPr>
          <a:lstStyle/>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During the FMLA leave period, an employee must continue to pay whatever share of group health plan premiums that the employee paid prior to FMLA leave.</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A9385B55-4612-F9E2-C7ED-B75EA41CDD7C}"/>
              </a:ext>
            </a:extLst>
          </p:cNvPr>
          <p:cNvSpPr txBox="1"/>
          <p:nvPr/>
        </p:nvSpPr>
        <p:spPr>
          <a:xfrm>
            <a:off x="1746978" y="3724050"/>
            <a:ext cx="5185348" cy="1200329"/>
          </a:xfrm>
          <a:prstGeom prst="rect">
            <a:avLst/>
          </a:prstGeom>
          <a:noFill/>
        </p:spPr>
        <p:txBody>
          <a:bodyPr wrap="square" rtlCol="0">
            <a:spAutoFit/>
          </a:bodyPr>
          <a:lstStyle/>
          <a:p>
            <a:pPr marL="0" marR="0" algn="ctr">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If premiums are raised or lowered, the employee would be required to pay the new premium rates.</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E40440D2-685D-1C32-EAE4-D7B6F2988388}"/>
              </a:ext>
            </a:extLst>
          </p:cNvPr>
          <p:cNvSpPr txBox="1"/>
          <p:nvPr/>
        </p:nvSpPr>
        <p:spPr>
          <a:xfrm>
            <a:off x="1762476" y="1232633"/>
            <a:ext cx="5715000" cy="3539430"/>
          </a:xfrm>
          <a:prstGeom prst="rect">
            <a:avLst/>
          </a:prstGeom>
          <a:noFill/>
        </p:spPr>
        <p:txBody>
          <a:bodyPr wrap="square" rtlCol="0">
            <a:spAutoFit/>
          </a:bodyPr>
          <a:lstStyle/>
          <a:p>
            <a:pPr algn="ctr"/>
            <a:r>
              <a:rPr lang="en-US" sz="28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If the employee is substituting </a:t>
            </a:r>
            <a:r>
              <a:rPr lang="en-US" sz="2800" b="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accrued paid leave </a:t>
            </a:r>
            <a:r>
              <a:rPr lang="en-US" sz="28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for the unpaid FMLA leave, the employee's share of premiums must be paid by the method normally used during any paid leave, presumably as a payroll deduction.</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US" sz="2800" dirty="0"/>
          </a:p>
        </p:txBody>
      </p:sp>
      <p:sp>
        <p:nvSpPr>
          <p:cNvPr id="6" name="TextBox 5">
            <a:extLst>
              <a:ext uri="{FF2B5EF4-FFF2-40B4-BE49-F238E27FC236}">
                <a16:creationId xmlns:a16="http://schemas.microsoft.com/office/drawing/2014/main" id="{6A1179D0-B4B6-8BA0-6D46-B47553028637}"/>
              </a:ext>
            </a:extLst>
          </p:cNvPr>
          <p:cNvSpPr txBox="1"/>
          <p:nvPr/>
        </p:nvSpPr>
        <p:spPr>
          <a:xfrm>
            <a:off x="788232" y="2131239"/>
            <a:ext cx="7543800" cy="1569660"/>
          </a:xfrm>
          <a:prstGeom prst="rect">
            <a:avLst/>
          </a:prstGeom>
          <a:noFill/>
        </p:spPr>
        <p:txBody>
          <a:bodyPr wrap="square" rtlCol="0">
            <a:spAutoFit/>
          </a:bodyPr>
          <a:lstStyle/>
          <a:p>
            <a:pPr algn="ctr"/>
            <a:r>
              <a:rPr lang="en-US" sz="3200" b="1" dirty="0"/>
              <a:t>Not Part of the Employer’s Group Plan </a:t>
            </a:r>
          </a:p>
          <a:p>
            <a:pPr algn="ctr"/>
            <a:r>
              <a:rPr lang="en-US" sz="3200" b="1" dirty="0"/>
              <a:t>= </a:t>
            </a:r>
          </a:p>
          <a:p>
            <a:pPr algn="ctr"/>
            <a:r>
              <a:rPr lang="en-US" sz="3200" b="1" dirty="0"/>
              <a:t>Employee’s Sole Responsible </a:t>
            </a:r>
          </a:p>
        </p:txBody>
      </p:sp>
      <p:pic>
        <p:nvPicPr>
          <p:cNvPr id="12" name="Picture 11">
            <a:extLst>
              <a:ext uri="{FF2B5EF4-FFF2-40B4-BE49-F238E27FC236}">
                <a16:creationId xmlns:a16="http://schemas.microsoft.com/office/drawing/2014/main" id="{AFD2001E-0BA2-B5F9-4E80-BA15389200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8790" y="4196124"/>
            <a:ext cx="3432245" cy="2347534"/>
          </a:xfrm>
          <a:prstGeom prst="rect">
            <a:avLst/>
          </a:prstGeom>
          <a:solidFill>
            <a:schemeClr val="accent1"/>
          </a:solidFill>
          <a:effectLst>
            <a:softEdge rad="63500"/>
          </a:effectLst>
        </p:spPr>
      </p:pic>
      <p:sp>
        <p:nvSpPr>
          <p:cNvPr id="7" name="TextBox 6">
            <a:extLst>
              <a:ext uri="{FF2B5EF4-FFF2-40B4-BE49-F238E27FC236}">
                <a16:creationId xmlns:a16="http://schemas.microsoft.com/office/drawing/2014/main" id="{0EE521D2-6763-9108-9264-44A9E98C8345}"/>
              </a:ext>
            </a:extLst>
          </p:cNvPr>
          <p:cNvSpPr txBox="1"/>
          <p:nvPr/>
        </p:nvSpPr>
        <p:spPr>
          <a:xfrm>
            <a:off x="1093032" y="1487594"/>
            <a:ext cx="7543800" cy="461665"/>
          </a:xfrm>
          <a:prstGeom prst="rect">
            <a:avLst/>
          </a:prstGeom>
          <a:noFill/>
        </p:spPr>
        <p:txBody>
          <a:bodyPr wrap="square" rtlCol="0">
            <a:spAutoFit/>
          </a:bodyPr>
          <a:lstStyle/>
          <a:p>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Maintenance of health insurance policies which are:</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module 5 vo - 9:7:24, 11.49 AM.mp3">
            <a:hlinkClick r:id="" action="ppaction://media"/>
            <a:extLst>
              <a:ext uri="{FF2B5EF4-FFF2-40B4-BE49-F238E27FC236}">
                <a16:creationId xmlns:a16="http://schemas.microsoft.com/office/drawing/2014/main" id="{A172E3E5-39B4-4016-4905-FFF665B1460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89703" y="6324599"/>
            <a:ext cx="527792" cy="438119"/>
          </a:xfrm>
          <a:prstGeom prst="rect">
            <a:avLst/>
          </a:prstGeom>
        </p:spPr>
      </p:pic>
      <p:pic>
        <p:nvPicPr>
          <p:cNvPr id="13" name="Picture 12">
            <a:extLst>
              <a:ext uri="{FF2B5EF4-FFF2-40B4-BE49-F238E27FC236}">
                <a16:creationId xmlns:a16="http://schemas.microsoft.com/office/drawing/2014/main" id="{310548FB-E484-BBE9-C956-D548DA6C5BB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48718" y="4256702"/>
            <a:ext cx="4022828" cy="2196190"/>
          </a:xfrm>
          <a:prstGeom prst="rect">
            <a:avLst/>
          </a:prstGeom>
          <a:effectLst>
            <a:softEdge rad="50925"/>
          </a:effectLst>
        </p:spPr>
      </p:pic>
    </p:spTree>
    <p:extLst>
      <p:ext uri="{BB962C8B-B14F-4D97-AF65-F5344CB8AC3E}">
        <p14:creationId xmlns:p14="http://schemas.microsoft.com/office/powerpoint/2010/main" val="1054579406"/>
      </p:ext>
    </p:extLst>
  </p:cSld>
  <p:clrMapOvr>
    <a:masterClrMapping/>
  </p:clrMapOvr>
  <mc:AlternateContent xmlns:mc="http://schemas.openxmlformats.org/markup-compatibility/2006" xmlns:p14="http://schemas.microsoft.com/office/powerpoint/2010/main">
    <mc:Choice Requires="p14">
      <p:transition p14:dur="250" advClick="0" advTm="51700">
        <p:fade/>
      </p:transition>
    </mc:Choice>
    <mc:Fallback xmlns="">
      <p:transition advClick="0" advTm="517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062" fill="hold"/>
                                        <p:tgtEl>
                                          <p:spTgt spid="9"/>
                                        </p:tgtEl>
                                      </p:cBhvr>
                                    </p:cmd>
                                  </p:childTnLst>
                                </p:cTn>
                              </p:par>
                              <p:par>
                                <p:cTn id="7" presetID="9" presetClass="entr" presetSubtype="0" fill="hold" grpId="0" nodeType="withEffect">
                                  <p:stCondLst>
                                    <p:cond delay="10500"/>
                                  </p:stCondLst>
                                  <p:childTnLst>
                                    <p:set>
                                      <p:cBhvr>
                                        <p:cTn id="8" dur="1" fill="hold">
                                          <p:stCondLst>
                                            <p:cond delay="0"/>
                                          </p:stCondLst>
                                        </p:cTn>
                                        <p:tgtEl>
                                          <p:spTgt spid="3"/>
                                        </p:tgtEl>
                                        <p:attrNameLst>
                                          <p:attrName>style.visibility</p:attrName>
                                        </p:attrNameLst>
                                      </p:cBhvr>
                                      <p:to>
                                        <p:strVal val="visible"/>
                                      </p:to>
                                    </p:set>
                                    <p:animEffect transition="in" filter="dissolve">
                                      <p:cBhvr>
                                        <p:cTn id="9" dur="500"/>
                                        <p:tgtEl>
                                          <p:spTgt spid="3"/>
                                        </p:tgtEl>
                                      </p:cBhvr>
                                    </p:animEffect>
                                  </p:childTnLst>
                                </p:cTn>
                              </p:par>
                              <p:par>
                                <p:cTn id="10" presetID="9" presetClass="exit" presetSubtype="0" fill="hold" grpId="1" nodeType="withEffect">
                                  <p:stCondLst>
                                    <p:cond delay="17500"/>
                                  </p:stCondLst>
                                  <p:childTnLst>
                                    <p:animEffect transition="out" filter="dissolv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par>
                                <p:cTn id="13" presetID="9" presetClass="exit" presetSubtype="0" fill="hold" grpId="1" nodeType="withEffect">
                                  <p:stCondLst>
                                    <p:cond delay="17500"/>
                                  </p:stCondLst>
                                  <p:childTnLst>
                                    <p:animEffect transition="out" filter="dissolv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par>
                                <p:cTn id="16" presetID="9" presetClass="entr" presetSubtype="0" fill="hold" grpId="0" nodeType="withEffect">
                                  <p:stCondLst>
                                    <p:cond delay="1800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par>
                                <p:cTn id="19" presetID="9" presetClass="entr" presetSubtype="0" fill="hold" grpId="0" nodeType="withEffect">
                                  <p:stCondLst>
                                    <p:cond delay="20000"/>
                                  </p:stCondLst>
                                  <p:childTnLst>
                                    <p:set>
                                      <p:cBhvr>
                                        <p:cTn id="20" dur="1" fill="hold">
                                          <p:stCondLst>
                                            <p:cond delay="0"/>
                                          </p:stCondLst>
                                        </p:cTn>
                                        <p:tgtEl>
                                          <p:spTgt spid="6"/>
                                        </p:tgtEl>
                                        <p:attrNameLst>
                                          <p:attrName>style.visibility</p:attrName>
                                        </p:attrNameLst>
                                      </p:cBhvr>
                                      <p:to>
                                        <p:strVal val="visible"/>
                                      </p:to>
                                    </p:set>
                                    <p:animEffect transition="in" filter="dissolve">
                                      <p:cBhvr>
                                        <p:cTn id="21" dur="500"/>
                                        <p:tgtEl>
                                          <p:spTgt spid="6"/>
                                        </p:tgtEl>
                                      </p:cBhvr>
                                    </p:animEffect>
                                  </p:childTnLst>
                                </p:cTn>
                              </p:par>
                              <p:par>
                                <p:cTn id="22" presetID="9" presetClass="entr" presetSubtype="0" fill="hold" nodeType="withEffect">
                                  <p:stCondLst>
                                    <p:cond delay="29000"/>
                                  </p:stCondLst>
                                  <p:childTnLst>
                                    <p:set>
                                      <p:cBhvr>
                                        <p:cTn id="23" dur="1" fill="hold">
                                          <p:stCondLst>
                                            <p:cond delay="0"/>
                                          </p:stCondLst>
                                        </p:cTn>
                                        <p:tgtEl>
                                          <p:spTgt spid="13"/>
                                        </p:tgtEl>
                                        <p:attrNameLst>
                                          <p:attrName>style.visibility</p:attrName>
                                        </p:attrNameLst>
                                      </p:cBhvr>
                                      <p:to>
                                        <p:strVal val="visible"/>
                                      </p:to>
                                    </p:set>
                                    <p:animEffect transition="in" filter="dissolve">
                                      <p:cBhvr>
                                        <p:cTn id="24" dur="500"/>
                                        <p:tgtEl>
                                          <p:spTgt spid="13"/>
                                        </p:tgtEl>
                                      </p:cBhvr>
                                    </p:animEffect>
                                  </p:childTnLst>
                                </p:cTn>
                              </p:par>
                              <p:par>
                                <p:cTn id="25" presetID="9" presetClass="exit" presetSubtype="0" fill="hold" grpId="1" nodeType="withEffect">
                                  <p:stCondLst>
                                    <p:cond delay="35700"/>
                                  </p:stCondLst>
                                  <p:childTnLst>
                                    <p:animEffect transition="out" filter="dissolve">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par>
                                <p:cTn id="28" presetID="9" presetClass="exit" presetSubtype="0" fill="hold" grpId="1" nodeType="withEffect">
                                  <p:stCondLst>
                                    <p:cond delay="35700"/>
                                  </p:stCondLst>
                                  <p:childTnLst>
                                    <p:animEffect transition="out" filter="dissolve">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par>
                                <p:cTn id="31" presetID="9" presetClass="exit" presetSubtype="0" fill="hold" nodeType="withEffect">
                                  <p:stCondLst>
                                    <p:cond delay="35700"/>
                                  </p:stCondLst>
                                  <p:childTnLst>
                                    <p:animEffect transition="out" filter="dissolve">
                                      <p:cBhvr>
                                        <p:cTn id="32" dur="500"/>
                                        <p:tgtEl>
                                          <p:spTgt spid="13"/>
                                        </p:tgtEl>
                                      </p:cBhvr>
                                    </p:animEffect>
                                    <p:set>
                                      <p:cBhvr>
                                        <p:cTn id="33" dur="1" fill="hold">
                                          <p:stCondLst>
                                            <p:cond delay="499"/>
                                          </p:stCondLst>
                                        </p:cTn>
                                        <p:tgtEl>
                                          <p:spTgt spid="13"/>
                                        </p:tgtEl>
                                        <p:attrNameLst>
                                          <p:attrName>style.visibility</p:attrName>
                                        </p:attrNameLst>
                                      </p:cBhvr>
                                      <p:to>
                                        <p:strVal val="hidden"/>
                                      </p:to>
                                    </p:set>
                                  </p:childTnLst>
                                </p:cTn>
                              </p:par>
                              <p:par>
                                <p:cTn id="34" presetID="9" presetClass="entr" presetSubtype="0" fill="hold" grpId="0" nodeType="withEffect">
                                  <p:stCondLst>
                                    <p:cond delay="36200"/>
                                  </p:stCondLst>
                                  <p:childTnLst>
                                    <p:set>
                                      <p:cBhvr>
                                        <p:cTn id="35" dur="1" fill="hold">
                                          <p:stCondLst>
                                            <p:cond delay="0"/>
                                          </p:stCondLst>
                                        </p:cTn>
                                        <p:tgtEl>
                                          <p:spTgt spid="4"/>
                                        </p:tgtEl>
                                        <p:attrNameLst>
                                          <p:attrName>style.visibility</p:attrName>
                                        </p:attrNameLst>
                                      </p:cBhvr>
                                      <p:to>
                                        <p:strVal val="visible"/>
                                      </p:to>
                                    </p:set>
                                    <p:animEffect transition="in" filter="dissolve">
                                      <p:cBhvr>
                                        <p:cTn id="36" dur="500"/>
                                        <p:tgtEl>
                                          <p:spTgt spid="4"/>
                                        </p:tgtEl>
                                      </p:cBhvr>
                                    </p:animEffect>
                                  </p:childTnLst>
                                </p:cTn>
                              </p:par>
                              <p:par>
                                <p:cTn id="37" presetID="9" presetClass="entr" presetSubtype="0" fill="hold" nodeType="withEffect">
                                  <p:stCondLst>
                                    <p:cond delay="47000"/>
                                  </p:stCondLst>
                                  <p:childTnLst>
                                    <p:set>
                                      <p:cBhvr>
                                        <p:cTn id="38" dur="1" fill="hold">
                                          <p:stCondLst>
                                            <p:cond delay="0"/>
                                          </p:stCondLst>
                                        </p:cTn>
                                        <p:tgtEl>
                                          <p:spTgt spid="12"/>
                                        </p:tgtEl>
                                        <p:attrNameLst>
                                          <p:attrName>style.visibility</p:attrName>
                                        </p:attrNameLst>
                                      </p:cBhvr>
                                      <p:to>
                                        <p:strVal val="visible"/>
                                      </p:to>
                                    </p:set>
                                    <p:animEffect transition="in" filter="dissolve">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40" fill="hold" display="0">
                  <p:stCondLst>
                    <p:cond delay="indefinite"/>
                  </p:stCondLst>
                  <p:endCondLst>
                    <p:cond evt="onStopAudio" delay="0">
                      <p:tgtEl>
                        <p:sldTgt/>
                      </p:tgtEl>
                    </p:cond>
                  </p:endCondLst>
                </p:cTn>
                <p:tgtEl>
                  <p:spTgt spid="9"/>
                </p:tgtEl>
              </p:cMediaNode>
            </p:audio>
          </p:childTnLst>
        </p:cTn>
      </p:par>
    </p:tnLst>
    <p:bldLst>
      <p:bldP spid="2" grpId="1"/>
      <p:bldP spid="3" grpId="0"/>
      <p:bldP spid="3" grpId="1"/>
      <p:bldP spid="4" grpId="0"/>
      <p:bldP spid="6" grpId="0"/>
      <p:bldP spid="6" grpId="1"/>
      <p:bldP spid="7" grpId="0"/>
      <p:bldP spid="7"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64666BC-9455-5E10-6CB2-71345BBF6643}"/>
              </a:ext>
            </a:extLst>
          </p:cNvPr>
          <p:cNvSpPr txBox="1">
            <a:spLocks/>
          </p:cNvSpPr>
          <p:nvPr/>
        </p:nvSpPr>
        <p:spPr>
          <a:xfrm>
            <a:off x="221105" y="5442"/>
            <a:ext cx="8237095" cy="106679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200" dirty="0">
                <a:latin typeface="+mn-lt"/>
              </a:rPr>
              <a:t>Health Insurance Benefits – Employee Responsibilities</a:t>
            </a:r>
          </a:p>
        </p:txBody>
      </p:sp>
      <p:sp>
        <p:nvSpPr>
          <p:cNvPr id="2" name="TextBox 1">
            <a:extLst>
              <a:ext uri="{FF2B5EF4-FFF2-40B4-BE49-F238E27FC236}">
                <a16:creationId xmlns:a16="http://schemas.microsoft.com/office/drawing/2014/main" id="{985ED715-1630-1575-8950-D32D422B6201}"/>
              </a:ext>
            </a:extLst>
          </p:cNvPr>
          <p:cNvSpPr txBox="1"/>
          <p:nvPr/>
        </p:nvSpPr>
        <p:spPr>
          <a:xfrm>
            <a:off x="800100" y="1235168"/>
            <a:ext cx="7391400" cy="1477328"/>
          </a:xfrm>
          <a:prstGeom prst="rect">
            <a:avLst/>
          </a:prstGeom>
          <a:noFill/>
        </p:spPr>
        <p:txBody>
          <a:bodyPr wrap="square" rtlCol="0">
            <a:spAutoFit/>
          </a:bodyPr>
          <a:lstStyle/>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30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employer may require that payment be made to the employer or to the insurance carrier, but:</a:t>
            </a:r>
            <a:endParaRPr lang="en-US" sz="3000" dirty="0"/>
          </a:p>
        </p:txBody>
      </p:sp>
      <p:sp>
        <p:nvSpPr>
          <p:cNvPr id="3" name="TextBox 2">
            <a:extLst>
              <a:ext uri="{FF2B5EF4-FFF2-40B4-BE49-F238E27FC236}">
                <a16:creationId xmlns:a16="http://schemas.microsoft.com/office/drawing/2014/main" id="{B22B5C34-3EEB-6698-2EFC-2495C21C496B}"/>
              </a:ext>
            </a:extLst>
          </p:cNvPr>
          <p:cNvSpPr txBox="1"/>
          <p:nvPr/>
        </p:nvSpPr>
        <p:spPr>
          <a:xfrm>
            <a:off x="1312577" y="3406841"/>
            <a:ext cx="6366446" cy="1477328"/>
          </a:xfrm>
          <a:prstGeom prst="rect">
            <a:avLst/>
          </a:prstGeom>
          <a:noFill/>
        </p:spPr>
        <p:txBody>
          <a:bodyPr wrap="square" rtlCol="0">
            <a:spAutoFit/>
          </a:bodyPr>
          <a:lstStyle/>
          <a:p>
            <a:r>
              <a:rPr lang="en-US" sz="30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no additional charge may be added to the employee's premium payment for administrative expenses.</a:t>
            </a:r>
          </a:p>
        </p:txBody>
      </p:sp>
      <p:sp>
        <p:nvSpPr>
          <p:cNvPr id="4" name="TextBox 3">
            <a:extLst>
              <a:ext uri="{FF2B5EF4-FFF2-40B4-BE49-F238E27FC236}">
                <a16:creationId xmlns:a16="http://schemas.microsoft.com/office/drawing/2014/main" id="{9567449A-4A6C-7F41-BCE1-A8C0DA3C6667}"/>
              </a:ext>
            </a:extLst>
          </p:cNvPr>
          <p:cNvSpPr txBox="1"/>
          <p:nvPr/>
        </p:nvSpPr>
        <p:spPr>
          <a:xfrm>
            <a:off x="533400" y="1135280"/>
            <a:ext cx="7924799" cy="1200329"/>
          </a:xfrm>
          <a:prstGeom prst="rect">
            <a:avLst/>
          </a:prstGeom>
          <a:noFill/>
        </p:spPr>
        <p:txBody>
          <a:bodyPr wrap="square" rtlCol="0">
            <a:spAutoFit/>
          </a:bodyPr>
          <a:lstStyle/>
          <a:p>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If FMLA leave is unpaid, the employer may require employees to pay their share of premium payments in</a:t>
            </a:r>
            <a:r>
              <a:rPr lang="en-US" sz="2400" kern="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 </a:t>
            </a:r>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any of the following ways:</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407658FE-A2B9-445B-44FC-5301A8C356EF}"/>
              </a:ext>
            </a:extLst>
          </p:cNvPr>
          <p:cNvSpPr txBox="1"/>
          <p:nvPr/>
        </p:nvSpPr>
        <p:spPr>
          <a:xfrm>
            <a:off x="933452" y="2398648"/>
            <a:ext cx="7391398" cy="4185761"/>
          </a:xfrm>
          <a:prstGeom prst="rect">
            <a:avLst/>
          </a:prstGeom>
          <a:noFill/>
        </p:spPr>
        <p:txBody>
          <a:bodyPr wrap="square" rtlCol="0">
            <a:spAutoFit/>
          </a:bodyPr>
          <a:lstStyle/>
          <a:p>
            <a:pPr marL="342900" marR="0" indent="-342900">
              <a:spcBef>
                <a:spcPts val="0"/>
              </a:spcBef>
              <a:spcAft>
                <a:spcPts val="0"/>
              </a:spcAft>
              <a:buClr>
                <a:schemeClr val="accent6">
                  <a:lumMod val="75000"/>
                </a:schemeClr>
              </a:buClr>
              <a:buSzPct val="90000"/>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Payment would be due at the same time as it would be made if by payroll deduction,</a:t>
            </a:r>
          </a:p>
          <a:p>
            <a:pPr marL="342900" marR="0" indent="-342900">
              <a:spcBef>
                <a:spcPts val="0"/>
              </a:spcBef>
              <a:spcAft>
                <a:spcPts val="0"/>
              </a:spcAft>
              <a:buClr>
                <a:schemeClr val="accent6">
                  <a:lumMod val="75000"/>
                </a:schemeClr>
              </a:buClr>
              <a:buSzPct val="90000"/>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spcBef>
                <a:spcPts val="0"/>
              </a:spcBef>
              <a:spcAft>
                <a:spcPts val="0"/>
              </a:spcAft>
              <a:buClr>
                <a:schemeClr val="accent6">
                  <a:lumMod val="75000"/>
                </a:schemeClr>
              </a:buClr>
              <a:buSzPct val="90000"/>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Payment would be prepaid pursuant to a cafeteria plan at the employee's option, or</a:t>
            </a:r>
          </a:p>
          <a:p>
            <a:pPr marL="342900" marR="0" indent="-342900">
              <a:spcBef>
                <a:spcPts val="0"/>
              </a:spcBef>
              <a:spcAft>
                <a:spcPts val="0"/>
              </a:spcAft>
              <a:buClr>
                <a:schemeClr val="accent6">
                  <a:lumMod val="75000"/>
                </a:schemeClr>
              </a:buClr>
              <a:buSzPct val="90000"/>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spcBef>
                <a:spcPts val="0"/>
              </a:spcBef>
              <a:spcAft>
                <a:spcPts val="0"/>
              </a:spcAft>
              <a:buClr>
                <a:schemeClr val="accent6">
                  <a:lumMod val="75000"/>
                </a:schemeClr>
              </a:buClr>
              <a:buSzPct val="90000"/>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Existing rules for payment by employees on “leave without pay” may be followed, provided that such rules do not require prepayment of the premiums that will become due during a period of unpaid FMLA leave or payment of higher premiums than if the employee had not taken leave.</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400" dirty="0"/>
          </a:p>
        </p:txBody>
      </p:sp>
      <p:pic>
        <p:nvPicPr>
          <p:cNvPr id="8" name="Picture 7">
            <a:extLst>
              <a:ext uri="{FF2B5EF4-FFF2-40B4-BE49-F238E27FC236}">
                <a16:creationId xmlns:a16="http://schemas.microsoft.com/office/drawing/2014/main" id="{C27D79F1-C316-4F60-5F60-ACFB830D29A3}"/>
              </a:ext>
            </a:extLst>
          </p:cNvPr>
          <p:cNvPicPr>
            <a:picLocks noChangeAspect="1"/>
          </p:cNvPicPr>
          <p:nvPr/>
        </p:nvPicPr>
        <p:blipFill>
          <a:blip r:embed="rId4">
            <a:alphaModFix amt="14000"/>
            <a:extLst>
              <a:ext uri="{28A0092B-C50C-407E-A947-70E740481C1C}">
                <a14:useLocalDpi xmlns:a14="http://schemas.microsoft.com/office/drawing/2010/main" val="0"/>
              </a:ext>
            </a:extLst>
          </a:blip>
          <a:stretch>
            <a:fillRect/>
          </a:stretch>
        </p:blipFill>
        <p:spPr>
          <a:xfrm>
            <a:off x="1943100" y="1171377"/>
            <a:ext cx="5257800" cy="5163596"/>
          </a:xfrm>
          <a:prstGeom prst="rect">
            <a:avLst/>
          </a:prstGeom>
          <a:effectLst>
            <a:softEdge rad="50800"/>
          </a:effectLst>
        </p:spPr>
      </p:pic>
      <p:pic>
        <p:nvPicPr>
          <p:cNvPr id="10" name="next corrected.mp3">
            <a:hlinkClick r:id="" action="ppaction://media"/>
            <a:extLst>
              <a:ext uri="{FF2B5EF4-FFF2-40B4-BE49-F238E27FC236}">
                <a16:creationId xmlns:a16="http://schemas.microsoft.com/office/drawing/2014/main" id="{2C5C1DD7-4C80-0F79-F06C-FE442D9EAB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334973"/>
            <a:ext cx="457200" cy="428559"/>
          </a:xfrm>
          <a:prstGeom prst="rect">
            <a:avLst/>
          </a:prstGeom>
        </p:spPr>
      </p:pic>
    </p:spTree>
    <p:extLst>
      <p:ext uri="{BB962C8B-B14F-4D97-AF65-F5344CB8AC3E}">
        <p14:creationId xmlns:p14="http://schemas.microsoft.com/office/powerpoint/2010/main" val="226815060"/>
      </p:ext>
    </p:extLst>
  </p:cSld>
  <p:clrMapOvr>
    <a:masterClrMapping/>
  </p:clrMapOvr>
  <mc:AlternateContent xmlns:mc="http://schemas.openxmlformats.org/markup-compatibility/2006" xmlns:p14="http://schemas.microsoft.com/office/powerpoint/2010/main">
    <mc:Choice Requires="p14">
      <p:transition p14:dur="250" advClick="0" advTm="57680">
        <p:fade/>
      </p:transition>
    </mc:Choice>
    <mc:Fallback xmlns="">
      <p:transition advClick="0" advTm="576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8017" fill="hold"/>
                                        <p:tgtEl>
                                          <p:spTgt spid="10"/>
                                        </p:tgtEl>
                                      </p:cBhvr>
                                    </p:cmd>
                                  </p:childTnLst>
                                </p:cTn>
                              </p:par>
                              <p:par>
                                <p:cTn id="7" presetID="9" presetClass="entr" presetSubtype="0" fill="hold" nodeType="withEffect">
                                  <p:stCondLst>
                                    <p:cond delay="9000"/>
                                  </p:stCondLst>
                                  <p:childTnLst>
                                    <p:set>
                                      <p:cBhvr>
                                        <p:cTn id="8" dur="1" fill="hold">
                                          <p:stCondLst>
                                            <p:cond delay="0"/>
                                          </p:stCondLst>
                                        </p:cTn>
                                        <p:tgtEl>
                                          <p:spTgt spid="6">
                                            <p:txEl>
                                              <p:pRg st="0" end="0"/>
                                            </p:txEl>
                                          </p:spTgt>
                                        </p:tgtEl>
                                        <p:attrNameLst>
                                          <p:attrName>style.visibility</p:attrName>
                                        </p:attrNameLst>
                                      </p:cBhvr>
                                      <p:to>
                                        <p:strVal val="visible"/>
                                      </p:to>
                                    </p:set>
                                    <p:animEffect transition="in" filter="dissolve">
                                      <p:cBhvr>
                                        <p:cTn id="9" dur="500"/>
                                        <p:tgtEl>
                                          <p:spTgt spid="6">
                                            <p:txEl>
                                              <p:pRg st="0" end="0"/>
                                            </p:txEl>
                                          </p:spTgt>
                                        </p:tgtEl>
                                      </p:cBhvr>
                                    </p:animEffect>
                                  </p:childTnLst>
                                </p:cTn>
                              </p:par>
                              <p:par>
                                <p:cTn id="10" presetID="9" presetClass="entr" presetSubtype="0" fill="hold" nodeType="withEffect">
                                  <p:stCondLst>
                                    <p:cond delay="1420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dissolve">
                                      <p:cBhvr>
                                        <p:cTn id="12" dur="500"/>
                                        <p:tgtEl>
                                          <p:spTgt spid="6">
                                            <p:txEl>
                                              <p:pRg st="2" end="2"/>
                                            </p:txEl>
                                          </p:spTgt>
                                        </p:tgtEl>
                                      </p:cBhvr>
                                    </p:animEffect>
                                  </p:childTnLst>
                                </p:cTn>
                              </p:par>
                              <p:par>
                                <p:cTn id="13" presetID="9" presetClass="entr" presetSubtype="0" fill="hold" nodeType="withEffect">
                                  <p:stCondLst>
                                    <p:cond delay="20200"/>
                                  </p:stCondLst>
                                  <p:childTnLst>
                                    <p:set>
                                      <p:cBhvr>
                                        <p:cTn id="14" dur="1" fill="hold">
                                          <p:stCondLst>
                                            <p:cond delay="0"/>
                                          </p:stCondLst>
                                        </p:cTn>
                                        <p:tgtEl>
                                          <p:spTgt spid="6">
                                            <p:txEl>
                                              <p:pRg st="4" end="4"/>
                                            </p:txEl>
                                          </p:spTgt>
                                        </p:tgtEl>
                                        <p:attrNameLst>
                                          <p:attrName>style.visibility</p:attrName>
                                        </p:attrNameLst>
                                      </p:cBhvr>
                                      <p:to>
                                        <p:strVal val="visible"/>
                                      </p:to>
                                    </p:set>
                                    <p:animEffect transition="in" filter="dissolve">
                                      <p:cBhvr>
                                        <p:cTn id="15" dur="500"/>
                                        <p:tgtEl>
                                          <p:spTgt spid="6">
                                            <p:txEl>
                                              <p:pRg st="4" end="4"/>
                                            </p:txEl>
                                          </p:spTgt>
                                        </p:tgtEl>
                                      </p:cBhvr>
                                    </p:animEffect>
                                  </p:childTnLst>
                                </p:cTn>
                              </p:par>
                              <p:par>
                                <p:cTn id="16" presetID="9" presetClass="exit" presetSubtype="0" fill="hold" grpId="0" nodeType="withEffect">
                                  <p:stCondLst>
                                    <p:cond delay="40500"/>
                                  </p:stCondLst>
                                  <p:childTnLst>
                                    <p:animEffect transition="out" filter="dissolve">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par>
                                <p:cTn id="19" presetID="9" presetClass="exit" presetSubtype="0" fill="hold" grpId="0" nodeType="withEffect">
                                  <p:stCondLst>
                                    <p:cond delay="40500"/>
                                  </p:stCondLst>
                                  <p:childTnLst>
                                    <p:animEffect transition="out" filter="dissolve">
                                      <p:cBhvr>
                                        <p:cTn id="20" dur="500"/>
                                        <p:tgtEl>
                                          <p:spTgt spid="6">
                                            <p:txEl>
                                              <p:pRg st="0" end="0"/>
                                            </p:txEl>
                                          </p:spTgt>
                                        </p:tgtEl>
                                      </p:cBhvr>
                                    </p:animEffect>
                                    <p:set>
                                      <p:cBhvr>
                                        <p:cTn id="21" dur="1" fill="hold">
                                          <p:stCondLst>
                                            <p:cond delay="499"/>
                                          </p:stCondLst>
                                        </p:cTn>
                                        <p:tgtEl>
                                          <p:spTgt spid="6">
                                            <p:txEl>
                                              <p:pRg st="0" end="0"/>
                                            </p:txEl>
                                          </p:spTgt>
                                        </p:tgtEl>
                                        <p:attrNameLst>
                                          <p:attrName>style.visibility</p:attrName>
                                        </p:attrNameLst>
                                      </p:cBhvr>
                                      <p:to>
                                        <p:strVal val="hidden"/>
                                      </p:to>
                                    </p:set>
                                  </p:childTnLst>
                                </p:cTn>
                              </p:par>
                              <p:par>
                                <p:cTn id="22" presetID="9" presetClass="exit" presetSubtype="0" fill="hold" grpId="0" nodeType="withEffect">
                                  <p:stCondLst>
                                    <p:cond delay="40500"/>
                                  </p:stCondLst>
                                  <p:childTnLst>
                                    <p:animEffect transition="out" filter="dissolve">
                                      <p:cBhvr>
                                        <p:cTn id="23" dur="500"/>
                                        <p:tgtEl>
                                          <p:spTgt spid="6">
                                            <p:txEl>
                                              <p:pRg st="2" end="2"/>
                                            </p:txEl>
                                          </p:spTgt>
                                        </p:tgtEl>
                                      </p:cBhvr>
                                    </p:animEffect>
                                    <p:set>
                                      <p:cBhvr>
                                        <p:cTn id="24" dur="1" fill="hold">
                                          <p:stCondLst>
                                            <p:cond delay="499"/>
                                          </p:stCondLst>
                                        </p:cTn>
                                        <p:tgtEl>
                                          <p:spTgt spid="6">
                                            <p:txEl>
                                              <p:pRg st="2" end="2"/>
                                            </p:txEl>
                                          </p:spTgt>
                                        </p:tgtEl>
                                        <p:attrNameLst>
                                          <p:attrName>style.visibility</p:attrName>
                                        </p:attrNameLst>
                                      </p:cBhvr>
                                      <p:to>
                                        <p:strVal val="hidden"/>
                                      </p:to>
                                    </p:set>
                                  </p:childTnLst>
                                </p:cTn>
                              </p:par>
                              <p:par>
                                <p:cTn id="25" presetID="9" presetClass="exit" presetSubtype="0" fill="hold" grpId="0" nodeType="withEffect">
                                  <p:stCondLst>
                                    <p:cond delay="40500"/>
                                  </p:stCondLst>
                                  <p:childTnLst>
                                    <p:animEffect transition="out" filter="dissolve">
                                      <p:cBhvr>
                                        <p:cTn id="26" dur="500"/>
                                        <p:tgtEl>
                                          <p:spTgt spid="6">
                                            <p:txEl>
                                              <p:pRg st="4" end="4"/>
                                            </p:txEl>
                                          </p:spTgt>
                                        </p:tgtEl>
                                      </p:cBhvr>
                                    </p:animEffect>
                                    <p:set>
                                      <p:cBhvr>
                                        <p:cTn id="27" dur="1" fill="hold">
                                          <p:stCondLst>
                                            <p:cond delay="499"/>
                                          </p:stCondLst>
                                        </p:cTn>
                                        <p:tgtEl>
                                          <p:spTgt spid="6">
                                            <p:txEl>
                                              <p:pRg st="4" end="4"/>
                                            </p:txEl>
                                          </p:spTgt>
                                        </p:tgtEl>
                                        <p:attrNameLst>
                                          <p:attrName>style.visibility</p:attrName>
                                        </p:attrNameLst>
                                      </p:cBhvr>
                                      <p:to>
                                        <p:strVal val="hidden"/>
                                      </p:to>
                                    </p:set>
                                  </p:childTnLst>
                                </p:cTn>
                              </p:par>
                              <p:par>
                                <p:cTn id="28" presetID="9" presetClass="entr" presetSubtype="0" fill="hold" grpId="0" nodeType="withEffect">
                                  <p:stCondLst>
                                    <p:cond delay="41000"/>
                                  </p:stCondLst>
                                  <p:childTnLst>
                                    <p:set>
                                      <p:cBhvr>
                                        <p:cTn id="29" dur="1" fill="hold">
                                          <p:stCondLst>
                                            <p:cond delay="0"/>
                                          </p:stCondLst>
                                        </p:cTn>
                                        <p:tgtEl>
                                          <p:spTgt spid="2"/>
                                        </p:tgtEl>
                                        <p:attrNameLst>
                                          <p:attrName>style.visibility</p:attrName>
                                        </p:attrNameLst>
                                      </p:cBhvr>
                                      <p:to>
                                        <p:strVal val="visible"/>
                                      </p:to>
                                    </p:set>
                                    <p:animEffect transition="in" filter="dissolve">
                                      <p:cBhvr>
                                        <p:cTn id="30" dur="500"/>
                                        <p:tgtEl>
                                          <p:spTgt spid="2"/>
                                        </p:tgtEl>
                                      </p:cBhvr>
                                    </p:animEffect>
                                  </p:childTnLst>
                                </p:cTn>
                              </p:par>
                              <p:par>
                                <p:cTn id="31" presetID="9" presetClass="entr" presetSubtype="0" fill="hold" grpId="0" nodeType="withEffect">
                                  <p:stCondLst>
                                    <p:cond delay="47000"/>
                                  </p:stCondLst>
                                  <p:childTnLst>
                                    <p:set>
                                      <p:cBhvr>
                                        <p:cTn id="32" dur="1" fill="hold">
                                          <p:stCondLst>
                                            <p:cond delay="0"/>
                                          </p:stCondLst>
                                        </p:cTn>
                                        <p:tgtEl>
                                          <p:spTgt spid="3"/>
                                        </p:tgtEl>
                                        <p:attrNameLst>
                                          <p:attrName>style.visibility</p:attrName>
                                        </p:attrNameLst>
                                      </p:cBhvr>
                                      <p:to>
                                        <p:strVal val="visible"/>
                                      </p:to>
                                    </p:set>
                                    <p:animEffect transition="in" filter="dissolve">
                                      <p:cBhvr>
                                        <p:cTn id="3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10"/>
                </p:tgtEl>
              </p:cMediaNode>
            </p:audio>
          </p:childTnLst>
        </p:cTn>
      </p:par>
    </p:tnLst>
    <p:bldLst>
      <p:bldP spid="2" grpId="0"/>
      <p:bldP spid="3" grpId="0"/>
      <p:bldP spid="4" grpId="0"/>
      <p:bldP spid="6" grpId="0" build="allAtOnce"/>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55145</TotalTime>
  <Words>3603</Words>
  <Application>Microsoft Macintosh PowerPoint</Application>
  <PresentationFormat>On-screen Show (4:3)</PresentationFormat>
  <Paragraphs>265</Paragraphs>
  <Slides>33</Slides>
  <Notes>3</Notes>
  <HiddenSlides>0</HiddenSlides>
  <MMClips>32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Arial</vt:lpstr>
      <vt:lpstr>Calibri</vt:lpstr>
      <vt:lpstr>Calibri Light</vt:lpstr>
      <vt:lpstr>Copperplate</vt:lpstr>
      <vt:lpstr>Impact</vt:lpstr>
      <vt:lpstr>Times New Roman</vt:lpstr>
      <vt:lpstr>Wingdings</vt:lpstr>
      <vt:lpstr>Office Theme</vt:lpstr>
      <vt:lpstr>PowerPoint Presentation</vt:lpstr>
      <vt:lpstr>Disclaimer</vt:lpstr>
      <vt:lpstr>Module Five  The End of the FMLA Road</vt:lpstr>
      <vt:lpstr>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End of Module Five  and   The FMLA Overview  Thank you!  Mark Stephens www.mstephenstc.com 817-368-7494</vt:lpstr>
      <vt:lpstr>PowerPoint Presentation</vt:lpstr>
    </vt:vector>
  </TitlesOfParts>
  <Company>City of Denton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Family and Medical Leave Act</dc:title>
  <dc:creator>City of Denton</dc:creator>
  <cp:lastModifiedBy>Mark Stephens</cp:lastModifiedBy>
  <cp:revision>482</cp:revision>
  <cp:lastPrinted>2023-05-03T22:34:13Z</cp:lastPrinted>
  <dcterms:created xsi:type="dcterms:W3CDTF">2001-11-01T15:29:13Z</dcterms:created>
  <dcterms:modified xsi:type="dcterms:W3CDTF">2024-09-11T04:56:57Z</dcterms:modified>
</cp:coreProperties>
</file>