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2" r:id="rId1"/>
  </p:sldMasterIdLst>
  <p:notesMasterIdLst>
    <p:notesMasterId r:id="rId31"/>
  </p:notesMasterIdLst>
  <p:handoutMasterIdLst>
    <p:handoutMasterId r:id="rId32"/>
  </p:handoutMasterIdLst>
  <p:sldIdLst>
    <p:sldId id="256" r:id="rId2"/>
    <p:sldId id="326" r:id="rId3"/>
    <p:sldId id="478" r:id="rId4"/>
    <p:sldId id="476" r:id="rId5"/>
    <p:sldId id="492" r:id="rId6"/>
    <p:sldId id="493" r:id="rId7"/>
    <p:sldId id="494" r:id="rId8"/>
    <p:sldId id="511" r:id="rId9"/>
    <p:sldId id="496" r:id="rId10"/>
    <p:sldId id="497" r:id="rId11"/>
    <p:sldId id="498" r:id="rId12"/>
    <p:sldId id="500" r:id="rId13"/>
    <p:sldId id="501" r:id="rId14"/>
    <p:sldId id="502" r:id="rId15"/>
    <p:sldId id="516" r:id="rId16"/>
    <p:sldId id="503" r:id="rId17"/>
    <p:sldId id="505" r:id="rId18"/>
    <p:sldId id="506" r:id="rId19"/>
    <p:sldId id="507" r:id="rId20"/>
    <p:sldId id="504" r:id="rId21"/>
    <p:sldId id="517" r:id="rId22"/>
    <p:sldId id="508" r:id="rId23"/>
    <p:sldId id="518" r:id="rId24"/>
    <p:sldId id="509" r:id="rId25"/>
    <p:sldId id="510" r:id="rId26"/>
    <p:sldId id="512" r:id="rId27"/>
    <p:sldId id="513" r:id="rId28"/>
    <p:sldId id="330" r:id="rId29"/>
    <p:sldId id="515" r:id="rId30"/>
  </p:sldIdLst>
  <p:sldSz cx="9144000" cy="6858000" type="screen4x3"/>
  <p:notesSz cx="6950075" cy="9236075"/>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08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35" autoAdjust="0"/>
    <p:restoredTop sz="91126" autoAdjust="0"/>
  </p:normalViewPr>
  <p:slideViewPr>
    <p:cSldViewPr>
      <p:cViewPr varScale="1">
        <p:scale>
          <a:sx n="80" d="100"/>
          <a:sy n="80" d="100"/>
        </p:scale>
        <p:origin x="60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BC7E276-B3B8-80E9-A553-D0AC65F2976C}"/>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defTabSz="915886" eaLnBrk="1" hangingPunct="1">
              <a:defRPr sz="1200"/>
            </a:lvl1pPr>
          </a:lstStyle>
          <a:p>
            <a:pPr>
              <a:defRPr/>
            </a:pPr>
            <a:endParaRPr lang="en-US"/>
          </a:p>
        </p:txBody>
      </p:sp>
      <p:sp>
        <p:nvSpPr>
          <p:cNvPr id="58371" name="Rectangle 3">
            <a:extLst>
              <a:ext uri="{FF2B5EF4-FFF2-40B4-BE49-F238E27FC236}">
                <a16:creationId xmlns:a16="http://schemas.microsoft.com/office/drawing/2014/main" id="{9700DF75-18E9-A362-2534-E29EE680754E}"/>
              </a:ext>
            </a:extLst>
          </p:cNvPr>
          <p:cNvSpPr>
            <a:spLocks noGrp="1" noChangeArrowheads="1"/>
          </p:cNvSpPr>
          <p:nvPr>
            <p:ph type="dt" sz="quarter" idx="1"/>
          </p:nvPr>
        </p:nvSpPr>
        <p:spPr bwMode="auto">
          <a:xfrm>
            <a:off x="3938588" y="0"/>
            <a:ext cx="3011487"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algn="r" defTabSz="915886" eaLnBrk="1" hangingPunct="1">
              <a:defRPr sz="1200"/>
            </a:lvl1pPr>
          </a:lstStyle>
          <a:p>
            <a:pPr>
              <a:defRPr/>
            </a:pPr>
            <a:endParaRPr lang="en-US"/>
          </a:p>
        </p:txBody>
      </p:sp>
      <p:sp>
        <p:nvSpPr>
          <p:cNvPr id="58372" name="Rectangle 4">
            <a:extLst>
              <a:ext uri="{FF2B5EF4-FFF2-40B4-BE49-F238E27FC236}">
                <a16:creationId xmlns:a16="http://schemas.microsoft.com/office/drawing/2014/main" id="{0217E49B-577D-50D0-088F-22540CE2D1F3}"/>
              </a:ext>
            </a:extLst>
          </p:cNvPr>
          <p:cNvSpPr>
            <a:spLocks noGrp="1" noChangeArrowheads="1"/>
          </p:cNvSpPr>
          <p:nvPr>
            <p:ph type="ftr" sz="quarter" idx="2"/>
          </p:nvPr>
        </p:nvSpPr>
        <p:spPr bwMode="auto">
          <a:xfrm>
            <a:off x="0" y="8774113"/>
            <a:ext cx="3011488"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defTabSz="915886" eaLnBrk="1" hangingPunct="1">
              <a:defRPr sz="1200"/>
            </a:lvl1pPr>
          </a:lstStyle>
          <a:p>
            <a:pPr>
              <a:defRPr/>
            </a:pPr>
            <a:endParaRPr lang="en-US"/>
          </a:p>
        </p:txBody>
      </p:sp>
      <p:sp>
        <p:nvSpPr>
          <p:cNvPr id="58373" name="Rectangle 5">
            <a:extLst>
              <a:ext uri="{FF2B5EF4-FFF2-40B4-BE49-F238E27FC236}">
                <a16:creationId xmlns:a16="http://schemas.microsoft.com/office/drawing/2014/main" id="{6CBAC419-7695-EDD2-1E5E-3E2A2C0A8897}"/>
              </a:ext>
            </a:extLst>
          </p:cNvPr>
          <p:cNvSpPr>
            <a:spLocks noGrp="1" noChangeArrowheads="1"/>
          </p:cNvSpPr>
          <p:nvPr>
            <p:ph type="sldNum" sz="quarter" idx="3"/>
          </p:nvPr>
        </p:nvSpPr>
        <p:spPr bwMode="auto">
          <a:xfrm>
            <a:off x="3938588" y="8774113"/>
            <a:ext cx="3011487"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algn="r" eaLnBrk="1" hangingPunct="1">
              <a:defRPr sz="1200"/>
            </a:lvl1pPr>
          </a:lstStyle>
          <a:p>
            <a:pPr>
              <a:defRPr/>
            </a:pPr>
            <a:fld id="{9D843E28-64CB-414B-B502-C9A2FFA5D91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606253C-5E39-CEB4-61CB-569E482B18F3}"/>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defTabSz="915886" eaLnBrk="1" hangingPunct="1">
              <a:defRPr sz="1200"/>
            </a:lvl1pPr>
          </a:lstStyle>
          <a:p>
            <a:pPr>
              <a:defRPr/>
            </a:pPr>
            <a:endParaRPr lang="en-US"/>
          </a:p>
        </p:txBody>
      </p:sp>
      <p:sp>
        <p:nvSpPr>
          <p:cNvPr id="11267" name="Rectangle 3">
            <a:extLst>
              <a:ext uri="{FF2B5EF4-FFF2-40B4-BE49-F238E27FC236}">
                <a16:creationId xmlns:a16="http://schemas.microsoft.com/office/drawing/2014/main" id="{03FABB6D-08E1-81B3-241A-7D7833417795}"/>
              </a:ext>
            </a:extLst>
          </p:cNvPr>
          <p:cNvSpPr>
            <a:spLocks noGrp="1" noChangeArrowheads="1"/>
          </p:cNvSpPr>
          <p:nvPr>
            <p:ph type="dt" idx="1"/>
          </p:nvPr>
        </p:nvSpPr>
        <p:spPr bwMode="auto">
          <a:xfrm>
            <a:off x="3938588" y="0"/>
            <a:ext cx="3011487"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algn="r" defTabSz="915886" eaLnBrk="1" hangingPunct="1">
              <a:defRPr sz="1200"/>
            </a:lvl1pPr>
          </a:lstStyle>
          <a:p>
            <a:pPr>
              <a:defRPr/>
            </a:pPr>
            <a:endParaRPr lang="en-US"/>
          </a:p>
        </p:txBody>
      </p:sp>
      <p:sp>
        <p:nvSpPr>
          <p:cNvPr id="21508" name="Rectangle 4">
            <a:extLst>
              <a:ext uri="{FF2B5EF4-FFF2-40B4-BE49-F238E27FC236}">
                <a16:creationId xmlns:a16="http://schemas.microsoft.com/office/drawing/2014/main" id="{A494DC46-F6B1-8209-6D24-C60C165CCE7D}"/>
              </a:ext>
            </a:extLst>
          </p:cNvPr>
          <p:cNvSpPr>
            <a:spLocks noGrp="1" noRot="1" noChangeAspect="1" noChangeArrowheads="1" noTextEdit="1"/>
          </p:cNvSpPr>
          <p:nvPr>
            <p:ph type="sldImg" idx="2"/>
          </p:nvPr>
        </p:nvSpPr>
        <p:spPr bwMode="auto">
          <a:xfrm>
            <a:off x="1168400" y="693738"/>
            <a:ext cx="4614863"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18A0928A-C5D6-F798-A2DB-45A3C6DA09C4}"/>
              </a:ext>
            </a:extLst>
          </p:cNvPr>
          <p:cNvSpPr>
            <a:spLocks noGrp="1" noChangeArrowheads="1"/>
          </p:cNvSpPr>
          <p:nvPr>
            <p:ph type="body" sz="quarter" idx="3"/>
          </p:nvPr>
        </p:nvSpPr>
        <p:spPr bwMode="auto">
          <a:xfrm>
            <a:off x="927100" y="4387850"/>
            <a:ext cx="5095875" cy="4154488"/>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431ED27C-2D52-5E76-8D68-8146905948E3}"/>
              </a:ext>
            </a:extLst>
          </p:cNvPr>
          <p:cNvSpPr>
            <a:spLocks noGrp="1" noChangeArrowheads="1"/>
          </p:cNvSpPr>
          <p:nvPr>
            <p:ph type="ftr" sz="quarter" idx="4"/>
          </p:nvPr>
        </p:nvSpPr>
        <p:spPr bwMode="auto">
          <a:xfrm>
            <a:off x="0" y="8774113"/>
            <a:ext cx="3011488"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defTabSz="915886" eaLnBrk="1" hangingPunct="1">
              <a:defRPr sz="1200"/>
            </a:lvl1pPr>
          </a:lstStyle>
          <a:p>
            <a:pPr>
              <a:defRPr/>
            </a:pPr>
            <a:endParaRPr lang="en-US"/>
          </a:p>
        </p:txBody>
      </p:sp>
      <p:sp>
        <p:nvSpPr>
          <p:cNvPr id="11271" name="Rectangle 7">
            <a:extLst>
              <a:ext uri="{FF2B5EF4-FFF2-40B4-BE49-F238E27FC236}">
                <a16:creationId xmlns:a16="http://schemas.microsoft.com/office/drawing/2014/main" id="{56D58940-0642-7D53-0B11-C5C3B9752D39}"/>
              </a:ext>
            </a:extLst>
          </p:cNvPr>
          <p:cNvSpPr>
            <a:spLocks noGrp="1" noChangeArrowheads="1"/>
          </p:cNvSpPr>
          <p:nvPr>
            <p:ph type="sldNum" sz="quarter" idx="5"/>
          </p:nvPr>
        </p:nvSpPr>
        <p:spPr bwMode="auto">
          <a:xfrm>
            <a:off x="3938588" y="8774113"/>
            <a:ext cx="3011487"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algn="r" eaLnBrk="1" hangingPunct="1">
              <a:defRPr sz="1200"/>
            </a:lvl1pPr>
          </a:lstStyle>
          <a:p>
            <a:pPr>
              <a:defRPr/>
            </a:pPr>
            <a:fld id="{8A2BB86B-EF9B-5847-A54D-0BAA252B62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EAE30514-2A0D-D520-7A8F-C8F9DABFF942}"/>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ECE48D3D-2954-29C6-FBBF-E1F7857A69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579" name="Slide Number Placeholder 3">
            <a:extLst>
              <a:ext uri="{FF2B5EF4-FFF2-40B4-BE49-F238E27FC236}">
                <a16:creationId xmlns:a16="http://schemas.microsoft.com/office/drawing/2014/main" id="{3C701510-C148-95B2-9988-36EC604421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DE5DBD-D938-AE45-B8F7-A5CF4D804587}" type="slidenum">
              <a:rPr lang="en-US" altLang="en-US" sz="1200" smtClean="0"/>
              <a:pPr/>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F907C077-C9E9-5673-BAF6-6C6676E42AE7}"/>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68A09B1D-EB03-4A38-09B5-BED69F3CE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BD3B9AC7-8215-7CBD-4A96-9FB836CC6F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340DFA-7A0E-D844-A1D1-9CE7EF0EC47F}" type="slidenum">
              <a:rPr lang="en-US" altLang="en-US" sz="1200" smtClean="0"/>
              <a:pPr/>
              <a:t>2</a:t>
            </a:fld>
            <a:endParaRPr lang="en-US" altLang="en-US" sz="1200"/>
          </a:p>
        </p:txBody>
      </p:sp>
    </p:spTree>
    <p:extLst>
      <p:ext uri="{BB962C8B-B14F-4D97-AF65-F5344CB8AC3E}">
        <p14:creationId xmlns:p14="http://schemas.microsoft.com/office/powerpoint/2010/main" val="110427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26</a:t>
            </a:fld>
            <a:endParaRPr lang="en-US" altLang="en-US"/>
          </a:p>
        </p:txBody>
      </p:sp>
    </p:spTree>
    <p:extLst>
      <p:ext uri="{BB962C8B-B14F-4D97-AF65-F5344CB8AC3E}">
        <p14:creationId xmlns:p14="http://schemas.microsoft.com/office/powerpoint/2010/main" val="158096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EA91-9E0E-ED1C-4920-C6436CAC9A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44ACBE7-C233-90A6-869E-16FFEFC0916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6DB27E6-4F62-7205-42C7-0489DD5B5E3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857A27A-33EA-921B-6B58-21DBE789601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8A4B1D3-D06D-C96B-7E69-CC9516527AD0}"/>
              </a:ext>
            </a:extLst>
          </p:cNvPr>
          <p:cNvSpPr>
            <a:spLocks noGrp="1"/>
          </p:cNvSpPr>
          <p:nvPr>
            <p:ph type="sldNum" sz="quarter" idx="12"/>
          </p:nvPr>
        </p:nvSpPr>
        <p:spPr/>
        <p:txBody>
          <a:bodyPr/>
          <a:lstStyle/>
          <a:p>
            <a:pPr>
              <a:defRPr/>
            </a:pPr>
            <a:fld id="{5177D36A-2D19-354C-8048-675CF2AC5EE0}" type="slidenum">
              <a:rPr lang="en-US" altLang="en-US" smtClean="0"/>
              <a:pPr>
                <a:defRPr/>
              </a:pPr>
              <a:t>‹#›</a:t>
            </a:fld>
            <a:endParaRPr lang="en-US" altLang="en-US"/>
          </a:p>
        </p:txBody>
      </p:sp>
    </p:spTree>
    <p:extLst>
      <p:ext uri="{BB962C8B-B14F-4D97-AF65-F5344CB8AC3E}">
        <p14:creationId xmlns:p14="http://schemas.microsoft.com/office/powerpoint/2010/main" val="1452428231"/>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DEB8-3225-E4AE-E1C2-36379A1E72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F69F0-7A56-374F-7E0F-7C478B604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E52E4-1DB3-2563-50FB-196EBE80E05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307FC02-582C-AC50-6553-46269F05F70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ABC5BF9-E2F8-F809-5E1B-84A74E6EDF68}"/>
              </a:ext>
            </a:extLst>
          </p:cNvPr>
          <p:cNvSpPr>
            <a:spLocks noGrp="1"/>
          </p:cNvSpPr>
          <p:nvPr>
            <p:ph type="sldNum" sz="quarter" idx="12"/>
          </p:nvPr>
        </p:nvSpPr>
        <p:spPr/>
        <p:txBody>
          <a:bodyPr/>
          <a:lstStyle/>
          <a:p>
            <a:pPr>
              <a:defRPr/>
            </a:pPr>
            <a:fld id="{98A24CA6-0B18-784B-B07A-344525A90488}" type="slidenum">
              <a:rPr lang="en-US" altLang="en-US" smtClean="0"/>
              <a:pPr>
                <a:defRPr/>
              </a:pPr>
              <a:t>‹#›</a:t>
            </a:fld>
            <a:endParaRPr lang="en-US" altLang="en-US"/>
          </a:p>
        </p:txBody>
      </p:sp>
    </p:spTree>
    <p:extLst>
      <p:ext uri="{BB962C8B-B14F-4D97-AF65-F5344CB8AC3E}">
        <p14:creationId xmlns:p14="http://schemas.microsoft.com/office/powerpoint/2010/main" val="355996553"/>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460DA-C471-4130-7643-594001BCBEF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9FB210-2135-164E-A74A-C579FE00BF8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0906B-C743-B64B-E9FB-3C0C10E50EE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43A9ED0-744A-FACD-D335-4FE969DF219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856A98F-04C3-5588-83B2-A52AB7E77E12}"/>
              </a:ext>
            </a:extLst>
          </p:cNvPr>
          <p:cNvSpPr>
            <a:spLocks noGrp="1"/>
          </p:cNvSpPr>
          <p:nvPr>
            <p:ph type="sldNum" sz="quarter" idx="12"/>
          </p:nvPr>
        </p:nvSpPr>
        <p:spPr/>
        <p:txBody>
          <a:bodyPr/>
          <a:lstStyle/>
          <a:p>
            <a:pPr>
              <a:defRPr/>
            </a:pPr>
            <a:fld id="{4CA2C093-F11F-FF40-A6D4-B9DC20C9A5AB}" type="slidenum">
              <a:rPr lang="en-US" altLang="en-US" smtClean="0"/>
              <a:pPr>
                <a:defRPr/>
              </a:pPr>
              <a:t>‹#›</a:t>
            </a:fld>
            <a:endParaRPr lang="en-US" altLang="en-US"/>
          </a:p>
        </p:txBody>
      </p:sp>
    </p:spTree>
    <p:extLst>
      <p:ext uri="{BB962C8B-B14F-4D97-AF65-F5344CB8AC3E}">
        <p14:creationId xmlns:p14="http://schemas.microsoft.com/office/powerpoint/2010/main" val="1137126536"/>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1"/>
            <a:ext cx="7772400" cy="1206500"/>
          </a:xfrm>
        </p:spPr>
        <p:txBody>
          <a:bodyPr/>
          <a:lstStyle/>
          <a:p>
            <a:r>
              <a:rPr lang="en-US"/>
              <a:t>Click to edit Master title style</a:t>
            </a:r>
          </a:p>
        </p:txBody>
      </p:sp>
      <p:sp>
        <p:nvSpPr>
          <p:cNvPr id="3" name="Text Placeholder 2"/>
          <p:cNvSpPr>
            <a:spLocks noGrp="1"/>
          </p:cNvSpPr>
          <p:nvPr>
            <p:ph type="body" sz="half" idx="1"/>
          </p:nvPr>
        </p:nvSpPr>
        <p:spPr>
          <a:xfrm>
            <a:off x="1219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00200"/>
            <a:ext cx="3810000" cy="4495800"/>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40137363-39C8-CB5E-CFEB-021D8905C03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6DE7AEE-7B7F-1E0C-BD6E-BDFCBAF687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B908-8318-BC0A-3AFB-212E04A43708}"/>
              </a:ext>
            </a:extLst>
          </p:cNvPr>
          <p:cNvSpPr>
            <a:spLocks noGrp="1"/>
          </p:cNvSpPr>
          <p:nvPr>
            <p:ph type="sldNum" sz="quarter" idx="12"/>
          </p:nvPr>
        </p:nvSpPr>
        <p:spPr/>
        <p:txBody>
          <a:bodyPr/>
          <a:lstStyle>
            <a:lvl1pPr>
              <a:defRPr/>
            </a:lvl1pPr>
          </a:lstStyle>
          <a:p>
            <a:pPr>
              <a:defRPr/>
            </a:pPr>
            <a:fld id="{E108C89E-F2F4-C140-9552-C3B0974EAC79}" type="slidenum">
              <a:rPr lang="en-US" altLang="en-US"/>
              <a:pPr>
                <a:defRPr/>
              </a:pPr>
              <a:t>‹#›</a:t>
            </a:fld>
            <a:endParaRPr lang="en-US" altLang="en-US"/>
          </a:p>
        </p:txBody>
      </p:sp>
    </p:spTree>
    <p:extLst>
      <p:ext uri="{BB962C8B-B14F-4D97-AF65-F5344CB8AC3E}">
        <p14:creationId xmlns:p14="http://schemas.microsoft.com/office/powerpoint/2010/main" val="2101986962"/>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5E34-637A-7CAD-A173-AA86FCDD1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620E7-E4AB-068D-7ED0-4E8CC076F0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448AC-2822-E56E-F50A-CC33D2CDBB0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7199E38-5305-8EA7-C238-72C30FA1854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0043BA8-CF10-F580-A275-4B3F901DA459}"/>
              </a:ext>
            </a:extLst>
          </p:cNvPr>
          <p:cNvSpPr>
            <a:spLocks noGrp="1"/>
          </p:cNvSpPr>
          <p:nvPr>
            <p:ph type="sldNum" sz="quarter" idx="12"/>
          </p:nvPr>
        </p:nvSpPr>
        <p:spPr/>
        <p:txBody>
          <a:bodyPr/>
          <a:lstStyle/>
          <a:p>
            <a:pPr>
              <a:defRPr/>
            </a:pPr>
            <a:fld id="{9E8F8F29-2482-D644-9BBC-8E8265B6293C}" type="slidenum">
              <a:rPr lang="en-US" altLang="en-US" smtClean="0"/>
              <a:pPr>
                <a:defRPr/>
              </a:pPr>
              <a:t>‹#›</a:t>
            </a:fld>
            <a:endParaRPr lang="en-US" altLang="en-US"/>
          </a:p>
        </p:txBody>
      </p:sp>
    </p:spTree>
    <p:extLst>
      <p:ext uri="{BB962C8B-B14F-4D97-AF65-F5344CB8AC3E}">
        <p14:creationId xmlns:p14="http://schemas.microsoft.com/office/powerpoint/2010/main" val="3265118472"/>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87F0-6844-CB6E-0E9C-E6D9B56BAC2C}"/>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828DB13-0427-1DB7-B3F6-4AE44FFB5BFF}"/>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7E654-17D0-CFAD-47B9-BF7032954CB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0D32E64-8FD8-0C55-C426-7DA1256539E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2D70503-59E1-FAED-C47F-F192A13074FE}"/>
              </a:ext>
            </a:extLst>
          </p:cNvPr>
          <p:cNvSpPr>
            <a:spLocks noGrp="1"/>
          </p:cNvSpPr>
          <p:nvPr>
            <p:ph type="sldNum" sz="quarter" idx="12"/>
          </p:nvPr>
        </p:nvSpPr>
        <p:spPr/>
        <p:txBody>
          <a:bodyPr/>
          <a:lstStyle/>
          <a:p>
            <a:pPr>
              <a:defRPr/>
            </a:pPr>
            <a:fld id="{BED81B23-2B05-1542-BC7D-6DA29132F3B3}" type="slidenum">
              <a:rPr lang="en-US" altLang="en-US" smtClean="0"/>
              <a:pPr>
                <a:defRPr/>
              </a:pPr>
              <a:t>‹#›</a:t>
            </a:fld>
            <a:endParaRPr lang="en-US" altLang="en-US"/>
          </a:p>
        </p:txBody>
      </p:sp>
    </p:spTree>
    <p:extLst>
      <p:ext uri="{BB962C8B-B14F-4D97-AF65-F5344CB8AC3E}">
        <p14:creationId xmlns:p14="http://schemas.microsoft.com/office/powerpoint/2010/main" val="4034667884"/>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A131-73E4-2B77-86F3-FFC633CC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EECBB-CBAE-6916-4BA3-B23B3FDF484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0A63B-4D70-DEA9-53F0-D349981B92F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1C0112-FE9E-71BB-36B3-8A3EC046468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0C2AE27-654D-621D-CD8B-E1EA4C6CF73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C70FB6A-2EE5-3932-BDA6-F947A3AEB33D}"/>
              </a:ext>
            </a:extLst>
          </p:cNvPr>
          <p:cNvSpPr>
            <a:spLocks noGrp="1"/>
          </p:cNvSpPr>
          <p:nvPr>
            <p:ph type="sldNum" sz="quarter" idx="12"/>
          </p:nvPr>
        </p:nvSpPr>
        <p:spPr/>
        <p:txBody>
          <a:bodyPr/>
          <a:lstStyle/>
          <a:p>
            <a:pPr>
              <a:defRPr/>
            </a:pPr>
            <a:fld id="{70FBB8CD-C001-1247-BD2E-88A460348736}" type="slidenum">
              <a:rPr lang="en-US" altLang="en-US" smtClean="0"/>
              <a:pPr>
                <a:defRPr/>
              </a:pPr>
              <a:t>‹#›</a:t>
            </a:fld>
            <a:endParaRPr lang="en-US" altLang="en-US"/>
          </a:p>
        </p:txBody>
      </p:sp>
    </p:spTree>
    <p:extLst>
      <p:ext uri="{BB962C8B-B14F-4D97-AF65-F5344CB8AC3E}">
        <p14:creationId xmlns:p14="http://schemas.microsoft.com/office/powerpoint/2010/main" val="1149642805"/>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14E9-A7B2-83FD-14C0-C879C8581F6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7CFD10-C0D7-A64F-D7C6-B31347233E7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000871-F96E-0095-BA96-3805EB41C91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433263-B513-ED44-11FC-1CD53BF8D7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8615D-5F55-57A3-1CFB-04A10462BA3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BD8F12-8E0F-090C-F785-F1660576B6E6}"/>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F2E002A4-3AAD-71A0-5130-57514D668F89}"/>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215FC0EA-CDD7-7DC9-E117-C69666DB04FB}"/>
              </a:ext>
            </a:extLst>
          </p:cNvPr>
          <p:cNvSpPr>
            <a:spLocks noGrp="1"/>
          </p:cNvSpPr>
          <p:nvPr>
            <p:ph type="sldNum" sz="quarter" idx="12"/>
          </p:nvPr>
        </p:nvSpPr>
        <p:spPr/>
        <p:txBody>
          <a:bodyPr/>
          <a:lstStyle/>
          <a:p>
            <a:pPr>
              <a:defRPr/>
            </a:pPr>
            <a:fld id="{84CB24F0-D2CE-0D47-A798-8210A28652BC}" type="slidenum">
              <a:rPr lang="en-US" altLang="en-US" smtClean="0"/>
              <a:pPr>
                <a:defRPr/>
              </a:pPr>
              <a:t>‹#›</a:t>
            </a:fld>
            <a:endParaRPr lang="en-US" altLang="en-US"/>
          </a:p>
        </p:txBody>
      </p:sp>
    </p:spTree>
    <p:extLst>
      <p:ext uri="{BB962C8B-B14F-4D97-AF65-F5344CB8AC3E}">
        <p14:creationId xmlns:p14="http://schemas.microsoft.com/office/powerpoint/2010/main" val="118058012"/>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4024-DE65-6F6E-4D54-F27F5F9678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0EBB2D-885B-F764-003D-21FF551879F5}"/>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B6528CF0-9DE8-AAAC-60B1-5E93B80E3E9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647A2AF5-5765-7F00-6259-ECE4979B33CA}"/>
              </a:ext>
            </a:extLst>
          </p:cNvPr>
          <p:cNvSpPr>
            <a:spLocks noGrp="1"/>
          </p:cNvSpPr>
          <p:nvPr>
            <p:ph type="sldNum" sz="quarter" idx="12"/>
          </p:nvPr>
        </p:nvSpPr>
        <p:spPr/>
        <p:txBody>
          <a:bodyPr/>
          <a:lstStyle/>
          <a:p>
            <a:pPr>
              <a:defRPr/>
            </a:pPr>
            <a:fld id="{E7A0A8D0-B68B-C44B-BB06-B2264BB45A1C}" type="slidenum">
              <a:rPr lang="en-US" altLang="en-US" smtClean="0"/>
              <a:pPr>
                <a:defRPr/>
              </a:pPr>
              <a:t>‹#›</a:t>
            </a:fld>
            <a:endParaRPr lang="en-US" altLang="en-US"/>
          </a:p>
        </p:txBody>
      </p:sp>
    </p:spTree>
    <p:extLst>
      <p:ext uri="{BB962C8B-B14F-4D97-AF65-F5344CB8AC3E}">
        <p14:creationId xmlns:p14="http://schemas.microsoft.com/office/powerpoint/2010/main" val="1110792925"/>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45ED1-5323-3BB6-4744-41C65B6E3273}"/>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6D81223D-22D7-8F28-125F-2B4B9C7B88C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C8BA9D4-27D3-4F7D-416D-20475C5410C8}"/>
              </a:ext>
            </a:extLst>
          </p:cNvPr>
          <p:cNvSpPr>
            <a:spLocks noGrp="1"/>
          </p:cNvSpPr>
          <p:nvPr>
            <p:ph type="sldNum" sz="quarter" idx="12"/>
          </p:nvPr>
        </p:nvSpPr>
        <p:spPr/>
        <p:txBody>
          <a:bodyPr/>
          <a:lstStyle/>
          <a:p>
            <a:pPr>
              <a:defRPr/>
            </a:pPr>
            <a:fld id="{818115D1-36CD-9D4D-B83E-A7C224775C24}" type="slidenum">
              <a:rPr lang="en-US" altLang="en-US" smtClean="0"/>
              <a:pPr>
                <a:defRPr/>
              </a:pPr>
              <a:t>‹#›</a:t>
            </a:fld>
            <a:endParaRPr lang="en-US" altLang="en-US"/>
          </a:p>
        </p:txBody>
      </p:sp>
    </p:spTree>
    <p:extLst>
      <p:ext uri="{BB962C8B-B14F-4D97-AF65-F5344CB8AC3E}">
        <p14:creationId xmlns:p14="http://schemas.microsoft.com/office/powerpoint/2010/main" val="1554240082"/>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CD0-4DF9-6B8E-2085-F5296BC2E0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420A7C-4C3E-8832-A779-099DCB7FAB1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D0A729-BD77-72A2-CF99-B551720A7A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179A7B-F468-F006-AB14-FF2F776FA0A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9216DB31-8256-9F3A-7079-236FE83220D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942BF85-B879-285D-4A81-A8A675F6D2BD}"/>
              </a:ext>
            </a:extLst>
          </p:cNvPr>
          <p:cNvSpPr>
            <a:spLocks noGrp="1"/>
          </p:cNvSpPr>
          <p:nvPr>
            <p:ph type="sldNum" sz="quarter" idx="12"/>
          </p:nvPr>
        </p:nvSpPr>
        <p:spPr/>
        <p:txBody>
          <a:bodyPr/>
          <a:lstStyle/>
          <a:p>
            <a:pPr>
              <a:defRPr/>
            </a:pPr>
            <a:fld id="{AD186E2D-3802-B244-973D-3E6C3AB6033F}" type="slidenum">
              <a:rPr lang="en-US" altLang="en-US" smtClean="0"/>
              <a:pPr>
                <a:defRPr/>
              </a:pPr>
              <a:t>‹#›</a:t>
            </a:fld>
            <a:endParaRPr lang="en-US" altLang="en-US"/>
          </a:p>
        </p:txBody>
      </p:sp>
    </p:spTree>
    <p:extLst>
      <p:ext uri="{BB962C8B-B14F-4D97-AF65-F5344CB8AC3E}">
        <p14:creationId xmlns:p14="http://schemas.microsoft.com/office/powerpoint/2010/main" val="2536126606"/>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82F5-8012-55CB-CB1B-3FA8B4476C8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C78AFF8-44E3-1030-2BD1-1469BDEAC2D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941DE27-AD00-C13D-13D4-4DBBBC8110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FD1DA6-D57C-D7C5-397C-8F7A6993143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77E89714-F073-52D5-9429-915D5F3663E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FFBFC5F-1FCB-B5AC-5D76-969B254C57C4}"/>
              </a:ext>
            </a:extLst>
          </p:cNvPr>
          <p:cNvSpPr>
            <a:spLocks noGrp="1"/>
          </p:cNvSpPr>
          <p:nvPr>
            <p:ph type="sldNum" sz="quarter" idx="12"/>
          </p:nvPr>
        </p:nvSpPr>
        <p:spPr/>
        <p:txBody>
          <a:bodyPr/>
          <a:lstStyle/>
          <a:p>
            <a:pPr>
              <a:defRPr/>
            </a:pPr>
            <a:fld id="{75A73966-6818-B844-AC37-BE5F30362575}" type="slidenum">
              <a:rPr lang="en-US" altLang="en-US" smtClean="0"/>
              <a:pPr>
                <a:defRPr/>
              </a:pPr>
              <a:t>‹#›</a:t>
            </a:fld>
            <a:endParaRPr lang="en-US" altLang="en-US"/>
          </a:p>
        </p:txBody>
      </p:sp>
    </p:spTree>
    <p:extLst>
      <p:ext uri="{BB962C8B-B14F-4D97-AF65-F5344CB8AC3E}">
        <p14:creationId xmlns:p14="http://schemas.microsoft.com/office/powerpoint/2010/main" val="471715987"/>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D53DD-24E9-A61A-93D4-B4D86822F0B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3392D2-1519-9E30-9687-61E789AA8F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10D5B-2AB3-77B2-0B6D-8565000732F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D0B201A7-0DB6-C62E-ABD3-F696607943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5235235-C1A7-1FF6-9625-8E6210526CA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07A32E2-1295-EB42-90D0-65617A1EEA7F}" type="slidenum">
              <a:rPr lang="en-US" altLang="en-US" smtClean="0"/>
              <a:pPr>
                <a:defRPr/>
              </a:pPr>
              <a:t>‹#›</a:t>
            </a:fld>
            <a:endParaRPr lang="en-US" altLang="en-US"/>
          </a:p>
        </p:txBody>
      </p:sp>
    </p:spTree>
    <p:extLst>
      <p:ext uri="{BB962C8B-B14F-4D97-AF65-F5344CB8AC3E}">
        <p14:creationId xmlns:p14="http://schemas.microsoft.com/office/powerpoint/2010/main" val="1587791592"/>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5" r:id="rId12"/>
  </p:sldLayoutIdLst>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3.jpg"/><Relationship Id="rId5" Type="http://schemas.openxmlformats.org/officeDocument/2006/relationships/image" Target="../media/image15.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2.jp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6.jp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slideLayout" Target="../slideLayouts/slideLayout2.xml"/><Relationship Id="rId7" Type="http://schemas.openxmlformats.org/officeDocument/2006/relationships/image" Target="../media/image40.jp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9.jpg"/><Relationship Id="rId5" Type="http://schemas.openxmlformats.org/officeDocument/2006/relationships/image" Target="../media/image38.jpg"/><Relationship Id="rId10" Type="http://schemas.openxmlformats.org/officeDocument/2006/relationships/image" Target="../media/image4.png"/><Relationship Id="rId4" Type="http://schemas.openxmlformats.org/officeDocument/2006/relationships/image" Target="../media/image37.jpg"/><Relationship Id="rId9"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6.jp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0.jp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4.pn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3.jpg"/><Relationship Id="rId5" Type="http://schemas.openxmlformats.org/officeDocument/2006/relationships/image" Target="../media/image57.jpg"/><Relationship Id="rId10" Type="http://schemas.openxmlformats.org/officeDocument/2006/relationships/image" Target="../media/image4.png"/><Relationship Id="rId4" Type="http://schemas.openxmlformats.org/officeDocument/2006/relationships/image" Target="../media/image56.jpg"/><Relationship Id="rId9"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4.pn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4.png"/><Relationship Id="rId4" Type="http://schemas.openxmlformats.org/officeDocument/2006/relationships/hyperlink" Target="http://www.mstephenstc.c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4.png"/><Relationship Id="rId4" Type="http://schemas.openxmlformats.org/officeDocument/2006/relationships/image" Target="../media/image6.jpg"/><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jpg"/><Relationship Id="rId5" Type="http://schemas.openxmlformats.org/officeDocument/2006/relationships/image" Target="../media/image7.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jpg"/><Relationship Id="rId5" Type="http://schemas.openxmlformats.org/officeDocument/2006/relationships/image" Target="../media/image8.jpg"/><Relationship Id="rId4" Type="http://schemas.openxmlformats.org/officeDocument/2006/relationships/image" Target="../media/image15.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3" descr="ed95830b-5305-4bd5-aa89-f9efd0ff5f7f">
            <a:extLst>
              <a:ext uri="{FF2B5EF4-FFF2-40B4-BE49-F238E27FC236}">
                <a16:creationId xmlns:a16="http://schemas.microsoft.com/office/drawing/2014/main" id="{00BFAF1F-A5DA-A566-4F0F-DE4B51109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0789" y="1420664"/>
            <a:ext cx="1981199" cy="171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MHRA">
            <a:extLst>
              <a:ext uri="{FF2B5EF4-FFF2-40B4-BE49-F238E27FC236}">
                <a16:creationId xmlns:a16="http://schemas.microsoft.com/office/drawing/2014/main" id="{5E2E8B86-358A-5A2C-AFB3-AC35ECD71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004" y="3285594"/>
            <a:ext cx="5352771" cy="15786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Welcome to the Texas Municipal Legaue’s and the ">
            <a:extLst>
              <a:ext uri="{FF2B5EF4-FFF2-40B4-BE49-F238E27FC236}">
                <a16:creationId xmlns:a16="http://schemas.microsoft.com/office/drawing/2014/main" id="{37A5262C-8FA0-6F53-C852-68FB55BFC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2961" y="1420664"/>
            <a:ext cx="4515907" cy="3764744"/>
          </a:xfrm>
          <a:prstGeom prst="rect">
            <a:avLst/>
          </a:prstGeom>
          <a:effectLst>
            <a:softEdge rad="63327"/>
          </a:effectLst>
        </p:spPr>
      </p:pic>
      <p:sp>
        <p:nvSpPr>
          <p:cNvPr id="13" name="TextBox 12">
            <a:extLst>
              <a:ext uri="{FF2B5EF4-FFF2-40B4-BE49-F238E27FC236}">
                <a16:creationId xmlns:a16="http://schemas.microsoft.com/office/drawing/2014/main" id="{71230642-8C33-5577-D881-65DC0E5B496D}"/>
              </a:ext>
            </a:extLst>
          </p:cNvPr>
          <p:cNvSpPr txBox="1"/>
          <p:nvPr/>
        </p:nvSpPr>
        <p:spPr>
          <a:xfrm>
            <a:off x="1885004" y="284285"/>
            <a:ext cx="5311823" cy="1015663"/>
          </a:xfrm>
          <a:prstGeom prst="rect">
            <a:avLst/>
          </a:prstGeom>
          <a:noFill/>
        </p:spPr>
        <p:txBody>
          <a:bodyPr wrap="square" rtlCol="0">
            <a:spAutoFit/>
          </a:bodyPr>
          <a:lstStyle/>
          <a:p>
            <a:pPr algn="ctr"/>
            <a:r>
              <a:rPr lang="en-US" sz="6000" dirty="0"/>
              <a:t>Welcome!</a:t>
            </a:r>
          </a:p>
        </p:txBody>
      </p:sp>
      <p:sp>
        <p:nvSpPr>
          <p:cNvPr id="9" name="TextBox 8">
            <a:extLst>
              <a:ext uri="{FF2B5EF4-FFF2-40B4-BE49-F238E27FC236}">
                <a16:creationId xmlns:a16="http://schemas.microsoft.com/office/drawing/2014/main" id="{AE9EE9B6-7EE2-4FF3-9452-99A9ACEC78C1}"/>
              </a:ext>
            </a:extLst>
          </p:cNvPr>
          <p:cNvSpPr txBox="1"/>
          <p:nvPr/>
        </p:nvSpPr>
        <p:spPr>
          <a:xfrm>
            <a:off x="2999290" y="5167555"/>
            <a:ext cx="3124200" cy="1569660"/>
          </a:xfrm>
          <a:prstGeom prst="rect">
            <a:avLst/>
          </a:prstGeom>
          <a:noFill/>
        </p:spPr>
        <p:txBody>
          <a:bodyPr wrap="square" rtlCol="0">
            <a:spAutoFit/>
          </a:bodyPr>
          <a:lstStyle/>
          <a:p>
            <a:pPr algn="ctr"/>
            <a:r>
              <a:rPr lang="en-US" sz="4800" b="1" i="1" dirty="0">
                <a:solidFill>
                  <a:srgbClr val="C00000"/>
                </a:solidFill>
              </a:rPr>
              <a:t>Let’s Get Going!</a:t>
            </a:r>
          </a:p>
        </p:txBody>
      </p:sp>
      <p:pic>
        <p:nvPicPr>
          <p:cNvPr id="2" name="slide 1 mod 4.mp3">
            <a:hlinkClick r:id="" action="ppaction://media"/>
            <a:extLst>
              <a:ext uri="{FF2B5EF4-FFF2-40B4-BE49-F238E27FC236}">
                <a16:creationId xmlns:a16="http://schemas.microsoft.com/office/drawing/2014/main" id="{93410FBA-D0E2-CAB7-AB00-B36E1E38B9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6273800"/>
            <a:ext cx="508000" cy="584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advTm="23710">
        <p:fade/>
      </p:transition>
    </mc:Choice>
    <mc:Fallback xmlns="">
      <p:transition advClick="0" advTm="23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49" fill="hold"/>
                                        <p:tgtEl>
                                          <p:spTgt spid="2"/>
                                        </p:tgtEl>
                                      </p:cBhvr>
                                    </p:cmd>
                                  </p:childTnLst>
                                </p:cTn>
                              </p:par>
                              <p:par>
                                <p:cTn id="7" presetID="9" presetClass="entr" presetSubtype="0" fill="hold" grpId="0" nodeType="withEffect">
                                  <p:stCondLst>
                                    <p:cond delay="200"/>
                                  </p:stCondLst>
                                  <p:childTnLst>
                                    <p:set>
                                      <p:cBhvr>
                                        <p:cTn id="8" dur="1" fill="hold">
                                          <p:stCondLst>
                                            <p:cond delay="0"/>
                                          </p:stCondLst>
                                        </p:cTn>
                                        <p:tgtEl>
                                          <p:spTgt spid="13"/>
                                        </p:tgtEl>
                                        <p:attrNameLst>
                                          <p:attrName>style.visibility</p:attrName>
                                        </p:attrNameLst>
                                      </p:cBhvr>
                                      <p:to>
                                        <p:strVal val="visible"/>
                                      </p:to>
                                    </p:set>
                                    <p:animEffect transition="in" filter="dissolve">
                                      <p:cBhvr>
                                        <p:cTn id="9" dur="500"/>
                                        <p:tgtEl>
                                          <p:spTgt spid="13"/>
                                        </p:tgtEl>
                                      </p:cBhvr>
                                    </p:animEffect>
                                  </p:childTnLst>
                                </p:cTn>
                              </p:par>
                              <p:par>
                                <p:cTn id="10" presetID="9" presetClass="entr" presetSubtype="0" fill="hold" nodeType="withEffect">
                                  <p:stCondLst>
                                    <p:cond delay="15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xit" presetSubtype="0" fill="hold" nodeType="withEffect">
                                  <p:stCondLst>
                                    <p:cond delay="7200"/>
                                  </p:stCondLst>
                                  <p:childTnLst>
                                    <p:animEffect transition="out" filter="dissolv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9" presetClass="exit" presetSubtype="0" fill="hold" nodeType="withEffect">
                                  <p:stCondLst>
                                    <p:cond delay="7200"/>
                                  </p:stCondLst>
                                  <p:childTnLst>
                                    <p:animEffect transition="out" filter="dissolv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9" presetClass="entr" presetSubtype="0" fill="hold" nodeType="withEffect">
                                  <p:stCondLst>
                                    <p:cond delay="770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grpId="0" nodeType="withEffect">
                                  <p:stCondLst>
                                    <p:cond delay="210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3"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28475E-8AF3-AEF5-D4FC-F57DB12D93ED}"/>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A Child Who Is 18 Years of Age and Older </a:t>
            </a:r>
          </a:p>
        </p:txBody>
      </p:sp>
      <p:pic>
        <p:nvPicPr>
          <p:cNvPr id="5" name="Picture 4">
            <a:extLst>
              <a:ext uri="{FF2B5EF4-FFF2-40B4-BE49-F238E27FC236}">
                <a16:creationId xmlns:a16="http://schemas.microsoft.com/office/drawing/2014/main" id="{8FC77469-C453-3E69-E0B5-93D1B3575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696" y="2049999"/>
            <a:ext cx="2313842" cy="1746536"/>
          </a:xfrm>
          <a:prstGeom prst="rect">
            <a:avLst/>
          </a:prstGeom>
        </p:spPr>
      </p:pic>
      <p:pic>
        <p:nvPicPr>
          <p:cNvPr id="11" name="Picture 10">
            <a:extLst>
              <a:ext uri="{FF2B5EF4-FFF2-40B4-BE49-F238E27FC236}">
                <a16:creationId xmlns:a16="http://schemas.microsoft.com/office/drawing/2014/main" id="{6D216F3B-DB85-66E9-832B-446C10DA1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2245" y="2396828"/>
            <a:ext cx="2968231" cy="2167839"/>
          </a:xfrm>
          <a:prstGeom prst="rect">
            <a:avLst/>
          </a:prstGeom>
        </p:spPr>
      </p:pic>
      <p:pic>
        <p:nvPicPr>
          <p:cNvPr id="13" name="Picture 12">
            <a:extLst>
              <a:ext uri="{FF2B5EF4-FFF2-40B4-BE49-F238E27FC236}">
                <a16:creationId xmlns:a16="http://schemas.microsoft.com/office/drawing/2014/main" id="{BAED2FE1-E286-1607-E259-5021FBE62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3590" y="2792589"/>
            <a:ext cx="1981200" cy="1569660"/>
          </a:xfrm>
          <a:prstGeom prst="rect">
            <a:avLst/>
          </a:prstGeom>
        </p:spPr>
      </p:pic>
      <p:sp>
        <p:nvSpPr>
          <p:cNvPr id="14" name="TextBox 13">
            <a:extLst>
              <a:ext uri="{FF2B5EF4-FFF2-40B4-BE49-F238E27FC236}">
                <a16:creationId xmlns:a16="http://schemas.microsoft.com/office/drawing/2014/main" id="{FBA238AE-1C86-8F6E-8FD5-7D53B7F37FD2}"/>
              </a:ext>
            </a:extLst>
          </p:cNvPr>
          <p:cNvSpPr txBox="1"/>
          <p:nvPr/>
        </p:nvSpPr>
        <p:spPr>
          <a:xfrm>
            <a:off x="660726" y="1989599"/>
            <a:ext cx="4772508" cy="1569660"/>
          </a:xfrm>
          <a:prstGeom prst="rect">
            <a:avLst/>
          </a:prstGeom>
          <a:noFill/>
        </p:spPr>
        <p:txBody>
          <a:bodyPr wrap="square" rtlCol="0">
            <a:spAutoFit/>
          </a:bodyPr>
          <a:lstStyle/>
          <a:p>
            <a:pPr marL="342900" indent="-342900">
              <a:buClr>
                <a:schemeClr val="accent6">
                  <a:lumMod val="75000"/>
                </a:schemeClr>
              </a:buClr>
              <a:buSzPct val="90000"/>
              <a:buFont typeface="Wingdings" pitchFamily="2" charset="2"/>
              <a:buChar char="Ø"/>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Have a disability as defined by the Americans with Disabilities Act (ADA) at the time the leave is to commence,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CD70660-3D45-9A3C-218C-BABAF93E0394}"/>
              </a:ext>
            </a:extLst>
          </p:cNvPr>
          <p:cNvSpPr txBox="1"/>
          <p:nvPr/>
        </p:nvSpPr>
        <p:spPr>
          <a:xfrm>
            <a:off x="660726" y="3964503"/>
            <a:ext cx="3505500" cy="1200329"/>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 incapable of self-care because of the disability,</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DB9D08D-7FD7-CE17-4564-F8C3F3F48A51}"/>
              </a:ext>
            </a:extLst>
          </p:cNvPr>
          <p:cNvSpPr txBox="1"/>
          <p:nvPr/>
        </p:nvSpPr>
        <p:spPr>
          <a:xfrm>
            <a:off x="738708" y="2157567"/>
            <a:ext cx="2968233" cy="2677656"/>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Have a serious health condition, and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buClr>
                <a:schemeClr val="accent6">
                  <a:lumMod val="75000"/>
                </a:schemeClr>
              </a:buClr>
              <a:buSzPct val="900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Need care because of the serious health condition.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62702643-8D0A-850B-DA1C-9A9B250B3EE2}"/>
              </a:ext>
            </a:extLst>
          </p:cNvPr>
          <p:cNvSpPr txBox="1"/>
          <p:nvPr/>
        </p:nvSpPr>
        <p:spPr>
          <a:xfrm>
            <a:off x="660726" y="956454"/>
            <a:ext cx="6510147" cy="830997"/>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order for a parent to take FMLA leave for a child who is 18 or over, the son or daughter must: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81BD629-7E83-AA9F-B19D-0EA8C0CE39D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83" b="91304" l="9921" r="89683">
                        <a14:foregroundMark x1="16270" y1="88406" x2="46429" y2="89130"/>
                        <a14:foregroundMark x1="46429" y1="89130" x2="60714" y2="87681"/>
                        <a14:foregroundMark x1="60714" y1="87681" x2="82937" y2="90580"/>
                        <a14:foregroundMark x1="82937" y1="90580" x2="78175" y2="81159"/>
                        <a14:foregroundMark x1="78175" y1="81159" x2="19444" y2="81884"/>
                        <a14:foregroundMark x1="19444" y1="81884" x2="11905" y2="88768"/>
                        <a14:foregroundMark x1="11905" y1="88768" x2="22619" y2="91304"/>
                        <a14:foregroundMark x1="22619" y1="91304" x2="45635" y2="89130"/>
                        <a14:foregroundMark x1="45635" y1="89130" x2="79365" y2="89855"/>
                        <a14:foregroundMark x1="79365" y1="89855" x2="13889" y2="88406"/>
                        <a14:foregroundMark x1="13889" y1="88406" x2="21825" y2="81159"/>
                        <a14:foregroundMark x1="21825" y1="81159" x2="42857" y2="81884"/>
                        <a14:foregroundMark x1="42857" y1="81884" x2="25000" y2="81522"/>
                      </a14:backgroundRemoval>
                    </a14:imgEffect>
                  </a14:imgLayer>
                </a14:imgProps>
              </a:ext>
              <a:ext uri="{28A0092B-C50C-407E-A947-70E740481C1C}">
                <a14:useLocalDpi xmlns:a14="http://schemas.microsoft.com/office/drawing/2010/main" val="0"/>
              </a:ext>
            </a:extLst>
          </a:blip>
          <a:stretch>
            <a:fillRect/>
          </a:stretch>
        </p:blipFill>
        <p:spPr>
          <a:xfrm>
            <a:off x="2079433" y="2157567"/>
            <a:ext cx="1460748" cy="1599867"/>
          </a:xfrm>
          <a:prstGeom prst="rect">
            <a:avLst/>
          </a:prstGeom>
        </p:spPr>
      </p:pic>
      <p:pic>
        <p:nvPicPr>
          <p:cNvPr id="2" name="SLide 10.mp3">
            <a:hlinkClick r:id="" action="ppaction://media"/>
            <a:extLst>
              <a:ext uri="{FF2B5EF4-FFF2-40B4-BE49-F238E27FC236}">
                <a16:creationId xmlns:a16="http://schemas.microsoft.com/office/drawing/2014/main" id="{29FA7EA4-D4A3-F676-1679-5425DF1A1C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69922" y="6172200"/>
            <a:ext cx="566057" cy="431800"/>
          </a:xfrm>
          <a:prstGeom prst="rect">
            <a:avLst/>
          </a:prstGeom>
        </p:spPr>
      </p:pic>
    </p:spTree>
    <p:extLst>
      <p:ext uri="{BB962C8B-B14F-4D97-AF65-F5344CB8AC3E}">
        <p14:creationId xmlns:p14="http://schemas.microsoft.com/office/powerpoint/2010/main" val="3952092369"/>
      </p:ext>
    </p:extLst>
  </p:cSld>
  <p:clrMapOvr>
    <a:masterClrMapping/>
  </p:clrMapOvr>
  <mc:AlternateContent xmlns:mc="http://schemas.openxmlformats.org/markup-compatibility/2006" xmlns:p14="http://schemas.microsoft.com/office/powerpoint/2010/main">
    <mc:Choice Requires="p14">
      <p:transition p14:dur="250" advClick="0" advTm="31090">
        <p:fade/>
      </p:transition>
    </mc:Choice>
    <mc:Fallback xmlns="">
      <p:transition advClick="0" advTm="310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68" fill="hold"/>
                                        <p:tgtEl>
                                          <p:spTgt spid="2"/>
                                        </p:tgtEl>
                                      </p:cBhvr>
                                    </p:cmd>
                                  </p:childTnLst>
                                </p:cTn>
                              </p:par>
                              <p:par>
                                <p:cTn id="7" presetID="9" presetClass="entr" presetSubtype="0" fill="hold" nodeType="withEffect">
                                  <p:stCondLst>
                                    <p:cond delay="8000"/>
                                  </p:stCondLst>
                                  <p:childTnLst>
                                    <p:set>
                                      <p:cBhvr>
                                        <p:cTn id="8" dur="1" fill="hold">
                                          <p:stCondLst>
                                            <p:cond delay="0"/>
                                          </p:stCondLst>
                                        </p:cTn>
                                        <p:tgtEl>
                                          <p:spTgt spid="19"/>
                                        </p:tgtEl>
                                        <p:attrNameLst>
                                          <p:attrName>style.visibility</p:attrName>
                                        </p:attrNameLst>
                                      </p:cBhvr>
                                      <p:to>
                                        <p:strVal val="visible"/>
                                      </p:to>
                                    </p:set>
                                    <p:animEffect transition="in" filter="dissolve">
                                      <p:cBhvr>
                                        <p:cTn id="9" dur="500"/>
                                        <p:tgtEl>
                                          <p:spTgt spid="19"/>
                                        </p:tgtEl>
                                      </p:cBhvr>
                                    </p:animEffect>
                                  </p:childTnLst>
                                </p:cTn>
                              </p:par>
                              <p:par>
                                <p:cTn id="10" presetID="9" presetClass="entr" presetSubtype="0" fill="hold" nodeType="withEffect">
                                  <p:stCondLst>
                                    <p:cond delay="800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xit" presetSubtype="0" fill="hold" nodeType="withEffect">
                                  <p:stCondLst>
                                    <p:cond delay="11000"/>
                                  </p:stCondLst>
                                  <p:childTnLst>
                                    <p:animEffect transition="out" filter="dissolv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9" presetClass="exit" presetSubtype="0" fill="hold" nodeType="withEffect">
                                  <p:stCondLst>
                                    <p:cond delay="11000"/>
                                  </p:stCondLst>
                                  <p:childTnLst>
                                    <p:animEffect transition="out" filter="dissolv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9" presetClass="entr" presetSubtype="0" fill="hold" grpId="0" nodeType="withEffect">
                                  <p:stCondLst>
                                    <p:cond delay="1120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par>
                                <p:cTn id="22" presetID="9" presetClass="entr" presetSubtype="0" fill="hold" nodeType="withEffect">
                                  <p:stCondLst>
                                    <p:cond delay="1540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par>
                                <p:cTn id="25" presetID="9" presetClass="entr" presetSubtype="0" fill="hold" grpId="0" nodeType="withEffect">
                                  <p:stCondLst>
                                    <p:cond delay="2030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xit" presetSubtype="0" fill="hold" grpId="1" nodeType="withEffect">
                                  <p:stCondLst>
                                    <p:cond delay="24600"/>
                                  </p:stCondLst>
                                  <p:childTnLst>
                                    <p:animEffect transition="out" filter="dissolv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9" presetClass="exit" presetSubtype="0" fill="hold" nodeType="withEffect">
                                  <p:stCondLst>
                                    <p:cond delay="2460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9" presetClass="exit" presetSubtype="0" fill="hold" grpId="1" nodeType="withEffect">
                                  <p:stCondLst>
                                    <p:cond delay="24600"/>
                                  </p:stCondLst>
                                  <p:childTnLst>
                                    <p:animEffect transition="out" filter="dissolv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9" presetClass="entr" presetSubtype="0" fill="hold" grpId="0" nodeType="withEffect">
                                  <p:stCondLst>
                                    <p:cond delay="2500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ntr" presetSubtype="0" fill="hold" nodeType="withEffect">
                                  <p:stCondLst>
                                    <p:cond delay="2810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4" grpId="0"/>
      <p:bldP spid="14" grpId="1"/>
      <p:bldP spid="15" grpId="0"/>
      <p:bldP spid="15"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9282AF0-9E7C-0293-9503-2FFD02277E56}"/>
              </a:ext>
            </a:extLst>
          </p:cNvPr>
          <p:cNvPicPr>
            <a:picLocks noChangeAspect="1"/>
          </p:cNvPicPr>
          <p:nvPr/>
        </p:nvPicPr>
        <p:blipFill>
          <a:blip r:embed="rId4">
            <a:alphaModFix amt="11000"/>
            <a:extLst>
              <a:ext uri="{28A0092B-C50C-407E-A947-70E740481C1C}">
                <a14:useLocalDpi xmlns:a14="http://schemas.microsoft.com/office/drawing/2010/main" val="0"/>
              </a:ext>
            </a:extLst>
          </a:blip>
          <a:stretch>
            <a:fillRect/>
          </a:stretch>
        </p:blipFill>
        <p:spPr>
          <a:xfrm>
            <a:off x="595456" y="1072242"/>
            <a:ext cx="8053243" cy="5404758"/>
          </a:xfrm>
          <a:prstGeom prst="rect">
            <a:avLst/>
          </a:prstGeom>
        </p:spPr>
      </p:pic>
      <p:sp>
        <p:nvSpPr>
          <p:cNvPr id="3" name="Title 1">
            <a:extLst>
              <a:ext uri="{FF2B5EF4-FFF2-40B4-BE49-F238E27FC236}">
                <a16:creationId xmlns:a16="http://schemas.microsoft.com/office/drawing/2014/main" id="{47F1EA87-87F7-F2C4-DAC2-12E96E46620A}"/>
              </a:ext>
            </a:extLst>
          </p:cNvPr>
          <p:cNvSpPr txBox="1">
            <a:spLocks/>
          </p:cNvSpPr>
          <p:nvPr/>
        </p:nvSpPr>
        <p:spPr>
          <a:xfrm>
            <a:off x="6017007" y="5410201"/>
            <a:ext cx="2790728"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In Loco Parentis</a:t>
            </a:r>
          </a:p>
        </p:txBody>
      </p:sp>
      <p:sp>
        <p:nvSpPr>
          <p:cNvPr id="2" name="TextBox 1">
            <a:extLst>
              <a:ext uri="{FF2B5EF4-FFF2-40B4-BE49-F238E27FC236}">
                <a16:creationId xmlns:a16="http://schemas.microsoft.com/office/drawing/2014/main" id="{5B2CCF37-1F5C-7976-14E4-6A218582979D}"/>
              </a:ext>
            </a:extLst>
          </p:cNvPr>
          <p:cNvSpPr txBox="1"/>
          <p:nvPr/>
        </p:nvSpPr>
        <p:spPr>
          <a:xfrm>
            <a:off x="221105" y="1072241"/>
            <a:ext cx="8694295" cy="830997"/>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latin typeface="Calibri" panose="020F0502020204030204" pitchFamily="34" charset="0"/>
                <a:ea typeface="Calibri" panose="020F0502020204030204" pitchFamily="34" charset="0"/>
              </a:rPr>
              <a:t>The </a:t>
            </a:r>
            <a:r>
              <a:rPr lang="en-US" sz="2400" i="1" kern="0" dirty="0">
                <a:solidFill>
                  <a:srgbClr val="000000"/>
                </a:solidFill>
                <a:latin typeface="Calibri" panose="020F0502020204030204" pitchFamily="34" charset="0"/>
                <a:ea typeface="Calibri" panose="020F0502020204030204" pitchFamily="34" charset="0"/>
              </a:rPr>
              <a:t>in loco parentis</a:t>
            </a:r>
            <a:r>
              <a:rPr lang="en-US" sz="2400" kern="0" dirty="0">
                <a:solidFill>
                  <a:srgbClr val="000000"/>
                </a:solidFill>
                <a:latin typeface="Calibri" panose="020F0502020204030204" pitchFamily="34" charset="0"/>
                <a:ea typeface="Calibri" panose="020F0502020204030204" pitchFamily="34" charset="0"/>
              </a:rPr>
              <a:t> relationship exists when an individual intends to take on the role of a parent. </a:t>
            </a:r>
            <a:endParaRPr lang="en-US" sz="2400" dirty="0"/>
          </a:p>
        </p:txBody>
      </p:sp>
      <p:pic>
        <p:nvPicPr>
          <p:cNvPr id="4" name="Picture 3">
            <a:extLst>
              <a:ext uri="{FF2B5EF4-FFF2-40B4-BE49-F238E27FC236}">
                <a16:creationId xmlns:a16="http://schemas.microsoft.com/office/drawing/2014/main" id="{B6AADDD5-1CEA-9E35-1052-44F0A1EA7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046" y="3520828"/>
            <a:ext cx="1359945" cy="1532989"/>
          </a:xfrm>
          <a:prstGeom prst="rect">
            <a:avLst/>
          </a:prstGeom>
        </p:spPr>
      </p:pic>
      <p:sp>
        <p:nvSpPr>
          <p:cNvPr id="5" name="TextBox 4">
            <a:extLst>
              <a:ext uri="{FF2B5EF4-FFF2-40B4-BE49-F238E27FC236}">
                <a16:creationId xmlns:a16="http://schemas.microsoft.com/office/drawing/2014/main" id="{EF32606A-A008-045E-1540-D28058185600}"/>
              </a:ext>
            </a:extLst>
          </p:cNvPr>
          <p:cNvSpPr txBox="1"/>
          <p:nvPr/>
        </p:nvSpPr>
        <p:spPr>
          <a:xfrm>
            <a:off x="1981200" y="2404719"/>
            <a:ext cx="6934200" cy="1938992"/>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individual stands </a:t>
            </a:r>
            <a:r>
              <a:rPr lang="en-US" sz="2400"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loco parentis</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a child if he or she has day-to-day responsibilities to care for or financially support the child. The person standing </a:t>
            </a:r>
            <a:r>
              <a:rPr lang="en-US" sz="2400"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loco parentis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not required to have a biological or legal relationship with the child.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E5CCC9D-7181-E152-8487-6432D6AA9E79}"/>
              </a:ext>
            </a:extLst>
          </p:cNvPr>
          <p:cNvSpPr txBox="1"/>
          <p:nvPr/>
        </p:nvSpPr>
        <p:spPr>
          <a:xfrm>
            <a:off x="2539282" y="3288766"/>
            <a:ext cx="6248400" cy="1938992"/>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Although no legal or biological relationship is necessary, grandparents or other relatives, such as siblings, may stand </a:t>
            </a:r>
            <a:r>
              <a:rPr lang="en-US" sz="2400"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loco parentis</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a child under the FMLA where all other requirements are met.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90CC1DA-950E-A7B1-87AD-AE7ABFE2BD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845" y="2202290"/>
            <a:ext cx="1542855" cy="2358617"/>
          </a:xfrm>
          <a:prstGeom prst="rect">
            <a:avLst/>
          </a:prstGeom>
        </p:spPr>
      </p:pic>
      <p:pic>
        <p:nvPicPr>
          <p:cNvPr id="7" name="slide 11 in loco.mp3">
            <a:hlinkClick r:id="" action="ppaction://media"/>
            <a:extLst>
              <a:ext uri="{FF2B5EF4-FFF2-40B4-BE49-F238E27FC236}">
                <a16:creationId xmlns:a16="http://schemas.microsoft.com/office/drawing/2014/main" id="{85508D48-0FD5-507F-CAE9-35993EEE2D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273800"/>
            <a:ext cx="584200" cy="406400"/>
          </a:xfrm>
          <a:prstGeom prst="rect">
            <a:avLst/>
          </a:prstGeom>
        </p:spPr>
      </p:pic>
    </p:spTree>
    <p:extLst>
      <p:ext uri="{BB962C8B-B14F-4D97-AF65-F5344CB8AC3E}">
        <p14:creationId xmlns:p14="http://schemas.microsoft.com/office/powerpoint/2010/main" val="603083307"/>
      </p:ext>
    </p:extLst>
  </p:cSld>
  <p:clrMapOvr>
    <a:masterClrMapping/>
  </p:clrMapOvr>
  <mc:AlternateContent xmlns:mc="http://schemas.openxmlformats.org/markup-compatibility/2006" xmlns:p14="http://schemas.microsoft.com/office/powerpoint/2010/main">
    <mc:Choice Requires="p14">
      <p:transition p14:dur="250" advClick="0" advTm="56200">
        <p:fade/>
      </p:transition>
    </mc:Choice>
    <mc:Fallback xmlns="">
      <p:transition advClick="0" advTm="562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8" fill="hold"/>
                                        <p:tgtEl>
                                          <p:spTgt spid="7"/>
                                        </p:tgtEl>
                                      </p:cBhvr>
                                    </p:cmd>
                                  </p:childTnLst>
                                </p:cTn>
                              </p:par>
                              <p:par>
                                <p:cTn id="7" presetID="0" presetClass="path" presetSubtype="0" accel="50000" decel="50000" fill="hold" grpId="0" nodeType="withEffect">
                                  <p:stCondLst>
                                    <p:cond delay="100"/>
                                  </p:stCondLst>
                                  <p:childTnLst>
                                    <p:animMotion origin="layout" path="M -0.18559 -0.1044 L -0.63559 -0.78357 " pathEditMode="relative" rAng="0" ptsTypes="AA">
                                      <p:cBhvr>
                                        <p:cTn id="8" dur="9000" fill="hold"/>
                                        <p:tgtEl>
                                          <p:spTgt spid="3"/>
                                        </p:tgtEl>
                                        <p:attrNameLst>
                                          <p:attrName>ppt_x</p:attrName>
                                          <p:attrName>ppt_y</p:attrName>
                                        </p:attrNameLst>
                                      </p:cBhvr>
                                      <p:rCtr x="-22500" y="-33958"/>
                                    </p:animMotion>
                                  </p:childTnLst>
                                </p:cTn>
                              </p:par>
                              <p:par>
                                <p:cTn id="9" presetID="9" presetClass="entr" presetSubtype="0" fill="hold" grpId="0" nodeType="withEffect">
                                  <p:stCondLst>
                                    <p:cond delay="1250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par>
                                <p:cTn id="12" presetID="9" presetClass="entr" presetSubtype="0" fill="hold" nodeType="withEffect">
                                  <p:stCondLst>
                                    <p:cond delay="1700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grpId="0" nodeType="withEffect">
                                  <p:stCondLst>
                                    <p:cond delay="1950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par>
                                <p:cTn id="18" presetID="9" presetClass="exit" presetSubtype="0" fill="hold" nodeType="withEffect">
                                  <p:stCondLst>
                                    <p:cond delay="38800"/>
                                  </p:stCondLst>
                                  <p:childTnLst>
                                    <p:animEffect transition="out" filter="dissolv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9" presetClass="exit" presetSubtype="0" fill="hold" grpId="1" nodeType="withEffect">
                                  <p:stCondLst>
                                    <p:cond delay="38800"/>
                                  </p:stCondLst>
                                  <p:childTnLst>
                                    <p:animEffect transition="out" filter="dissolv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9" presetClass="entr" presetSubtype="0" fill="hold" nodeType="withEffect">
                                  <p:stCondLst>
                                    <p:cond delay="3910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par>
                                <p:cTn id="27" presetID="9" presetClass="entr" presetSubtype="0" fill="hold" grpId="0" nodeType="withEffect">
                                  <p:stCondLst>
                                    <p:cond delay="4030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childTnLst>
        </p:cTn>
      </p:par>
    </p:tnLst>
    <p:bldLst>
      <p:bldP spid="3" grpId="0"/>
      <p:bldP spid="2" grpId="0"/>
      <p:bldP spid="5" grpId="0"/>
      <p:bldP spid="5" grpId="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28475E-8AF3-AEF5-D4FC-F57DB12D93ED}"/>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What Is A Serious Health Condition</a:t>
            </a:r>
          </a:p>
        </p:txBody>
      </p:sp>
      <p:sp>
        <p:nvSpPr>
          <p:cNvPr id="2" name="TextBox 1">
            <a:extLst>
              <a:ext uri="{FF2B5EF4-FFF2-40B4-BE49-F238E27FC236}">
                <a16:creationId xmlns:a16="http://schemas.microsoft.com/office/drawing/2014/main" id="{1DF1C55F-FCA8-8E00-EE66-218AF6B6477D}"/>
              </a:ext>
            </a:extLst>
          </p:cNvPr>
          <p:cNvSpPr txBox="1"/>
          <p:nvPr/>
        </p:nvSpPr>
        <p:spPr>
          <a:xfrm>
            <a:off x="4698125" y="1836050"/>
            <a:ext cx="3757448" cy="1785104"/>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illness, injury, impairment, or physical or mental condition that involves inpatient care or continuing treatment by a health care provider.</a:t>
            </a:r>
          </a:p>
        </p:txBody>
      </p:sp>
      <p:pic>
        <p:nvPicPr>
          <p:cNvPr id="5" name="Picture 4">
            <a:extLst>
              <a:ext uri="{FF2B5EF4-FFF2-40B4-BE49-F238E27FC236}">
                <a16:creationId xmlns:a16="http://schemas.microsoft.com/office/drawing/2014/main" id="{042A1C6D-0E47-1D5C-2800-3ADDD9D98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055" y="1534820"/>
            <a:ext cx="3497830" cy="2387564"/>
          </a:xfrm>
          <a:prstGeom prst="rect">
            <a:avLst/>
          </a:prstGeom>
        </p:spPr>
      </p:pic>
      <p:sp>
        <p:nvSpPr>
          <p:cNvPr id="6" name="TextBox 5">
            <a:extLst>
              <a:ext uri="{FF2B5EF4-FFF2-40B4-BE49-F238E27FC236}">
                <a16:creationId xmlns:a16="http://schemas.microsoft.com/office/drawing/2014/main" id="{A02B1C97-B65F-6182-0ED8-756ED6E7601D}"/>
              </a:ext>
            </a:extLst>
          </p:cNvPr>
          <p:cNvSpPr txBox="1"/>
          <p:nvPr/>
        </p:nvSpPr>
        <p:spPr>
          <a:xfrm>
            <a:off x="952500" y="4419122"/>
            <a:ext cx="7239000" cy="1107996"/>
          </a:xfrm>
          <a:prstGeom prst="rect">
            <a:avLst/>
          </a:prstGeom>
          <a:noFill/>
        </p:spPr>
        <p:txBody>
          <a:bodyPr wrap="square" rtlCol="0">
            <a:spAutoFit/>
          </a:bodyPr>
          <a:lstStyle/>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ea typeface="Calibri" panose="020F0502020204030204" pitchFamily="34" charset="0"/>
                <a:cs typeface="Calibri" panose="020F0502020204030204" pitchFamily="34" charset="0"/>
              </a:rPr>
              <a:t>The FMLA does not apply to routine medical examinations, such as a physical, or to common medical conditions, such as an upset stomach</a:t>
            </a:r>
            <a:r>
              <a:rPr lang="en-US" sz="2200" kern="0" dirty="0">
                <a:solidFill>
                  <a:srgbClr val="000000"/>
                </a:solidFill>
                <a:ea typeface="Calibri" panose="020F0502020204030204" pitchFamily="34" charset="0"/>
                <a:cs typeface="Calibri" panose="020F0502020204030204" pitchFamily="34" charset="0"/>
              </a:rPr>
              <a:t> or a cold, </a:t>
            </a:r>
            <a:r>
              <a:rPr lang="en-US" sz="2200" kern="0" dirty="0">
                <a:solidFill>
                  <a:srgbClr val="000000"/>
                </a:solidFill>
                <a:effectLst/>
                <a:ea typeface="Calibri" panose="020F0502020204030204" pitchFamily="34" charset="0"/>
              </a:rPr>
              <a:t>unless complications develop.</a:t>
            </a:r>
            <a:r>
              <a:rPr lang="en-US" sz="2200" dirty="0">
                <a:effectLst/>
              </a:rPr>
              <a:t> </a:t>
            </a:r>
            <a:endParaRPr lang="en-US" sz="2200" dirty="0"/>
          </a:p>
        </p:txBody>
      </p:sp>
      <p:pic>
        <p:nvPicPr>
          <p:cNvPr id="4" name="slide 12 modd 4.mp3">
            <a:hlinkClick r:id="" action="ppaction://media"/>
            <a:extLst>
              <a:ext uri="{FF2B5EF4-FFF2-40B4-BE49-F238E27FC236}">
                <a16:creationId xmlns:a16="http://schemas.microsoft.com/office/drawing/2014/main" id="{92AD9207-7FD4-796C-04B9-83A7CAB855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3241" y="6172200"/>
            <a:ext cx="548727" cy="496738"/>
          </a:xfrm>
          <a:prstGeom prst="rect">
            <a:avLst/>
          </a:prstGeom>
        </p:spPr>
      </p:pic>
    </p:spTree>
    <p:extLst>
      <p:ext uri="{BB962C8B-B14F-4D97-AF65-F5344CB8AC3E}">
        <p14:creationId xmlns:p14="http://schemas.microsoft.com/office/powerpoint/2010/main" val="1830365878"/>
      </p:ext>
    </p:extLst>
  </p:cSld>
  <p:clrMapOvr>
    <a:masterClrMapping/>
  </p:clrMapOvr>
  <mc:AlternateContent xmlns:mc="http://schemas.openxmlformats.org/markup-compatibility/2006" xmlns:p14="http://schemas.microsoft.com/office/powerpoint/2010/main">
    <mc:Choice Requires="p14">
      <p:transition p14:dur="250" advClick="0" advTm="26640">
        <p:fade/>
      </p:transition>
    </mc:Choice>
    <mc:Fallback xmlns="">
      <p:transition advClick="0" advTm="266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1" fill="hold"/>
                                        <p:tgtEl>
                                          <p:spTgt spid="4"/>
                                        </p:tgtEl>
                                      </p:cBhvr>
                                    </p:cmd>
                                  </p:childTnLst>
                                </p:cTn>
                              </p:par>
                              <p:par>
                                <p:cTn id="7" presetID="6" presetClass="entr" presetSubtype="16" fill="hold" nodeType="withEffect">
                                  <p:stCondLst>
                                    <p:cond delay="20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500"/>
                                        <p:tgtEl>
                                          <p:spTgt spid="5"/>
                                        </p:tgtEl>
                                      </p:cBhvr>
                                    </p:animEffect>
                                  </p:childTnLst>
                                </p:cTn>
                              </p:par>
                              <p:par>
                                <p:cTn id="10" presetID="55" presetClass="entr" presetSubtype="0" fill="hold" grpId="0" nodeType="withEffect">
                                  <p:stCondLst>
                                    <p:cond delay="24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par>
                                <p:cTn id="15" presetID="9" presetClass="entr" presetSubtype="0" fill="hold" grpId="0" nodeType="withEffect">
                                  <p:stCondLst>
                                    <p:cond delay="1350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67942-1BEB-F98F-E6AE-DB5A06E4EED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4975412" y="3117311"/>
            <a:ext cx="3982416" cy="1155148"/>
          </a:xfrm>
          <a:prstGeom prst="rect">
            <a:avLst/>
          </a:prstGeom>
        </p:spPr>
      </p:pic>
      <p:sp>
        <p:nvSpPr>
          <p:cNvPr id="3" name="Title 1">
            <a:extLst>
              <a:ext uri="{FF2B5EF4-FFF2-40B4-BE49-F238E27FC236}">
                <a16:creationId xmlns:a16="http://schemas.microsoft.com/office/drawing/2014/main" id="{47F1EA87-87F7-F2C4-DAC2-12E96E46620A}"/>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What is A Serous Health Condition – Incapacity and Treatment</a:t>
            </a:r>
          </a:p>
        </p:txBody>
      </p:sp>
      <p:sp>
        <p:nvSpPr>
          <p:cNvPr id="4" name="TextBox 3">
            <a:extLst>
              <a:ext uri="{FF2B5EF4-FFF2-40B4-BE49-F238E27FC236}">
                <a16:creationId xmlns:a16="http://schemas.microsoft.com/office/drawing/2014/main" id="{24397A31-CF19-0ABD-BA96-5556C24D1F4D}"/>
              </a:ext>
            </a:extLst>
          </p:cNvPr>
          <p:cNvSpPr txBox="1"/>
          <p:nvPr/>
        </p:nvSpPr>
        <p:spPr>
          <a:xfrm>
            <a:off x="533400" y="1170717"/>
            <a:ext cx="8237094" cy="461665"/>
          </a:xfrm>
          <a:prstGeom prst="rect">
            <a:avLst/>
          </a:prstGeom>
          <a:noFill/>
        </p:spPr>
        <p:txBody>
          <a:bodyPr wrap="square">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all conditions “incapacity” means: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4DEA315-C857-7B35-9540-87B3C183CB89}"/>
              </a:ext>
            </a:extLst>
          </p:cNvPr>
          <p:cNvSpPr txBox="1"/>
          <p:nvPr/>
        </p:nvSpPr>
        <p:spPr>
          <a:xfrm>
            <a:off x="977461" y="2009315"/>
            <a:ext cx="5181600" cy="1107996"/>
          </a:xfrm>
          <a:prstGeom prst="rect">
            <a:avLst/>
          </a:prstGeom>
          <a:noFill/>
        </p:spPr>
        <p:txBody>
          <a:bodyPr wrap="square" rtlCol="0">
            <a:spAutoFit/>
          </a:bodyPr>
          <a:lstStyle/>
          <a:p>
            <a:pPr marL="342900" indent="-342900">
              <a:buClr>
                <a:schemeClr val="accent6">
                  <a:lumMod val="75000"/>
                </a:schemeClr>
              </a:buClr>
              <a:buSzPct val="90000"/>
              <a:buFont typeface="Wingdings" pitchFamily="2" charset="2"/>
              <a:buChar char="Ø"/>
            </a:pP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nability to work, including being unable to perform any one of the essential functions of the employee’s position, or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9259143-C709-1B07-3FF5-62A1E7384E74}"/>
              </a:ext>
            </a:extLst>
          </p:cNvPr>
          <p:cNvSpPr txBox="1"/>
          <p:nvPr/>
        </p:nvSpPr>
        <p:spPr>
          <a:xfrm>
            <a:off x="968190" y="3278349"/>
            <a:ext cx="3200400" cy="769441"/>
          </a:xfrm>
          <a:prstGeom prst="rect">
            <a:avLst/>
          </a:prstGeom>
          <a:noFill/>
        </p:spPr>
        <p:txBody>
          <a:bodyPr wrap="square" rtlCol="0">
            <a:spAutoFit/>
          </a:bodyPr>
          <a:lstStyle/>
          <a:p>
            <a:pPr marL="342900" indent="-342900">
              <a:buClr>
                <a:schemeClr val="accent6">
                  <a:lumMod val="75000"/>
                </a:schemeClr>
              </a:buClr>
              <a:buSzPct val="90000"/>
              <a:buFont typeface="Wingdings" pitchFamily="2" charset="2"/>
              <a:buChar char="Ø"/>
            </a:pP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nability to attend school, or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9AF1DE4-426A-3C29-A4CD-2267FBC1DCAA}"/>
              </a:ext>
            </a:extLst>
          </p:cNvPr>
          <p:cNvSpPr txBox="1"/>
          <p:nvPr/>
        </p:nvSpPr>
        <p:spPr>
          <a:xfrm>
            <a:off x="956665" y="4280531"/>
            <a:ext cx="5334000" cy="1785104"/>
          </a:xfrm>
          <a:prstGeom prst="rect">
            <a:avLst/>
          </a:prstGeom>
          <a:noFill/>
        </p:spPr>
        <p:txBody>
          <a:bodyPr wrap="square" rtlCol="0">
            <a:spAutoFit/>
          </a:bodyPr>
          <a:lstStyle/>
          <a:p>
            <a:pPr marL="342900" indent="-342900">
              <a:buClr>
                <a:schemeClr val="accent6">
                  <a:lumMod val="75000"/>
                </a:schemeClr>
              </a:buClr>
              <a:buSzPct val="90000"/>
              <a:buFont typeface="Wingdings" pitchFamily="2" charset="2"/>
              <a:buChar char="Ø"/>
            </a:pP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erform other regular daily activities due to the serious health condition, treatment of the serious health condition, or recovery from the serious health condition.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61C9B38-42F0-15F1-DCDF-1E77918E4109}"/>
              </a:ext>
            </a:extLst>
          </p:cNvPr>
          <p:cNvSpPr txBox="1"/>
          <p:nvPr/>
        </p:nvSpPr>
        <p:spPr>
          <a:xfrm>
            <a:off x="410126" y="2878239"/>
            <a:ext cx="5880539" cy="1569660"/>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term “treatment” includes, but is not limited to, examinations to determine if a serious health condition exists and evaluations of the condition.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1B322510-D2CD-C9CC-B9C3-8B6C5C103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6344" y="2710569"/>
            <a:ext cx="2724150" cy="1905000"/>
          </a:xfrm>
          <a:prstGeom prst="rect">
            <a:avLst/>
          </a:prstGeom>
        </p:spPr>
      </p:pic>
      <p:pic>
        <p:nvPicPr>
          <p:cNvPr id="8" name="slide 13 mod 4.mp3">
            <a:hlinkClick r:id="" action="ppaction://media"/>
            <a:extLst>
              <a:ext uri="{FF2B5EF4-FFF2-40B4-BE49-F238E27FC236}">
                <a16:creationId xmlns:a16="http://schemas.microsoft.com/office/drawing/2014/main" id="{D8C4D37B-13D3-E08C-3D93-6AFACC5596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093" y="6248400"/>
            <a:ext cx="558801" cy="457200"/>
          </a:xfrm>
          <a:prstGeom prst="rect">
            <a:avLst/>
          </a:prstGeom>
        </p:spPr>
      </p:pic>
    </p:spTree>
    <p:extLst>
      <p:ext uri="{BB962C8B-B14F-4D97-AF65-F5344CB8AC3E}">
        <p14:creationId xmlns:p14="http://schemas.microsoft.com/office/powerpoint/2010/main" val="2105376443"/>
      </p:ext>
    </p:extLst>
  </p:cSld>
  <p:clrMapOvr>
    <a:masterClrMapping/>
  </p:clrMapOvr>
  <mc:AlternateContent xmlns:mc="http://schemas.openxmlformats.org/markup-compatibility/2006" xmlns:p14="http://schemas.microsoft.com/office/powerpoint/2010/main">
    <mc:Choice Requires="p14">
      <p:transition p14:dur="250" advClick="0" advTm="37030">
        <p:fade/>
      </p:transition>
    </mc:Choice>
    <mc:Fallback xmlns="">
      <p:transition advClick="0" advTm="370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50" fill="hold"/>
                                        <p:tgtEl>
                                          <p:spTgt spid="8"/>
                                        </p:tgtEl>
                                      </p:cBhvr>
                                    </p:cmd>
                                  </p:childTnLst>
                                </p:cTn>
                              </p:par>
                              <p:par>
                                <p:cTn id="7" presetID="2" presetClass="entr" presetSubtype="8" fill="hold" grpId="0" nodeType="withEffect">
                                  <p:stCondLst>
                                    <p:cond delay="2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9" presetClass="entr" presetSubtype="0" fill="hold"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2" presetClass="entr" presetSubtype="8" fill="hold" grpId="0" nodeType="withEffect">
                                  <p:stCondLst>
                                    <p:cond delay="28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05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1373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9" presetClass="exit" presetSubtype="0" fill="hold" grpId="1" nodeType="withEffect">
                                  <p:stCondLst>
                                    <p:cond delay="25000"/>
                                  </p:stCondLst>
                                  <p:childTnLst>
                                    <p:animEffect transition="out" filter="dissolv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9" presetClass="exit" presetSubtype="0" fill="hold" grpId="1" nodeType="withEffect">
                                  <p:stCondLst>
                                    <p:cond delay="25000"/>
                                  </p:stCondLst>
                                  <p:childTnLst>
                                    <p:animEffect transition="out" filter="dissolv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9" presetClass="exit" presetSubtype="0" fill="hold" grpId="1" nodeType="withEffect">
                                  <p:stCondLst>
                                    <p:cond delay="25000"/>
                                  </p:stCondLst>
                                  <p:childTnLst>
                                    <p:animEffect transition="out" filter="dissolv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9" presetClass="exit" presetSubtype="0" fill="hold" nodeType="withEffect">
                                  <p:stCondLst>
                                    <p:cond delay="25000"/>
                                  </p:stCondLst>
                                  <p:childTnLst>
                                    <p:animEffect transition="out" filter="dissolv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9" presetClass="exit" presetSubtype="0" fill="hold" grpId="1" nodeType="withEffect">
                                  <p:stCondLst>
                                    <p:cond delay="25000"/>
                                  </p:stCondLst>
                                  <p:childTnLst>
                                    <p:animEffect transition="out" filter="dissolv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9" presetClass="entr" presetSubtype="0" fill="hold" grpId="0" nodeType="withEffect">
                                  <p:stCondLst>
                                    <p:cond delay="2540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par>
                                <p:cTn id="44" presetID="9" presetClass="entr" presetSubtype="0" fill="hold" nodeType="withEffect">
                                  <p:stCondLst>
                                    <p:cond delay="2720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8"/>
                </p:tgtEl>
              </p:cMediaNode>
            </p:audio>
          </p:childTnLst>
        </p:cTn>
      </p:par>
    </p:tnLst>
    <p:bldLst>
      <p:bldP spid="4" grpId="0"/>
      <p:bldP spid="4" grpId="1"/>
      <p:bldP spid="2" grpId="0"/>
      <p:bldP spid="2" grpId="1"/>
      <p:bldP spid="5" grpId="0"/>
      <p:bldP spid="5" grpId="1"/>
      <p:bldP spid="6" grpId="0"/>
      <p:bldP spid="6"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Serious Health Conditions – Let’s Break Them Down</a:t>
            </a:r>
          </a:p>
        </p:txBody>
      </p:sp>
      <p:sp>
        <p:nvSpPr>
          <p:cNvPr id="2" name="TextBox 1">
            <a:extLst>
              <a:ext uri="{FF2B5EF4-FFF2-40B4-BE49-F238E27FC236}">
                <a16:creationId xmlns:a16="http://schemas.microsoft.com/office/drawing/2014/main" id="{CE51AED7-2477-A7E6-3734-A1EF084EFC0D}"/>
              </a:ext>
            </a:extLst>
          </p:cNvPr>
          <p:cNvSpPr txBox="1"/>
          <p:nvPr/>
        </p:nvSpPr>
        <p:spPr>
          <a:xfrm>
            <a:off x="342900" y="1135753"/>
            <a:ext cx="8458200" cy="461665"/>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Serious health conditions may include conditions that involve: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FF4C3E8-DBFB-FBC6-2631-028C564DD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431608"/>
            <a:ext cx="7772400" cy="1618669"/>
          </a:xfrm>
          <a:prstGeom prst="rect">
            <a:avLst/>
          </a:prstGeom>
          <a:ln w="38100">
            <a:solidFill>
              <a:schemeClr val="tx1"/>
            </a:solidFill>
          </a:ln>
        </p:spPr>
      </p:pic>
      <p:pic>
        <p:nvPicPr>
          <p:cNvPr id="7" name="Picture 6">
            <a:extLst>
              <a:ext uri="{FF2B5EF4-FFF2-40B4-BE49-F238E27FC236}">
                <a16:creationId xmlns:a16="http://schemas.microsoft.com/office/drawing/2014/main" id="{52F650FA-D0CE-6F73-45B1-B89D64469ADA}"/>
              </a:ext>
            </a:extLst>
          </p:cNvPr>
          <p:cNvPicPr>
            <a:picLocks noChangeAspect="1"/>
          </p:cNvPicPr>
          <p:nvPr/>
        </p:nvPicPr>
        <p:blipFill rotWithShape="1">
          <a:blip r:embed="rId5">
            <a:extLst>
              <a:ext uri="{28A0092B-C50C-407E-A947-70E740481C1C}">
                <a14:useLocalDpi xmlns:a14="http://schemas.microsoft.com/office/drawing/2010/main" val="0"/>
              </a:ext>
            </a:extLst>
          </a:blip>
          <a:srcRect b="26445"/>
          <a:stretch/>
        </p:blipFill>
        <p:spPr>
          <a:xfrm>
            <a:off x="685800" y="1818913"/>
            <a:ext cx="7772400" cy="3383415"/>
          </a:xfrm>
          <a:prstGeom prst="rect">
            <a:avLst/>
          </a:prstGeom>
        </p:spPr>
      </p:pic>
      <p:sp>
        <p:nvSpPr>
          <p:cNvPr id="3" name="Oval 2">
            <a:extLst>
              <a:ext uri="{FF2B5EF4-FFF2-40B4-BE49-F238E27FC236}">
                <a16:creationId xmlns:a16="http://schemas.microsoft.com/office/drawing/2014/main" id="{7B49B8A0-8F7F-DD62-0F57-D2AF0970FAAB}"/>
              </a:ext>
            </a:extLst>
          </p:cNvPr>
          <p:cNvSpPr/>
          <p:nvPr/>
        </p:nvSpPr>
        <p:spPr>
          <a:xfrm>
            <a:off x="1066800" y="2932996"/>
            <a:ext cx="1524000" cy="61883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1043E3B-111D-851A-75C8-15719A712175}"/>
              </a:ext>
            </a:extLst>
          </p:cNvPr>
          <p:cNvSpPr/>
          <p:nvPr/>
        </p:nvSpPr>
        <p:spPr>
          <a:xfrm>
            <a:off x="2057400" y="3625858"/>
            <a:ext cx="3733800" cy="4591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8F040E5-FE63-7AFE-9C86-E851D59D233A}"/>
              </a:ext>
            </a:extLst>
          </p:cNvPr>
          <p:cNvSpPr/>
          <p:nvPr/>
        </p:nvSpPr>
        <p:spPr>
          <a:xfrm>
            <a:off x="685800" y="4396708"/>
            <a:ext cx="5931583" cy="4591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slide 14 mod 4.mp3">
            <a:hlinkClick r:id="" action="ppaction://media"/>
            <a:extLst>
              <a:ext uri="{FF2B5EF4-FFF2-40B4-BE49-F238E27FC236}">
                <a16:creationId xmlns:a16="http://schemas.microsoft.com/office/drawing/2014/main" id="{C9773FBF-3C8D-6F13-4748-626327276E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1114" y="6331122"/>
            <a:ext cx="479972" cy="461665"/>
          </a:xfrm>
          <a:prstGeom prst="rect">
            <a:avLst/>
          </a:prstGeom>
        </p:spPr>
      </p:pic>
      <p:sp>
        <p:nvSpPr>
          <p:cNvPr id="10" name="Oval 9">
            <a:extLst>
              <a:ext uri="{FF2B5EF4-FFF2-40B4-BE49-F238E27FC236}">
                <a16:creationId xmlns:a16="http://schemas.microsoft.com/office/drawing/2014/main" id="{648FE2EF-942E-B4F3-A85B-F70D9E8FD01F}"/>
              </a:ext>
            </a:extLst>
          </p:cNvPr>
          <p:cNvSpPr/>
          <p:nvPr/>
        </p:nvSpPr>
        <p:spPr>
          <a:xfrm>
            <a:off x="4648200" y="4743139"/>
            <a:ext cx="2731183" cy="4591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0062442"/>
      </p:ext>
    </p:extLst>
  </p:cSld>
  <p:clrMapOvr>
    <a:masterClrMapping/>
  </p:clrMapOvr>
  <mc:AlternateContent xmlns:mc="http://schemas.openxmlformats.org/markup-compatibility/2006" xmlns:p14="http://schemas.microsoft.com/office/powerpoint/2010/main">
    <mc:Choice Requires="p14">
      <p:transition p14:dur="250" advClick="0" advTm="56200">
        <p:fade/>
      </p:transition>
    </mc:Choice>
    <mc:Fallback xmlns="">
      <p:transition advClick="0" advTm="562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8" fill="hold"/>
                                        <p:tgtEl>
                                          <p:spTgt spid="9"/>
                                        </p:tgtEl>
                                      </p:cBhvr>
                                    </p:cmd>
                                  </p:childTnLst>
                                </p:cTn>
                              </p:par>
                              <p:par>
                                <p:cTn id="7" presetID="9" presetClass="entr" presetSubtype="0" fill="hold" nodeType="withEffect">
                                  <p:stCondLst>
                                    <p:cond delay="41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grpId="0" nodeType="withEffect">
                                  <p:stCondLst>
                                    <p:cond delay="811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xit" presetSubtype="0" fill="hold" nodeType="withEffect">
                                  <p:stCondLst>
                                    <p:cond delay="2240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9" presetClass="exit" presetSubtype="0" fill="hold" grpId="1" nodeType="withEffect">
                                  <p:stCondLst>
                                    <p:cond delay="22400"/>
                                  </p:stCondLst>
                                  <p:childTnLst>
                                    <p:animEffect transition="out" filter="dissolv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9" presetClass="entr" presetSubtype="0" fill="hold" nodeType="withEffect">
                                  <p:stCondLst>
                                    <p:cond delay="2280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grpId="0" nodeType="withEffect">
                                  <p:stCondLst>
                                    <p:cond delay="2950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9" presetClass="entr" presetSubtype="0" fill="hold" grpId="0" nodeType="withEffect">
                                  <p:stCondLst>
                                    <p:cond delay="406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5160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bldLst>
      <p:bldP spid="3" grpId="0" animBg="1"/>
      <p:bldP spid="3" grpId="1" animBg="1"/>
      <p:bldP spid="6"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Serious Health Conditions – Let’s Break Them Down</a:t>
            </a:r>
          </a:p>
        </p:txBody>
      </p:sp>
      <p:sp>
        <p:nvSpPr>
          <p:cNvPr id="2" name="TextBox 1">
            <a:extLst>
              <a:ext uri="{FF2B5EF4-FFF2-40B4-BE49-F238E27FC236}">
                <a16:creationId xmlns:a16="http://schemas.microsoft.com/office/drawing/2014/main" id="{CE51AED7-2477-A7E6-3734-A1EF084EFC0D}"/>
              </a:ext>
            </a:extLst>
          </p:cNvPr>
          <p:cNvSpPr txBox="1"/>
          <p:nvPr/>
        </p:nvSpPr>
        <p:spPr>
          <a:xfrm>
            <a:off x="381000" y="1072241"/>
            <a:ext cx="8458200" cy="461665"/>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80C5141-85A1-BCA7-7F5D-E35DAF7EC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073" y="1666669"/>
            <a:ext cx="6210300" cy="1876445"/>
          </a:xfrm>
          <a:prstGeom prst="rect">
            <a:avLst/>
          </a:prstGeom>
        </p:spPr>
      </p:pic>
      <p:pic>
        <p:nvPicPr>
          <p:cNvPr id="10" name="Picture 9">
            <a:extLst>
              <a:ext uri="{FF2B5EF4-FFF2-40B4-BE49-F238E27FC236}">
                <a16:creationId xmlns:a16="http://schemas.microsoft.com/office/drawing/2014/main" id="{77F61F16-78A1-3FBE-F1A1-9EC965523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1173" y="3759729"/>
            <a:ext cx="6217853" cy="995161"/>
          </a:xfrm>
          <a:prstGeom prst="rect">
            <a:avLst/>
          </a:prstGeom>
        </p:spPr>
      </p:pic>
      <p:pic>
        <p:nvPicPr>
          <p:cNvPr id="12" name="Picture 11">
            <a:extLst>
              <a:ext uri="{FF2B5EF4-FFF2-40B4-BE49-F238E27FC236}">
                <a16:creationId xmlns:a16="http://schemas.microsoft.com/office/drawing/2014/main" id="{3D03F42E-6C5A-E4B6-1A8D-C2310E34E6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0" y="5045530"/>
            <a:ext cx="2200786" cy="1446813"/>
          </a:xfrm>
          <a:prstGeom prst="rect">
            <a:avLst/>
          </a:prstGeom>
        </p:spPr>
      </p:pic>
      <p:pic>
        <p:nvPicPr>
          <p:cNvPr id="14" name="Picture 13">
            <a:extLst>
              <a:ext uri="{FF2B5EF4-FFF2-40B4-BE49-F238E27FC236}">
                <a16:creationId xmlns:a16="http://schemas.microsoft.com/office/drawing/2014/main" id="{C19248D5-3BA8-3724-CAAA-C2CC3CFBC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2817" y="5023957"/>
            <a:ext cx="2509268" cy="1585668"/>
          </a:xfrm>
          <a:prstGeom prst="rect">
            <a:avLst/>
          </a:prstGeom>
        </p:spPr>
      </p:pic>
      <p:sp>
        <p:nvSpPr>
          <p:cNvPr id="4" name="Oval 3">
            <a:extLst>
              <a:ext uri="{FF2B5EF4-FFF2-40B4-BE49-F238E27FC236}">
                <a16:creationId xmlns:a16="http://schemas.microsoft.com/office/drawing/2014/main" id="{BE12CE1B-E4AA-2E07-7964-1C9526E62E0D}"/>
              </a:ext>
            </a:extLst>
          </p:cNvPr>
          <p:cNvSpPr/>
          <p:nvPr/>
        </p:nvSpPr>
        <p:spPr>
          <a:xfrm>
            <a:off x="1378384" y="3716826"/>
            <a:ext cx="6324600" cy="45811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843F4E1-25EE-18C6-BFFB-527B4D3C9E0C}"/>
              </a:ext>
            </a:extLst>
          </p:cNvPr>
          <p:cNvSpPr/>
          <p:nvPr/>
        </p:nvSpPr>
        <p:spPr>
          <a:xfrm>
            <a:off x="1288993" y="4283247"/>
            <a:ext cx="6496021" cy="45811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15 mod 4.mp3">
            <a:hlinkClick r:id="" action="ppaction://media"/>
            <a:extLst>
              <a:ext uri="{FF2B5EF4-FFF2-40B4-BE49-F238E27FC236}">
                <a16:creationId xmlns:a16="http://schemas.microsoft.com/office/drawing/2014/main" id="{0F794A9D-B9FF-C9C9-7E60-126BA595FF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97024" y="6116397"/>
            <a:ext cx="498850" cy="495496"/>
          </a:xfrm>
          <a:prstGeom prst="rect">
            <a:avLst/>
          </a:prstGeom>
        </p:spPr>
      </p:pic>
    </p:spTree>
    <p:extLst>
      <p:ext uri="{BB962C8B-B14F-4D97-AF65-F5344CB8AC3E}">
        <p14:creationId xmlns:p14="http://schemas.microsoft.com/office/powerpoint/2010/main" val="2538899471"/>
      </p:ext>
    </p:extLst>
  </p:cSld>
  <p:clrMapOvr>
    <a:masterClrMapping/>
  </p:clrMapOvr>
  <mc:AlternateContent xmlns:mc="http://schemas.openxmlformats.org/markup-compatibility/2006" xmlns:p14="http://schemas.microsoft.com/office/powerpoint/2010/main">
    <mc:Choice Requires="p14">
      <p:transition p14:dur="250" advClick="0" advTm="26640">
        <p:fade/>
      </p:transition>
    </mc:Choice>
    <mc:Fallback xmlns="">
      <p:transition advClick="0" advTm="266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1" fill="hold"/>
                                        <p:tgtEl>
                                          <p:spTgt spid="3"/>
                                        </p:tgtEl>
                                      </p:cBhvr>
                                    </p:cmd>
                                  </p:childTnLst>
                                </p:cTn>
                              </p:par>
                              <p:par>
                                <p:cTn id="7" presetID="9" presetClass="entr" presetSubtype="0" fill="hold"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500"/>
                                        <p:tgtEl>
                                          <p:spTgt spid="8"/>
                                        </p:tgtEl>
                                      </p:cBhvr>
                                    </p:animEffect>
                                  </p:childTnLst>
                                </p:cTn>
                              </p:par>
                              <p:par>
                                <p:cTn id="10" presetID="9" presetClass="entr" presetSubtype="0" fill="hold" nodeType="withEffect">
                                  <p:stCondLst>
                                    <p:cond delay="150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1" nodeType="withEffect">
                                  <p:stCondLst>
                                    <p:cond delay="18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2" nodeType="withEffect">
                                  <p:stCondLst>
                                    <p:cond delay="1740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1970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nodeType="withEffect">
                                  <p:stCondLst>
                                    <p:cond delay="2260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4" grpId="1" animBg="1"/>
      <p:bldP spid="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28475E-8AF3-AEF5-D4FC-F57DB12D93ED}"/>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Serious Health Conditions – Let’s Break Them Down</a:t>
            </a:r>
          </a:p>
        </p:txBody>
      </p:sp>
      <p:pic>
        <p:nvPicPr>
          <p:cNvPr id="5" name="Picture 4">
            <a:extLst>
              <a:ext uri="{FF2B5EF4-FFF2-40B4-BE49-F238E27FC236}">
                <a16:creationId xmlns:a16="http://schemas.microsoft.com/office/drawing/2014/main" id="{FE616276-F54A-1A0F-F64A-FD2BBF7A388C}"/>
              </a:ext>
            </a:extLst>
          </p:cNvPr>
          <p:cNvPicPr>
            <a:picLocks noChangeAspect="1"/>
          </p:cNvPicPr>
          <p:nvPr/>
        </p:nvPicPr>
        <p:blipFill rotWithShape="1">
          <a:blip r:embed="rId4">
            <a:extLst>
              <a:ext uri="{28A0092B-C50C-407E-A947-70E740481C1C}">
                <a14:useLocalDpi xmlns:a14="http://schemas.microsoft.com/office/drawing/2010/main" val="0"/>
              </a:ext>
            </a:extLst>
          </a:blip>
          <a:srcRect t="4359" b="3937"/>
          <a:stretch/>
        </p:blipFill>
        <p:spPr>
          <a:xfrm>
            <a:off x="579492" y="1215668"/>
            <a:ext cx="7772400" cy="799013"/>
          </a:xfrm>
          <a:prstGeom prst="rect">
            <a:avLst/>
          </a:prstGeom>
        </p:spPr>
      </p:pic>
      <p:pic>
        <p:nvPicPr>
          <p:cNvPr id="7" name="Picture 6">
            <a:extLst>
              <a:ext uri="{FF2B5EF4-FFF2-40B4-BE49-F238E27FC236}">
                <a16:creationId xmlns:a16="http://schemas.microsoft.com/office/drawing/2014/main" id="{A441E411-FB63-6FD4-760F-36893AA827D1}"/>
              </a:ext>
            </a:extLst>
          </p:cNvPr>
          <p:cNvPicPr>
            <a:picLocks noChangeAspect="1"/>
          </p:cNvPicPr>
          <p:nvPr/>
        </p:nvPicPr>
        <p:blipFill rotWithShape="1">
          <a:blip r:embed="rId5">
            <a:extLst>
              <a:ext uri="{28A0092B-C50C-407E-A947-70E740481C1C}">
                <a14:useLocalDpi xmlns:a14="http://schemas.microsoft.com/office/drawing/2010/main" val="0"/>
              </a:ext>
            </a:extLst>
          </a:blip>
          <a:srcRect t="4928" r="1491" b="7219"/>
          <a:stretch/>
        </p:blipFill>
        <p:spPr>
          <a:xfrm>
            <a:off x="654571" y="3795590"/>
            <a:ext cx="7656459" cy="1464181"/>
          </a:xfrm>
          <a:prstGeom prst="rect">
            <a:avLst/>
          </a:prstGeom>
        </p:spPr>
      </p:pic>
      <p:pic>
        <p:nvPicPr>
          <p:cNvPr id="9" name="Picture 8">
            <a:extLst>
              <a:ext uri="{FF2B5EF4-FFF2-40B4-BE49-F238E27FC236}">
                <a16:creationId xmlns:a16="http://schemas.microsoft.com/office/drawing/2014/main" id="{E9A1327D-902D-AE10-9B14-4F3387D17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5540487"/>
            <a:ext cx="1905000" cy="1165113"/>
          </a:xfrm>
          <a:prstGeom prst="rect">
            <a:avLst/>
          </a:prstGeom>
        </p:spPr>
      </p:pic>
      <p:pic>
        <p:nvPicPr>
          <p:cNvPr id="11" name="Picture 10">
            <a:extLst>
              <a:ext uri="{FF2B5EF4-FFF2-40B4-BE49-F238E27FC236}">
                <a16:creationId xmlns:a16="http://schemas.microsoft.com/office/drawing/2014/main" id="{85FB871D-2C7A-7AB9-D8B0-EC0D635F3E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2380218"/>
            <a:ext cx="2063751" cy="1066800"/>
          </a:xfrm>
          <a:prstGeom prst="rect">
            <a:avLst/>
          </a:prstGeom>
        </p:spPr>
      </p:pic>
      <p:sp>
        <p:nvSpPr>
          <p:cNvPr id="4" name="Oval 3">
            <a:extLst>
              <a:ext uri="{FF2B5EF4-FFF2-40B4-BE49-F238E27FC236}">
                <a16:creationId xmlns:a16="http://schemas.microsoft.com/office/drawing/2014/main" id="{B333CC81-4E0A-654B-9983-2AF53C5D3E42}"/>
              </a:ext>
            </a:extLst>
          </p:cNvPr>
          <p:cNvSpPr/>
          <p:nvPr/>
        </p:nvSpPr>
        <p:spPr>
          <a:xfrm>
            <a:off x="4114800" y="1581265"/>
            <a:ext cx="2971800" cy="4591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3C3354A-E3D1-64CF-444F-35AD3C0FDE6E}"/>
              </a:ext>
            </a:extLst>
          </p:cNvPr>
          <p:cNvSpPr/>
          <p:nvPr/>
        </p:nvSpPr>
        <p:spPr>
          <a:xfrm>
            <a:off x="6019800" y="4267199"/>
            <a:ext cx="2133600" cy="35213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FDFA8F1-E37F-03FE-2F18-82E3E212795A}"/>
              </a:ext>
            </a:extLst>
          </p:cNvPr>
          <p:cNvSpPr/>
          <p:nvPr/>
        </p:nvSpPr>
        <p:spPr>
          <a:xfrm>
            <a:off x="579492" y="4443266"/>
            <a:ext cx="1554108" cy="4000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B400E0-5A4A-1C81-387B-B56C9B0DBDD4}"/>
              </a:ext>
            </a:extLst>
          </p:cNvPr>
          <p:cNvSpPr/>
          <p:nvPr/>
        </p:nvSpPr>
        <p:spPr>
          <a:xfrm>
            <a:off x="2849810" y="4672860"/>
            <a:ext cx="1688223" cy="4496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4F39E8-0ED6-5D0D-16B2-ACBC59608E3F}"/>
              </a:ext>
            </a:extLst>
          </p:cNvPr>
          <p:cNvSpPr/>
          <p:nvPr/>
        </p:nvSpPr>
        <p:spPr>
          <a:xfrm>
            <a:off x="5409880" y="4663361"/>
            <a:ext cx="1960984" cy="4591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16 mod 4.mp3">
            <a:hlinkClick r:id="" action="ppaction://media"/>
            <a:extLst>
              <a:ext uri="{FF2B5EF4-FFF2-40B4-BE49-F238E27FC236}">
                <a16:creationId xmlns:a16="http://schemas.microsoft.com/office/drawing/2014/main" id="{014E3FAA-75BB-AE84-7B6D-74C9C7BAE6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0600" y="6244320"/>
            <a:ext cx="493883" cy="473312"/>
          </a:xfrm>
          <a:prstGeom prst="rect">
            <a:avLst/>
          </a:prstGeom>
        </p:spPr>
      </p:pic>
    </p:spTree>
    <p:extLst>
      <p:ext uri="{BB962C8B-B14F-4D97-AF65-F5344CB8AC3E}">
        <p14:creationId xmlns:p14="http://schemas.microsoft.com/office/powerpoint/2010/main" val="3583541065"/>
      </p:ext>
    </p:extLst>
  </p:cSld>
  <p:clrMapOvr>
    <a:masterClrMapping/>
  </p:clrMapOvr>
  <mc:AlternateContent xmlns:mc="http://schemas.openxmlformats.org/markup-compatibility/2006" xmlns:p14="http://schemas.microsoft.com/office/powerpoint/2010/main">
    <mc:Choice Requires="p14">
      <p:transition p14:dur="250" advClick="0" advTm="48830">
        <p:fade/>
      </p:transition>
    </mc:Choice>
    <mc:Fallback xmlns="">
      <p:transition advClick="0" advTm="488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10" fill="hold"/>
                                        <p:tgtEl>
                                          <p:spTgt spid="2"/>
                                        </p:tgtEl>
                                      </p:cBhvr>
                                    </p:cmd>
                                  </p:childTnLst>
                                </p:cTn>
                              </p:par>
                              <p:par>
                                <p:cTn id="7" presetID="9" presetClass="entr" presetSubtype="0" fill="hold" nodeType="withEffect">
                                  <p:stCondLst>
                                    <p:cond delay="220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par>
                                <p:cTn id="10" presetID="9" presetClass="entr" presetSubtype="0" fill="hold" grpId="2" nodeType="withEffect">
                                  <p:stCondLst>
                                    <p:cond delay="500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nodeType="withEffect">
                                  <p:stCondLst>
                                    <p:cond delay="500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119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2350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grpId="0" nodeType="withEffect">
                                  <p:stCondLst>
                                    <p:cond delay="2580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nodeType="withEffect">
                                  <p:stCondLst>
                                    <p:cond delay="258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ntr" presetSubtype="0" fill="hold" grpId="0" nodeType="withEffect">
                                  <p:stCondLst>
                                    <p:cond delay="3525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grpId="0" nodeType="withEffect">
                                  <p:stCondLst>
                                    <p:cond delay="3860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4" grpId="2" animBg="1"/>
      <p:bldP spid="6" grpId="0" animBg="1"/>
      <p:bldP spid="8"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386255" y="19798"/>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Serious Health Conditions – Let’s Break Them Down</a:t>
            </a:r>
          </a:p>
        </p:txBody>
      </p:sp>
      <p:sp>
        <p:nvSpPr>
          <p:cNvPr id="2" name="TextBox 1">
            <a:extLst>
              <a:ext uri="{FF2B5EF4-FFF2-40B4-BE49-F238E27FC236}">
                <a16:creationId xmlns:a16="http://schemas.microsoft.com/office/drawing/2014/main" id="{E4663BF7-CEBF-7428-7BBE-107380EC8E8A}"/>
              </a:ext>
            </a:extLst>
          </p:cNvPr>
          <p:cNvSpPr txBox="1"/>
          <p:nvPr/>
        </p:nvSpPr>
        <p:spPr>
          <a:xfrm>
            <a:off x="381000" y="1219200"/>
            <a:ext cx="8382000" cy="461665"/>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Continuing Serious Health Condition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CD72912-61DE-8302-0C82-AE1F8381B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978127"/>
            <a:ext cx="8382000" cy="1651753"/>
          </a:xfrm>
          <a:prstGeom prst="rect">
            <a:avLst/>
          </a:prstGeom>
        </p:spPr>
      </p:pic>
      <p:pic>
        <p:nvPicPr>
          <p:cNvPr id="7" name="Picture 6">
            <a:extLst>
              <a:ext uri="{FF2B5EF4-FFF2-40B4-BE49-F238E27FC236}">
                <a16:creationId xmlns:a16="http://schemas.microsoft.com/office/drawing/2014/main" id="{F41954AC-B3AE-75F6-B8A3-9CA5C15BB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988935"/>
            <a:ext cx="8382000" cy="1640945"/>
          </a:xfrm>
          <a:prstGeom prst="rect">
            <a:avLst/>
          </a:prstGeom>
        </p:spPr>
      </p:pic>
      <p:pic>
        <p:nvPicPr>
          <p:cNvPr id="9" name="Picture 8">
            <a:extLst>
              <a:ext uri="{FF2B5EF4-FFF2-40B4-BE49-F238E27FC236}">
                <a16:creationId xmlns:a16="http://schemas.microsoft.com/office/drawing/2014/main" id="{C2B9E070-D503-1CB5-4213-39D5842D9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3936517"/>
            <a:ext cx="2594551" cy="1640945"/>
          </a:xfrm>
          <a:prstGeom prst="rect">
            <a:avLst/>
          </a:prstGeom>
        </p:spPr>
      </p:pic>
      <p:pic>
        <p:nvPicPr>
          <p:cNvPr id="11" name="Picture 10">
            <a:extLst>
              <a:ext uri="{FF2B5EF4-FFF2-40B4-BE49-F238E27FC236}">
                <a16:creationId xmlns:a16="http://schemas.microsoft.com/office/drawing/2014/main" id="{A64052D7-278B-5D0E-3420-A765080B55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8129" y="3739226"/>
            <a:ext cx="1878631" cy="1908100"/>
          </a:xfrm>
          <a:prstGeom prst="rect">
            <a:avLst/>
          </a:prstGeom>
          <a:effectLst>
            <a:softEdge rad="39485"/>
          </a:effectLst>
        </p:spPr>
      </p:pic>
      <p:pic>
        <p:nvPicPr>
          <p:cNvPr id="13" name="Picture 12">
            <a:extLst>
              <a:ext uri="{FF2B5EF4-FFF2-40B4-BE49-F238E27FC236}">
                <a16:creationId xmlns:a16="http://schemas.microsoft.com/office/drawing/2014/main" id="{AE045156-F752-4D98-0EE9-303911B296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8203" y="4749414"/>
            <a:ext cx="2993042" cy="1795825"/>
          </a:xfrm>
          <a:prstGeom prst="rect">
            <a:avLst/>
          </a:prstGeom>
          <a:effectLst>
            <a:softEdge rad="41092"/>
          </a:effectLst>
        </p:spPr>
      </p:pic>
      <p:pic>
        <p:nvPicPr>
          <p:cNvPr id="15" name="Picture 14">
            <a:extLst>
              <a:ext uri="{FF2B5EF4-FFF2-40B4-BE49-F238E27FC236}">
                <a16:creationId xmlns:a16="http://schemas.microsoft.com/office/drawing/2014/main" id="{6BA7D91A-6E65-ED43-AFF0-961AC42CEB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8853" y="3923123"/>
            <a:ext cx="3122715" cy="2257092"/>
          </a:xfrm>
          <a:prstGeom prst="rect">
            <a:avLst/>
          </a:prstGeom>
        </p:spPr>
      </p:pic>
      <p:sp>
        <p:nvSpPr>
          <p:cNvPr id="3" name="TextBox 2">
            <a:extLst>
              <a:ext uri="{FF2B5EF4-FFF2-40B4-BE49-F238E27FC236}">
                <a16:creationId xmlns:a16="http://schemas.microsoft.com/office/drawing/2014/main" id="{C687D1C5-F03D-49CC-593F-7D370E1E8DBF}"/>
              </a:ext>
            </a:extLst>
          </p:cNvPr>
          <p:cNvSpPr txBox="1"/>
          <p:nvPr/>
        </p:nvSpPr>
        <p:spPr>
          <a:xfrm>
            <a:off x="396766" y="1988935"/>
            <a:ext cx="6248400" cy="2123658"/>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rPr>
              <a:t>If an eligible employee requests FMLA leave for surgery which requires and/or results in an</a:t>
            </a:r>
            <a:r>
              <a:rPr lang="en-US" sz="2200" kern="0" dirty="0">
                <a:solidFill>
                  <a:srgbClr val="F38118"/>
                </a:solidFill>
                <a:effectLst/>
                <a:latin typeface="Calibri" panose="020F0502020204030204" pitchFamily="34" charset="0"/>
                <a:ea typeface="Calibri" panose="020F0502020204030204" pitchFamily="34" charset="0"/>
              </a:rPr>
              <a:t> </a:t>
            </a:r>
            <a:r>
              <a:rPr lang="en-US" sz="2200" kern="0" dirty="0">
                <a:solidFill>
                  <a:srgbClr val="000000"/>
                </a:solidFill>
                <a:effectLst/>
                <a:latin typeface="Calibri" panose="020F0502020204030204" pitchFamily="34" charset="0"/>
                <a:ea typeface="Calibri" panose="020F0502020204030204" pitchFamily="34" charset="0"/>
              </a:rPr>
              <a:t>overnight stay in the hospital, the leave request would meet the definition of a serious health condition under the inpatient care criteria, even if the surgery is considered elective.</a:t>
            </a:r>
            <a:r>
              <a:rPr lang="en-US" sz="2200" dirty="0">
                <a:effectLst/>
              </a:rPr>
              <a:t> </a:t>
            </a:r>
            <a:endParaRPr lang="en-US" sz="2200" dirty="0"/>
          </a:p>
        </p:txBody>
      </p:sp>
      <p:sp>
        <p:nvSpPr>
          <p:cNvPr id="6" name="Oval 5">
            <a:extLst>
              <a:ext uri="{FF2B5EF4-FFF2-40B4-BE49-F238E27FC236}">
                <a16:creationId xmlns:a16="http://schemas.microsoft.com/office/drawing/2014/main" id="{8D7BCCAF-FC3E-B7AE-C202-8372A9451D7A}"/>
              </a:ext>
            </a:extLst>
          </p:cNvPr>
          <p:cNvSpPr/>
          <p:nvPr/>
        </p:nvSpPr>
        <p:spPr>
          <a:xfrm>
            <a:off x="2404220" y="2815924"/>
            <a:ext cx="4335560" cy="4591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8AE4238-E475-18DB-1572-72CC2E55DCBB}"/>
              </a:ext>
            </a:extLst>
          </p:cNvPr>
          <p:cNvSpPr/>
          <p:nvPr/>
        </p:nvSpPr>
        <p:spPr>
          <a:xfrm>
            <a:off x="4804350" y="2827114"/>
            <a:ext cx="3819000" cy="4591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lide 17 mod 4.mp3">
            <a:hlinkClick r:id="" action="ppaction://media"/>
            <a:extLst>
              <a:ext uri="{FF2B5EF4-FFF2-40B4-BE49-F238E27FC236}">
                <a16:creationId xmlns:a16="http://schemas.microsoft.com/office/drawing/2014/main" id="{453BDB03-D4DA-B5B1-7348-E3F5AD269DB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70758" y="6180215"/>
            <a:ext cx="375991" cy="461666"/>
          </a:xfrm>
          <a:prstGeom prst="rect">
            <a:avLst/>
          </a:prstGeom>
        </p:spPr>
      </p:pic>
    </p:spTree>
    <p:extLst>
      <p:ext uri="{BB962C8B-B14F-4D97-AF65-F5344CB8AC3E}">
        <p14:creationId xmlns:p14="http://schemas.microsoft.com/office/powerpoint/2010/main" val="3113625618"/>
      </p:ext>
    </p:extLst>
  </p:cSld>
  <p:clrMapOvr>
    <a:masterClrMapping/>
  </p:clrMapOvr>
  <mc:AlternateContent xmlns:mc="http://schemas.openxmlformats.org/markup-compatibility/2006" xmlns:p14="http://schemas.microsoft.com/office/powerpoint/2010/main">
    <mc:Choice Requires="p14">
      <p:transition p14:dur="250" advClick="0" advTm="69500">
        <p:fade/>
      </p:transition>
    </mc:Choice>
    <mc:Fallback xmlns="">
      <p:transition advClick="0" advTm="69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03" fill="hold"/>
                                        <p:tgtEl>
                                          <p:spTgt spid="10"/>
                                        </p:tgtEl>
                                      </p:cBhvr>
                                    </p:cmd>
                                  </p:childTnLst>
                                </p:cTn>
                              </p:par>
                              <p:par>
                                <p:cTn id="7" presetID="9" presetClass="entr" presetSubtype="0" fill="hold" nodeType="withEffect">
                                  <p:stCondLst>
                                    <p:cond delay="40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nodeType="withEffect">
                                  <p:stCondLst>
                                    <p:cond delay="42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1525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xit" presetSubtype="0" fill="hold" nodeType="withEffect">
                                  <p:stCondLst>
                                    <p:cond delay="24100"/>
                                  </p:stCondLst>
                                  <p:childTnLst>
                                    <p:animEffect transition="out" filter="dissolv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9" presetClass="exit" presetSubtype="0" fill="hold" grpId="1" nodeType="withEffect">
                                  <p:stCondLst>
                                    <p:cond delay="2410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9" presetClass="exit" presetSubtype="0" fill="hold" nodeType="withEffect">
                                  <p:stCondLst>
                                    <p:cond delay="24100"/>
                                  </p:stCondLst>
                                  <p:childTnLst>
                                    <p:animEffect transition="out" filter="dissolv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9" presetClass="exit" presetSubtype="0" fill="hold" grpId="0" nodeType="withEffect">
                                  <p:stCondLst>
                                    <p:cond delay="24100"/>
                                  </p:stCondLst>
                                  <p:childTnLst>
                                    <p:animEffect transition="out" filter="dissolv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9" presetClass="entr" presetSubtype="0" fill="hold" nodeType="withEffect">
                                  <p:stCondLst>
                                    <p:cond delay="2450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par>
                                <p:cTn id="31" presetID="9" presetClass="entr" presetSubtype="0" fill="hold" grpId="0" nodeType="withEffect">
                                  <p:stCondLst>
                                    <p:cond delay="3825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par>
                                <p:cTn id="34" presetID="9" presetClass="entr" presetSubtype="0" fill="hold" nodeType="withEffect">
                                  <p:stCondLst>
                                    <p:cond delay="3830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par>
                                <p:cTn id="37" presetID="9" presetClass="entr" presetSubtype="0" fill="hold" nodeType="withEffect">
                                  <p:stCondLst>
                                    <p:cond delay="4050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xit" presetSubtype="0" fill="hold" nodeType="withEffect">
                                  <p:stCondLst>
                                    <p:cond delay="4880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9" presetClass="exit" presetSubtype="0" fill="hold" nodeType="withEffect">
                                  <p:stCondLst>
                                    <p:cond delay="48800"/>
                                  </p:stCondLst>
                                  <p:childTnLst>
                                    <p:animEffect transition="out" filter="dissolv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9" presetClass="exit" presetSubtype="0" fill="hold" grpId="1" nodeType="withEffect">
                                  <p:stCondLst>
                                    <p:cond delay="48800"/>
                                  </p:stCondLst>
                                  <p:childTnLst>
                                    <p:animEffect transition="out" filter="dissolv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9" presetClass="exit" presetSubtype="0" fill="hold" nodeType="withEffect">
                                  <p:stCondLst>
                                    <p:cond delay="48800"/>
                                  </p:stCondLst>
                                  <p:childTnLst>
                                    <p:animEffect transition="out" filter="dissolv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9" presetClass="entr" presetSubtype="0" fill="hold" grpId="0" nodeType="withEffect">
                                  <p:stCondLst>
                                    <p:cond delay="49300"/>
                                  </p:stCondLst>
                                  <p:childTnLst>
                                    <p:set>
                                      <p:cBhvr>
                                        <p:cTn id="53" dur="1" fill="hold">
                                          <p:stCondLst>
                                            <p:cond delay="0"/>
                                          </p:stCondLst>
                                        </p:cTn>
                                        <p:tgtEl>
                                          <p:spTgt spid="3"/>
                                        </p:tgtEl>
                                        <p:attrNameLst>
                                          <p:attrName>style.visibility</p:attrName>
                                        </p:attrNameLst>
                                      </p:cBhvr>
                                      <p:to>
                                        <p:strVal val="visible"/>
                                      </p:to>
                                    </p:set>
                                    <p:animEffect transition="in" filter="dissolve">
                                      <p:cBhvr>
                                        <p:cTn id="54" dur="500"/>
                                        <p:tgtEl>
                                          <p:spTgt spid="3"/>
                                        </p:tgtEl>
                                      </p:cBhvr>
                                    </p:animEffect>
                                  </p:childTnLst>
                                </p:cTn>
                              </p:par>
                              <p:par>
                                <p:cTn id="55" presetID="9" presetClass="entr" presetSubtype="0" fill="hold" nodeType="withEffect">
                                  <p:stCondLst>
                                    <p:cond delay="49600"/>
                                  </p:stCondLst>
                                  <p:childTnLst>
                                    <p:set>
                                      <p:cBhvr>
                                        <p:cTn id="56" dur="1" fill="hold">
                                          <p:stCondLst>
                                            <p:cond delay="0"/>
                                          </p:stCondLst>
                                        </p:cTn>
                                        <p:tgtEl>
                                          <p:spTgt spid="15"/>
                                        </p:tgtEl>
                                        <p:attrNameLst>
                                          <p:attrName>style.visibility</p:attrName>
                                        </p:attrNameLst>
                                      </p:cBhvr>
                                      <p:to>
                                        <p:strVal val="visible"/>
                                      </p:to>
                                    </p:set>
                                    <p:animEffect transition="in" filter="dissolv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10"/>
                </p:tgtEl>
              </p:cMediaNode>
            </p:audio>
          </p:childTnLst>
        </p:cTn>
      </p:par>
    </p:tnLst>
    <p:bldLst>
      <p:bldP spid="2" grpId="0"/>
      <p:bldP spid="3" grpId="0"/>
      <p:bldP spid="6" grpId="0" animBg="1"/>
      <p:bldP spid="6"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28475E-8AF3-AEF5-D4FC-F57DB12D93ED}"/>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FMLA and Military Leave  (</a:t>
            </a:r>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Exigency and Military Caregiver Leave)</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CC8C93A-F1BC-04A0-E268-699563EFE80E}"/>
              </a:ext>
            </a:extLst>
          </p:cNvPr>
          <p:cNvSpPr txBox="1"/>
          <p:nvPr/>
        </p:nvSpPr>
        <p:spPr>
          <a:xfrm>
            <a:off x="4949793" y="1859339"/>
            <a:ext cx="3745353" cy="1938992"/>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rPr>
              <a:t>To take qualifying exigency leave, the military member must be the employee’s spouse, parent, or son or daughter. </a:t>
            </a:r>
          </a:p>
        </p:txBody>
      </p:sp>
      <p:pic>
        <p:nvPicPr>
          <p:cNvPr id="5" name="Picture 4">
            <a:extLst>
              <a:ext uri="{FF2B5EF4-FFF2-40B4-BE49-F238E27FC236}">
                <a16:creationId xmlns:a16="http://schemas.microsoft.com/office/drawing/2014/main" id="{1D03AB1E-F9F6-43D5-2478-E21ADD678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19" y="1560959"/>
            <a:ext cx="4137598" cy="2535752"/>
          </a:xfrm>
          <a:prstGeom prst="rect">
            <a:avLst/>
          </a:prstGeom>
        </p:spPr>
      </p:pic>
      <p:sp>
        <p:nvSpPr>
          <p:cNvPr id="8" name="TextBox 7">
            <a:extLst>
              <a:ext uri="{FF2B5EF4-FFF2-40B4-BE49-F238E27FC236}">
                <a16:creationId xmlns:a16="http://schemas.microsoft.com/office/drawing/2014/main" id="{9E1F82F9-328F-03FD-DE23-D69B98E56344}"/>
              </a:ext>
            </a:extLst>
          </p:cNvPr>
          <p:cNvSpPr txBox="1"/>
          <p:nvPr/>
        </p:nvSpPr>
        <p:spPr>
          <a:xfrm>
            <a:off x="458050" y="4585430"/>
            <a:ext cx="8237096" cy="1200329"/>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rPr>
              <a:t>Unlike non-military FMLA leave, for purposes of qualifying exigency leave, an employee’s son or daughter on covered active duty refers to a son or daughter of </a:t>
            </a:r>
            <a:r>
              <a:rPr lang="en-US" sz="2400" b="1" kern="0" dirty="0">
                <a:solidFill>
                  <a:srgbClr val="000000"/>
                </a:solidFill>
                <a:effectLst/>
                <a:latin typeface="Calibri" panose="020F0502020204030204" pitchFamily="34" charset="0"/>
                <a:ea typeface="Calibri" panose="020F0502020204030204" pitchFamily="34" charset="0"/>
              </a:rPr>
              <a:t>any age.</a:t>
            </a:r>
            <a:r>
              <a:rPr lang="en-US" sz="2400" b="1" dirty="0">
                <a:effectLst/>
              </a:rPr>
              <a:t> </a:t>
            </a:r>
            <a:endParaRPr lang="en-US" sz="2400" b="1" dirty="0"/>
          </a:p>
        </p:txBody>
      </p:sp>
      <p:pic>
        <p:nvPicPr>
          <p:cNvPr id="4" name="slide 18.mp3">
            <a:hlinkClick r:id="" action="ppaction://media"/>
            <a:extLst>
              <a:ext uri="{FF2B5EF4-FFF2-40B4-BE49-F238E27FC236}">
                <a16:creationId xmlns:a16="http://schemas.microsoft.com/office/drawing/2014/main" id="{F9AD3717-EC59-9882-7715-333334EE9B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5146" y="6278489"/>
            <a:ext cx="372654" cy="428099"/>
          </a:xfrm>
          <a:prstGeom prst="rect">
            <a:avLst/>
          </a:prstGeom>
        </p:spPr>
      </p:pic>
    </p:spTree>
    <p:extLst>
      <p:ext uri="{BB962C8B-B14F-4D97-AF65-F5344CB8AC3E}">
        <p14:creationId xmlns:p14="http://schemas.microsoft.com/office/powerpoint/2010/main" val="2540526972"/>
      </p:ext>
    </p:extLst>
  </p:cSld>
  <p:clrMapOvr>
    <a:masterClrMapping/>
  </p:clrMapOvr>
  <mc:AlternateContent xmlns:mc="http://schemas.openxmlformats.org/markup-compatibility/2006" xmlns:p14="http://schemas.microsoft.com/office/powerpoint/2010/main">
    <mc:Choice Requires="p14">
      <p:transition p14:dur="250" advClick="0" advTm="29610">
        <p:fade/>
      </p:transition>
    </mc:Choice>
    <mc:Fallback xmlns="">
      <p:transition advClick="0" advTm="296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79" fill="hold"/>
                                        <p:tgtEl>
                                          <p:spTgt spid="4"/>
                                        </p:tgtEl>
                                      </p:cBhvr>
                                    </p:cmd>
                                  </p:childTnLst>
                                </p:cTn>
                              </p:par>
                              <p:par>
                                <p:cTn id="7" presetID="9" presetClass="entr" presetSubtype="0" fill="hold" nodeType="withEffect">
                                  <p:stCondLst>
                                    <p:cond delay="600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par>
                                <p:cTn id="10" presetID="9" presetClass="entr" presetSubtype="0" fill="hold" grpId="0" nodeType="withEffect">
                                  <p:stCondLst>
                                    <p:cond delay="700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151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F1EA87-87F7-F2C4-DAC2-12E96E46620A}"/>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Qualifying Military Exigency Leave</a:t>
            </a:r>
          </a:p>
        </p:txBody>
      </p:sp>
      <p:sp>
        <p:nvSpPr>
          <p:cNvPr id="2" name="TextBox 1">
            <a:extLst>
              <a:ext uri="{FF2B5EF4-FFF2-40B4-BE49-F238E27FC236}">
                <a16:creationId xmlns:a16="http://schemas.microsoft.com/office/drawing/2014/main" id="{1AC7D0FA-4DE9-F303-F0FD-A70CC736F234}"/>
              </a:ext>
            </a:extLst>
          </p:cNvPr>
          <p:cNvSpPr txBox="1"/>
          <p:nvPr/>
        </p:nvSpPr>
        <p:spPr>
          <a:xfrm>
            <a:off x="3150476" y="1915237"/>
            <a:ext cx="5334000" cy="769441"/>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Here is a </a:t>
            </a:r>
            <a:r>
              <a:rPr lang="en-US" sz="2200"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non-exhaustive list</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qualifying exigencies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42108B3-D759-149D-3CB4-0D9BE5B38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40" y="1541133"/>
            <a:ext cx="1969770" cy="1631216"/>
          </a:xfrm>
          <a:prstGeom prst="rect">
            <a:avLst/>
          </a:prstGeom>
        </p:spPr>
      </p:pic>
      <p:sp>
        <p:nvSpPr>
          <p:cNvPr id="5" name="TextBox 4">
            <a:extLst>
              <a:ext uri="{FF2B5EF4-FFF2-40B4-BE49-F238E27FC236}">
                <a16:creationId xmlns:a16="http://schemas.microsoft.com/office/drawing/2014/main" id="{AA8E2211-0573-9861-9AFD-BEA05F1B6438}"/>
              </a:ext>
            </a:extLst>
          </p:cNvPr>
          <p:cNvSpPr txBox="1"/>
          <p:nvPr/>
        </p:nvSpPr>
        <p:spPr>
          <a:xfrm>
            <a:off x="545454" y="3618156"/>
            <a:ext cx="5034236" cy="2800767"/>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attend counseling for the employee, the military member, or a child of the military member when the need for that counseling arises from the covered active duty or a call to covered active duty status of the military member, and the counseling is provided by someone other than a health care provider.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8CAE4F8-2003-F05B-ABAF-A6054B24693C}"/>
              </a:ext>
            </a:extLst>
          </p:cNvPr>
          <p:cNvSpPr txBox="1"/>
          <p:nvPr/>
        </p:nvSpPr>
        <p:spPr>
          <a:xfrm>
            <a:off x="4005610" y="3426099"/>
            <a:ext cx="4116221" cy="1107996"/>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make or update financial and legal arrangements to address a military member’s absence.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266D896-D127-C416-C0F3-4FD0F28B4566}"/>
              </a:ext>
            </a:extLst>
          </p:cNvPr>
          <p:cNvSpPr txBox="1"/>
          <p:nvPr/>
        </p:nvSpPr>
        <p:spPr>
          <a:xfrm>
            <a:off x="665139" y="3431901"/>
            <a:ext cx="5034236" cy="1446550"/>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Issues arising from the military member’s short notice of deployment (i.e., deployment within seven or fewer days of notice).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1D73BA5E-9AEC-C678-D8F9-6604D4507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0814" y="3302695"/>
            <a:ext cx="2820318" cy="1596682"/>
          </a:xfrm>
          <a:prstGeom prst="rect">
            <a:avLst/>
          </a:prstGeom>
          <a:effectLst>
            <a:softEdge rad="38100"/>
          </a:effectLst>
        </p:spPr>
      </p:pic>
      <p:pic>
        <p:nvPicPr>
          <p:cNvPr id="11" name="Picture 10">
            <a:extLst>
              <a:ext uri="{FF2B5EF4-FFF2-40B4-BE49-F238E27FC236}">
                <a16:creationId xmlns:a16="http://schemas.microsoft.com/office/drawing/2014/main" id="{D9241075-A69A-2CCD-ACB6-86C968928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6793" y="3104351"/>
            <a:ext cx="2447378" cy="1687107"/>
          </a:xfrm>
          <a:prstGeom prst="rect">
            <a:avLst/>
          </a:prstGeom>
        </p:spPr>
      </p:pic>
      <p:pic>
        <p:nvPicPr>
          <p:cNvPr id="13" name="Picture 12">
            <a:extLst>
              <a:ext uri="{FF2B5EF4-FFF2-40B4-BE49-F238E27FC236}">
                <a16:creationId xmlns:a16="http://schemas.microsoft.com/office/drawing/2014/main" id="{9AB932E4-30E4-D03F-8B5E-A18C24E923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2873" y="3911569"/>
            <a:ext cx="2984761" cy="1945045"/>
          </a:xfrm>
          <a:prstGeom prst="rect">
            <a:avLst/>
          </a:prstGeom>
        </p:spPr>
      </p:pic>
      <p:sp>
        <p:nvSpPr>
          <p:cNvPr id="8" name="TextBox 7">
            <a:extLst>
              <a:ext uri="{FF2B5EF4-FFF2-40B4-BE49-F238E27FC236}">
                <a16:creationId xmlns:a16="http://schemas.microsoft.com/office/drawing/2014/main" id="{49564000-4FB7-78C8-C0BE-E8428D576E75}"/>
              </a:ext>
            </a:extLst>
          </p:cNvPr>
          <p:cNvSpPr txBox="1"/>
          <p:nvPr/>
        </p:nvSpPr>
        <p:spPr>
          <a:xfrm>
            <a:off x="386366" y="1070020"/>
            <a:ext cx="8237095" cy="769441"/>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eligible employee with a family member on covered active duty may take FMLA leave for the following:</a:t>
            </a:r>
            <a:endParaRPr lang="en-US" sz="2200" dirty="0"/>
          </a:p>
        </p:txBody>
      </p:sp>
      <p:pic>
        <p:nvPicPr>
          <p:cNvPr id="10" name="slide 19.mp3">
            <a:hlinkClick r:id="" action="ppaction://media"/>
            <a:extLst>
              <a:ext uri="{FF2B5EF4-FFF2-40B4-BE49-F238E27FC236}">
                <a16:creationId xmlns:a16="http://schemas.microsoft.com/office/drawing/2014/main" id="{6411D2F9-6D38-314D-067E-D762E90EB6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98546" y="6248399"/>
            <a:ext cx="545454" cy="493805"/>
          </a:xfrm>
          <a:prstGeom prst="rect">
            <a:avLst/>
          </a:prstGeom>
        </p:spPr>
      </p:pic>
    </p:spTree>
    <p:extLst>
      <p:ext uri="{BB962C8B-B14F-4D97-AF65-F5344CB8AC3E}">
        <p14:creationId xmlns:p14="http://schemas.microsoft.com/office/powerpoint/2010/main" val="2675347316"/>
      </p:ext>
    </p:extLst>
  </p:cSld>
  <p:clrMapOvr>
    <a:masterClrMapping/>
  </p:clrMapOvr>
  <mc:AlternateContent xmlns:mc="http://schemas.openxmlformats.org/markup-compatibility/2006" xmlns:p14="http://schemas.microsoft.com/office/powerpoint/2010/main">
    <mc:Choice Requires="p14">
      <p:transition p14:dur="250" advClick="0" advTm="53240">
        <p:fade/>
      </p:transition>
    </mc:Choice>
    <mc:Fallback xmlns="">
      <p:transition advClick="0" advTm="532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1" fill="hold"/>
                                        <p:tgtEl>
                                          <p:spTgt spid="10"/>
                                        </p:tgtEl>
                                      </p:cBhvr>
                                    </p:cmd>
                                  </p:childTnLst>
                                </p:cTn>
                              </p:par>
                              <p:par>
                                <p:cTn id="7" presetID="9" presetClass="entr"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500"/>
                                        <p:tgtEl>
                                          <p:spTgt spid="8"/>
                                        </p:tgtEl>
                                      </p:cBhvr>
                                    </p:animEffect>
                                  </p:childTnLst>
                                </p:cTn>
                              </p:par>
                              <p:par>
                                <p:cTn id="10" presetID="9" presetClass="exit" presetSubtype="0" fill="hold" grpId="1" nodeType="withEffect">
                                  <p:stCondLst>
                                    <p:cond delay="770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9" presetClass="entr" presetSubtype="0" fill="hold" nodeType="withEffect">
                                  <p:stCondLst>
                                    <p:cond delay="81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2" presetClass="entr" presetSubtype="2" fill="hold" grpId="0" nodeType="withEffect">
                                  <p:stCondLst>
                                    <p:cond delay="115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par>
                                <p:cTn id="20" presetID="9" presetClass="exit" presetSubtype="0" fill="hold" nodeType="withEffect">
                                  <p:stCondLst>
                                    <p:cond delay="15100"/>
                                  </p:stCondLst>
                                  <p:childTnLst>
                                    <p:animEffect transition="out" filter="dissolv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9" presetClass="exit" presetSubtype="0" fill="hold" grpId="1" nodeType="withEffect">
                                  <p:stCondLst>
                                    <p:cond delay="15100"/>
                                  </p:stCondLst>
                                  <p:childTnLst>
                                    <p:animEffect transition="out" filter="dissolv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2" presetClass="entr" presetSubtype="8" fill="hold" grpId="0" nodeType="withEffect">
                                  <p:stCondLst>
                                    <p:cond delay="155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9" presetClass="entr" presetSubtype="0" fill="hold" nodeType="withEffect">
                                  <p:stCondLst>
                                    <p:cond delay="1590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xit" presetSubtype="0" fill="hold" grpId="1" nodeType="withEffect">
                                  <p:stCondLst>
                                    <p:cond delay="24900"/>
                                  </p:stCondLst>
                                  <p:childTnLst>
                                    <p:animEffect transition="out" filter="dissolv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9" presetClass="exit" presetSubtype="0" fill="hold" nodeType="withEffect">
                                  <p:stCondLst>
                                    <p:cond delay="24900"/>
                                  </p:stCondLst>
                                  <p:childTnLst>
                                    <p:animEffect transition="out" filter="dissolv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2" presetClass="entr" presetSubtype="2" fill="hold" grpId="0" nodeType="withEffect">
                                  <p:stCondLst>
                                    <p:cond delay="2530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9" presetClass="entr" presetSubtype="0" fill="hold" nodeType="withEffect">
                                  <p:stCondLst>
                                    <p:cond delay="25900"/>
                                  </p:stCondLst>
                                  <p:childTnLst>
                                    <p:set>
                                      <p:cBhvr>
                                        <p:cTn id="44" dur="1" fill="hold">
                                          <p:stCondLst>
                                            <p:cond delay="0"/>
                                          </p:stCondLst>
                                        </p:cTn>
                                        <p:tgtEl>
                                          <p:spTgt spid="11"/>
                                        </p:tgtEl>
                                        <p:attrNameLst>
                                          <p:attrName>style.visibility</p:attrName>
                                        </p:attrNameLst>
                                      </p:cBhvr>
                                      <p:to>
                                        <p:strVal val="visible"/>
                                      </p:to>
                                    </p:set>
                                    <p:animEffect transition="in" filter="dissolve">
                                      <p:cBhvr>
                                        <p:cTn id="45" dur="500"/>
                                        <p:tgtEl>
                                          <p:spTgt spid="11"/>
                                        </p:tgtEl>
                                      </p:cBhvr>
                                    </p:animEffect>
                                  </p:childTnLst>
                                </p:cTn>
                              </p:par>
                              <p:par>
                                <p:cTn id="46" presetID="9" presetClass="exit" presetSubtype="0" fill="hold" nodeType="withEffect">
                                  <p:stCondLst>
                                    <p:cond delay="31900"/>
                                  </p:stCondLst>
                                  <p:childTnLst>
                                    <p:animEffect transition="out" filter="dissolv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9" presetClass="exit" presetSubtype="0" fill="hold" grpId="1" nodeType="withEffect">
                                  <p:stCondLst>
                                    <p:cond delay="31900"/>
                                  </p:stCondLst>
                                  <p:childTnLst>
                                    <p:animEffect transition="out" filter="dissolv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2" presetClass="entr" presetSubtype="8" fill="hold" grpId="0" nodeType="withEffect">
                                  <p:stCondLst>
                                    <p:cond delay="3250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0-#ppt_w/2"/>
                                          </p:val>
                                        </p:tav>
                                        <p:tav tm="100000">
                                          <p:val>
                                            <p:strVal val="#ppt_x"/>
                                          </p:val>
                                        </p:tav>
                                      </p:tavLst>
                                    </p:anim>
                                    <p:anim calcmode="lin" valueType="num">
                                      <p:cBhvr additive="base">
                                        <p:cTn id="55" dur="500" fill="hold"/>
                                        <p:tgtEl>
                                          <p:spTgt spid="5"/>
                                        </p:tgtEl>
                                        <p:attrNameLst>
                                          <p:attrName>ppt_y</p:attrName>
                                        </p:attrNameLst>
                                      </p:cBhvr>
                                      <p:tavLst>
                                        <p:tav tm="0">
                                          <p:val>
                                            <p:strVal val="#ppt_y"/>
                                          </p:val>
                                        </p:tav>
                                        <p:tav tm="100000">
                                          <p:val>
                                            <p:strVal val="#ppt_y"/>
                                          </p:val>
                                        </p:tav>
                                      </p:tavLst>
                                    </p:anim>
                                  </p:childTnLst>
                                </p:cTn>
                              </p:par>
                              <p:par>
                                <p:cTn id="56" presetID="9" presetClass="entr" presetSubtype="0" fill="hold" nodeType="withEffect">
                                  <p:stCondLst>
                                    <p:cond delay="34100"/>
                                  </p:stCondLst>
                                  <p:childTnLst>
                                    <p:set>
                                      <p:cBhvr>
                                        <p:cTn id="57" dur="1" fill="hold">
                                          <p:stCondLst>
                                            <p:cond delay="0"/>
                                          </p:stCondLst>
                                        </p:cTn>
                                        <p:tgtEl>
                                          <p:spTgt spid="13"/>
                                        </p:tgtEl>
                                        <p:attrNameLst>
                                          <p:attrName>style.visibility</p:attrName>
                                        </p:attrNameLst>
                                      </p:cBhvr>
                                      <p:to>
                                        <p:strVal val="visible"/>
                                      </p:to>
                                    </p:set>
                                    <p:animEffect transition="in" filter="dissolv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0"/>
                </p:tgtEl>
              </p:cMediaNode>
            </p:audio>
          </p:childTnLst>
        </p:cTn>
      </p:par>
    </p:tnLst>
    <p:bldLst>
      <p:bldP spid="2" grpId="0"/>
      <p:bldP spid="2" grpId="1"/>
      <p:bldP spid="5" grpId="0"/>
      <p:bldP spid="6" grpId="0"/>
      <p:bldP spid="6" grpId="1"/>
      <p:bldP spid="7" grpId="0"/>
      <p:bldP spid="7" grpId="1"/>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53CD2B3-671E-E243-E9BF-BE6DD5F3EAD1}"/>
              </a:ext>
            </a:extLst>
          </p:cNvPr>
          <p:cNvSpPr>
            <a:spLocks noGrp="1" noChangeArrowheads="1"/>
          </p:cNvSpPr>
          <p:nvPr>
            <p:ph type="title"/>
          </p:nvPr>
        </p:nvSpPr>
        <p:spPr>
          <a:xfrm>
            <a:off x="719931" y="342900"/>
            <a:ext cx="7704137" cy="838200"/>
          </a:xfrm>
        </p:spPr>
        <p:txBody>
          <a:bodyPr rtlCol="0">
            <a:normAutofit/>
          </a:bodyPr>
          <a:lstStyle/>
          <a:p>
            <a:pPr algn="ctr" eaLnBrk="1" fontAlgn="auto" hangingPunct="1">
              <a:spcAft>
                <a:spcPts val="0"/>
              </a:spcAft>
              <a:defRPr/>
            </a:pPr>
            <a:r>
              <a:rPr lang="en-US" sz="3600" dirty="0">
                <a:latin typeface="+mn-lt"/>
              </a:rPr>
              <a:t>Disclaimer</a:t>
            </a:r>
          </a:p>
        </p:txBody>
      </p:sp>
      <p:sp>
        <p:nvSpPr>
          <p:cNvPr id="2" name="Content Placeholder 1">
            <a:extLst>
              <a:ext uri="{FF2B5EF4-FFF2-40B4-BE49-F238E27FC236}">
                <a16:creationId xmlns:a16="http://schemas.microsoft.com/office/drawing/2014/main" id="{1DE1A174-22B9-0872-74D8-C2D687098F6E}"/>
              </a:ext>
            </a:extLst>
          </p:cNvPr>
          <p:cNvSpPr txBox="1">
            <a:spLocks/>
          </p:cNvSpPr>
          <p:nvPr/>
        </p:nvSpPr>
        <p:spPr bwMode="auto">
          <a:xfrm>
            <a:off x="1028699" y="1752600"/>
            <a:ext cx="7086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40000" lnSpcReduction="20000"/>
          </a:bodyPr>
          <a:lstStyle>
            <a:lvl1pPr marL="2857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12700" marR="54610" algn="ctr">
              <a:lnSpc>
                <a:spcPct val="120000"/>
              </a:lnSpc>
              <a:spcBef>
                <a:spcPts val="0"/>
              </a:spcBef>
              <a:spcAft>
                <a:spcPts val="0"/>
              </a:spcAft>
              <a:buFont typeface="Arial" panose="020B0604020202020204" pitchFamily="34" charset="0"/>
              <a:buNone/>
            </a:pPr>
            <a:r>
              <a:rPr lang="en-US" sz="4400" i="1" spc="-5" dirty="0"/>
              <a:t>This</a:t>
            </a:r>
            <a:r>
              <a:rPr lang="en-US" sz="4400" i="1" spc="10" dirty="0"/>
              <a:t> </a:t>
            </a:r>
            <a:r>
              <a:rPr lang="en-US" sz="4400" i="1" spc="-15" dirty="0"/>
              <a:t>presentation</a:t>
            </a:r>
            <a:r>
              <a:rPr lang="en-US" sz="4400" i="1" spc="-5" dirty="0"/>
              <a:t> is</a:t>
            </a:r>
            <a:r>
              <a:rPr lang="en-US" sz="4400" i="1" spc="15" dirty="0"/>
              <a:t> </a:t>
            </a:r>
            <a:r>
              <a:rPr lang="en-US" sz="4400" i="1" spc="-15" dirty="0"/>
              <a:t>intended</a:t>
            </a:r>
            <a:r>
              <a:rPr lang="en-US" sz="4400" i="1" spc="10" dirty="0"/>
              <a:t> </a:t>
            </a:r>
            <a:r>
              <a:rPr lang="en-US" sz="4400" i="1" spc="-5" dirty="0"/>
              <a:t>as </a:t>
            </a:r>
            <a:r>
              <a:rPr lang="en-US" sz="4400" i="1" spc="-15" dirty="0"/>
              <a:t>general</a:t>
            </a:r>
            <a:r>
              <a:rPr lang="en-US" sz="4400" i="1" spc="20" dirty="0"/>
              <a:t> </a:t>
            </a:r>
            <a:r>
              <a:rPr lang="en-US" sz="4400" i="1" spc="-10" dirty="0"/>
              <a:t>information</a:t>
            </a:r>
            <a:r>
              <a:rPr lang="en-US" sz="4400" i="1" spc="5" dirty="0"/>
              <a:t> </a:t>
            </a:r>
            <a:r>
              <a:rPr lang="en-US" sz="4400" i="1" spc="-5" dirty="0"/>
              <a:t>only</a:t>
            </a:r>
            <a:r>
              <a:rPr lang="en-US" sz="4400" i="1" dirty="0"/>
              <a:t> </a:t>
            </a:r>
            <a:r>
              <a:rPr lang="en-US" sz="4400" i="1" spc="-5" dirty="0"/>
              <a:t>and</a:t>
            </a:r>
            <a:r>
              <a:rPr lang="en-US" sz="4400" i="1" spc="-10" dirty="0"/>
              <a:t> </a:t>
            </a:r>
          </a:p>
          <a:p>
            <a:pPr marL="12700" marR="54610" algn="ctr">
              <a:lnSpc>
                <a:spcPct val="120000"/>
              </a:lnSpc>
              <a:spcBef>
                <a:spcPts val="0"/>
              </a:spcBef>
              <a:spcAft>
                <a:spcPts val="0"/>
              </a:spcAft>
              <a:buFont typeface="Arial" panose="020B0604020202020204" pitchFamily="34" charset="0"/>
              <a:buNone/>
            </a:pPr>
            <a:r>
              <a:rPr lang="en-US" sz="4400" i="1" spc="-5" dirty="0"/>
              <a:t>does</a:t>
            </a:r>
            <a:r>
              <a:rPr lang="en-US" sz="4400" i="1" spc="15" dirty="0"/>
              <a:t> </a:t>
            </a:r>
            <a:r>
              <a:rPr lang="en-US" sz="4400" i="1" spc="-5" dirty="0"/>
              <a:t>not </a:t>
            </a:r>
            <a:r>
              <a:rPr lang="en-US" sz="4400" i="1" spc="-10" dirty="0"/>
              <a:t>carry the</a:t>
            </a:r>
            <a:r>
              <a:rPr lang="en-US" sz="4400" i="1" spc="15" dirty="0"/>
              <a:t> </a:t>
            </a:r>
            <a:r>
              <a:rPr lang="en-US" sz="4400" i="1" spc="-20" dirty="0"/>
              <a:t>force</a:t>
            </a:r>
            <a:r>
              <a:rPr lang="en-US" sz="4400" i="1" spc="5" dirty="0"/>
              <a:t> </a:t>
            </a:r>
            <a:r>
              <a:rPr lang="en-US" sz="4400" i="1" dirty="0"/>
              <a:t>of</a:t>
            </a:r>
            <a:r>
              <a:rPr lang="en-US" sz="4400" i="1" spc="5" dirty="0"/>
              <a:t> </a:t>
            </a:r>
            <a:r>
              <a:rPr lang="en-US" sz="4400" i="1" spc="-15" dirty="0"/>
              <a:t>legal</a:t>
            </a:r>
            <a:r>
              <a:rPr lang="en-US" sz="4400" i="1" spc="-10" dirty="0"/>
              <a:t> </a:t>
            </a:r>
            <a:r>
              <a:rPr lang="en-US" sz="4400" i="1" spc="-5" dirty="0"/>
              <a:t>opinion.</a:t>
            </a:r>
          </a:p>
          <a:p>
            <a:pPr marL="12700" marR="54610" algn="ctr">
              <a:lnSpc>
                <a:spcPct val="120000"/>
              </a:lnSpc>
              <a:spcBef>
                <a:spcPts val="0"/>
              </a:spcBef>
              <a:spcAft>
                <a:spcPts val="0"/>
              </a:spcAft>
              <a:buFont typeface="Arial" panose="020B0604020202020204" pitchFamily="34" charset="0"/>
              <a:buNone/>
            </a:pPr>
            <a:endParaRPr lang="en-US" sz="4400" i="1" dirty="0"/>
          </a:p>
          <a:p>
            <a:pPr marL="12700" marR="5080" algn="ctr">
              <a:lnSpc>
                <a:spcPct val="120000"/>
              </a:lnSpc>
              <a:spcBef>
                <a:spcPts val="0"/>
              </a:spcBef>
              <a:buFont typeface="Arial" panose="020B0604020202020204" pitchFamily="34" charset="0"/>
              <a:buNone/>
            </a:pPr>
            <a:r>
              <a:rPr lang="en-US" sz="4400" i="1" spc="-10" dirty="0"/>
              <a:t>This</a:t>
            </a:r>
            <a:r>
              <a:rPr lang="en-US" sz="4400" i="1" spc="15" dirty="0"/>
              <a:t> </a:t>
            </a:r>
            <a:r>
              <a:rPr lang="en-US" sz="4400" i="1" spc="-15" dirty="0"/>
              <a:t>information</a:t>
            </a:r>
            <a:r>
              <a:rPr lang="en-US" sz="4400" i="1" dirty="0"/>
              <a:t> </a:t>
            </a:r>
            <a:r>
              <a:rPr lang="en-US" sz="4400" i="1" spc="-5" dirty="0"/>
              <a:t>and </a:t>
            </a:r>
            <a:r>
              <a:rPr lang="en-US" sz="4400" i="1" spc="-20" dirty="0"/>
              <a:t>related</a:t>
            </a:r>
            <a:r>
              <a:rPr lang="en-US" sz="4400" i="1" spc="10" dirty="0"/>
              <a:t> </a:t>
            </a:r>
            <a:r>
              <a:rPr lang="en-US" sz="4400" i="1" spc="-10" dirty="0"/>
              <a:t>materials</a:t>
            </a:r>
            <a:r>
              <a:rPr lang="en-US" sz="4400" i="1" spc="15" dirty="0"/>
              <a:t> </a:t>
            </a:r>
            <a:r>
              <a:rPr lang="en-US" sz="4400" i="1" spc="-15" dirty="0"/>
              <a:t>are</a:t>
            </a:r>
            <a:r>
              <a:rPr lang="en-US" sz="4400" i="1" spc="-5" dirty="0"/>
              <a:t> </a:t>
            </a:r>
            <a:r>
              <a:rPr lang="en-US" sz="4400" i="1" spc="-15" dirty="0"/>
              <a:t>presented</a:t>
            </a:r>
            <a:r>
              <a:rPr lang="en-US" sz="4400" i="1" spc="10" dirty="0"/>
              <a:t> </a:t>
            </a:r>
            <a:r>
              <a:rPr lang="en-US" sz="4400" i="1" spc="-20" dirty="0"/>
              <a:t>to</a:t>
            </a:r>
            <a:r>
              <a:rPr lang="en-US" sz="4400" i="1" spc="25" dirty="0"/>
              <a:t> </a:t>
            </a:r>
            <a:r>
              <a:rPr lang="en-US" sz="4400" i="1" spc="-15" dirty="0"/>
              <a:t>give </a:t>
            </a:r>
            <a:r>
              <a:rPr lang="en-US" sz="4400" i="1" spc="-5" dirty="0"/>
              <a:t>access</a:t>
            </a:r>
            <a:r>
              <a:rPr lang="en-US" sz="4400" i="1" spc="35" dirty="0"/>
              <a:t> </a:t>
            </a:r>
            <a:r>
              <a:rPr lang="en-US" sz="4400" i="1" spc="-20" dirty="0"/>
              <a:t>to</a:t>
            </a:r>
            <a:r>
              <a:rPr lang="en-US" sz="4400" i="1" spc="30" dirty="0"/>
              <a:t> </a:t>
            </a:r>
            <a:r>
              <a:rPr lang="en-US" sz="4400" i="1" spc="-10" dirty="0"/>
              <a:t>information</a:t>
            </a:r>
            <a:r>
              <a:rPr lang="en-US" sz="4400" i="1" spc="25" dirty="0"/>
              <a:t> </a:t>
            </a:r>
            <a:r>
              <a:rPr lang="en-US" sz="4400" i="1" dirty="0"/>
              <a:t>on</a:t>
            </a:r>
            <a:r>
              <a:rPr lang="en-US" sz="4400" i="1" spc="15" dirty="0"/>
              <a:t> </a:t>
            </a:r>
            <a:r>
              <a:rPr lang="en-US" sz="4400" i="1" spc="-10" dirty="0"/>
              <a:t>the Family and Medical Leave Act</a:t>
            </a:r>
            <a:r>
              <a:rPr lang="en-US" sz="4400" i="1" spc="-15" dirty="0"/>
              <a:t>.  Much of the information contained herein is adapted from the Department of Labor’s “The Employer’s Guide to The Family and Medical Leave Act,” to meet the needs of Human Resources Professionals in Municipal Government. T</a:t>
            </a:r>
            <a:r>
              <a:rPr lang="en-US" sz="4400" i="1" spc="-20" dirty="0"/>
              <a:t>herefore,</a:t>
            </a:r>
            <a:r>
              <a:rPr lang="en-US" sz="4400" i="1" spc="20" dirty="0"/>
              <a:t> </a:t>
            </a:r>
            <a:r>
              <a:rPr lang="en-US" sz="4400" i="1" spc="-15" dirty="0"/>
              <a:t>we </a:t>
            </a:r>
            <a:r>
              <a:rPr lang="en-US" sz="4400" i="1" spc="-10" dirty="0"/>
              <a:t> </a:t>
            </a:r>
            <a:r>
              <a:rPr lang="en-US" sz="4400" i="1" spc="-25" dirty="0"/>
              <a:t>make</a:t>
            </a:r>
            <a:r>
              <a:rPr lang="en-US" sz="4400" i="1" spc="15" dirty="0"/>
              <a:t> </a:t>
            </a:r>
            <a:r>
              <a:rPr lang="en-US" sz="4400" i="1" spc="-5" dirty="0"/>
              <a:t>no</a:t>
            </a:r>
            <a:r>
              <a:rPr lang="en-US" sz="4400" i="1" spc="5" dirty="0"/>
              <a:t> </a:t>
            </a:r>
            <a:r>
              <a:rPr lang="en-US" sz="4400" i="1" spc="-15" dirty="0"/>
              <a:t>express</a:t>
            </a:r>
            <a:r>
              <a:rPr lang="en-US" sz="4400" i="1" spc="25" dirty="0"/>
              <a:t> </a:t>
            </a:r>
            <a:r>
              <a:rPr lang="en-US" sz="4400" i="1" dirty="0"/>
              <a:t>or </a:t>
            </a:r>
            <a:r>
              <a:rPr lang="en-US" sz="4400" i="1" spc="-5" dirty="0"/>
              <a:t>implied</a:t>
            </a:r>
            <a:r>
              <a:rPr lang="en-US" sz="4400" i="1" spc="10" dirty="0"/>
              <a:t> </a:t>
            </a:r>
            <a:r>
              <a:rPr lang="en-US" sz="4400" i="1" spc="-15" dirty="0"/>
              <a:t>guarantees.</a:t>
            </a:r>
            <a:r>
              <a:rPr lang="en-US" sz="4400" i="1" dirty="0"/>
              <a:t> </a:t>
            </a:r>
          </a:p>
          <a:p>
            <a:pPr marL="12700" marR="5080" algn="ctr">
              <a:lnSpc>
                <a:spcPct val="120000"/>
              </a:lnSpc>
              <a:spcBef>
                <a:spcPts val="0"/>
              </a:spcBef>
              <a:buFont typeface="Arial" panose="020B0604020202020204" pitchFamily="34" charset="0"/>
              <a:buNone/>
            </a:pPr>
            <a:endParaRPr lang="en-US" sz="4400" i="1" spc="-10" dirty="0"/>
          </a:p>
          <a:p>
            <a:pPr marL="12700" marR="5080" algn="ctr">
              <a:lnSpc>
                <a:spcPct val="120000"/>
              </a:lnSpc>
              <a:spcBef>
                <a:spcPts val="0"/>
              </a:spcBef>
              <a:buFont typeface="Arial" panose="020B0604020202020204" pitchFamily="34" charset="0"/>
              <a:buNone/>
            </a:pPr>
            <a:r>
              <a:rPr lang="en-US" sz="4400" i="1" spc="-10" dirty="0"/>
              <a:t>The</a:t>
            </a:r>
            <a:r>
              <a:rPr lang="en-US" sz="4400" i="1" spc="15" dirty="0"/>
              <a:t> </a:t>
            </a:r>
            <a:r>
              <a:rPr lang="en-US" sz="4400" i="1" spc="-15" dirty="0"/>
              <a:t>Federal</a:t>
            </a:r>
            <a:r>
              <a:rPr lang="en-US" sz="4400" i="1" spc="10" dirty="0"/>
              <a:t> </a:t>
            </a:r>
            <a:r>
              <a:rPr lang="en-US" sz="4400" i="1" spc="-20" dirty="0"/>
              <a:t>Register</a:t>
            </a:r>
            <a:r>
              <a:rPr lang="en-US" sz="4400" i="1" spc="25" dirty="0"/>
              <a:t> </a:t>
            </a:r>
            <a:r>
              <a:rPr lang="en-US" sz="4400" i="1" spc="-5" dirty="0"/>
              <a:t>and </a:t>
            </a:r>
            <a:r>
              <a:rPr lang="en-US" sz="4400" i="1" spc="-10" dirty="0"/>
              <a:t>the </a:t>
            </a:r>
            <a:r>
              <a:rPr lang="en-US" sz="4400" i="1" spc="-5" dirty="0"/>
              <a:t>Code</a:t>
            </a:r>
            <a:r>
              <a:rPr lang="en-US" sz="4400" i="1" spc="-15" dirty="0"/>
              <a:t> </a:t>
            </a:r>
            <a:r>
              <a:rPr lang="en-US" sz="4400" i="1" spc="-5" dirty="0"/>
              <a:t>of</a:t>
            </a:r>
            <a:r>
              <a:rPr lang="en-US" sz="4400" i="1" spc="10" dirty="0"/>
              <a:t> </a:t>
            </a:r>
            <a:r>
              <a:rPr lang="en-US" sz="4400" i="1" spc="-15" dirty="0"/>
              <a:t>Federal</a:t>
            </a:r>
            <a:r>
              <a:rPr lang="en-US" sz="4400" i="1" spc="5" dirty="0"/>
              <a:t> </a:t>
            </a:r>
            <a:r>
              <a:rPr lang="en-US" sz="4400" i="1" spc="-10" dirty="0"/>
              <a:t>Regulations</a:t>
            </a:r>
            <a:r>
              <a:rPr lang="en-US" sz="4400" i="1" spc="-5" dirty="0"/>
              <a:t> </a:t>
            </a:r>
            <a:r>
              <a:rPr lang="en-US" sz="4400" i="1" spc="-10" dirty="0"/>
              <a:t>remain</a:t>
            </a:r>
            <a:r>
              <a:rPr lang="en-US" sz="4400" i="1" spc="5" dirty="0"/>
              <a:t> </a:t>
            </a:r>
            <a:r>
              <a:rPr lang="en-US" sz="4400" i="1" spc="-10" dirty="0"/>
              <a:t>the</a:t>
            </a:r>
            <a:r>
              <a:rPr lang="en-US" sz="4400" i="1" spc="5" dirty="0"/>
              <a:t> </a:t>
            </a:r>
            <a:r>
              <a:rPr lang="en-US" sz="4400" i="1" spc="-10" dirty="0"/>
              <a:t>official</a:t>
            </a:r>
            <a:r>
              <a:rPr lang="en-US" sz="4400" i="1" spc="-5" dirty="0"/>
              <a:t> </a:t>
            </a:r>
            <a:r>
              <a:rPr lang="en-US" sz="4400" i="1" spc="-10" dirty="0"/>
              <a:t>source</a:t>
            </a:r>
            <a:r>
              <a:rPr lang="en-US" sz="4400" i="1" spc="10" dirty="0"/>
              <a:t> </a:t>
            </a:r>
            <a:r>
              <a:rPr lang="en-US" sz="4400" i="1" spc="-20" dirty="0"/>
              <a:t>for</a:t>
            </a:r>
            <a:r>
              <a:rPr lang="en-US" sz="4400" i="1" spc="10" dirty="0"/>
              <a:t> </a:t>
            </a:r>
            <a:r>
              <a:rPr lang="en-US" sz="4400" i="1" spc="-15" dirty="0"/>
              <a:t>regulatory</a:t>
            </a:r>
            <a:r>
              <a:rPr lang="en-US" sz="4400" i="1" spc="-10" dirty="0"/>
              <a:t> </a:t>
            </a:r>
            <a:r>
              <a:rPr lang="en-US" sz="4400" i="1" spc="-15" dirty="0"/>
              <a:t>information</a:t>
            </a:r>
            <a:r>
              <a:rPr lang="en-US" sz="4400" i="1" spc="-5" dirty="0"/>
              <a:t> </a:t>
            </a:r>
            <a:r>
              <a:rPr lang="en-US" sz="4400" i="1" spc="-10" dirty="0"/>
              <a:t>published</a:t>
            </a:r>
            <a:r>
              <a:rPr lang="en-US" sz="4400" i="1" dirty="0"/>
              <a:t> </a:t>
            </a:r>
            <a:r>
              <a:rPr lang="en-US" sz="4400" i="1" spc="-10" dirty="0"/>
              <a:t>by</a:t>
            </a:r>
            <a:r>
              <a:rPr lang="en-US" sz="4400" i="1" spc="15" dirty="0"/>
              <a:t> </a:t>
            </a:r>
            <a:r>
              <a:rPr lang="en-US" sz="4400" i="1" spc="-10" dirty="0"/>
              <a:t>the</a:t>
            </a:r>
            <a:r>
              <a:rPr lang="en-US" sz="4400" i="1" spc="20" dirty="0"/>
              <a:t> </a:t>
            </a:r>
            <a:r>
              <a:rPr lang="en-US" sz="4400" i="1" spc="-10" dirty="0"/>
              <a:t>Department</a:t>
            </a:r>
            <a:r>
              <a:rPr lang="en-US" sz="4400" i="1" spc="25" dirty="0"/>
              <a:t> </a:t>
            </a:r>
            <a:r>
              <a:rPr lang="en-US" sz="4400" i="1" dirty="0"/>
              <a:t>of</a:t>
            </a:r>
            <a:r>
              <a:rPr lang="en-US" sz="4400" i="1" spc="15" dirty="0"/>
              <a:t> </a:t>
            </a:r>
            <a:r>
              <a:rPr lang="en-US" sz="4400" i="1" spc="-40" dirty="0"/>
              <a:t>Labor.</a:t>
            </a:r>
            <a:r>
              <a:rPr lang="en-US" sz="4400" i="1" spc="-15" dirty="0"/>
              <a:t> </a:t>
            </a:r>
            <a:r>
              <a:rPr lang="en-US" sz="4400" i="1" spc="-50" dirty="0"/>
              <a:t>We</a:t>
            </a:r>
            <a:r>
              <a:rPr lang="en-US" sz="4400" i="1" spc="25" dirty="0"/>
              <a:t> </a:t>
            </a:r>
            <a:r>
              <a:rPr lang="en-US" sz="4400" i="1" spc="-5" dirty="0"/>
              <a:t>will</a:t>
            </a:r>
            <a:r>
              <a:rPr lang="en-US" sz="4400" i="1" dirty="0"/>
              <a:t> </a:t>
            </a:r>
            <a:r>
              <a:rPr lang="en-US" sz="4400" i="1" spc="-25" dirty="0"/>
              <a:t>make</a:t>
            </a:r>
            <a:r>
              <a:rPr lang="en-US" sz="4400" i="1" spc="25" dirty="0"/>
              <a:t> </a:t>
            </a:r>
            <a:r>
              <a:rPr lang="en-US" sz="4400" i="1" spc="-10" dirty="0"/>
              <a:t>every </a:t>
            </a:r>
            <a:r>
              <a:rPr lang="en-US" sz="4400" i="1" spc="-484" dirty="0"/>
              <a:t> </a:t>
            </a:r>
            <a:r>
              <a:rPr lang="en-US" sz="4400" i="1" spc="-20" dirty="0"/>
              <a:t>effort</a:t>
            </a:r>
            <a:r>
              <a:rPr lang="en-US" sz="4400" i="1" spc="15" dirty="0"/>
              <a:t> </a:t>
            </a:r>
            <a:r>
              <a:rPr lang="en-US" sz="4400" i="1" spc="-20" dirty="0"/>
              <a:t>to</a:t>
            </a:r>
            <a:r>
              <a:rPr lang="en-US" sz="4400" i="1" spc="25" dirty="0"/>
              <a:t> </a:t>
            </a:r>
            <a:r>
              <a:rPr lang="en-US" sz="4400" i="1" spc="-25" dirty="0"/>
              <a:t>keep</a:t>
            </a:r>
            <a:r>
              <a:rPr lang="en-US" sz="4400" i="1" spc="20" dirty="0"/>
              <a:t> </a:t>
            </a:r>
            <a:r>
              <a:rPr lang="en-US" sz="4400" i="1" spc="-5" dirty="0"/>
              <a:t>this</a:t>
            </a:r>
            <a:r>
              <a:rPr lang="en-US" sz="4400" i="1" dirty="0"/>
              <a:t> </a:t>
            </a:r>
            <a:r>
              <a:rPr lang="en-US" sz="4400" i="1" spc="-10" dirty="0"/>
              <a:t>information</a:t>
            </a:r>
            <a:r>
              <a:rPr lang="en-US" sz="4400" i="1" spc="10" dirty="0"/>
              <a:t> </a:t>
            </a:r>
            <a:r>
              <a:rPr lang="en-US" sz="4400" i="1" spc="-15" dirty="0"/>
              <a:t>current</a:t>
            </a:r>
            <a:r>
              <a:rPr lang="en-US" sz="4400" i="1" spc="-10" dirty="0"/>
              <a:t> </a:t>
            </a:r>
            <a:r>
              <a:rPr lang="en-US" sz="4400" i="1" spc="-5" dirty="0"/>
              <a:t>and </a:t>
            </a:r>
            <a:r>
              <a:rPr lang="en-US" sz="4400" i="1" spc="-20" dirty="0"/>
              <a:t>to</a:t>
            </a:r>
            <a:r>
              <a:rPr lang="en-US" sz="4400" i="1" spc="15" dirty="0"/>
              <a:t> </a:t>
            </a:r>
            <a:r>
              <a:rPr lang="en-US" sz="4400" i="1" spc="-15" dirty="0"/>
              <a:t>correct</a:t>
            </a:r>
            <a:r>
              <a:rPr lang="en-US" sz="4400" i="1" spc="5" dirty="0"/>
              <a:t> </a:t>
            </a:r>
            <a:r>
              <a:rPr lang="en-US" sz="4400" i="1" spc="-15" dirty="0"/>
              <a:t>errors</a:t>
            </a:r>
            <a:r>
              <a:rPr lang="en-US" sz="4400" i="1" dirty="0"/>
              <a:t> </a:t>
            </a:r>
            <a:r>
              <a:rPr lang="en-US" sz="4400" i="1" spc="-15" dirty="0"/>
              <a:t>brought</a:t>
            </a:r>
            <a:r>
              <a:rPr lang="en-US" sz="4400" i="1" spc="5" dirty="0"/>
              <a:t> </a:t>
            </a:r>
            <a:r>
              <a:rPr lang="en-US" sz="4400" i="1" spc="-20" dirty="0"/>
              <a:t>to </a:t>
            </a:r>
            <a:r>
              <a:rPr lang="en-US" sz="4400" i="1" spc="-5" dirty="0"/>
              <a:t>our</a:t>
            </a:r>
            <a:r>
              <a:rPr lang="en-US" sz="4400" i="1" spc="-10" dirty="0"/>
              <a:t> </a:t>
            </a:r>
            <a:r>
              <a:rPr lang="en-US" sz="4400" i="1" spc="-15" dirty="0"/>
              <a:t>attention</a:t>
            </a:r>
            <a:r>
              <a:rPr lang="en-US" sz="4400" spc="-15" dirty="0"/>
              <a:t>.</a:t>
            </a:r>
          </a:p>
          <a:p>
            <a:pPr marL="12700" marR="5080" algn="just">
              <a:spcBef>
                <a:spcPts val="600"/>
              </a:spcBef>
              <a:buFont typeface="Arial" panose="020B0604020202020204" pitchFamily="34" charset="0"/>
              <a:buNone/>
            </a:pPr>
            <a:endParaRPr lang="en-US" sz="4400" b="1" dirty="0"/>
          </a:p>
          <a:p>
            <a:pPr algn="just">
              <a:spcBef>
                <a:spcPts val="600"/>
              </a:spcBef>
            </a:pPr>
            <a:endParaRPr lang="en-US" dirty="0"/>
          </a:p>
          <a:p>
            <a:pPr algn="just">
              <a:buFont typeface="Arial" panose="020B0604020202020204" pitchFamily="34" charset="0"/>
              <a:buNone/>
            </a:pPr>
            <a:endParaRPr lang="en-US" dirty="0"/>
          </a:p>
        </p:txBody>
      </p:sp>
      <p:pic>
        <p:nvPicPr>
          <p:cNvPr id="3" name="Slide 2 mod 4.mp3">
            <a:hlinkClick r:id="" action="ppaction://media"/>
            <a:extLst>
              <a:ext uri="{FF2B5EF4-FFF2-40B4-BE49-F238E27FC236}">
                <a16:creationId xmlns:a16="http://schemas.microsoft.com/office/drawing/2014/main" id="{C829C488-07AA-496D-AE56-3FC49A1B01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2283" y="6278479"/>
            <a:ext cx="601717" cy="495300"/>
          </a:xfrm>
          <a:prstGeom prst="rect">
            <a:avLst/>
          </a:prstGeom>
        </p:spPr>
      </p:pic>
    </p:spTree>
    <p:extLst>
      <p:ext uri="{BB962C8B-B14F-4D97-AF65-F5344CB8AC3E}">
        <p14:creationId xmlns:p14="http://schemas.microsoft.com/office/powerpoint/2010/main" val="361027024"/>
      </p:ext>
    </p:extLst>
  </p:cSld>
  <p:clrMapOvr>
    <a:masterClrMapping/>
  </p:clrMapOvr>
  <mc:AlternateContent xmlns:mc="http://schemas.openxmlformats.org/markup-compatibility/2006" xmlns:p14="http://schemas.microsoft.com/office/powerpoint/2010/main">
    <mc:Choice Requires="p14">
      <p:transition p14:dur="250" advClick="0" advTm="54720">
        <p:fade/>
      </p:transition>
    </mc:Choice>
    <mc:Fallback xmlns="">
      <p:transition advClick="0" advTm="547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3"/>
                                        </p:tgtEl>
                                      </p:cBhvr>
                                    </p:cmd>
                                  </p:childTnLst>
                                </p:cTn>
                              </p:par>
                              <p:par>
                                <p:cTn id="7" presetID="9" presetClass="entr" presetSubtype="0" fill="hold" grpId="0" nodeType="withEffect">
                                  <p:stCondLst>
                                    <p:cond delay="1000"/>
                                  </p:stCondLst>
                                  <p:childTnLst>
                                    <p:set>
                                      <p:cBhvr>
                                        <p:cTn id="8" dur="1" fill="hold">
                                          <p:stCondLst>
                                            <p:cond delay="0"/>
                                          </p:stCondLst>
                                        </p:cTn>
                                        <p:tgtEl>
                                          <p:spTgt spid="59394"/>
                                        </p:tgtEl>
                                        <p:attrNameLst>
                                          <p:attrName>style.visibility</p:attrName>
                                        </p:attrNameLst>
                                      </p:cBhvr>
                                      <p:to>
                                        <p:strVal val="visible"/>
                                      </p:to>
                                    </p:set>
                                    <p:animEffect transition="in" filter="dissolve">
                                      <p:cBhvr>
                                        <p:cTn id="9" dur="500"/>
                                        <p:tgtEl>
                                          <p:spTgt spid="59394"/>
                                        </p:tgtEl>
                                      </p:cBhvr>
                                    </p:animEffect>
                                  </p:childTnLst>
                                </p:cTn>
                              </p:par>
                              <p:par>
                                <p:cTn id="10" presetID="9" presetClass="entr" presetSubtype="0" fill="hold" nodeType="withEffect">
                                  <p:stCondLst>
                                    <p:cond delay="59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dissolve">
                                      <p:cBhvr>
                                        <p:cTn id="12" dur="500"/>
                                        <p:tgtEl>
                                          <p:spTgt spid="2">
                                            <p:txEl>
                                              <p:pRg st="0" end="0"/>
                                            </p:txEl>
                                          </p:spTgt>
                                        </p:tgtEl>
                                      </p:cBhvr>
                                    </p:animEffect>
                                  </p:childTnLst>
                                </p:cTn>
                              </p:par>
                              <p:par>
                                <p:cTn id="13" presetID="9" presetClass="entr" presetSubtype="0" fill="hold" nodeType="withEffect">
                                  <p:stCondLst>
                                    <p:cond delay="590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dissolve">
                                      <p:cBhvr>
                                        <p:cTn id="15" dur="500"/>
                                        <p:tgtEl>
                                          <p:spTgt spid="2">
                                            <p:txEl>
                                              <p:pRg st="1" end="1"/>
                                            </p:txEl>
                                          </p:spTgt>
                                        </p:tgtEl>
                                      </p:cBhvr>
                                    </p:animEffect>
                                  </p:childTnLst>
                                </p:cTn>
                              </p:par>
                              <p:par>
                                <p:cTn id="16" presetID="9" presetClass="entr" presetSubtype="0" fill="hold" nodeType="withEffect">
                                  <p:stCondLst>
                                    <p:cond delay="1250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ssolve">
                                      <p:cBhvr>
                                        <p:cTn id="18" dur="500"/>
                                        <p:tgtEl>
                                          <p:spTgt spid="2">
                                            <p:txEl>
                                              <p:pRg st="3" end="3"/>
                                            </p:txEl>
                                          </p:spTgt>
                                        </p:tgtEl>
                                      </p:cBhvr>
                                    </p:animEffect>
                                  </p:childTnLst>
                                </p:cTn>
                              </p:par>
                              <p:par>
                                <p:cTn id="19" presetID="9" presetClass="entr" presetSubtype="0" fill="hold" nodeType="withEffect">
                                  <p:stCondLst>
                                    <p:cond delay="3930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dissolve">
                                      <p:cBhvr>
                                        <p:cTn id="2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593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F1EA87-87F7-F2C4-DAC2-12E96E46620A}"/>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Qualifying Military Exigency  Leave – Cont’d</a:t>
            </a:r>
          </a:p>
        </p:txBody>
      </p:sp>
      <p:sp>
        <p:nvSpPr>
          <p:cNvPr id="2" name="TextBox 1">
            <a:extLst>
              <a:ext uri="{FF2B5EF4-FFF2-40B4-BE49-F238E27FC236}">
                <a16:creationId xmlns:a16="http://schemas.microsoft.com/office/drawing/2014/main" id="{A03CDC2E-261B-381B-510A-274ECFF99A66}"/>
              </a:ext>
            </a:extLst>
          </p:cNvPr>
          <p:cNvSpPr txBox="1"/>
          <p:nvPr/>
        </p:nvSpPr>
        <p:spPr>
          <a:xfrm>
            <a:off x="221105" y="1270412"/>
            <a:ext cx="8618095" cy="769441"/>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employee does not need to be related to the military member’s child to take qualifying exigency leave for this purpose.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2C5025D-9C14-F98E-2156-72AC83A57500}"/>
              </a:ext>
            </a:extLst>
          </p:cNvPr>
          <p:cNvSpPr txBox="1"/>
          <p:nvPr/>
        </p:nvSpPr>
        <p:spPr>
          <a:xfrm>
            <a:off x="501258" y="1097123"/>
            <a:ext cx="4225081" cy="2800767"/>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rPr>
              <a:t>To attend military events and related activities, including official military ceremonies and programs or informational briefings related to the military member’s covered active duty sponsored or promoted by the military or military service organizations.</a:t>
            </a:r>
            <a:endParaRPr lang="en-US" sz="2200" dirty="0">
              <a:effectLst/>
            </a:endParaRPr>
          </a:p>
        </p:txBody>
      </p:sp>
      <p:sp>
        <p:nvSpPr>
          <p:cNvPr id="5" name="TextBox 4">
            <a:extLst>
              <a:ext uri="{FF2B5EF4-FFF2-40B4-BE49-F238E27FC236}">
                <a16:creationId xmlns:a16="http://schemas.microsoft.com/office/drawing/2014/main" id="{555DFB5F-21A9-8220-6066-75E95C0F96CE}"/>
              </a:ext>
            </a:extLst>
          </p:cNvPr>
          <p:cNvSpPr txBox="1"/>
          <p:nvPr/>
        </p:nvSpPr>
        <p:spPr>
          <a:xfrm>
            <a:off x="4283961" y="1456938"/>
            <a:ext cx="3968295" cy="1107996"/>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spend up to 15 calendar days with a military member who is on rest and recuperative leave.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13FD2BB-DBA4-F931-385D-ED0D9CF400F3}"/>
              </a:ext>
            </a:extLst>
          </p:cNvPr>
          <p:cNvSpPr txBox="1"/>
          <p:nvPr/>
        </p:nvSpPr>
        <p:spPr>
          <a:xfrm>
            <a:off x="3821427" y="4150048"/>
            <a:ext cx="4852847" cy="1446550"/>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hildcare and school-related activities for the military member’s child while the military member is on covered active duty</a:t>
            </a: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2200" dirty="0"/>
          </a:p>
        </p:txBody>
      </p:sp>
      <p:pic>
        <p:nvPicPr>
          <p:cNvPr id="8" name="Picture 7">
            <a:extLst>
              <a:ext uri="{FF2B5EF4-FFF2-40B4-BE49-F238E27FC236}">
                <a16:creationId xmlns:a16="http://schemas.microsoft.com/office/drawing/2014/main" id="{72DD078F-47E3-070B-86CC-63120B399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401" y="1363963"/>
            <a:ext cx="3068855" cy="2310008"/>
          </a:xfrm>
          <a:prstGeom prst="rect">
            <a:avLst/>
          </a:prstGeom>
          <a:effectLst>
            <a:softEdge rad="38100"/>
          </a:effectLst>
        </p:spPr>
      </p:pic>
      <p:pic>
        <p:nvPicPr>
          <p:cNvPr id="10" name="Picture 9">
            <a:extLst>
              <a:ext uri="{FF2B5EF4-FFF2-40B4-BE49-F238E27FC236}">
                <a16:creationId xmlns:a16="http://schemas.microsoft.com/office/drawing/2014/main" id="{D7AB8044-62F2-E279-1C97-F7EE2E700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2334" y="1204913"/>
            <a:ext cx="2413000" cy="1854200"/>
          </a:xfrm>
          <a:prstGeom prst="rect">
            <a:avLst/>
          </a:prstGeom>
          <a:effectLst>
            <a:softEdge rad="38100"/>
          </a:effectLst>
        </p:spPr>
      </p:pic>
      <p:pic>
        <p:nvPicPr>
          <p:cNvPr id="12" name="Picture 11">
            <a:extLst>
              <a:ext uri="{FF2B5EF4-FFF2-40B4-BE49-F238E27FC236}">
                <a16:creationId xmlns:a16="http://schemas.microsoft.com/office/drawing/2014/main" id="{520E9D22-2D48-A733-2E52-3C842DF7C1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173" y="3880981"/>
            <a:ext cx="2990642" cy="2226728"/>
          </a:xfrm>
          <a:prstGeom prst="rect">
            <a:avLst/>
          </a:prstGeom>
          <a:effectLst>
            <a:softEdge rad="38100"/>
          </a:effectLst>
        </p:spPr>
      </p:pic>
      <p:pic>
        <p:nvPicPr>
          <p:cNvPr id="14" name="Picture 13">
            <a:extLst>
              <a:ext uri="{FF2B5EF4-FFF2-40B4-BE49-F238E27FC236}">
                <a16:creationId xmlns:a16="http://schemas.microsoft.com/office/drawing/2014/main" id="{03ACEFD5-A9CC-C137-3204-7E24D5866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7951" y="2543770"/>
            <a:ext cx="4038077" cy="2874334"/>
          </a:xfrm>
          <a:prstGeom prst="rect">
            <a:avLst/>
          </a:prstGeom>
          <a:effectLst>
            <a:softEdge rad="50800"/>
          </a:effectLst>
        </p:spPr>
      </p:pic>
      <p:sp>
        <p:nvSpPr>
          <p:cNvPr id="15" name="TextBox 14">
            <a:extLst>
              <a:ext uri="{FF2B5EF4-FFF2-40B4-BE49-F238E27FC236}">
                <a16:creationId xmlns:a16="http://schemas.microsoft.com/office/drawing/2014/main" id="{B0E5E043-DCA0-128D-1A13-6FB819673D5F}"/>
              </a:ext>
            </a:extLst>
          </p:cNvPr>
          <p:cNvSpPr txBox="1"/>
          <p:nvPr/>
        </p:nvSpPr>
        <p:spPr>
          <a:xfrm>
            <a:off x="342345" y="2899441"/>
            <a:ext cx="4668833" cy="4154984"/>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But,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AutoNum type="arabicParenBoth"/>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military member must be the parent, spouse, or child of the employee taking leave; and</a:t>
            </a:r>
            <a:endPar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AutoNum type="arabicParenBoth"/>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AutoNum type="arabicParenBoth"/>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child for whom the employee is arranging for or providing childcare must be the child of the military member.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sp>
        <p:nvSpPr>
          <p:cNvPr id="7" name="Oval 6">
            <a:extLst>
              <a:ext uri="{FF2B5EF4-FFF2-40B4-BE49-F238E27FC236}">
                <a16:creationId xmlns:a16="http://schemas.microsoft.com/office/drawing/2014/main" id="{64439393-FA2E-2C21-A412-B654F06A25A6}"/>
              </a:ext>
            </a:extLst>
          </p:cNvPr>
          <p:cNvSpPr/>
          <p:nvPr/>
        </p:nvSpPr>
        <p:spPr>
          <a:xfrm>
            <a:off x="6270274" y="2636239"/>
            <a:ext cx="942076" cy="91252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68317-06B8-E2AD-77B9-7D7DD1BFC130}"/>
              </a:ext>
            </a:extLst>
          </p:cNvPr>
          <p:cNvSpPr/>
          <p:nvPr/>
        </p:nvSpPr>
        <p:spPr>
          <a:xfrm>
            <a:off x="7244530" y="2537738"/>
            <a:ext cx="1789202" cy="27203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lide 20.mp3">
            <a:hlinkClick r:id="" action="ppaction://media"/>
            <a:extLst>
              <a:ext uri="{FF2B5EF4-FFF2-40B4-BE49-F238E27FC236}">
                <a16:creationId xmlns:a16="http://schemas.microsoft.com/office/drawing/2014/main" id="{164F9634-9013-B809-5DAC-4B25EF75E8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0599" y="6325242"/>
            <a:ext cx="508521" cy="472580"/>
          </a:xfrm>
          <a:prstGeom prst="rect">
            <a:avLst/>
          </a:prstGeom>
        </p:spPr>
      </p:pic>
    </p:spTree>
    <p:extLst>
      <p:ext uri="{BB962C8B-B14F-4D97-AF65-F5344CB8AC3E}">
        <p14:creationId xmlns:p14="http://schemas.microsoft.com/office/powerpoint/2010/main" val="3008351623"/>
      </p:ext>
    </p:extLst>
  </p:cSld>
  <p:clrMapOvr>
    <a:masterClrMapping/>
  </p:clrMapOvr>
  <mc:AlternateContent xmlns:mc="http://schemas.openxmlformats.org/markup-compatibility/2006" xmlns:p14="http://schemas.microsoft.com/office/powerpoint/2010/main">
    <mc:Choice Requires="p14">
      <p:transition p14:dur="250" advClick="0" advTm="60640">
        <p:fade/>
      </p:transition>
    </mc:Choice>
    <mc:Fallback xmlns="">
      <p:transition advClick="0" advTm="606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5" fill="hold"/>
                                        <p:tgtEl>
                                          <p:spTgt spid="11"/>
                                        </p:tgtEl>
                                      </p:cBhvr>
                                    </p:cmd>
                                  </p:childTnLst>
                                </p:cTn>
                              </p:par>
                              <p:par>
                                <p:cTn id="7" presetID="9" presetClass="entr" presetSubtype="0" fill="hold" grpId="0" nodeType="withEffect">
                                  <p:stCondLst>
                                    <p:cond delay="3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nodeType="withEffect">
                                  <p:stCondLst>
                                    <p:cond delay="390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xit" presetSubtype="0" fill="hold" nodeType="withEffect">
                                  <p:stCondLst>
                                    <p:cond delay="1900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9" presetClass="exit" presetSubtype="0" fill="hold" grpId="1" nodeType="withEffect">
                                  <p:stCondLst>
                                    <p:cond delay="19000"/>
                                  </p:stCondLst>
                                  <p:childTnLst>
                                    <p:animEffect transition="out" filter="dissolv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9" presetClass="entr" presetSubtype="0" fill="hold" nodeType="withEffect">
                                  <p:stCondLst>
                                    <p:cond delay="1955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grpId="0" nodeType="withEffect">
                                  <p:stCondLst>
                                    <p:cond delay="2040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par>
                                <p:cTn id="25" presetID="9" presetClass="entr" presetSubtype="0" fill="hold" grpId="0" nodeType="withEffect">
                                  <p:stCondLst>
                                    <p:cond delay="2680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par>
                                <p:cTn id="28" presetID="9" presetClass="entr" presetSubtype="0" fill="hold" nodeType="withEffect">
                                  <p:stCondLst>
                                    <p:cond delay="2750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xit" presetSubtype="0" fill="hold" grpId="1" nodeType="withEffect">
                                  <p:stCondLst>
                                    <p:cond delay="34700"/>
                                  </p:stCondLst>
                                  <p:childTnLst>
                                    <p:animEffect transition="out" filter="dissolv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9" presetClass="exit" presetSubtype="0" fill="hold" nodeType="withEffect">
                                  <p:stCondLst>
                                    <p:cond delay="34700"/>
                                  </p:stCondLst>
                                  <p:childTnLst>
                                    <p:animEffect transition="out" filter="dissolv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9" presetClass="exit" presetSubtype="0" fill="hold" nodeType="withEffect">
                                  <p:stCondLst>
                                    <p:cond delay="34700"/>
                                  </p:stCondLst>
                                  <p:childTnLst>
                                    <p:animEffect transition="out" filter="dissolv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9" presetClass="exit" presetSubtype="0" fill="hold" grpId="1" nodeType="withEffect">
                                  <p:stCondLst>
                                    <p:cond delay="34700"/>
                                  </p:stCondLst>
                                  <p:childTnLst>
                                    <p:animEffect transition="out" filter="dissolv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9" presetClass="entr" presetSubtype="0" fill="hold" grpId="0" nodeType="withEffect">
                                  <p:stCondLst>
                                    <p:cond delay="35000"/>
                                  </p:stCondLst>
                                  <p:childTnLst>
                                    <p:set>
                                      <p:cBhvr>
                                        <p:cTn id="44" dur="1" fill="hold">
                                          <p:stCondLst>
                                            <p:cond delay="0"/>
                                          </p:stCondLst>
                                        </p:cTn>
                                        <p:tgtEl>
                                          <p:spTgt spid="2"/>
                                        </p:tgtEl>
                                        <p:attrNameLst>
                                          <p:attrName>style.visibility</p:attrName>
                                        </p:attrNameLst>
                                      </p:cBhvr>
                                      <p:to>
                                        <p:strVal val="visible"/>
                                      </p:to>
                                    </p:set>
                                    <p:animEffect transition="in" filter="dissolve">
                                      <p:cBhvr>
                                        <p:cTn id="45" dur="500"/>
                                        <p:tgtEl>
                                          <p:spTgt spid="2"/>
                                        </p:tgtEl>
                                      </p:cBhvr>
                                    </p:animEffect>
                                  </p:childTnLst>
                                </p:cTn>
                              </p:par>
                              <p:par>
                                <p:cTn id="46" presetID="9" presetClass="entr" presetSubtype="0" fill="hold" nodeType="withEffect">
                                  <p:stCondLst>
                                    <p:cond delay="43200"/>
                                  </p:stCondLst>
                                  <p:childTnLst>
                                    <p:set>
                                      <p:cBhvr>
                                        <p:cTn id="47" dur="1" fill="hold">
                                          <p:stCondLst>
                                            <p:cond delay="0"/>
                                          </p:stCondLst>
                                        </p:cTn>
                                        <p:tgtEl>
                                          <p:spTgt spid="14"/>
                                        </p:tgtEl>
                                        <p:attrNameLst>
                                          <p:attrName>style.visibility</p:attrName>
                                        </p:attrNameLst>
                                      </p:cBhvr>
                                      <p:to>
                                        <p:strVal val="visible"/>
                                      </p:to>
                                    </p:set>
                                    <p:animEffect transition="in" filter="dissolve">
                                      <p:cBhvr>
                                        <p:cTn id="48" dur="500"/>
                                        <p:tgtEl>
                                          <p:spTgt spid="14"/>
                                        </p:tgtEl>
                                      </p:cBhvr>
                                    </p:animEffect>
                                  </p:childTnLst>
                                </p:cTn>
                              </p:par>
                              <p:par>
                                <p:cTn id="49" presetID="9" presetClass="entr" presetSubtype="0" fill="hold" grpId="0" nodeType="withEffect">
                                  <p:stCondLst>
                                    <p:cond delay="43200"/>
                                  </p:stCondLst>
                                  <p:childTnLst>
                                    <p:set>
                                      <p:cBhvr>
                                        <p:cTn id="50" dur="1" fill="hold">
                                          <p:stCondLst>
                                            <p:cond delay="0"/>
                                          </p:stCondLst>
                                        </p:cTn>
                                        <p:tgtEl>
                                          <p:spTgt spid="15"/>
                                        </p:tgtEl>
                                        <p:attrNameLst>
                                          <p:attrName>style.visibility</p:attrName>
                                        </p:attrNameLst>
                                      </p:cBhvr>
                                      <p:to>
                                        <p:strVal val="visible"/>
                                      </p:to>
                                    </p:set>
                                    <p:animEffect transition="in" filter="dissolve">
                                      <p:cBhvr>
                                        <p:cTn id="51" dur="500"/>
                                        <p:tgtEl>
                                          <p:spTgt spid="15"/>
                                        </p:tgtEl>
                                      </p:cBhvr>
                                    </p:animEffect>
                                  </p:childTnLst>
                                </p:cTn>
                              </p:par>
                              <p:par>
                                <p:cTn id="52" presetID="9" presetClass="entr" presetSubtype="0" fill="hold" grpId="0" nodeType="withEffect">
                                  <p:stCondLst>
                                    <p:cond delay="46230"/>
                                  </p:stCondLst>
                                  <p:childTnLst>
                                    <p:set>
                                      <p:cBhvr>
                                        <p:cTn id="53" dur="1" fill="hold">
                                          <p:stCondLst>
                                            <p:cond delay="0"/>
                                          </p:stCondLst>
                                        </p:cTn>
                                        <p:tgtEl>
                                          <p:spTgt spid="7"/>
                                        </p:tgtEl>
                                        <p:attrNameLst>
                                          <p:attrName>style.visibility</p:attrName>
                                        </p:attrNameLst>
                                      </p:cBhvr>
                                      <p:to>
                                        <p:strVal val="visible"/>
                                      </p:to>
                                    </p:set>
                                    <p:animEffect transition="in" filter="dissolve">
                                      <p:cBhvr>
                                        <p:cTn id="54" dur="500"/>
                                        <p:tgtEl>
                                          <p:spTgt spid="7"/>
                                        </p:tgtEl>
                                      </p:cBhvr>
                                    </p:animEffect>
                                  </p:childTnLst>
                                </p:cTn>
                              </p:par>
                              <p:par>
                                <p:cTn id="55" presetID="9" presetClass="entr" presetSubtype="0" fill="hold" grpId="0" nodeType="withEffect">
                                  <p:stCondLst>
                                    <p:cond delay="51600"/>
                                  </p:stCondLst>
                                  <p:childTnLst>
                                    <p:set>
                                      <p:cBhvr>
                                        <p:cTn id="56" dur="1" fill="hold">
                                          <p:stCondLst>
                                            <p:cond delay="0"/>
                                          </p:stCondLst>
                                        </p:cTn>
                                        <p:tgtEl>
                                          <p:spTgt spid="9"/>
                                        </p:tgtEl>
                                        <p:attrNameLst>
                                          <p:attrName>style.visibility</p:attrName>
                                        </p:attrNameLst>
                                      </p:cBhvr>
                                      <p:to>
                                        <p:strVal val="visible"/>
                                      </p:to>
                                    </p:set>
                                    <p:animEffect transition="in" filter="dissolv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11"/>
                </p:tgtEl>
              </p:cMediaNode>
            </p:audio>
          </p:childTnLst>
        </p:cTn>
      </p:par>
    </p:tnLst>
    <p:bldLst>
      <p:bldP spid="2" grpId="0"/>
      <p:bldP spid="4" grpId="0"/>
      <p:bldP spid="4" grpId="1"/>
      <p:bldP spid="5" grpId="0"/>
      <p:bldP spid="5" grpId="1"/>
      <p:bldP spid="6" grpId="0"/>
      <p:bldP spid="6" grpId="1"/>
      <p:bldP spid="15" grpId="0"/>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F1EA87-87F7-F2C4-DAC2-12E96E46620A}"/>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Qualifying Military Exigency Leave – Cont’d</a:t>
            </a:r>
          </a:p>
        </p:txBody>
      </p:sp>
      <p:sp>
        <p:nvSpPr>
          <p:cNvPr id="2" name="TextBox 1">
            <a:extLst>
              <a:ext uri="{FF2B5EF4-FFF2-40B4-BE49-F238E27FC236}">
                <a16:creationId xmlns:a16="http://schemas.microsoft.com/office/drawing/2014/main" id="{A03CDC2E-261B-381B-510A-274ECFF99A66}"/>
              </a:ext>
            </a:extLst>
          </p:cNvPr>
          <p:cNvSpPr txBox="1"/>
          <p:nvPr/>
        </p:nvSpPr>
        <p:spPr>
          <a:xfrm>
            <a:off x="372389" y="946048"/>
            <a:ext cx="5531996" cy="3139321"/>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attend post-deployment activities within 90 days of the end of the military member’s covered active duty or to attend to issues arising from the death of a military member while on </a:t>
            </a: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covered</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duty.</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eligible employee military member could be a child, parent, or spouse. A child means son or daughter.</a:t>
            </a:r>
          </a:p>
        </p:txBody>
      </p:sp>
      <p:sp>
        <p:nvSpPr>
          <p:cNvPr id="6" name="TextBox 5">
            <a:extLst>
              <a:ext uri="{FF2B5EF4-FFF2-40B4-BE49-F238E27FC236}">
                <a16:creationId xmlns:a16="http://schemas.microsoft.com/office/drawing/2014/main" id="{9AB86A1D-77E3-9F91-5836-F3C6CD166206}"/>
              </a:ext>
            </a:extLst>
          </p:cNvPr>
          <p:cNvSpPr txBox="1"/>
          <p:nvPr/>
        </p:nvSpPr>
        <p:spPr>
          <a:xfrm>
            <a:off x="398298" y="946048"/>
            <a:ext cx="4305299" cy="5170646"/>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Certain parental care activities for the military member’s parent who is incapable of self-care, and</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employee does not need to be related to the military member’s parent to take qualifying exigency leave for this purpose.</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But, (1) the military member must be the parent, spouse, or child of the employee taking FMLA leave; and (2) the parent receiving assistance must be the parent of the military member.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E12D114-F0EA-4217-1947-B249317A7610}"/>
              </a:ext>
            </a:extLst>
          </p:cNvPr>
          <p:cNvSpPr txBox="1"/>
          <p:nvPr/>
        </p:nvSpPr>
        <p:spPr>
          <a:xfrm>
            <a:off x="273454" y="2652532"/>
            <a:ext cx="4818562" cy="2123658"/>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 other event that the employee and employer agree is a qualifying exigency.</a:t>
            </a:r>
            <a:r>
              <a:rPr lang="en-US" sz="2200" kern="100" dirty="0">
                <a:latin typeface="Calibri" panose="020F0502020204030204" pitchFamily="34" charset="0"/>
                <a:ea typeface="Calibri" panose="020F0502020204030204" pitchFamily="34" charset="0"/>
                <a:cs typeface="Times New Roman" panose="02020603050405020304" pitchFamily="18" charset="0"/>
              </a:rPr>
              <a:t> </a:t>
            </a:r>
          </a:p>
          <a:p>
            <a:endParaRPr lang="en-US" sz="2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kern="0" dirty="0">
                <a:solidFill>
                  <a:srgbClr val="000000"/>
                </a:solidFill>
                <a:effectLst/>
                <a:latin typeface="Calibri" panose="020F0502020204030204" pitchFamily="34" charset="0"/>
                <a:ea typeface="Calibri" panose="020F0502020204030204" pitchFamily="34" charset="0"/>
              </a:rPr>
              <a:t>Both the employee and employer must agree to the timing and duration of the leave.</a:t>
            </a:r>
            <a:r>
              <a:rPr lang="en-US" sz="2200" dirty="0">
                <a:effectLst/>
              </a:rPr>
              <a:t> </a:t>
            </a:r>
            <a:endParaRPr lang="en-US" sz="2200" dirty="0"/>
          </a:p>
        </p:txBody>
      </p:sp>
      <p:pic>
        <p:nvPicPr>
          <p:cNvPr id="10" name="Picture 9">
            <a:extLst>
              <a:ext uri="{FF2B5EF4-FFF2-40B4-BE49-F238E27FC236}">
                <a16:creationId xmlns:a16="http://schemas.microsoft.com/office/drawing/2014/main" id="{CA011040-7B0A-9CE4-B21E-CD9D48D9B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639" y="1340953"/>
            <a:ext cx="2543332" cy="2031326"/>
          </a:xfrm>
          <a:prstGeom prst="rect">
            <a:avLst/>
          </a:prstGeom>
        </p:spPr>
      </p:pic>
      <p:pic>
        <p:nvPicPr>
          <p:cNvPr id="12" name="Picture 11">
            <a:extLst>
              <a:ext uri="{FF2B5EF4-FFF2-40B4-BE49-F238E27FC236}">
                <a16:creationId xmlns:a16="http://schemas.microsoft.com/office/drawing/2014/main" id="{7975D3A7-F291-3B90-0339-36A4D12CA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096" y="2604764"/>
            <a:ext cx="3473450" cy="2136729"/>
          </a:xfrm>
          <a:prstGeom prst="rect">
            <a:avLst/>
          </a:prstGeom>
        </p:spPr>
      </p:pic>
      <p:pic>
        <p:nvPicPr>
          <p:cNvPr id="7" name="Picture 6">
            <a:extLst>
              <a:ext uri="{FF2B5EF4-FFF2-40B4-BE49-F238E27FC236}">
                <a16:creationId xmlns:a16="http://schemas.microsoft.com/office/drawing/2014/main" id="{5367075A-3EBD-DB2B-64D0-0BE179547E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2999" y="2761855"/>
            <a:ext cx="4061283" cy="2308324"/>
          </a:xfrm>
          <a:prstGeom prst="rect">
            <a:avLst/>
          </a:prstGeom>
          <a:effectLst>
            <a:softEdge rad="50800"/>
          </a:effectLst>
        </p:spPr>
      </p:pic>
      <p:sp>
        <p:nvSpPr>
          <p:cNvPr id="9" name="Oval 8">
            <a:extLst>
              <a:ext uri="{FF2B5EF4-FFF2-40B4-BE49-F238E27FC236}">
                <a16:creationId xmlns:a16="http://schemas.microsoft.com/office/drawing/2014/main" id="{316152DF-C920-3B07-3991-4DA9A0575964}"/>
              </a:ext>
            </a:extLst>
          </p:cNvPr>
          <p:cNvSpPr/>
          <p:nvPr/>
        </p:nvSpPr>
        <p:spPr>
          <a:xfrm>
            <a:off x="7696200" y="3625466"/>
            <a:ext cx="762000" cy="5811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7CA0098-24B9-7ECA-550B-B6815D3FA269}"/>
              </a:ext>
            </a:extLst>
          </p:cNvPr>
          <p:cNvSpPr/>
          <p:nvPr/>
        </p:nvSpPr>
        <p:spPr>
          <a:xfrm>
            <a:off x="6134589" y="2820292"/>
            <a:ext cx="1007276" cy="91252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lide 21 redo.mp3">
            <a:hlinkClick r:id="" action="ppaction://media"/>
            <a:extLst>
              <a:ext uri="{FF2B5EF4-FFF2-40B4-BE49-F238E27FC236}">
                <a16:creationId xmlns:a16="http://schemas.microsoft.com/office/drawing/2014/main" id="{7CD02AF4-AFBE-EA9C-A11A-2143A0015B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7918" y="6274016"/>
            <a:ext cx="556082" cy="549122"/>
          </a:xfrm>
          <a:prstGeom prst="rect">
            <a:avLst/>
          </a:prstGeom>
        </p:spPr>
      </p:pic>
    </p:spTree>
    <p:extLst>
      <p:ext uri="{BB962C8B-B14F-4D97-AF65-F5344CB8AC3E}">
        <p14:creationId xmlns:p14="http://schemas.microsoft.com/office/powerpoint/2010/main" val="814721587"/>
      </p:ext>
    </p:extLst>
  </p:cSld>
  <p:clrMapOvr>
    <a:masterClrMapping/>
  </p:clrMapOvr>
  <mc:AlternateContent xmlns:mc="http://schemas.openxmlformats.org/markup-compatibility/2006" xmlns:p14="http://schemas.microsoft.com/office/powerpoint/2010/main">
    <mc:Choice Requires="p14">
      <p:transition p14:dur="250" advClick="0" advTm="65060">
        <p:fade/>
      </p:transition>
    </mc:Choice>
    <mc:Fallback xmlns="">
      <p:transition advClick="0" advTm="650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36" fill="hold"/>
                                        <p:tgtEl>
                                          <p:spTgt spid="14"/>
                                        </p:tgtEl>
                                      </p:cBhvr>
                                    </p:cmd>
                                  </p:childTnLst>
                                </p:cTn>
                              </p:par>
                              <p:par>
                                <p:cTn id="7" presetID="2" presetClass="entr" presetSubtype="12" fill="hold" grpId="1"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par>
                                <p:cTn id="11" presetID="9" presetClass="entr" presetSubtype="0" fill="hold" nodeType="withEffect">
                                  <p:stCondLst>
                                    <p:cond delay="360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xit" presetSubtype="0" fill="hold" grpId="2" nodeType="withEffect">
                                  <p:stCondLst>
                                    <p:cond delay="23800"/>
                                  </p:stCondLst>
                                  <p:childTnLst>
                                    <p:animEffect transition="out" filter="dissolv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9" presetClass="exit" presetSubtype="0" fill="hold" nodeType="withEffect">
                                  <p:stCondLst>
                                    <p:cond delay="23800"/>
                                  </p:stCondLst>
                                  <p:childTnLst>
                                    <p:animEffect transition="out" filter="dissolv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9" presetClass="entr" presetSubtype="0" fill="hold" nodeType="withEffect">
                                  <p:stCondLst>
                                    <p:cond delay="2420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par>
                                <p:cTn id="23" presetID="9" presetClass="entr" presetSubtype="0" fill="hold" nodeType="withEffect">
                                  <p:stCondLst>
                                    <p:cond delay="3160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dissolve">
                                      <p:cBhvr>
                                        <p:cTn id="25" dur="500"/>
                                        <p:tgtEl>
                                          <p:spTgt spid="6">
                                            <p:txEl>
                                              <p:pRg st="2" end="2"/>
                                            </p:txEl>
                                          </p:spTgt>
                                        </p:tgtEl>
                                      </p:cBhvr>
                                    </p:animEffect>
                                  </p:childTnLst>
                                </p:cTn>
                              </p:par>
                              <p:par>
                                <p:cTn id="26" presetID="9" presetClass="entr" presetSubtype="0" fill="hold" nodeType="withEffect">
                                  <p:stCondLst>
                                    <p:cond delay="3960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dissolve">
                                      <p:cBhvr>
                                        <p:cTn id="28" dur="500"/>
                                        <p:tgtEl>
                                          <p:spTgt spid="6">
                                            <p:txEl>
                                              <p:pRg st="4" end="4"/>
                                            </p:txEl>
                                          </p:spTgt>
                                        </p:tgtEl>
                                      </p:cBhvr>
                                    </p:animEffect>
                                  </p:childTnLst>
                                </p:cTn>
                              </p:par>
                              <p:par>
                                <p:cTn id="29" presetID="9" presetClass="entr" presetSubtype="0" fill="hold" nodeType="withEffect">
                                  <p:stCondLst>
                                    <p:cond delay="3970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grpId="0" nodeType="withEffect">
                                  <p:stCondLst>
                                    <p:cond delay="4180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9" presetClass="entr" presetSubtype="0" fill="hold" grpId="0" nodeType="withEffect">
                                  <p:stCondLst>
                                    <p:cond delay="4770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par>
                                <p:cTn id="38" presetID="9" presetClass="exit" presetSubtype="0" fill="hold" grpId="0" nodeType="withEffect">
                                  <p:stCondLst>
                                    <p:cond delay="52700"/>
                                  </p:stCondLst>
                                  <p:childTnLst>
                                    <p:animEffect transition="out" filter="dissolve">
                                      <p:cBhvr>
                                        <p:cTn id="39" dur="500"/>
                                        <p:tgtEl>
                                          <p:spTgt spid="6">
                                            <p:txEl>
                                              <p:pRg st="0" end="0"/>
                                            </p:txEl>
                                          </p:spTgt>
                                        </p:tgtEl>
                                      </p:cBhvr>
                                    </p:animEffect>
                                    <p:set>
                                      <p:cBhvr>
                                        <p:cTn id="40" dur="1" fill="hold">
                                          <p:stCondLst>
                                            <p:cond delay="499"/>
                                          </p:stCondLst>
                                        </p:cTn>
                                        <p:tgtEl>
                                          <p:spTgt spid="6">
                                            <p:txEl>
                                              <p:pRg st="0" end="0"/>
                                            </p:txEl>
                                          </p:spTgt>
                                        </p:tgtEl>
                                        <p:attrNameLst>
                                          <p:attrName>style.visibility</p:attrName>
                                        </p:attrNameLst>
                                      </p:cBhvr>
                                      <p:to>
                                        <p:strVal val="hidden"/>
                                      </p:to>
                                    </p:set>
                                  </p:childTnLst>
                                </p:cTn>
                              </p:par>
                              <p:par>
                                <p:cTn id="41" presetID="9" presetClass="exit" presetSubtype="0" fill="hold" grpId="0" nodeType="withEffect">
                                  <p:stCondLst>
                                    <p:cond delay="52700"/>
                                  </p:stCondLst>
                                  <p:childTnLst>
                                    <p:animEffect transition="out" filter="dissolve">
                                      <p:cBhvr>
                                        <p:cTn id="42" dur="500"/>
                                        <p:tgtEl>
                                          <p:spTgt spid="6">
                                            <p:txEl>
                                              <p:pRg st="1" end="1"/>
                                            </p:txEl>
                                          </p:spTgt>
                                        </p:tgtEl>
                                      </p:cBhvr>
                                    </p:animEffect>
                                    <p:set>
                                      <p:cBhvr>
                                        <p:cTn id="43" dur="1" fill="hold">
                                          <p:stCondLst>
                                            <p:cond delay="499"/>
                                          </p:stCondLst>
                                        </p:cTn>
                                        <p:tgtEl>
                                          <p:spTgt spid="6">
                                            <p:txEl>
                                              <p:pRg st="1" end="1"/>
                                            </p:txEl>
                                          </p:spTgt>
                                        </p:tgtEl>
                                        <p:attrNameLst>
                                          <p:attrName>style.visibility</p:attrName>
                                        </p:attrNameLst>
                                      </p:cBhvr>
                                      <p:to>
                                        <p:strVal val="hidden"/>
                                      </p:to>
                                    </p:set>
                                  </p:childTnLst>
                                </p:cTn>
                              </p:par>
                              <p:par>
                                <p:cTn id="44" presetID="9" presetClass="exit" presetSubtype="0" fill="hold" grpId="0" nodeType="withEffect">
                                  <p:stCondLst>
                                    <p:cond delay="52700"/>
                                  </p:stCondLst>
                                  <p:childTnLst>
                                    <p:animEffect transition="out" filter="dissolve">
                                      <p:cBhvr>
                                        <p:cTn id="45" dur="500"/>
                                        <p:tgtEl>
                                          <p:spTgt spid="6">
                                            <p:txEl>
                                              <p:pRg st="2" end="2"/>
                                            </p:txEl>
                                          </p:spTgt>
                                        </p:tgtEl>
                                      </p:cBhvr>
                                    </p:animEffect>
                                    <p:set>
                                      <p:cBhvr>
                                        <p:cTn id="46" dur="1" fill="hold">
                                          <p:stCondLst>
                                            <p:cond delay="499"/>
                                          </p:stCondLst>
                                        </p:cTn>
                                        <p:tgtEl>
                                          <p:spTgt spid="6">
                                            <p:txEl>
                                              <p:pRg st="2" end="2"/>
                                            </p:txEl>
                                          </p:spTgt>
                                        </p:tgtEl>
                                        <p:attrNameLst>
                                          <p:attrName>style.visibility</p:attrName>
                                        </p:attrNameLst>
                                      </p:cBhvr>
                                      <p:to>
                                        <p:strVal val="hidden"/>
                                      </p:to>
                                    </p:set>
                                  </p:childTnLst>
                                </p:cTn>
                              </p:par>
                              <p:par>
                                <p:cTn id="47" presetID="9" presetClass="exit" presetSubtype="0" fill="hold" grpId="0" nodeType="withEffect">
                                  <p:stCondLst>
                                    <p:cond delay="52700"/>
                                  </p:stCondLst>
                                  <p:childTnLst>
                                    <p:animEffect transition="out" filter="dissolve">
                                      <p:cBhvr>
                                        <p:cTn id="48" dur="500"/>
                                        <p:tgtEl>
                                          <p:spTgt spid="6">
                                            <p:txEl>
                                              <p:pRg st="4" end="4"/>
                                            </p:txEl>
                                          </p:spTgt>
                                        </p:tgtEl>
                                      </p:cBhvr>
                                    </p:animEffect>
                                    <p:set>
                                      <p:cBhvr>
                                        <p:cTn id="49" dur="1" fill="hold">
                                          <p:stCondLst>
                                            <p:cond delay="499"/>
                                          </p:stCondLst>
                                        </p:cTn>
                                        <p:tgtEl>
                                          <p:spTgt spid="6">
                                            <p:txEl>
                                              <p:pRg st="4" end="4"/>
                                            </p:txEl>
                                          </p:spTgt>
                                        </p:tgtEl>
                                        <p:attrNameLst>
                                          <p:attrName>style.visibility</p:attrName>
                                        </p:attrNameLst>
                                      </p:cBhvr>
                                      <p:to>
                                        <p:strVal val="hidden"/>
                                      </p:to>
                                    </p:set>
                                  </p:childTnLst>
                                </p:cTn>
                              </p:par>
                              <p:par>
                                <p:cTn id="50" presetID="9" presetClass="exit" presetSubtype="0" fill="hold" nodeType="withEffect">
                                  <p:stCondLst>
                                    <p:cond delay="52700"/>
                                  </p:stCondLst>
                                  <p:childTnLst>
                                    <p:animEffect transition="out" filter="dissolv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9" presetClass="exit" presetSubtype="0" fill="hold" grpId="2" nodeType="withEffect">
                                  <p:stCondLst>
                                    <p:cond delay="52700"/>
                                  </p:stCondLst>
                                  <p:childTnLst>
                                    <p:animEffect transition="out" filter="dissolv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9" presetClass="exit" presetSubtype="0" fill="hold" grpId="2" nodeType="withEffect">
                                  <p:stCondLst>
                                    <p:cond delay="5270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ntr" presetSubtype="0" fill="hold" grpId="0" nodeType="withEffect">
                                  <p:stCondLst>
                                    <p:cond delay="53000"/>
                                  </p:stCondLst>
                                  <p:childTnLst>
                                    <p:set>
                                      <p:cBhvr>
                                        <p:cTn id="60" dur="1" fill="hold">
                                          <p:stCondLst>
                                            <p:cond delay="0"/>
                                          </p:stCondLst>
                                        </p:cTn>
                                        <p:tgtEl>
                                          <p:spTgt spid="8"/>
                                        </p:tgtEl>
                                        <p:attrNameLst>
                                          <p:attrName>style.visibility</p:attrName>
                                        </p:attrNameLst>
                                      </p:cBhvr>
                                      <p:to>
                                        <p:strVal val="visible"/>
                                      </p:to>
                                    </p:set>
                                    <p:animEffect transition="in" filter="dissolve">
                                      <p:cBhvr>
                                        <p:cTn id="61" dur="500"/>
                                        <p:tgtEl>
                                          <p:spTgt spid="8"/>
                                        </p:tgtEl>
                                      </p:cBhvr>
                                    </p:animEffect>
                                  </p:childTnLst>
                                </p:cTn>
                              </p:par>
                              <p:par>
                                <p:cTn id="62" presetID="9" presetClass="entr" presetSubtype="0" fill="hold" nodeType="withEffect">
                                  <p:stCondLst>
                                    <p:cond delay="59000"/>
                                  </p:stCondLst>
                                  <p:childTnLst>
                                    <p:set>
                                      <p:cBhvr>
                                        <p:cTn id="63" dur="1" fill="hold">
                                          <p:stCondLst>
                                            <p:cond delay="0"/>
                                          </p:stCondLst>
                                        </p:cTn>
                                        <p:tgtEl>
                                          <p:spTgt spid="12"/>
                                        </p:tgtEl>
                                        <p:attrNameLst>
                                          <p:attrName>style.visibility</p:attrName>
                                        </p:attrNameLst>
                                      </p:cBhvr>
                                      <p:to>
                                        <p:strVal val="visible"/>
                                      </p:to>
                                    </p:set>
                                    <p:animEffect transition="in" filter="dissolve">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4"/>
                </p:tgtEl>
              </p:cMediaNode>
            </p:audio>
          </p:childTnLst>
        </p:cTn>
      </p:par>
    </p:tnLst>
    <p:bldLst>
      <p:bldP spid="2" grpId="1"/>
      <p:bldP spid="2" grpId="2"/>
      <p:bldP spid="6" grpId="0" build="allAtOnce"/>
      <p:bldP spid="8" grpId="0"/>
      <p:bldP spid="9" grpId="0" animBg="1"/>
      <p:bldP spid="9" grpId="2" animBg="1"/>
      <p:bldP spid="11" grpId="0" animBg="1"/>
      <p:bldP spid="11"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Certification for Military Exigency Leave</a:t>
            </a:r>
          </a:p>
        </p:txBody>
      </p:sp>
      <p:sp>
        <p:nvSpPr>
          <p:cNvPr id="2" name="TextBox 1">
            <a:extLst>
              <a:ext uri="{FF2B5EF4-FFF2-40B4-BE49-F238E27FC236}">
                <a16:creationId xmlns:a16="http://schemas.microsoft.com/office/drawing/2014/main" id="{746A46E7-2A83-5B80-174A-234AA973680A}"/>
              </a:ext>
            </a:extLst>
          </p:cNvPr>
          <p:cNvSpPr txBox="1"/>
          <p:nvPr/>
        </p:nvSpPr>
        <p:spPr>
          <a:xfrm>
            <a:off x="457200" y="1219200"/>
            <a:ext cx="8229600" cy="3170099"/>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 an eligible employee requests qualifying exigency leave, the employer may request the following information and documentation:</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employer may contact the Department of Defense to request verification that the military member is on covered active duty.</a:t>
            </a:r>
          </a:p>
          <a:p>
            <a:pPr marL="342900" marR="0" lvl="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A85CA02-7C4D-646B-99E2-F87A1C2FB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52" y="2102960"/>
            <a:ext cx="6553200" cy="1041400"/>
          </a:xfrm>
          <a:prstGeom prst="rect">
            <a:avLst/>
          </a:prstGeom>
        </p:spPr>
      </p:pic>
      <p:sp>
        <p:nvSpPr>
          <p:cNvPr id="6" name="TextBox 5">
            <a:extLst>
              <a:ext uri="{FF2B5EF4-FFF2-40B4-BE49-F238E27FC236}">
                <a16:creationId xmlns:a16="http://schemas.microsoft.com/office/drawing/2014/main" id="{C100E1D8-5D8C-9E2A-E450-7F80180D7569}"/>
              </a:ext>
            </a:extLst>
          </p:cNvPr>
          <p:cNvSpPr txBox="1"/>
          <p:nvPr/>
        </p:nvSpPr>
        <p:spPr>
          <a:xfrm>
            <a:off x="685800" y="1890117"/>
            <a:ext cx="7772400" cy="3077766"/>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statement or description of the appropriate facts regarding the qualifying exigency.</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approximate date on which the leave began (or will begin), and how long and/or how often leave will be needed, and</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contact information for any meeting with a third party and a brief description of the purpose of the meeting.</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9" name="slide 22.mp3">
            <a:hlinkClick r:id="" action="ppaction://media"/>
            <a:extLst>
              <a:ext uri="{FF2B5EF4-FFF2-40B4-BE49-F238E27FC236}">
                <a16:creationId xmlns:a16="http://schemas.microsoft.com/office/drawing/2014/main" id="{43C869C9-DC6C-39A9-B499-DE1837182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8832" y="6172200"/>
            <a:ext cx="485274" cy="505164"/>
          </a:xfrm>
          <a:prstGeom prst="rect">
            <a:avLst/>
          </a:prstGeom>
        </p:spPr>
      </p:pic>
    </p:spTree>
    <p:extLst>
      <p:ext uri="{BB962C8B-B14F-4D97-AF65-F5344CB8AC3E}">
        <p14:creationId xmlns:p14="http://schemas.microsoft.com/office/powerpoint/2010/main" val="3311445159"/>
      </p:ext>
    </p:extLst>
  </p:cSld>
  <p:clrMapOvr>
    <a:masterClrMapping/>
  </p:clrMapOvr>
  <mc:AlternateContent xmlns:mc="http://schemas.openxmlformats.org/markup-compatibility/2006" xmlns:p14="http://schemas.microsoft.com/office/powerpoint/2010/main">
    <mc:Choice Requires="p14">
      <p:transition p14:dur="250" advClick="0" advTm="63610">
        <p:fade/>
      </p:transition>
    </mc:Choice>
    <mc:Fallback xmlns="">
      <p:transition advClick="0" advTm="636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73" fill="hold"/>
                                        <p:tgtEl>
                                          <p:spTgt spid="9"/>
                                        </p:tgtEl>
                                      </p:cBhvr>
                                    </p:cmd>
                                  </p:childTnLst>
                                </p:cTn>
                              </p:par>
                              <p:par>
                                <p:cTn id="7" presetID="9" presetClass="entr" presetSubtype="0" fill="hold" nodeType="withEffect">
                                  <p:stCondLst>
                                    <p:cond delay="300"/>
                                  </p:stCondLst>
                                  <p:childTnLst>
                                    <p:set>
                                      <p:cBhvr>
                                        <p:cTn id="8" dur="1" fill="hold">
                                          <p:stCondLst>
                                            <p:cond delay="0"/>
                                          </p:stCondLst>
                                        </p:cTn>
                                        <p:tgtEl>
                                          <p:spTgt spid="2">
                                            <p:txEl>
                                              <p:pRg st="1" end="1"/>
                                            </p:txEl>
                                          </p:spTgt>
                                        </p:tgtEl>
                                        <p:attrNameLst>
                                          <p:attrName>style.visibility</p:attrName>
                                        </p:attrNameLst>
                                      </p:cBhvr>
                                      <p:to>
                                        <p:strVal val="visible"/>
                                      </p:to>
                                    </p:set>
                                    <p:animEffect transition="in" filter="dissolve">
                                      <p:cBhvr>
                                        <p:cTn id="9" dur="500"/>
                                        <p:tgtEl>
                                          <p:spTgt spid="2">
                                            <p:txEl>
                                              <p:pRg st="1" end="1"/>
                                            </p:txEl>
                                          </p:spTgt>
                                        </p:tgtEl>
                                      </p:cBhvr>
                                    </p:animEffect>
                                  </p:childTnLst>
                                </p:cTn>
                              </p:par>
                              <p:par>
                                <p:cTn id="10" presetID="9" presetClass="entr" presetSubtype="0" fill="hold" nodeType="withEffect">
                                  <p:stCondLst>
                                    <p:cond delay="48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dissolve">
                                      <p:cBhvr>
                                        <p:cTn id="12" dur="500"/>
                                        <p:tgtEl>
                                          <p:spTgt spid="2">
                                            <p:txEl>
                                              <p:pRg st="0" end="0"/>
                                            </p:txEl>
                                          </p:spTgt>
                                        </p:tgtEl>
                                      </p:cBhvr>
                                    </p:animEffect>
                                  </p:childTnLst>
                                </p:cTn>
                              </p:par>
                              <p:par>
                                <p:cTn id="13" presetID="9" presetClass="entr" presetSubtype="0" fill="hold" nodeType="withEffect">
                                  <p:stCondLst>
                                    <p:cond delay="148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nodeType="withEffect">
                                  <p:stCondLst>
                                    <p:cond delay="3280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dissolve">
                                      <p:cBhvr>
                                        <p:cTn id="18" dur="500"/>
                                        <p:tgtEl>
                                          <p:spTgt spid="2">
                                            <p:txEl>
                                              <p:pRg st="6" end="6"/>
                                            </p:txEl>
                                          </p:spTgt>
                                        </p:tgtEl>
                                      </p:cBhvr>
                                    </p:animEffect>
                                  </p:childTnLst>
                                </p:cTn>
                              </p:par>
                              <p:par>
                                <p:cTn id="19" presetID="9" presetClass="exit" presetSubtype="0" fill="hold" grpId="0" nodeType="withEffect">
                                  <p:stCondLst>
                                    <p:cond delay="39900"/>
                                  </p:stCondLst>
                                  <p:childTnLst>
                                    <p:animEffect transition="out" filter="dissolve">
                                      <p:cBhvr>
                                        <p:cTn id="20" dur="500"/>
                                        <p:tgtEl>
                                          <p:spTgt spid="2">
                                            <p:txEl>
                                              <p:pRg st="0" end="0"/>
                                            </p:txEl>
                                          </p:spTgt>
                                        </p:tgtEl>
                                      </p:cBhvr>
                                    </p:animEffect>
                                    <p:set>
                                      <p:cBhvr>
                                        <p:cTn id="21" dur="1" fill="hold">
                                          <p:stCondLst>
                                            <p:cond delay="499"/>
                                          </p:stCondLst>
                                        </p:cTn>
                                        <p:tgtEl>
                                          <p:spTgt spid="2">
                                            <p:txEl>
                                              <p:pRg st="0" end="0"/>
                                            </p:txEl>
                                          </p:spTgt>
                                        </p:tgtEl>
                                        <p:attrNameLst>
                                          <p:attrName>style.visibility</p:attrName>
                                        </p:attrNameLst>
                                      </p:cBhvr>
                                      <p:to>
                                        <p:strVal val="hidden"/>
                                      </p:to>
                                    </p:set>
                                  </p:childTnLst>
                                </p:cTn>
                              </p:par>
                              <p:par>
                                <p:cTn id="22" presetID="9" presetClass="exit" presetSubtype="0" fill="hold" grpId="0" nodeType="withEffect">
                                  <p:stCondLst>
                                    <p:cond delay="39900"/>
                                  </p:stCondLst>
                                  <p:childTnLst>
                                    <p:animEffect transition="out" filter="dissolve">
                                      <p:cBhvr>
                                        <p:cTn id="23" dur="500"/>
                                        <p:tgtEl>
                                          <p:spTgt spid="2">
                                            <p:txEl>
                                              <p:pRg st="1" end="1"/>
                                            </p:txEl>
                                          </p:spTgt>
                                        </p:tgtEl>
                                      </p:cBhvr>
                                    </p:animEffect>
                                    <p:set>
                                      <p:cBhvr>
                                        <p:cTn id="24" dur="1" fill="hold">
                                          <p:stCondLst>
                                            <p:cond delay="499"/>
                                          </p:stCondLst>
                                        </p:cTn>
                                        <p:tgtEl>
                                          <p:spTgt spid="2">
                                            <p:txEl>
                                              <p:pRg st="1" end="1"/>
                                            </p:txEl>
                                          </p:spTgt>
                                        </p:tgtEl>
                                        <p:attrNameLst>
                                          <p:attrName>style.visibility</p:attrName>
                                        </p:attrNameLst>
                                      </p:cBhvr>
                                      <p:to>
                                        <p:strVal val="hidden"/>
                                      </p:to>
                                    </p:set>
                                  </p:childTnLst>
                                </p:cTn>
                              </p:par>
                              <p:par>
                                <p:cTn id="25" presetID="9" presetClass="exit" presetSubtype="0" fill="hold" grpId="0" nodeType="withEffect">
                                  <p:stCondLst>
                                    <p:cond delay="39900"/>
                                  </p:stCondLst>
                                  <p:childTnLst>
                                    <p:animEffect transition="out" filter="dissolve">
                                      <p:cBhvr>
                                        <p:cTn id="26" dur="500"/>
                                        <p:tgtEl>
                                          <p:spTgt spid="2">
                                            <p:txEl>
                                              <p:pRg st="4" end="4"/>
                                            </p:txEl>
                                          </p:spTgt>
                                        </p:tgtEl>
                                      </p:cBhvr>
                                    </p:animEffect>
                                    <p:set>
                                      <p:cBhvr>
                                        <p:cTn id="27" dur="1" fill="hold">
                                          <p:stCondLst>
                                            <p:cond delay="499"/>
                                          </p:stCondLst>
                                        </p:cTn>
                                        <p:tgtEl>
                                          <p:spTgt spid="2">
                                            <p:txEl>
                                              <p:pRg st="4" end="4"/>
                                            </p:txEl>
                                          </p:spTgt>
                                        </p:tgtEl>
                                        <p:attrNameLst>
                                          <p:attrName>style.visibility</p:attrName>
                                        </p:attrNameLst>
                                      </p:cBhvr>
                                      <p:to>
                                        <p:strVal val="hidden"/>
                                      </p:to>
                                    </p:set>
                                  </p:childTnLst>
                                </p:cTn>
                              </p:par>
                              <p:par>
                                <p:cTn id="28" presetID="9" presetClass="exit" presetSubtype="0" fill="hold" grpId="0" nodeType="withEffect">
                                  <p:stCondLst>
                                    <p:cond delay="39900"/>
                                  </p:stCondLst>
                                  <p:childTnLst>
                                    <p:animEffect transition="out" filter="dissolve">
                                      <p:cBhvr>
                                        <p:cTn id="29" dur="500"/>
                                        <p:tgtEl>
                                          <p:spTgt spid="2">
                                            <p:txEl>
                                              <p:pRg st="6" end="6"/>
                                            </p:txEl>
                                          </p:spTgt>
                                        </p:tgtEl>
                                      </p:cBhvr>
                                    </p:animEffect>
                                    <p:set>
                                      <p:cBhvr>
                                        <p:cTn id="30" dur="1" fill="hold">
                                          <p:stCondLst>
                                            <p:cond delay="499"/>
                                          </p:stCondLst>
                                        </p:cTn>
                                        <p:tgtEl>
                                          <p:spTgt spid="2">
                                            <p:txEl>
                                              <p:pRg st="6" end="6"/>
                                            </p:txEl>
                                          </p:spTgt>
                                        </p:tgtEl>
                                        <p:attrNameLst>
                                          <p:attrName>style.visibility</p:attrName>
                                        </p:attrNameLst>
                                      </p:cBhvr>
                                      <p:to>
                                        <p:strVal val="hidden"/>
                                      </p:to>
                                    </p:set>
                                  </p:childTnLst>
                                </p:cTn>
                              </p:par>
                              <p:par>
                                <p:cTn id="31" presetID="9" presetClass="exit" presetSubtype="0" fill="hold" nodeType="withEffect">
                                  <p:stCondLst>
                                    <p:cond delay="39900"/>
                                  </p:stCondLst>
                                  <p:childTnLst>
                                    <p:animEffect transition="out" filter="dissolv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9" presetClass="entr" presetSubtype="0" fill="hold" nodeType="withEffect">
                                  <p:stCondLst>
                                    <p:cond delay="4030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dissolve">
                                      <p:cBhvr>
                                        <p:cTn id="36" dur="500"/>
                                        <p:tgtEl>
                                          <p:spTgt spid="6">
                                            <p:txEl>
                                              <p:pRg st="0" end="0"/>
                                            </p:txEl>
                                          </p:spTgt>
                                        </p:tgtEl>
                                      </p:cBhvr>
                                    </p:animEffect>
                                  </p:childTnLst>
                                </p:cTn>
                              </p:par>
                              <p:par>
                                <p:cTn id="37" presetID="9" presetClass="entr" presetSubtype="0" fill="hold" nodeType="withEffect">
                                  <p:stCondLst>
                                    <p:cond delay="4700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dissolve">
                                      <p:cBhvr>
                                        <p:cTn id="39" dur="500"/>
                                        <p:tgtEl>
                                          <p:spTgt spid="6">
                                            <p:txEl>
                                              <p:pRg st="2" end="2"/>
                                            </p:txEl>
                                          </p:spTgt>
                                        </p:tgtEl>
                                      </p:cBhvr>
                                    </p:animEffect>
                                  </p:childTnLst>
                                </p:cTn>
                              </p:par>
                              <p:par>
                                <p:cTn id="40" presetID="9" presetClass="entr" presetSubtype="0" fill="hold" nodeType="withEffect">
                                  <p:stCondLst>
                                    <p:cond delay="5660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dissolve">
                                      <p:cBhvr>
                                        <p:cTn id="4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9"/>
                </p:tgtEl>
              </p:cMediaNode>
            </p:audio>
          </p:childTnLst>
        </p:cTn>
      </p:par>
    </p:tnLst>
    <p:bldLst>
      <p:bldP spid="2"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Certification for Military Exigency Leave</a:t>
            </a:r>
          </a:p>
        </p:txBody>
      </p:sp>
      <p:sp>
        <p:nvSpPr>
          <p:cNvPr id="7" name="TextBox 6">
            <a:extLst>
              <a:ext uri="{FF2B5EF4-FFF2-40B4-BE49-F238E27FC236}">
                <a16:creationId xmlns:a16="http://schemas.microsoft.com/office/drawing/2014/main" id="{27213986-C3E9-8A11-4237-EF798B60C0CC}"/>
              </a:ext>
            </a:extLst>
          </p:cNvPr>
          <p:cNvSpPr txBox="1"/>
          <p:nvPr/>
        </p:nvSpPr>
        <p:spPr>
          <a:xfrm>
            <a:off x="457200" y="1295400"/>
            <a:ext cx="4835609" cy="2062103"/>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rPr>
              <a:t>The employer may choose to use the Wage and Hour Division form</a:t>
            </a:r>
            <a:r>
              <a:rPr lang="en-US" sz="2200" kern="0" dirty="0">
                <a:solidFill>
                  <a:srgbClr val="000000"/>
                </a:solidFill>
                <a:latin typeface="Calibri" panose="020F0502020204030204" pitchFamily="34" charset="0"/>
                <a:ea typeface="Calibri" panose="020F0502020204030204" pitchFamily="34" charset="0"/>
              </a:rPr>
              <a:t> </a:t>
            </a:r>
            <a:r>
              <a:rPr lang="en-US" sz="2200" kern="0" dirty="0">
                <a:solidFill>
                  <a:srgbClr val="000000"/>
                </a:solidFill>
                <a:effectLst/>
                <a:latin typeface="Calibri" panose="020F0502020204030204" pitchFamily="34" charset="0"/>
                <a:ea typeface="Calibri" panose="020F0502020204030204" pitchFamily="34" charset="0"/>
              </a:rPr>
              <a:t>which is available on the Department’s website, or from the nearest Wage and Hour Division office, </a:t>
            </a:r>
          </a:p>
          <a:p>
            <a:endParaRPr lang="en-US" dirty="0"/>
          </a:p>
        </p:txBody>
      </p:sp>
      <p:sp>
        <p:nvSpPr>
          <p:cNvPr id="8" name="TextBox 7">
            <a:extLst>
              <a:ext uri="{FF2B5EF4-FFF2-40B4-BE49-F238E27FC236}">
                <a16:creationId xmlns:a16="http://schemas.microsoft.com/office/drawing/2014/main" id="{DE8A50D1-275D-EE80-F600-E130492D83F7}"/>
              </a:ext>
            </a:extLst>
          </p:cNvPr>
          <p:cNvSpPr txBox="1"/>
          <p:nvPr/>
        </p:nvSpPr>
        <p:spPr>
          <a:xfrm>
            <a:off x="457200" y="3818091"/>
            <a:ext cx="4724400" cy="1446550"/>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rPr>
              <a:t>or may create its own version of the certification containing the same basic information; however, no additional information can be requested.</a:t>
            </a:r>
            <a:r>
              <a:rPr lang="en-US" sz="2200" dirty="0">
                <a:effectLst/>
              </a:rPr>
              <a:t> </a:t>
            </a:r>
            <a:endParaRPr lang="en-US" sz="2200" dirty="0"/>
          </a:p>
        </p:txBody>
      </p:sp>
      <p:pic>
        <p:nvPicPr>
          <p:cNvPr id="10" name="Picture 9">
            <a:extLst>
              <a:ext uri="{FF2B5EF4-FFF2-40B4-BE49-F238E27FC236}">
                <a16:creationId xmlns:a16="http://schemas.microsoft.com/office/drawing/2014/main" id="{96C7E862-EDFE-1628-E827-018C4C369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442" y="1192924"/>
            <a:ext cx="3467100" cy="4356100"/>
          </a:xfrm>
          <a:prstGeom prst="rect">
            <a:avLst/>
          </a:prstGeom>
        </p:spPr>
      </p:pic>
      <p:pic>
        <p:nvPicPr>
          <p:cNvPr id="4" name="slide 23 form.mp3">
            <a:hlinkClick r:id="" action="ppaction://media"/>
            <a:extLst>
              <a:ext uri="{FF2B5EF4-FFF2-40B4-BE49-F238E27FC236}">
                <a16:creationId xmlns:a16="http://schemas.microsoft.com/office/drawing/2014/main" id="{EDBBA773-F942-6029-A139-EE23A440E8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7142" y="6096000"/>
            <a:ext cx="406400" cy="522452"/>
          </a:xfrm>
          <a:prstGeom prst="rect">
            <a:avLst/>
          </a:prstGeom>
        </p:spPr>
      </p:pic>
    </p:spTree>
    <p:extLst>
      <p:ext uri="{BB962C8B-B14F-4D97-AF65-F5344CB8AC3E}">
        <p14:creationId xmlns:p14="http://schemas.microsoft.com/office/powerpoint/2010/main" val="2759465608"/>
      </p:ext>
    </p:extLst>
  </p:cSld>
  <p:clrMapOvr>
    <a:masterClrMapping/>
  </p:clrMapOvr>
  <mc:AlternateContent xmlns:mc="http://schemas.openxmlformats.org/markup-compatibility/2006" xmlns:p14="http://schemas.microsoft.com/office/powerpoint/2010/main">
    <mc:Choice Requires="p14">
      <p:transition p14:dur="250" advClick="0" advTm="20750">
        <p:fade/>
      </p:transition>
    </mc:Choice>
    <mc:Fallback xmlns="">
      <p:transition advClick="0" advTm="207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1" fill="hold"/>
                                        <p:tgtEl>
                                          <p:spTgt spid="4"/>
                                        </p:tgtEl>
                                      </p:cBhvr>
                                    </p:cmd>
                                  </p:childTnLst>
                                </p:cTn>
                              </p:par>
                              <p:par>
                                <p:cTn id="7" presetID="9" presetClass="entr" presetSubtype="0" fill="hold" grpId="0" nodeType="withEffect">
                                  <p:stCondLst>
                                    <p:cond delay="20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500"/>
                                        <p:tgtEl>
                                          <p:spTgt spid="7"/>
                                        </p:tgtEl>
                                      </p:cBhvr>
                                    </p:animEffect>
                                  </p:childTnLst>
                                </p:cTn>
                              </p:par>
                              <p:par>
                                <p:cTn id="10" presetID="9" presetClass="entr" presetSubtype="0" fill="hold" nodeType="withEffect">
                                  <p:stCondLst>
                                    <p:cond delay="260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88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F49C92-8EE2-1B30-AB34-9868D10D045B}"/>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7421811" y="2065035"/>
            <a:ext cx="1200807" cy="1174118"/>
          </a:xfrm>
          <a:prstGeom prst="rect">
            <a:avLst/>
          </a:prstGeom>
        </p:spPr>
      </p:pic>
      <p:pic>
        <p:nvPicPr>
          <p:cNvPr id="15" name="Picture 14">
            <a:extLst>
              <a:ext uri="{FF2B5EF4-FFF2-40B4-BE49-F238E27FC236}">
                <a16:creationId xmlns:a16="http://schemas.microsoft.com/office/drawing/2014/main" id="{85773C77-663A-866F-DA0D-B8B54B91711B}"/>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449511" y="2074388"/>
            <a:ext cx="6972300" cy="1193800"/>
          </a:xfrm>
          <a:prstGeom prst="rect">
            <a:avLst/>
          </a:prstGeom>
        </p:spPr>
      </p:pic>
      <p:sp>
        <p:nvSpPr>
          <p:cNvPr id="3" name="Title 1">
            <a:extLst>
              <a:ext uri="{FF2B5EF4-FFF2-40B4-BE49-F238E27FC236}">
                <a16:creationId xmlns:a16="http://schemas.microsoft.com/office/drawing/2014/main" id="{FB28475E-8AF3-AEF5-D4FC-F57DB12D93ED}"/>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Military Caregiver Leave – Who Is Covered</a:t>
            </a:r>
          </a:p>
        </p:txBody>
      </p:sp>
      <p:sp>
        <p:nvSpPr>
          <p:cNvPr id="2" name="TextBox 1">
            <a:extLst>
              <a:ext uri="{FF2B5EF4-FFF2-40B4-BE49-F238E27FC236}">
                <a16:creationId xmlns:a16="http://schemas.microsoft.com/office/drawing/2014/main" id="{DCB20D1C-A4C8-D65A-9864-D07C70367D99}"/>
              </a:ext>
            </a:extLst>
          </p:cNvPr>
          <p:cNvSpPr txBox="1"/>
          <p:nvPr/>
        </p:nvSpPr>
        <p:spPr>
          <a:xfrm>
            <a:off x="382718" y="1090211"/>
            <a:ext cx="8618095" cy="1785104"/>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Military caregiver leave allows an eligible employee who is the spouse, son, daughter, parent, or next of kin of a covered servicemember with a serious injury or illness to take up to a total of 26 workweeks of </a:t>
            </a:r>
            <a:r>
              <a:rPr lang="en-US" sz="2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unpaid </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leave during a “single 12-month period” to provide care for the servicemember.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56F637F-6ACB-BC19-4333-F729EB275C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530" y="2938342"/>
            <a:ext cx="3175000" cy="1870468"/>
          </a:xfrm>
          <a:prstGeom prst="rect">
            <a:avLst/>
          </a:prstGeom>
        </p:spPr>
      </p:pic>
      <p:pic>
        <p:nvPicPr>
          <p:cNvPr id="7" name="Picture 6">
            <a:extLst>
              <a:ext uri="{FF2B5EF4-FFF2-40B4-BE49-F238E27FC236}">
                <a16:creationId xmlns:a16="http://schemas.microsoft.com/office/drawing/2014/main" id="{7FE09F87-1892-5A37-9147-19E6BC16E6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7326" y="2636258"/>
            <a:ext cx="2535318" cy="2362916"/>
          </a:xfrm>
          <a:prstGeom prst="rect">
            <a:avLst/>
          </a:prstGeom>
        </p:spPr>
      </p:pic>
      <p:sp>
        <p:nvSpPr>
          <p:cNvPr id="8" name="TextBox 7">
            <a:extLst>
              <a:ext uri="{FF2B5EF4-FFF2-40B4-BE49-F238E27FC236}">
                <a16:creationId xmlns:a16="http://schemas.microsoft.com/office/drawing/2014/main" id="{0736ED36-DD19-E91D-7B34-197AFA0DC260}"/>
              </a:ext>
            </a:extLst>
          </p:cNvPr>
          <p:cNvSpPr txBox="1"/>
          <p:nvPr/>
        </p:nvSpPr>
        <p:spPr>
          <a:xfrm>
            <a:off x="307030" y="2225467"/>
            <a:ext cx="4196474" cy="3816429"/>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Current Servicemember</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covered servicemember means a current member of the Armed Forces, including a member of the U. S. National Guard or Reserves, who is undergoing medical treatment, recuperation, or therapy, is otherwise in outpatient status, or is otherwise on the temporary disability retired list, for a serious injury or illness; or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2BDE7BB-85E9-6D55-125B-F28CF91B6653}"/>
              </a:ext>
            </a:extLst>
          </p:cNvPr>
          <p:cNvSpPr txBox="1"/>
          <p:nvPr/>
        </p:nvSpPr>
        <p:spPr>
          <a:xfrm>
            <a:off x="340283" y="2225467"/>
            <a:ext cx="4141970" cy="3816429"/>
          </a:xfrm>
          <a:prstGeom prst="rect">
            <a:avLst/>
          </a:prstGeom>
          <a:noFill/>
        </p:spPr>
        <p:txBody>
          <a:bodyPr wrap="square" rtlCol="0">
            <a:spAutoFit/>
          </a:bodyPr>
          <a:lstStyle/>
          <a:p>
            <a:r>
              <a:rPr lang="en-US" sz="2200" b="1" kern="0" dirty="0">
                <a:solidFill>
                  <a:srgbClr val="000000"/>
                </a:solidFill>
                <a:effectLst/>
                <a:latin typeface="Calibri" panose="020F0502020204030204" pitchFamily="34" charset="0"/>
                <a:ea typeface="Calibri" panose="020F0502020204030204" pitchFamily="34" charset="0"/>
              </a:rPr>
              <a:t>A Veteran: </a:t>
            </a:r>
            <a:r>
              <a:rPr lang="en-US" sz="2200" kern="0" dirty="0">
                <a:solidFill>
                  <a:srgbClr val="000000"/>
                </a:solidFill>
                <a:effectLst/>
                <a:latin typeface="Calibri" panose="020F0502020204030204" pitchFamily="34" charset="0"/>
                <a:ea typeface="Calibri" panose="020F0502020204030204" pitchFamily="34" charset="0"/>
              </a:rPr>
              <a:t>A covered servicemember means a veteran who is undergoing medical treatment, recuperation, or therapy for a serious injury or illness, and who was discharged within the </a:t>
            </a:r>
            <a:r>
              <a:rPr lang="en-US" sz="2200" b="1" kern="0" dirty="0">
                <a:solidFill>
                  <a:srgbClr val="000000"/>
                </a:solidFill>
                <a:effectLst/>
                <a:latin typeface="Calibri" panose="020F0502020204030204" pitchFamily="34" charset="0"/>
                <a:ea typeface="Calibri" panose="020F0502020204030204" pitchFamily="34" charset="0"/>
              </a:rPr>
              <a:t>previous five years </a:t>
            </a:r>
            <a:r>
              <a:rPr lang="en-US" sz="2200" kern="0" dirty="0">
                <a:solidFill>
                  <a:srgbClr val="000000"/>
                </a:solidFill>
                <a:effectLst/>
                <a:latin typeface="Calibri" panose="020F0502020204030204" pitchFamily="34" charset="0"/>
                <a:ea typeface="Calibri" panose="020F0502020204030204" pitchFamily="34" charset="0"/>
              </a:rPr>
              <a:t>before the employee takes military caregiver leave to care for the veteran.</a:t>
            </a:r>
            <a:r>
              <a:rPr lang="en-US" sz="2200" dirty="0">
                <a:effectLst/>
              </a:rPr>
              <a:t> </a:t>
            </a:r>
            <a:endParaRPr lang="en-US" sz="2200" dirty="0"/>
          </a:p>
          <a:p>
            <a:endParaRPr lang="en-US" sz="2200" dirty="0"/>
          </a:p>
        </p:txBody>
      </p:sp>
      <p:pic>
        <p:nvPicPr>
          <p:cNvPr id="13" name="Picture 12">
            <a:extLst>
              <a:ext uri="{FF2B5EF4-FFF2-40B4-BE49-F238E27FC236}">
                <a16:creationId xmlns:a16="http://schemas.microsoft.com/office/drawing/2014/main" id="{9254AA6B-0A77-AA1F-8A05-FDA3EF6683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4220" y="2506423"/>
            <a:ext cx="4285865" cy="2725034"/>
          </a:xfrm>
          <a:prstGeom prst="rect">
            <a:avLst/>
          </a:prstGeom>
        </p:spPr>
      </p:pic>
      <p:sp>
        <p:nvSpPr>
          <p:cNvPr id="4" name="TextBox 3">
            <a:extLst>
              <a:ext uri="{FF2B5EF4-FFF2-40B4-BE49-F238E27FC236}">
                <a16:creationId xmlns:a16="http://schemas.microsoft.com/office/drawing/2014/main" id="{6C678C4F-3137-23AB-A510-500509B6DE1B}"/>
              </a:ext>
            </a:extLst>
          </p:cNvPr>
          <p:cNvSpPr txBox="1"/>
          <p:nvPr/>
        </p:nvSpPr>
        <p:spPr>
          <a:xfrm>
            <a:off x="449511" y="1130341"/>
            <a:ext cx="4302285" cy="430887"/>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covered servicemember is either: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Down Arrow 5">
            <a:extLst>
              <a:ext uri="{FF2B5EF4-FFF2-40B4-BE49-F238E27FC236}">
                <a16:creationId xmlns:a16="http://schemas.microsoft.com/office/drawing/2014/main" id="{8B3DCE62-F1A6-3FB8-FC8F-BFBBEA7392AA}"/>
              </a:ext>
            </a:extLst>
          </p:cNvPr>
          <p:cNvSpPr/>
          <p:nvPr/>
        </p:nvSpPr>
        <p:spPr>
          <a:xfrm rot="16200000">
            <a:off x="4539836" y="3333476"/>
            <a:ext cx="718698" cy="1193800"/>
          </a:xfrm>
          <a:prstGeom prst="downArrow">
            <a:avLst/>
          </a:prstGeom>
          <a:solidFill>
            <a:srgbClr val="E0080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F1A1656-54A6-7708-E904-8FE4A594B0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4277" y="2652094"/>
            <a:ext cx="3472054" cy="2458091"/>
          </a:xfrm>
          <a:prstGeom prst="rect">
            <a:avLst/>
          </a:prstGeom>
        </p:spPr>
      </p:pic>
      <p:pic>
        <p:nvPicPr>
          <p:cNvPr id="12" name="SLide 24.mp3">
            <a:hlinkClick r:id="" action="ppaction://media"/>
            <a:extLst>
              <a:ext uri="{FF2B5EF4-FFF2-40B4-BE49-F238E27FC236}">
                <a16:creationId xmlns:a16="http://schemas.microsoft.com/office/drawing/2014/main" id="{BFF9258A-CF45-CC28-0092-25922528A8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00308" y="6337745"/>
            <a:ext cx="459554" cy="520255"/>
          </a:xfrm>
          <a:prstGeom prst="rect">
            <a:avLst/>
          </a:prstGeom>
        </p:spPr>
      </p:pic>
    </p:spTree>
    <p:extLst>
      <p:ext uri="{BB962C8B-B14F-4D97-AF65-F5344CB8AC3E}">
        <p14:creationId xmlns:p14="http://schemas.microsoft.com/office/powerpoint/2010/main" val="2093275045"/>
      </p:ext>
    </p:extLst>
  </p:cSld>
  <p:clrMapOvr>
    <a:masterClrMapping/>
  </p:clrMapOvr>
  <mc:AlternateContent xmlns:mc="http://schemas.openxmlformats.org/markup-compatibility/2006" xmlns:p14="http://schemas.microsoft.com/office/powerpoint/2010/main">
    <mc:Choice Requires="p14">
      <p:transition p14:dur="250" advClick="0" advTm="66540">
        <p:fade/>
      </p:transition>
    </mc:Choice>
    <mc:Fallback xmlns="">
      <p:transition advClick="0" advTm="665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25" fill="hold"/>
                                        <p:tgtEl>
                                          <p:spTgt spid="12"/>
                                        </p:tgtEl>
                                      </p:cBhvr>
                                    </p:cmd>
                                  </p:childTnLst>
                                </p:cTn>
                              </p:par>
                              <p:par>
                                <p:cTn id="7" presetID="9" presetClass="entr" presetSubtype="0" fill="hold" nodeType="withEffect">
                                  <p:stCondLst>
                                    <p:cond delay="1610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par>
                                <p:cTn id="10" presetID="9" presetClass="entr" presetSubtype="0" fill="hold" grpId="0" nodeType="withEffect">
                                  <p:stCondLst>
                                    <p:cond delay="18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1950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xit" presetSubtype="0" fill="hold" grpId="0" nodeType="withEffect">
                                  <p:stCondLst>
                                    <p:cond delay="24000"/>
                                  </p:stCondLst>
                                  <p:childTnLst>
                                    <p:animEffect transition="out" filter="dissolv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9" presetClass="exit" presetSubtype="0" fill="hold" nodeType="withEffect">
                                  <p:stCondLst>
                                    <p:cond delay="24000"/>
                                  </p:stCondLst>
                                  <p:childTnLst>
                                    <p:animEffect transition="out" filter="dissolv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9" presetClass="exit" presetSubtype="0" fill="hold" grpId="1" nodeType="withEffect">
                                  <p:stCondLst>
                                    <p:cond delay="24000"/>
                                  </p:stCondLst>
                                  <p:childTnLst>
                                    <p:animEffect transition="out" filter="dissolv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9" presetClass="exit" presetSubtype="0" fill="hold" nodeType="withEffect">
                                  <p:stCondLst>
                                    <p:cond delay="2400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9" presetClass="entr" presetSubtype="0" fill="hold" grpId="0" nodeType="withEffect">
                                  <p:stCondLst>
                                    <p:cond delay="2440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par>
                                <p:cTn id="31" presetID="9" presetClass="entr" presetSubtype="0" fill="hold" grpId="1" nodeType="withEffect">
                                  <p:stCondLst>
                                    <p:cond delay="2650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par>
                                <p:cTn id="34" presetID="9" presetClass="entr" presetSubtype="0" fill="hold" nodeType="withEffect">
                                  <p:stCondLst>
                                    <p:cond delay="2670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par>
                                <p:cTn id="37" presetID="9" presetClass="exit" presetSubtype="0" fill="hold" grpId="0" nodeType="withEffect">
                                  <p:stCondLst>
                                    <p:cond delay="49700"/>
                                  </p:stCondLst>
                                  <p:childTnLst>
                                    <p:animEffect transition="out" filter="dissolv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9" presetClass="exit" presetSubtype="0" fill="hold" nodeType="withEffect">
                                  <p:stCondLst>
                                    <p:cond delay="4970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9" presetClass="entr" presetSubtype="0" fill="hold" grpId="0" nodeType="withEffect">
                                  <p:stCondLst>
                                    <p:cond delay="50100"/>
                                  </p:stCondLst>
                                  <p:childTnLst>
                                    <p:set>
                                      <p:cBhvr>
                                        <p:cTn id="44" dur="1" fill="hold">
                                          <p:stCondLst>
                                            <p:cond delay="0"/>
                                          </p:stCondLst>
                                        </p:cTn>
                                        <p:tgtEl>
                                          <p:spTgt spid="9"/>
                                        </p:tgtEl>
                                        <p:attrNameLst>
                                          <p:attrName>style.visibility</p:attrName>
                                        </p:attrNameLst>
                                      </p:cBhvr>
                                      <p:to>
                                        <p:strVal val="visible"/>
                                      </p:to>
                                    </p:set>
                                    <p:animEffect transition="in" filter="dissolve">
                                      <p:cBhvr>
                                        <p:cTn id="45" dur="500"/>
                                        <p:tgtEl>
                                          <p:spTgt spid="9"/>
                                        </p:tgtEl>
                                      </p:cBhvr>
                                    </p:animEffect>
                                  </p:childTnLst>
                                </p:cTn>
                              </p:par>
                              <p:par>
                                <p:cTn id="46" presetID="9" presetClass="entr" presetSubtype="0" fill="hold" nodeType="withEffect">
                                  <p:stCondLst>
                                    <p:cond delay="5100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2"/>
                </p:tgtEl>
              </p:cMediaNode>
            </p:audio>
          </p:childTnLst>
        </p:cTn>
      </p:par>
    </p:tnLst>
    <p:bldLst>
      <p:bldP spid="2" grpId="0"/>
      <p:bldP spid="8" grpId="0"/>
      <p:bldP spid="8" grpId="1"/>
      <p:bldP spid="9" grpId="0"/>
      <p:bldP spid="4" grpId="0"/>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F1EA87-87F7-F2C4-DAC2-12E96E46620A}"/>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Military Caregiver Leave – Who Is May Take It</a:t>
            </a:r>
          </a:p>
        </p:txBody>
      </p:sp>
      <p:sp>
        <p:nvSpPr>
          <p:cNvPr id="2" name="TextBox 1">
            <a:extLst>
              <a:ext uri="{FF2B5EF4-FFF2-40B4-BE49-F238E27FC236}">
                <a16:creationId xmlns:a16="http://schemas.microsoft.com/office/drawing/2014/main" id="{A9EB178F-E810-BFD9-846C-DEDB95AB233A}"/>
              </a:ext>
            </a:extLst>
          </p:cNvPr>
          <p:cNvSpPr txBox="1"/>
          <p:nvPr/>
        </p:nvSpPr>
        <p:spPr>
          <a:xfrm>
            <a:off x="377252" y="854382"/>
            <a:ext cx="7924800" cy="1785104"/>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take military caregiver leave, the eligible employee must be the spouse, parent, son or daughter, or next of kin of the covered servicemember. For purposes of military caregiver leave, a son or daughter refers to the servicemember’s son or daughter of </a:t>
            </a:r>
            <a:r>
              <a:rPr lang="en-US" sz="2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 age</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C6978D2-843D-1EE6-E422-CF637F44A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095" y="2362200"/>
            <a:ext cx="6774305" cy="4343960"/>
          </a:xfrm>
          <a:prstGeom prst="rect">
            <a:avLst/>
          </a:prstGeom>
        </p:spPr>
      </p:pic>
      <p:cxnSp>
        <p:nvCxnSpPr>
          <p:cNvPr id="6" name="Straight Arrow Connector 5">
            <a:extLst>
              <a:ext uri="{FF2B5EF4-FFF2-40B4-BE49-F238E27FC236}">
                <a16:creationId xmlns:a16="http://schemas.microsoft.com/office/drawing/2014/main" id="{2B8F0015-83BA-EA79-F6F7-E3DD0BA1F1F2}"/>
              </a:ext>
            </a:extLst>
          </p:cNvPr>
          <p:cNvCxnSpPr>
            <a:cxnSpLocks/>
          </p:cNvCxnSpPr>
          <p:nvPr/>
        </p:nvCxnSpPr>
        <p:spPr>
          <a:xfrm flipH="1">
            <a:off x="2819400" y="3643781"/>
            <a:ext cx="533400" cy="519393"/>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B33DC62-645B-8BC2-3F52-2702EB97ADBB}"/>
              </a:ext>
            </a:extLst>
          </p:cNvPr>
          <p:cNvCxnSpPr>
            <a:cxnSpLocks/>
          </p:cNvCxnSpPr>
          <p:nvPr/>
        </p:nvCxnSpPr>
        <p:spPr>
          <a:xfrm flipH="1">
            <a:off x="4716905" y="2681802"/>
            <a:ext cx="464695" cy="317919"/>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0A70CFF-7D80-BFC7-F716-4F0A21B098B2}"/>
              </a:ext>
            </a:extLst>
          </p:cNvPr>
          <p:cNvCxnSpPr>
            <a:cxnSpLocks/>
          </p:cNvCxnSpPr>
          <p:nvPr/>
        </p:nvCxnSpPr>
        <p:spPr>
          <a:xfrm flipH="1">
            <a:off x="7035362" y="5917496"/>
            <a:ext cx="533400" cy="351999"/>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C24C8AA-BFD3-42F3-AF48-62C9669416FD}"/>
              </a:ext>
            </a:extLst>
          </p:cNvPr>
          <p:cNvCxnSpPr>
            <a:cxnSpLocks/>
          </p:cNvCxnSpPr>
          <p:nvPr/>
        </p:nvCxnSpPr>
        <p:spPr>
          <a:xfrm flipH="1">
            <a:off x="4716904" y="3652635"/>
            <a:ext cx="464695" cy="317919"/>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5A9F187-3A84-C436-216B-0D798C5CD5D4}"/>
              </a:ext>
            </a:extLst>
          </p:cNvPr>
          <p:cNvCxnSpPr>
            <a:cxnSpLocks/>
          </p:cNvCxnSpPr>
          <p:nvPr/>
        </p:nvCxnSpPr>
        <p:spPr>
          <a:xfrm flipH="1">
            <a:off x="4713350" y="4534180"/>
            <a:ext cx="464695" cy="317919"/>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563B3BB-FC18-1B0C-4AB1-874DD57CFA6F}"/>
              </a:ext>
            </a:extLst>
          </p:cNvPr>
          <p:cNvCxnSpPr>
            <a:cxnSpLocks/>
          </p:cNvCxnSpPr>
          <p:nvPr/>
        </p:nvCxnSpPr>
        <p:spPr>
          <a:xfrm flipH="1">
            <a:off x="4720305" y="5540817"/>
            <a:ext cx="464695" cy="317919"/>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8E791A7-B565-07D8-9F63-A065389D1FCF}"/>
              </a:ext>
            </a:extLst>
          </p:cNvPr>
          <p:cNvCxnSpPr>
            <a:cxnSpLocks/>
          </p:cNvCxnSpPr>
          <p:nvPr/>
        </p:nvCxnSpPr>
        <p:spPr>
          <a:xfrm flipH="1">
            <a:off x="7035362" y="5275685"/>
            <a:ext cx="533400" cy="351999"/>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2854B06-B7B8-5FA7-F9F7-BDC5947C9CF4}"/>
              </a:ext>
            </a:extLst>
          </p:cNvPr>
          <p:cNvCxnSpPr>
            <a:cxnSpLocks/>
          </p:cNvCxnSpPr>
          <p:nvPr/>
        </p:nvCxnSpPr>
        <p:spPr>
          <a:xfrm flipH="1">
            <a:off x="7010400" y="4046046"/>
            <a:ext cx="533400" cy="351999"/>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D3915AE-3D97-3B75-E0E6-0394145DB724}"/>
              </a:ext>
            </a:extLst>
          </p:cNvPr>
          <p:cNvCxnSpPr>
            <a:cxnSpLocks/>
          </p:cNvCxnSpPr>
          <p:nvPr/>
        </p:nvCxnSpPr>
        <p:spPr>
          <a:xfrm flipH="1">
            <a:off x="7010400" y="3309667"/>
            <a:ext cx="533400" cy="351999"/>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522BA56-D005-FC6A-46EC-C5E9BCC6212E}"/>
              </a:ext>
            </a:extLst>
          </p:cNvPr>
          <p:cNvCxnSpPr>
            <a:cxnSpLocks/>
          </p:cNvCxnSpPr>
          <p:nvPr/>
        </p:nvCxnSpPr>
        <p:spPr>
          <a:xfrm flipH="1">
            <a:off x="7010400" y="2593547"/>
            <a:ext cx="533400" cy="351999"/>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BD27E03-B3DD-2583-BCEE-3D1D6FB6784A}"/>
              </a:ext>
            </a:extLst>
          </p:cNvPr>
          <p:cNvCxnSpPr>
            <a:cxnSpLocks/>
          </p:cNvCxnSpPr>
          <p:nvPr/>
        </p:nvCxnSpPr>
        <p:spPr>
          <a:xfrm flipH="1">
            <a:off x="7010400" y="4689459"/>
            <a:ext cx="533400" cy="351999"/>
          </a:xfrm>
          <a:prstGeom prst="straightConnector1">
            <a:avLst/>
          </a:prstGeom>
          <a:ln w="38100">
            <a:solidFill>
              <a:srgbClr val="E0080A"/>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8290D64E-042E-C5A1-CB92-1D62CB940060}"/>
              </a:ext>
            </a:extLst>
          </p:cNvPr>
          <p:cNvSpPr/>
          <p:nvPr/>
        </p:nvSpPr>
        <p:spPr>
          <a:xfrm>
            <a:off x="5943600" y="2616517"/>
            <a:ext cx="1066800" cy="351999"/>
          </a:xfrm>
          <a:prstGeom prst="ellipse">
            <a:avLst/>
          </a:prstGeom>
          <a:noFill/>
          <a:ln w="38100">
            <a:solidFill>
              <a:srgbClr val="E008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slide 25.mp3">
            <a:hlinkClick r:id="" action="ppaction://media"/>
            <a:extLst>
              <a:ext uri="{FF2B5EF4-FFF2-40B4-BE49-F238E27FC236}">
                <a16:creationId xmlns:a16="http://schemas.microsoft.com/office/drawing/2014/main" id="{0F86B50C-BA34-8B3A-6980-878DB94DDE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68307" y="6155098"/>
            <a:ext cx="511788" cy="522988"/>
          </a:xfrm>
          <a:prstGeom prst="rect">
            <a:avLst/>
          </a:prstGeom>
        </p:spPr>
      </p:pic>
    </p:spTree>
    <p:extLst>
      <p:ext uri="{BB962C8B-B14F-4D97-AF65-F5344CB8AC3E}">
        <p14:creationId xmlns:p14="http://schemas.microsoft.com/office/powerpoint/2010/main" val="783683059"/>
      </p:ext>
    </p:extLst>
  </p:cSld>
  <p:clrMapOvr>
    <a:masterClrMapping/>
  </p:clrMapOvr>
  <mc:AlternateContent xmlns:mc="http://schemas.openxmlformats.org/markup-compatibility/2006" xmlns:p14="http://schemas.microsoft.com/office/powerpoint/2010/main">
    <mc:Choice Requires="p14">
      <p:transition p14:dur="250" advClick="0" advTm="50310">
        <p:fade/>
      </p:transition>
    </mc:Choice>
    <mc:Fallback xmlns="">
      <p:transition advClick="0" advTm="503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99" fill="hold"/>
                                        <p:tgtEl>
                                          <p:spTgt spid="38"/>
                                        </p:tgtEl>
                                      </p:cBhvr>
                                    </p:cmd>
                                  </p:childTnLst>
                                </p:cTn>
                              </p:par>
                              <p:par>
                                <p:cTn id="7" presetID="9" presetClass="entr" presetSubtype="0" fill="hold" nodeType="withEffect">
                                  <p:stCondLst>
                                    <p:cond delay="27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nodeType="withEffect">
                                  <p:stCondLst>
                                    <p:cond delay="460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570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nodeType="withEffect">
                                  <p:stCondLst>
                                    <p:cond delay="676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par>
                                <p:cTn id="19" presetID="9" presetClass="entr" presetSubtype="0" fill="hold" nodeType="withEffect">
                                  <p:stCondLst>
                                    <p:cond delay="800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par>
                                <p:cTn id="22" presetID="9" presetClass="entr" presetSubtype="0" fill="hold" grpId="0" nodeType="withEffect">
                                  <p:stCondLst>
                                    <p:cond delay="30100"/>
                                  </p:stCondLst>
                                  <p:childTnLst>
                                    <p:set>
                                      <p:cBhvr>
                                        <p:cTn id="23" dur="1" fill="hold">
                                          <p:stCondLst>
                                            <p:cond delay="0"/>
                                          </p:stCondLst>
                                        </p:cTn>
                                        <p:tgtEl>
                                          <p:spTgt spid="37"/>
                                        </p:tgtEl>
                                        <p:attrNameLst>
                                          <p:attrName>style.visibility</p:attrName>
                                        </p:attrNameLst>
                                      </p:cBhvr>
                                      <p:to>
                                        <p:strVal val="visible"/>
                                      </p:to>
                                    </p:set>
                                    <p:animEffect transition="in" filter="dissolve">
                                      <p:cBhvr>
                                        <p:cTn id="24" dur="500"/>
                                        <p:tgtEl>
                                          <p:spTgt spid="37"/>
                                        </p:tgtEl>
                                      </p:cBhvr>
                                    </p:animEffect>
                                  </p:childTnLst>
                                </p:cTn>
                              </p:par>
                              <p:par>
                                <p:cTn id="25" presetID="9" presetClass="entr" presetSubtype="0" fill="hold" nodeType="withEffect">
                                  <p:stCondLst>
                                    <p:cond delay="33600"/>
                                  </p:stCondLst>
                                  <p:childTnLst>
                                    <p:set>
                                      <p:cBhvr>
                                        <p:cTn id="26" dur="1" fill="hold">
                                          <p:stCondLst>
                                            <p:cond delay="0"/>
                                          </p:stCondLst>
                                        </p:cTn>
                                        <p:tgtEl>
                                          <p:spTgt spid="35"/>
                                        </p:tgtEl>
                                        <p:attrNameLst>
                                          <p:attrName>style.visibility</p:attrName>
                                        </p:attrNameLst>
                                      </p:cBhvr>
                                      <p:to>
                                        <p:strVal val="visible"/>
                                      </p:to>
                                    </p:set>
                                    <p:animEffect transition="in" filter="dissolve">
                                      <p:cBhvr>
                                        <p:cTn id="27" dur="500"/>
                                        <p:tgtEl>
                                          <p:spTgt spid="35"/>
                                        </p:tgtEl>
                                      </p:cBhvr>
                                    </p:animEffect>
                                  </p:childTnLst>
                                </p:cTn>
                              </p:par>
                              <p:par>
                                <p:cTn id="28" presetID="9" presetClass="entr" presetSubtype="0" fill="hold" nodeType="withEffect">
                                  <p:stCondLst>
                                    <p:cond delay="36700"/>
                                  </p:stCondLst>
                                  <p:childTnLst>
                                    <p:set>
                                      <p:cBhvr>
                                        <p:cTn id="29" dur="1" fill="hold">
                                          <p:stCondLst>
                                            <p:cond delay="0"/>
                                          </p:stCondLst>
                                        </p:cTn>
                                        <p:tgtEl>
                                          <p:spTgt spid="34"/>
                                        </p:tgtEl>
                                        <p:attrNameLst>
                                          <p:attrName>style.visibility</p:attrName>
                                        </p:attrNameLst>
                                      </p:cBhvr>
                                      <p:to>
                                        <p:strVal val="visible"/>
                                      </p:to>
                                    </p:set>
                                    <p:animEffect transition="in" filter="dissolve">
                                      <p:cBhvr>
                                        <p:cTn id="30" dur="500"/>
                                        <p:tgtEl>
                                          <p:spTgt spid="34"/>
                                        </p:tgtEl>
                                      </p:cBhvr>
                                    </p:animEffect>
                                  </p:childTnLst>
                                </p:cTn>
                              </p:par>
                              <p:par>
                                <p:cTn id="31" presetID="9" presetClass="entr" presetSubtype="0" fill="hold" nodeType="withEffect">
                                  <p:stCondLst>
                                    <p:cond delay="40330"/>
                                  </p:stCondLst>
                                  <p:childTnLst>
                                    <p:set>
                                      <p:cBhvr>
                                        <p:cTn id="32" dur="1" fill="hold">
                                          <p:stCondLst>
                                            <p:cond delay="0"/>
                                          </p:stCondLst>
                                        </p:cTn>
                                        <p:tgtEl>
                                          <p:spTgt spid="33"/>
                                        </p:tgtEl>
                                        <p:attrNameLst>
                                          <p:attrName>style.visibility</p:attrName>
                                        </p:attrNameLst>
                                      </p:cBhvr>
                                      <p:to>
                                        <p:strVal val="visible"/>
                                      </p:to>
                                    </p:set>
                                    <p:animEffect transition="in" filter="dissolve">
                                      <p:cBhvr>
                                        <p:cTn id="33" dur="500"/>
                                        <p:tgtEl>
                                          <p:spTgt spid="33"/>
                                        </p:tgtEl>
                                      </p:cBhvr>
                                    </p:animEffect>
                                  </p:childTnLst>
                                </p:cTn>
                              </p:par>
                              <p:par>
                                <p:cTn id="34" presetID="9" presetClass="entr" presetSubtype="0" fill="hold" nodeType="withEffect">
                                  <p:stCondLst>
                                    <p:cond delay="43000"/>
                                  </p:stCondLst>
                                  <p:childTnLst>
                                    <p:set>
                                      <p:cBhvr>
                                        <p:cTn id="35" dur="1" fill="hold">
                                          <p:stCondLst>
                                            <p:cond delay="0"/>
                                          </p:stCondLst>
                                        </p:cTn>
                                        <p:tgtEl>
                                          <p:spTgt spid="36"/>
                                        </p:tgtEl>
                                        <p:attrNameLst>
                                          <p:attrName>style.visibility</p:attrName>
                                        </p:attrNameLst>
                                      </p:cBhvr>
                                      <p:to>
                                        <p:strVal val="visible"/>
                                      </p:to>
                                    </p:set>
                                    <p:animEffect transition="in" filter="dissolve">
                                      <p:cBhvr>
                                        <p:cTn id="36" dur="500"/>
                                        <p:tgtEl>
                                          <p:spTgt spid="36"/>
                                        </p:tgtEl>
                                      </p:cBhvr>
                                    </p:animEffect>
                                  </p:childTnLst>
                                </p:cTn>
                              </p:par>
                              <p:par>
                                <p:cTn id="37" presetID="9" presetClass="entr" presetSubtype="0" fill="hold" nodeType="withEffect">
                                  <p:stCondLst>
                                    <p:cond delay="45100"/>
                                  </p:stCondLst>
                                  <p:childTnLst>
                                    <p:set>
                                      <p:cBhvr>
                                        <p:cTn id="38" dur="1" fill="hold">
                                          <p:stCondLst>
                                            <p:cond delay="0"/>
                                          </p:stCondLst>
                                        </p:cTn>
                                        <p:tgtEl>
                                          <p:spTgt spid="32"/>
                                        </p:tgtEl>
                                        <p:attrNameLst>
                                          <p:attrName>style.visibility</p:attrName>
                                        </p:attrNameLst>
                                      </p:cBhvr>
                                      <p:to>
                                        <p:strVal val="visible"/>
                                      </p:to>
                                    </p:set>
                                    <p:animEffect transition="in" filter="dissolve">
                                      <p:cBhvr>
                                        <p:cTn id="39" dur="500"/>
                                        <p:tgtEl>
                                          <p:spTgt spid="32"/>
                                        </p:tgtEl>
                                      </p:cBhvr>
                                    </p:animEffect>
                                  </p:childTnLst>
                                </p:cTn>
                              </p:par>
                              <p:par>
                                <p:cTn id="40" presetID="9" presetClass="entr" presetSubtype="0" fill="hold" nodeType="withEffect">
                                  <p:stCondLst>
                                    <p:cond delay="4730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8"/>
                </p:tgtEl>
              </p:cMediaNode>
            </p:audio>
          </p:childTnLst>
        </p:cTn>
      </p:par>
    </p:tnLst>
    <p:bldLst>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F1EA87-87F7-F2C4-DAC2-12E96E46620A}"/>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Military Caregiver Leave – What Is A Serious Injury or Illness</a:t>
            </a:r>
          </a:p>
        </p:txBody>
      </p:sp>
      <p:sp>
        <p:nvSpPr>
          <p:cNvPr id="2" name="TextBox 1">
            <a:extLst>
              <a:ext uri="{FF2B5EF4-FFF2-40B4-BE49-F238E27FC236}">
                <a16:creationId xmlns:a16="http://schemas.microsoft.com/office/drawing/2014/main" id="{A9EB178F-E810-BFD9-846C-DEDB95AB233A}"/>
              </a:ext>
            </a:extLst>
          </p:cNvPr>
          <p:cNvSpPr txBox="1"/>
          <p:nvPr/>
        </p:nvSpPr>
        <p:spPr>
          <a:xfrm>
            <a:off x="533400" y="1219200"/>
            <a:ext cx="7924800" cy="2031325"/>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serious injury or illness for a </a:t>
            </a: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 servicemember </a:t>
            </a: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an injury or illness that was incurred by the servicemember </a:t>
            </a: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line of duty on active duty </a:t>
            </a: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may render the servicemember unfit to perform the duties of his or her office, grade, rank, or rating.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serious injury or illness may also result from the aggravation of a </a:t>
            </a: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pre-existing condition</a:t>
            </a: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the line of duty on active duty.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43C78D6-B78D-0275-8C51-CA86B04D0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83" y="3607476"/>
            <a:ext cx="4210050" cy="2185824"/>
          </a:xfrm>
          <a:prstGeom prst="rect">
            <a:avLst/>
          </a:prstGeom>
          <a:effectLst>
            <a:softEdge rad="38100"/>
          </a:effectLst>
        </p:spPr>
      </p:pic>
      <p:pic>
        <p:nvPicPr>
          <p:cNvPr id="7" name="Picture 6">
            <a:extLst>
              <a:ext uri="{FF2B5EF4-FFF2-40B4-BE49-F238E27FC236}">
                <a16:creationId xmlns:a16="http://schemas.microsoft.com/office/drawing/2014/main" id="{5707A528-2E9D-EC57-19B9-5DF11CD50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0286" y="4191000"/>
            <a:ext cx="3238500" cy="2457148"/>
          </a:xfrm>
          <a:prstGeom prst="rect">
            <a:avLst/>
          </a:prstGeom>
          <a:effectLst>
            <a:softEdge rad="38100"/>
          </a:effectLst>
        </p:spPr>
      </p:pic>
      <p:pic>
        <p:nvPicPr>
          <p:cNvPr id="4" name="slide 26.mp3">
            <a:hlinkClick r:id="" action="ppaction://media"/>
            <a:extLst>
              <a:ext uri="{FF2B5EF4-FFF2-40B4-BE49-F238E27FC236}">
                <a16:creationId xmlns:a16="http://schemas.microsoft.com/office/drawing/2014/main" id="{BE53F7C9-B8CE-E758-8442-01E30DC4AC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2087" y="6096000"/>
            <a:ext cx="536247" cy="521118"/>
          </a:xfrm>
          <a:prstGeom prst="rect">
            <a:avLst/>
          </a:prstGeom>
        </p:spPr>
      </p:pic>
    </p:spTree>
    <p:extLst>
      <p:ext uri="{BB962C8B-B14F-4D97-AF65-F5344CB8AC3E}">
        <p14:creationId xmlns:p14="http://schemas.microsoft.com/office/powerpoint/2010/main" val="1792407970"/>
      </p:ext>
    </p:extLst>
  </p:cSld>
  <p:clrMapOvr>
    <a:masterClrMapping/>
  </p:clrMapOvr>
  <mc:AlternateContent xmlns:mc="http://schemas.openxmlformats.org/markup-compatibility/2006" xmlns:p14="http://schemas.microsoft.com/office/powerpoint/2010/main">
    <mc:Choice Requires="p14">
      <p:transition p14:dur="250" advClick="0" advTm="29610">
        <p:fade/>
      </p:transition>
    </mc:Choice>
    <mc:Fallback xmlns="">
      <p:transition advClick="0" advTm="296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79" fill="hold"/>
                                        <p:tgtEl>
                                          <p:spTgt spid="4"/>
                                        </p:tgtEl>
                                      </p:cBhvr>
                                    </p:cmd>
                                  </p:childTnLst>
                                </p:cTn>
                              </p:par>
                              <p:par>
                                <p:cTn id="7" presetID="9" presetClass="entr" presetSubtype="0" fill="hold" nodeType="withEffect">
                                  <p:stCondLst>
                                    <p:cond delay="2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dissolve">
                                      <p:cBhvr>
                                        <p:cTn id="9" dur="500"/>
                                        <p:tgtEl>
                                          <p:spTgt spid="2">
                                            <p:txEl>
                                              <p:pRg st="0" end="0"/>
                                            </p:txEl>
                                          </p:spTgt>
                                        </p:tgtEl>
                                      </p:cBhvr>
                                    </p:animEffect>
                                  </p:childTnLst>
                                </p:cTn>
                              </p:par>
                              <p:par>
                                <p:cTn id="10" presetID="9" presetClass="entr" presetSubtype="0" fill="hold" nodeType="withEffect">
                                  <p:stCondLst>
                                    <p:cond delay="810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199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nodeType="withEffect">
                                  <p:stCondLst>
                                    <p:cond delay="224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F1EA87-87F7-F2C4-DAC2-12E96E46620A}"/>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Military Caregiver Leave – What Is A Serious Injury or Illness</a:t>
            </a:r>
          </a:p>
        </p:txBody>
      </p:sp>
      <p:sp>
        <p:nvSpPr>
          <p:cNvPr id="2" name="TextBox 1">
            <a:extLst>
              <a:ext uri="{FF2B5EF4-FFF2-40B4-BE49-F238E27FC236}">
                <a16:creationId xmlns:a16="http://schemas.microsoft.com/office/drawing/2014/main" id="{A9EB178F-E810-BFD9-846C-DEDB95AB233A}"/>
              </a:ext>
            </a:extLst>
          </p:cNvPr>
          <p:cNvSpPr txBox="1"/>
          <p:nvPr/>
        </p:nvSpPr>
        <p:spPr>
          <a:xfrm>
            <a:off x="533400" y="1219200"/>
            <a:ext cx="7924800" cy="5570756"/>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serious injury or illness of a veteran must be either:</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continuation of a serious injury or illness that was incurred or aggravated when the covered veteran was a member of the Armed Forces and rendered the servicemember unable to perform the duties of the servicemember’s office, grade, rank, or rating, or</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physical or mental condition for which the veteran has received a United States Department of Veterans Affairs Service Related Disability Rating (VASRD) of 50% or more and the need for care is related to that condition, or</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physical or mental condition because of a disability or disabilities related to military service that substantially impairs the veteran’s ability to work, or would do so absent treatment, or</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injury for which the veteran is enrolled in the Department of Veterans Affairs Program of Comprehensive Assistance for Family Caregivers.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slide 27.mp3">
            <a:hlinkClick r:id="" action="ppaction://media"/>
            <a:extLst>
              <a:ext uri="{FF2B5EF4-FFF2-40B4-BE49-F238E27FC236}">
                <a16:creationId xmlns:a16="http://schemas.microsoft.com/office/drawing/2014/main" id="{71FA90DC-1AEA-8B93-78D9-C9D0EB6608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0600" y="6172200"/>
            <a:ext cx="528144" cy="617756"/>
          </a:xfrm>
          <a:prstGeom prst="rect">
            <a:avLst/>
          </a:prstGeom>
        </p:spPr>
      </p:pic>
    </p:spTree>
    <p:extLst>
      <p:ext uri="{BB962C8B-B14F-4D97-AF65-F5344CB8AC3E}">
        <p14:creationId xmlns:p14="http://schemas.microsoft.com/office/powerpoint/2010/main" val="876125447"/>
      </p:ext>
    </p:extLst>
  </p:cSld>
  <p:clrMapOvr>
    <a:masterClrMapping/>
  </p:clrMapOvr>
  <mc:AlternateContent xmlns:mc="http://schemas.openxmlformats.org/markup-compatibility/2006" xmlns:p14="http://schemas.microsoft.com/office/powerpoint/2010/main">
    <mc:Choice Requires="p14">
      <p:transition p14:dur="250" advClick="0" advTm="59160">
        <p:fade/>
      </p:transition>
    </mc:Choice>
    <mc:Fallback xmlns="">
      <p:transition advClick="0" advTm="591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06" fill="hold"/>
                                        <p:tgtEl>
                                          <p:spTgt spid="4"/>
                                        </p:tgtEl>
                                      </p:cBhvr>
                                    </p:cmd>
                                  </p:childTnLst>
                                </p:cTn>
                              </p:par>
                              <p:par>
                                <p:cTn id="7" presetID="9" presetClass="entr" presetSubtype="0" fill="hold" nodeType="withEffect">
                                  <p:stCondLst>
                                    <p:cond delay="4000"/>
                                  </p:stCondLst>
                                  <p:childTnLst>
                                    <p:set>
                                      <p:cBhvr>
                                        <p:cTn id="8" dur="1" fill="hold">
                                          <p:stCondLst>
                                            <p:cond delay="0"/>
                                          </p:stCondLst>
                                        </p:cTn>
                                        <p:tgtEl>
                                          <p:spTgt spid="2">
                                            <p:txEl>
                                              <p:pRg st="2" end="2"/>
                                            </p:txEl>
                                          </p:spTgt>
                                        </p:tgtEl>
                                        <p:attrNameLst>
                                          <p:attrName>style.visibility</p:attrName>
                                        </p:attrNameLst>
                                      </p:cBhvr>
                                      <p:to>
                                        <p:strVal val="visible"/>
                                      </p:to>
                                    </p:set>
                                    <p:animEffect transition="in" filter="dissolve">
                                      <p:cBhvr>
                                        <p:cTn id="9" dur="500"/>
                                        <p:tgtEl>
                                          <p:spTgt spid="2">
                                            <p:txEl>
                                              <p:pRg st="2" end="2"/>
                                            </p:txEl>
                                          </p:spTgt>
                                        </p:tgtEl>
                                      </p:cBhvr>
                                    </p:animEffect>
                                  </p:childTnLst>
                                </p:cTn>
                              </p:par>
                              <p:par>
                                <p:cTn id="10" presetID="9" presetClass="entr" presetSubtype="0" fill="hold" nodeType="withEffect">
                                  <p:stCondLst>
                                    <p:cond delay="2130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dissolve">
                                      <p:cBhvr>
                                        <p:cTn id="12" dur="500"/>
                                        <p:tgtEl>
                                          <p:spTgt spid="2">
                                            <p:txEl>
                                              <p:pRg st="4" end="4"/>
                                            </p:txEl>
                                          </p:spTgt>
                                        </p:tgtEl>
                                      </p:cBhvr>
                                    </p:animEffect>
                                  </p:childTnLst>
                                </p:cTn>
                              </p:par>
                              <p:par>
                                <p:cTn id="13" presetID="9" presetClass="entr" presetSubtype="0" fill="hold" nodeType="withEffect">
                                  <p:stCondLst>
                                    <p:cond delay="3610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dissolve">
                                      <p:cBhvr>
                                        <p:cTn id="15" dur="500"/>
                                        <p:tgtEl>
                                          <p:spTgt spid="2">
                                            <p:txEl>
                                              <p:pRg st="6" end="6"/>
                                            </p:txEl>
                                          </p:spTgt>
                                        </p:tgtEl>
                                      </p:cBhvr>
                                    </p:animEffect>
                                  </p:childTnLst>
                                </p:cTn>
                              </p:par>
                              <p:par>
                                <p:cTn id="16" presetID="9" presetClass="entr" presetSubtype="0" fill="hold" nodeType="withEffect">
                                  <p:stCondLst>
                                    <p:cond delay="5060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dissolve">
                                      <p:cBhvr>
                                        <p:cTn id="1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6364">
                <p:cTn id="19"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4A734-807B-EF03-7B9C-B8C82626B29A}"/>
              </a:ext>
            </a:extLst>
          </p:cNvPr>
          <p:cNvSpPr>
            <a:spLocks noGrp="1"/>
          </p:cNvSpPr>
          <p:nvPr>
            <p:ph type="title"/>
          </p:nvPr>
        </p:nvSpPr>
        <p:spPr>
          <a:xfrm>
            <a:off x="685800" y="3124200"/>
            <a:ext cx="7772400" cy="1206500"/>
          </a:xfrm>
        </p:spPr>
        <p:txBody>
          <a:bodyPr>
            <a:noAutofit/>
          </a:bodyPr>
          <a:lstStyle/>
          <a:p>
            <a:pPr algn="ctr"/>
            <a:r>
              <a:rPr lang="en-US" sz="4000" b="1" dirty="0">
                <a:latin typeface="+mn-lt"/>
              </a:rPr>
              <a:t>End of Module Four</a:t>
            </a:r>
            <a:br>
              <a:rPr lang="en-US" sz="3600" dirty="0">
                <a:latin typeface="+mn-lt"/>
              </a:rPr>
            </a:br>
            <a:br>
              <a:rPr lang="en-US" sz="3600" dirty="0">
                <a:latin typeface="+mn-lt"/>
              </a:rPr>
            </a:br>
            <a:r>
              <a:rPr lang="en-US" sz="4000" b="1" dirty="0">
                <a:latin typeface="+mn-lt"/>
              </a:rPr>
              <a:t>Thank you!</a:t>
            </a:r>
            <a:br>
              <a:rPr lang="en-US" sz="4000" b="1" dirty="0">
                <a:latin typeface="+mn-lt"/>
              </a:rPr>
            </a:br>
            <a:br>
              <a:rPr lang="en-US" sz="3600" dirty="0">
                <a:latin typeface="+mn-lt"/>
              </a:rPr>
            </a:br>
            <a:r>
              <a:rPr lang="en-US" sz="2800" dirty="0">
                <a:latin typeface="+mn-lt"/>
              </a:rPr>
              <a:t>Mark Stephens</a:t>
            </a:r>
            <a:br>
              <a:rPr lang="en-US" sz="2800" dirty="0">
                <a:latin typeface="+mn-lt"/>
              </a:rPr>
            </a:br>
            <a:r>
              <a:rPr lang="en-US" sz="2800" dirty="0">
                <a:latin typeface="+mn-lt"/>
                <a:hlinkClick r:id="rId4"/>
              </a:rPr>
              <a:t>www.mstephenstc.com</a:t>
            </a:r>
            <a:br>
              <a:rPr lang="en-US" sz="2800" dirty="0">
                <a:latin typeface="+mn-lt"/>
              </a:rPr>
            </a:br>
            <a:r>
              <a:rPr lang="en-US" sz="2800" dirty="0">
                <a:latin typeface="+mn-lt"/>
              </a:rPr>
              <a:t>817-368-7494</a:t>
            </a:r>
          </a:p>
        </p:txBody>
      </p:sp>
      <p:pic>
        <p:nvPicPr>
          <p:cNvPr id="3" name="final slide mod 4.mp3">
            <a:hlinkClick r:id="" action="ppaction://media"/>
            <a:extLst>
              <a:ext uri="{FF2B5EF4-FFF2-40B4-BE49-F238E27FC236}">
                <a16:creationId xmlns:a16="http://schemas.microsoft.com/office/drawing/2014/main" id="{26CFE72B-A2F8-CD69-B67E-85E34C09BE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6538" y="6172200"/>
            <a:ext cx="557462" cy="508000"/>
          </a:xfrm>
          <a:prstGeom prst="rect">
            <a:avLst/>
          </a:prstGeom>
        </p:spPr>
      </p:pic>
    </p:spTree>
    <p:extLst>
      <p:ext uri="{BB962C8B-B14F-4D97-AF65-F5344CB8AC3E}">
        <p14:creationId xmlns:p14="http://schemas.microsoft.com/office/powerpoint/2010/main" val="1698595159"/>
      </p:ext>
    </p:extLst>
  </p:cSld>
  <p:clrMapOvr>
    <a:masterClrMapping/>
  </p:clrMapOvr>
  <mc:AlternateContent xmlns:mc="http://schemas.openxmlformats.org/markup-compatibility/2006" xmlns:p14="http://schemas.microsoft.com/office/powerpoint/2010/main">
    <mc:Choice Requires="p14">
      <p:transition p14:dur="250" advClick="0" advTm="26640">
        <p:fade/>
      </p:transition>
    </mc:Choice>
    <mc:Fallback xmlns="">
      <p:transition advClick="0" advTm="266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1" fill="hold"/>
                                        <p:tgtEl>
                                          <p:spTgt spid="3"/>
                                        </p:tgtEl>
                                      </p:cBhvr>
                                    </p:cmd>
                                  </p:childTnLst>
                                </p:cTn>
                              </p:par>
                              <p:par>
                                <p:cTn id="7" presetID="9" presetClass="entr" presetSubtype="0" fill="hold" grpId="0" nodeType="withEffect">
                                  <p:stCondLst>
                                    <p:cond delay="20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418507"/>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E973F-3E22-C6A7-1E0D-38E2683CF8EC}"/>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D5B4A734-807B-EF03-7B9C-B8C82626B29A}"/>
              </a:ext>
            </a:extLst>
          </p:cNvPr>
          <p:cNvSpPr>
            <a:spLocks noGrp="1"/>
          </p:cNvSpPr>
          <p:nvPr>
            <p:ph type="title"/>
          </p:nvPr>
        </p:nvSpPr>
        <p:spPr>
          <a:xfrm>
            <a:off x="685800" y="2438400"/>
            <a:ext cx="7772400" cy="1206500"/>
          </a:xfrm>
        </p:spPr>
        <p:txBody>
          <a:bodyPr>
            <a:noAutofit/>
          </a:bodyPr>
          <a:lstStyle/>
          <a:p>
            <a:pPr algn="ctr"/>
            <a:r>
              <a:rPr lang="en-US" sz="3600" b="1" dirty="0">
                <a:latin typeface="+mn-lt"/>
              </a:rPr>
              <a:t>Module Three</a:t>
            </a:r>
            <a:br>
              <a:rPr lang="en-US" sz="3600" b="1" dirty="0">
                <a:latin typeface="+mn-lt"/>
              </a:rPr>
            </a:br>
            <a:br>
              <a:rPr lang="en-US" sz="3600" b="1" dirty="0">
                <a:latin typeface="+mn-lt"/>
              </a:rPr>
            </a:br>
            <a:r>
              <a:rPr lang="en-US" sz="3600" b="1" dirty="0">
                <a:latin typeface="+mn-lt"/>
              </a:rPr>
              <a:t>Moving On Down the FMLA Road</a:t>
            </a:r>
          </a:p>
        </p:txBody>
      </p:sp>
      <p:pic>
        <p:nvPicPr>
          <p:cNvPr id="2" name="Slide 3 mod 4.mp3">
            <a:hlinkClick r:id="" action="ppaction://media"/>
            <a:extLst>
              <a:ext uri="{FF2B5EF4-FFF2-40B4-BE49-F238E27FC236}">
                <a16:creationId xmlns:a16="http://schemas.microsoft.com/office/drawing/2014/main" id="{780BD743-8FEB-3D1D-6004-36F7B2A386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5711" y="6172200"/>
            <a:ext cx="526047" cy="520700"/>
          </a:xfrm>
          <a:prstGeom prst="rect">
            <a:avLst/>
          </a:prstGeom>
        </p:spPr>
      </p:pic>
    </p:spTree>
    <p:extLst>
      <p:ext uri="{BB962C8B-B14F-4D97-AF65-F5344CB8AC3E}">
        <p14:creationId xmlns:p14="http://schemas.microsoft.com/office/powerpoint/2010/main" val="2907541733"/>
      </p:ext>
    </p:extLst>
  </p:cSld>
  <p:clrMapOvr>
    <a:masterClrMapping/>
  </p:clrMapOvr>
  <mc:AlternateContent xmlns:mc="http://schemas.openxmlformats.org/markup-compatibility/2006" xmlns:p14="http://schemas.microsoft.com/office/powerpoint/2010/main">
    <mc:Choice Requires="p14">
      <p:transition p14:dur="250" advClick="0" advTm="7110">
        <p:fade/>
      </p:transition>
    </mc:Choice>
    <mc:Fallback xmlns="">
      <p:transition advClick="0" advTm="71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7" fill="hold"/>
                                        <p:tgtEl>
                                          <p:spTgt spid="2"/>
                                        </p:tgtEl>
                                      </p:cBhvr>
                                    </p:cmd>
                                  </p:childTnLst>
                                </p:cTn>
                              </p:par>
                              <p:par>
                                <p:cTn id="7" presetID="34" presetClass="emph" presetSubtype="0" fill="hold" grpId="0" nodeType="withEffect">
                                  <p:stCondLst>
                                    <p:cond delay="2000"/>
                                  </p:stCondLst>
                                  <p:iterate type="lt">
                                    <p:tmPct val="10000"/>
                                  </p:iterate>
                                  <p:childTnLst>
                                    <p:animMotion origin="layout" path="M 0.0 0.0 L 0.0 -0.07213" pathEditMode="relative" ptsTypes="">
                                      <p:cBhvr>
                                        <p:cTn id="8" dur="250" accel="50000" decel="50000" autoRev="1" fill="hold">
                                          <p:stCondLst>
                                            <p:cond delay="0"/>
                                          </p:stCondLst>
                                        </p:cTn>
                                        <p:tgtEl>
                                          <p:spTgt spid="5"/>
                                        </p:tgtEl>
                                        <p:attrNameLst>
                                          <p:attrName>ppt_x</p:attrName>
                                          <p:attrName>ppt_y</p:attrName>
                                        </p:attrNameLst>
                                      </p:cBhvr>
                                    </p:animMotion>
                                    <p:animRot by="1500000">
                                      <p:cBhvr>
                                        <p:cTn id="9" dur="125" fill="hold">
                                          <p:stCondLst>
                                            <p:cond delay="0"/>
                                          </p:stCondLst>
                                        </p:cTn>
                                        <p:tgtEl>
                                          <p:spTgt spid="5"/>
                                        </p:tgtEl>
                                        <p:attrNameLst>
                                          <p:attrName>r</p:attrName>
                                        </p:attrNameLst>
                                      </p:cBhvr>
                                    </p:animRot>
                                    <p:animRot by="-1500000">
                                      <p:cBhvr>
                                        <p:cTn id="10" dur="125" fill="hold">
                                          <p:stCondLst>
                                            <p:cond delay="125"/>
                                          </p:stCondLst>
                                        </p:cTn>
                                        <p:tgtEl>
                                          <p:spTgt spid="5"/>
                                        </p:tgtEl>
                                        <p:attrNameLst>
                                          <p:attrName>r</p:attrName>
                                        </p:attrNameLst>
                                      </p:cBhvr>
                                    </p:animRot>
                                    <p:animRot by="-1500000">
                                      <p:cBhvr>
                                        <p:cTn id="11" dur="125" fill="hold">
                                          <p:stCondLst>
                                            <p:cond delay="250"/>
                                          </p:stCondLst>
                                        </p:cTn>
                                        <p:tgtEl>
                                          <p:spTgt spid="5"/>
                                        </p:tgtEl>
                                        <p:attrNameLst>
                                          <p:attrName>r</p:attrName>
                                        </p:attrNameLst>
                                      </p:cBhvr>
                                    </p:animRot>
                                    <p:animRot by="1500000">
                                      <p:cBhvr>
                                        <p:cTn id="12"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B783-1069-25EF-62DD-0261B0EDDDCF}"/>
              </a:ext>
            </a:extLst>
          </p:cNvPr>
          <p:cNvSpPr>
            <a:spLocks noGrp="1"/>
          </p:cNvSpPr>
          <p:nvPr>
            <p:ph type="title"/>
          </p:nvPr>
        </p:nvSpPr>
        <p:spPr>
          <a:xfrm>
            <a:off x="405006" y="0"/>
            <a:ext cx="7886700" cy="1219200"/>
          </a:xfrm>
        </p:spPr>
        <p:txBody>
          <a:bodyPr>
            <a:normAutofit/>
          </a:bodyPr>
          <a:lstStyle/>
          <a:p>
            <a:pPr algn="ctr"/>
            <a:r>
              <a:rPr lang="en-US" sz="3600" dirty="0">
                <a:latin typeface="Copperplate" panose="02000504000000020004" pitchFamily="2" charset="77"/>
              </a:rPr>
              <a:t>Objectives</a:t>
            </a:r>
          </a:p>
        </p:txBody>
      </p:sp>
      <p:sp>
        <p:nvSpPr>
          <p:cNvPr id="4" name="TextBox 3">
            <a:extLst>
              <a:ext uri="{FF2B5EF4-FFF2-40B4-BE49-F238E27FC236}">
                <a16:creationId xmlns:a16="http://schemas.microsoft.com/office/drawing/2014/main" id="{697B4241-2B08-3C86-9641-663A9309E683}"/>
              </a:ext>
            </a:extLst>
          </p:cNvPr>
          <p:cNvSpPr txBox="1"/>
          <p:nvPr/>
        </p:nvSpPr>
        <p:spPr>
          <a:xfrm>
            <a:off x="370373" y="764243"/>
            <a:ext cx="8403253" cy="5847755"/>
          </a:xfrm>
          <a:prstGeom prst="rect">
            <a:avLst/>
          </a:prstGeom>
          <a:noFill/>
        </p:spPr>
        <p:txBody>
          <a:bodyPr wrap="square" rtlCol="0">
            <a:spAutoFit/>
          </a:bodyPr>
          <a:lstStyle/>
          <a:p>
            <a:r>
              <a:rPr lang="en-US" sz="2800" dirty="0"/>
              <a:t>In this module we are:</a:t>
            </a:r>
          </a:p>
          <a:p>
            <a:endParaRPr lang="en-US" sz="2800" dirty="0"/>
          </a:p>
          <a:p>
            <a:pPr marL="342900" indent="-342900">
              <a:buClr>
                <a:schemeClr val="accent6">
                  <a:lumMod val="60000"/>
                  <a:lumOff val="40000"/>
                </a:schemeClr>
              </a:buClr>
              <a:buSzPct val="90000"/>
              <a:buFont typeface="Wingdings" pitchFamily="2" charset="2"/>
              <a:buChar char="Ø"/>
            </a:pPr>
            <a:r>
              <a:rPr lang="en-US" sz="2400" dirty="0"/>
              <a:t>Reviewing circumstances that qualify for FMLA leave.</a:t>
            </a:r>
          </a:p>
          <a:p>
            <a:pPr marL="342900" indent="-342900">
              <a:buClr>
                <a:schemeClr val="accent6">
                  <a:lumMod val="60000"/>
                  <a:lumOff val="40000"/>
                </a:schemeClr>
              </a:buClr>
              <a:buSzPct val="90000"/>
              <a:buFont typeface="Wingdings" pitchFamily="2" charset="2"/>
              <a:buChar char="Ø"/>
            </a:pPr>
            <a:endParaRPr lang="en-US" sz="1000" dirty="0"/>
          </a:p>
          <a:p>
            <a:pPr marL="342900" indent="-342900">
              <a:buClr>
                <a:schemeClr val="accent6">
                  <a:lumMod val="60000"/>
                  <a:lumOff val="40000"/>
                </a:schemeClr>
              </a:buClr>
              <a:buSzPct val="90000"/>
              <a:buFont typeface="Wingdings" pitchFamily="2" charset="2"/>
              <a:buChar char="Ø"/>
            </a:pPr>
            <a:r>
              <a:rPr lang="en-US" sz="2400" dirty="0"/>
              <a:t>Understanding what a family member is for FMLA leave purposes.</a:t>
            </a:r>
          </a:p>
          <a:p>
            <a:pPr marL="342900" indent="-342900">
              <a:buClr>
                <a:schemeClr val="accent6">
                  <a:lumMod val="60000"/>
                  <a:lumOff val="40000"/>
                </a:schemeClr>
              </a:buClr>
              <a:buSzPct val="90000"/>
              <a:buFont typeface="Wingdings" pitchFamily="2" charset="2"/>
              <a:buChar char="Ø"/>
            </a:pPr>
            <a:endParaRPr lang="en-US" sz="1000" dirty="0"/>
          </a:p>
          <a:p>
            <a:pPr marL="342900" indent="-342900">
              <a:buClr>
                <a:schemeClr val="accent6">
                  <a:lumMod val="60000"/>
                  <a:lumOff val="40000"/>
                </a:schemeClr>
              </a:buClr>
              <a:buSzPct val="90000"/>
              <a:buFont typeface="Wingdings" pitchFamily="2" charset="2"/>
              <a:buChar char="Ø"/>
            </a:pPr>
            <a:r>
              <a:rPr lang="en-US" sz="2400" dirty="0"/>
              <a:t>Examining what a serious health condition is under the Family and Medical Leave Act.</a:t>
            </a:r>
          </a:p>
          <a:p>
            <a:pPr marL="342900" indent="-342900">
              <a:buClr>
                <a:schemeClr val="accent6">
                  <a:lumMod val="60000"/>
                  <a:lumOff val="40000"/>
                </a:schemeClr>
              </a:buClr>
              <a:buSzPct val="90000"/>
              <a:buFont typeface="Wingdings" pitchFamily="2" charset="2"/>
              <a:buChar char="Ø"/>
            </a:pPr>
            <a:endParaRPr lang="en-US" sz="1000" dirty="0"/>
          </a:p>
          <a:p>
            <a:pPr marL="342900" indent="-342900">
              <a:buClr>
                <a:schemeClr val="accent6">
                  <a:lumMod val="60000"/>
                  <a:lumOff val="40000"/>
                </a:schemeClr>
              </a:buClr>
              <a:buSzPct val="90000"/>
              <a:buFont typeface="Wingdings" pitchFamily="2" charset="2"/>
              <a:buChar char="Ø"/>
            </a:pPr>
            <a:r>
              <a:rPr lang="en-US" sz="2400" dirty="0"/>
              <a:t>Discussing taking leave for bonding with your child in connection with the birth, the adoption or the fostering of that child.</a:t>
            </a:r>
          </a:p>
          <a:p>
            <a:pPr marL="342900" indent="-342900">
              <a:buClr>
                <a:schemeClr val="accent6">
                  <a:lumMod val="60000"/>
                  <a:lumOff val="40000"/>
                </a:schemeClr>
              </a:buClr>
              <a:buSzPct val="90000"/>
              <a:buFont typeface="Wingdings" pitchFamily="2" charset="2"/>
              <a:buChar char="Ø"/>
            </a:pPr>
            <a:endParaRPr lang="en-US" sz="1000" dirty="0"/>
          </a:p>
          <a:p>
            <a:pPr marL="342900" indent="-342900">
              <a:buClr>
                <a:schemeClr val="accent6">
                  <a:lumMod val="60000"/>
                  <a:lumOff val="40000"/>
                </a:schemeClr>
              </a:buClr>
              <a:buSzPct val="90000"/>
              <a:buFont typeface="Wingdings" pitchFamily="2" charset="2"/>
              <a:buChar char="Ø"/>
            </a:pPr>
            <a:r>
              <a:rPr lang="en-US" sz="2400" dirty="0"/>
              <a:t>Discovering the application of the FMLA to military service members regarding the need for leave for exigency or to care based upon and serious health condition and/or an injury.</a:t>
            </a:r>
          </a:p>
        </p:txBody>
      </p:sp>
      <p:pic>
        <p:nvPicPr>
          <p:cNvPr id="3" name="Slide 4.mp3">
            <a:hlinkClick r:id="" action="ppaction://media"/>
            <a:extLst>
              <a:ext uri="{FF2B5EF4-FFF2-40B4-BE49-F238E27FC236}">
                <a16:creationId xmlns:a16="http://schemas.microsoft.com/office/drawing/2014/main" id="{1834AB60-D61C-F65D-DFAB-F8E21DC8B9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16952" y="6172199"/>
            <a:ext cx="513347" cy="563241"/>
          </a:xfrm>
          <a:prstGeom prst="rect">
            <a:avLst/>
          </a:prstGeom>
        </p:spPr>
      </p:pic>
    </p:spTree>
    <p:extLst>
      <p:ext uri="{BB962C8B-B14F-4D97-AF65-F5344CB8AC3E}">
        <p14:creationId xmlns:p14="http://schemas.microsoft.com/office/powerpoint/2010/main" val="1532810889"/>
      </p:ext>
    </p:extLst>
  </p:cSld>
  <p:clrMapOvr>
    <a:masterClrMapping/>
  </p:clrMapOvr>
  <mc:AlternateContent xmlns:mc="http://schemas.openxmlformats.org/markup-compatibility/2006" xmlns:p14="http://schemas.microsoft.com/office/powerpoint/2010/main">
    <mc:Choice Requires="p14">
      <p:transition p14:dur="250" advClick="0" advTm="39940">
        <p:fade/>
      </p:transition>
    </mc:Choice>
    <mc:Fallback xmlns="">
      <p:transition advClick="0" advTm="399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6" fill="hold"/>
                                        <p:tgtEl>
                                          <p:spTgt spid="3"/>
                                        </p:tgtEl>
                                      </p:cBhvr>
                                    </p:cmd>
                                  </p:childTnLst>
                                </p:cTn>
                              </p:par>
                              <p:par>
                                <p:cTn id="7" presetID="9" presetClass="entr" presetSubtype="0" fill="hold" nodeType="withEffect">
                                  <p:stCondLst>
                                    <p:cond delay="3000"/>
                                  </p:stCondLst>
                                  <p:childTnLst>
                                    <p:set>
                                      <p:cBhvr>
                                        <p:cTn id="8" dur="1" fill="hold">
                                          <p:stCondLst>
                                            <p:cond delay="0"/>
                                          </p:stCondLst>
                                        </p:cTn>
                                        <p:tgtEl>
                                          <p:spTgt spid="4">
                                            <p:txEl>
                                              <p:pRg st="2" end="2"/>
                                            </p:txEl>
                                          </p:spTgt>
                                        </p:tgtEl>
                                        <p:attrNameLst>
                                          <p:attrName>style.visibility</p:attrName>
                                        </p:attrNameLst>
                                      </p:cBhvr>
                                      <p:to>
                                        <p:strVal val="visible"/>
                                      </p:to>
                                    </p:set>
                                    <p:animEffect transition="in" filter="dissolve">
                                      <p:cBhvr>
                                        <p:cTn id="9" dur="500"/>
                                        <p:tgtEl>
                                          <p:spTgt spid="4">
                                            <p:txEl>
                                              <p:pRg st="2" end="2"/>
                                            </p:txEl>
                                          </p:spTgt>
                                        </p:tgtEl>
                                      </p:cBhvr>
                                    </p:animEffect>
                                  </p:childTnLst>
                                </p:cTn>
                              </p:par>
                              <p:par>
                                <p:cTn id="10" presetID="9" presetClass="entr" presetSubtype="0" fill="hold" nodeType="withEffect">
                                  <p:stCondLst>
                                    <p:cond delay="750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par>
                                <p:cTn id="13" presetID="9" presetClass="entr" presetSubtype="0" fill="hold" nodeType="withEffect">
                                  <p:stCondLst>
                                    <p:cond delay="1320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dissolve">
                                      <p:cBhvr>
                                        <p:cTn id="15" dur="500"/>
                                        <p:tgtEl>
                                          <p:spTgt spid="4">
                                            <p:txEl>
                                              <p:pRg st="6" end="6"/>
                                            </p:txEl>
                                          </p:spTgt>
                                        </p:tgtEl>
                                      </p:cBhvr>
                                    </p:animEffect>
                                  </p:childTnLst>
                                </p:cTn>
                              </p:par>
                              <p:par>
                                <p:cTn id="16" presetID="9" presetClass="entr" presetSubtype="0" fill="hold" nodeType="withEffect">
                                  <p:stCondLst>
                                    <p:cond delay="19000"/>
                                  </p:stCondLst>
                                  <p:childTnLst>
                                    <p:set>
                                      <p:cBhvr>
                                        <p:cTn id="17" dur="1" fill="hold">
                                          <p:stCondLst>
                                            <p:cond delay="0"/>
                                          </p:stCondLst>
                                        </p:cTn>
                                        <p:tgtEl>
                                          <p:spTgt spid="4">
                                            <p:txEl>
                                              <p:pRg st="8" end="8"/>
                                            </p:txEl>
                                          </p:spTgt>
                                        </p:tgtEl>
                                        <p:attrNameLst>
                                          <p:attrName>style.visibility</p:attrName>
                                        </p:attrNameLst>
                                      </p:cBhvr>
                                      <p:to>
                                        <p:strVal val="visible"/>
                                      </p:to>
                                    </p:set>
                                    <p:animEffect transition="in" filter="dissolve">
                                      <p:cBhvr>
                                        <p:cTn id="18" dur="500"/>
                                        <p:tgtEl>
                                          <p:spTgt spid="4">
                                            <p:txEl>
                                              <p:pRg st="8" end="8"/>
                                            </p:txEl>
                                          </p:spTgt>
                                        </p:tgtEl>
                                      </p:cBhvr>
                                    </p:animEffect>
                                  </p:childTnLst>
                                </p:cTn>
                              </p:par>
                              <p:par>
                                <p:cTn id="19" presetID="9" presetClass="entr" presetSubtype="0" fill="hold" nodeType="withEffect">
                                  <p:stCondLst>
                                    <p:cond delay="27500"/>
                                  </p:stCondLst>
                                  <p:childTnLst>
                                    <p:set>
                                      <p:cBhvr>
                                        <p:cTn id="20" dur="1" fill="hold">
                                          <p:stCondLst>
                                            <p:cond delay="0"/>
                                          </p:stCondLst>
                                        </p:cTn>
                                        <p:tgtEl>
                                          <p:spTgt spid="4">
                                            <p:txEl>
                                              <p:pRg st="10" end="10"/>
                                            </p:txEl>
                                          </p:spTgt>
                                        </p:tgtEl>
                                        <p:attrNameLst>
                                          <p:attrName>style.visibility</p:attrName>
                                        </p:attrNameLst>
                                      </p:cBhvr>
                                      <p:to>
                                        <p:strVal val="visible"/>
                                      </p:to>
                                    </p:set>
                                    <p:animEffect transition="in" filter="dissolve">
                                      <p:cBhvr>
                                        <p:cTn id="2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D0C6E4-BC7E-AFFD-1BB6-38AD38F78203}"/>
              </a:ext>
            </a:extLst>
          </p:cNvPr>
          <p:cNvPicPr>
            <a:picLocks noChangeAspect="1"/>
          </p:cNvPicPr>
          <p:nvPr/>
        </p:nvPicPr>
        <p:blipFill rotWithShape="1">
          <a:blip r:embed="rId4">
            <a:extLst>
              <a:ext uri="{28A0092B-C50C-407E-A947-70E740481C1C}">
                <a14:useLocalDpi xmlns:a14="http://schemas.microsoft.com/office/drawing/2010/main" val="0"/>
              </a:ext>
            </a:extLst>
          </a:blip>
          <a:srcRect l="20698" t="16315" r="54186"/>
          <a:stretch/>
        </p:blipFill>
        <p:spPr>
          <a:xfrm>
            <a:off x="4915480" y="2662186"/>
            <a:ext cx="948752" cy="2060844"/>
          </a:xfrm>
          <a:prstGeom prst="rect">
            <a:avLst/>
          </a:prstGeom>
        </p:spPr>
      </p:pic>
      <p:pic>
        <p:nvPicPr>
          <p:cNvPr id="2" name="Picture 1">
            <a:extLst>
              <a:ext uri="{FF2B5EF4-FFF2-40B4-BE49-F238E27FC236}">
                <a16:creationId xmlns:a16="http://schemas.microsoft.com/office/drawing/2014/main" id="{CB54477D-2E18-3DC6-25A3-39A10697D149}"/>
              </a:ext>
            </a:extLst>
          </p:cNvPr>
          <p:cNvPicPr>
            <a:picLocks noChangeAspect="1"/>
          </p:cNvPicPr>
          <p:nvPr/>
        </p:nvPicPr>
        <p:blipFill rotWithShape="1">
          <a:blip r:embed="rId4">
            <a:extLst>
              <a:ext uri="{28A0092B-C50C-407E-A947-70E740481C1C}">
                <a14:useLocalDpi xmlns:a14="http://schemas.microsoft.com/office/drawing/2010/main" val="0"/>
              </a:ext>
            </a:extLst>
          </a:blip>
          <a:srcRect l="67127" r="4834"/>
          <a:stretch/>
        </p:blipFill>
        <p:spPr>
          <a:xfrm>
            <a:off x="5913889" y="2407334"/>
            <a:ext cx="963750" cy="2060844"/>
          </a:xfrm>
          <a:prstGeom prst="rect">
            <a:avLst/>
          </a:prstGeom>
        </p:spPr>
      </p:pic>
      <p:pic>
        <p:nvPicPr>
          <p:cNvPr id="15" name="Picture 14">
            <a:extLst>
              <a:ext uri="{FF2B5EF4-FFF2-40B4-BE49-F238E27FC236}">
                <a16:creationId xmlns:a16="http://schemas.microsoft.com/office/drawing/2014/main" id="{117765FE-138F-8D75-C72A-FD77D2A79E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8525" y="4473604"/>
            <a:ext cx="1816118" cy="1544830"/>
          </a:xfrm>
          <a:prstGeom prst="rect">
            <a:avLst/>
          </a:prstGeom>
        </p:spPr>
      </p:pic>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The FMLA Qualifying Reasons</a:t>
            </a:r>
          </a:p>
        </p:txBody>
      </p:sp>
      <p:sp>
        <p:nvSpPr>
          <p:cNvPr id="10" name="TextBox 9">
            <a:extLst>
              <a:ext uri="{FF2B5EF4-FFF2-40B4-BE49-F238E27FC236}">
                <a16:creationId xmlns:a16="http://schemas.microsoft.com/office/drawing/2014/main" id="{DC7051E7-861A-B2BF-D7C4-B30B48164FF5}"/>
              </a:ext>
            </a:extLst>
          </p:cNvPr>
          <p:cNvSpPr txBox="1"/>
          <p:nvPr/>
        </p:nvSpPr>
        <p:spPr>
          <a:xfrm>
            <a:off x="183804" y="999982"/>
            <a:ext cx="8694295" cy="1323439"/>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employee who meets the FMLA eligibility requirements may take leave for certain FMLA-qualifying reasons.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Here are the circumstances that qualify for FMLA Leave: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C55B199-307E-7D94-3C3A-4FB5F4C04E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739" y="2604612"/>
            <a:ext cx="2667000" cy="1757229"/>
          </a:xfrm>
          <a:prstGeom prst="rect">
            <a:avLst/>
          </a:prstGeom>
        </p:spPr>
      </p:pic>
      <p:sp>
        <p:nvSpPr>
          <p:cNvPr id="4" name="TextBox 3">
            <a:extLst>
              <a:ext uri="{FF2B5EF4-FFF2-40B4-BE49-F238E27FC236}">
                <a16:creationId xmlns:a16="http://schemas.microsoft.com/office/drawing/2014/main" id="{E50F1460-81BE-70E2-413F-837B34CA0D98}"/>
              </a:ext>
            </a:extLst>
          </p:cNvPr>
          <p:cNvSpPr txBox="1"/>
          <p:nvPr/>
        </p:nvSpPr>
        <p:spPr>
          <a:xfrm>
            <a:off x="3724730" y="2827634"/>
            <a:ext cx="3276600" cy="1015663"/>
          </a:xfrm>
          <a:prstGeom prst="rect">
            <a:avLst/>
          </a:prstGeom>
          <a:noFill/>
        </p:spPr>
        <p:txBody>
          <a:bodyPr wrap="square" rtlCol="0">
            <a:spAutoFit/>
          </a:bodyPr>
          <a:lstStyle/>
          <a:p>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birth of a child and to bond with the newborn child within one year of birth,</a:t>
            </a:r>
            <a:endParaRPr lang="en-US" sz="2000" dirty="0"/>
          </a:p>
        </p:txBody>
      </p:sp>
      <p:sp>
        <p:nvSpPr>
          <p:cNvPr id="6" name="TextBox 5">
            <a:extLst>
              <a:ext uri="{FF2B5EF4-FFF2-40B4-BE49-F238E27FC236}">
                <a16:creationId xmlns:a16="http://schemas.microsoft.com/office/drawing/2014/main" id="{8D44F811-6850-023B-BA33-45D57865CBD0}"/>
              </a:ext>
            </a:extLst>
          </p:cNvPr>
          <p:cNvSpPr txBox="1"/>
          <p:nvPr/>
        </p:nvSpPr>
        <p:spPr>
          <a:xfrm rot="10800000" flipH="1" flipV="1">
            <a:off x="1082170" y="2492089"/>
            <a:ext cx="3549069" cy="1938992"/>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placement with the employee of a child for adoption or foster care and to bond with the newly-placed child within one year of placement,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BCA8EE8-E7CA-F0A9-424A-9E961E0B798A}"/>
              </a:ext>
            </a:extLst>
          </p:cNvPr>
          <p:cNvSpPr txBox="1"/>
          <p:nvPr/>
        </p:nvSpPr>
        <p:spPr>
          <a:xfrm>
            <a:off x="699750" y="2758722"/>
            <a:ext cx="3549069" cy="1938992"/>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serious health condition that makes the employee unable to perform the functions of his or her job, including incapacity due to pregnancy and for prenatal medical care,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95A5A5F2-D0C1-3DD7-A86B-AC46C14BC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928" y="3925192"/>
            <a:ext cx="2261658" cy="1545044"/>
          </a:xfrm>
          <a:prstGeom prst="rect">
            <a:avLst/>
          </a:prstGeom>
        </p:spPr>
      </p:pic>
      <p:pic>
        <p:nvPicPr>
          <p:cNvPr id="13" name="Picture 12">
            <a:extLst>
              <a:ext uri="{FF2B5EF4-FFF2-40B4-BE49-F238E27FC236}">
                <a16:creationId xmlns:a16="http://schemas.microsoft.com/office/drawing/2014/main" id="{9771C918-86A6-2ABB-2021-57F0AE27E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5550" y="2663767"/>
            <a:ext cx="2152650" cy="1261425"/>
          </a:xfrm>
          <a:prstGeom prst="rect">
            <a:avLst/>
          </a:prstGeom>
        </p:spPr>
      </p:pic>
      <p:pic>
        <p:nvPicPr>
          <p:cNvPr id="19" name="Picture 18">
            <a:extLst>
              <a:ext uri="{FF2B5EF4-FFF2-40B4-BE49-F238E27FC236}">
                <a16:creationId xmlns:a16="http://schemas.microsoft.com/office/drawing/2014/main" id="{2CBF63B7-362F-8850-F7F4-DCCBE1CAD6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7377" y="2833246"/>
            <a:ext cx="2609508" cy="1918148"/>
          </a:xfrm>
          <a:prstGeom prst="rect">
            <a:avLst/>
          </a:prstGeom>
        </p:spPr>
      </p:pic>
      <p:sp>
        <p:nvSpPr>
          <p:cNvPr id="12" name="TextBox 11">
            <a:extLst>
              <a:ext uri="{FF2B5EF4-FFF2-40B4-BE49-F238E27FC236}">
                <a16:creationId xmlns:a16="http://schemas.microsoft.com/office/drawing/2014/main" id="{8A1345A3-3346-824A-E741-E7574AD4CCF3}"/>
              </a:ext>
            </a:extLst>
          </p:cNvPr>
          <p:cNvSpPr txBox="1"/>
          <p:nvPr/>
        </p:nvSpPr>
        <p:spPr>
          <a:xfrm>
            <a:off x="604248" y="2890665"/>
            <a:ext cx="3431076" cy="1938992"/>
          </a:xfrm>
          <a:prstGeom prst="rect">
            <a:avLst/>
          </a:prstGeom>
          <a:noFill/>
        </p:spPr>
        <p:txBody>
          <a:bodyPr wrap="square" rtlCol="0">
            <a:spAutoFit/>
          </a:bodyPr>
          <a:lstStyle/>
          <a:p>
            <a:r>
              <a:rPr lang="en-US" sz="2000" kern="0" dirty="0">
                <a:solidFill>
                  <a:srgbClr val="000000"/>
                </a:solidFill>
                <a:effectLst/>
                <a:latin typeface="Calibri" panose="020F0502020204030204" pitchFamily="34" charset="0"/>
                <a:ea typeface="Calibri" panose="020F0502020204030204" pitchFamily="34" charset="0"/>
              </a:rPr>
              <a:t>To care for the employee’s spouse, son, daughter, or parent who has a serious health condition, including incapacity due to pregnancy and for prenatal medical care.</a:t>
            </a:r>
            <a:r>
              <a:rPr lang="en-US" sz="2000" dirty="0">
                <a:effectLst/>
              </a:rPr>
              <a:t> </a:t>
            </a:r>
            <a:endParaRPr lang="en-US" sz="2000" dirty="0"/>
          </a:p>
        </p:txBody>
      </p:sp>
      <p:pic>
        <p:nvPicPr>
          <p:cNvPr id="14" name="slide 5 a redo.mp3">
            <a:hlinkClick r:id="" action="ppaction://media"/>
            <a:extLst>
              <a:ext uri="{FF2B5EF4-FFF2-40B4-BE49-F238E27FC236}">
                <a16:creationId xmlns:a16="http://schemas.microsoft.com/office/drawing/2014/main" id="{578A1CDB-394A-7D37-80B6-A63EE65231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58200" y="6248399"/>
            <a:ext cx="623099" cy="609601"/>
          </a:xfrm>
          <a:prstGeom prst="rect">
            <a:avLst/>
          </a:prstGeom>
        </p:spPr>
      </p:pic>
    </p:spTree>
    <p:extLst>
      <p:ext uri="{BB962C8B-B14F-4D97-AF65-F5344CB8AC3E}">
        <p14:creationId xmlns:p14="http://schemas.microsoft.com/office/powerpoint/2010/main" val="4231953088"/>
      </p:ext>
    </p:extLst>
  </p:cSld>
  <p:clrMapOvr>
    <a:masterClrMapping/>
  </p:clrMapOvr>
  <mc:AlternateContent xmlns:mc="http://schemas.openxmlformats.org/markup-compatibility/2006" xmlns:p14="http://schemas.microsoft.com/office/powerpoint/2010/main">
    <mc:Choice Requires="p14">
      <p:transition p14:dur="250" advClick="0" advTm="56200">
        <p:fade/>
      </p:transition>
    </mc:Choice>
    <mc:Fallback xmlns="">
      <p:transition advClick="0" advTm="562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8" fill="hold"/>
                                        <p:tgtEl>
                                          <p:spTgt spid="14"/>
                                        </p:tgtEl>
                                      </p:cBhvr>
                                    </p:cmd>
                                  </p:childTnLst>
                                </p:cTn>
                              </p:par>
                              <p:par>
                                <p:cTn id="7" presetID="9" presetClass="entr" presetSubtype="0" fill="hold" nodeType="withEffect">
                                  <p:stCondLst>
                                    <p:cond delay="30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dissolve">
                                      <p:cBhvr>
                                        <p:cTn id="9" dur="500"/>
                                        <p:tgtEl>
                                          <p:spTgt spid="10">
                                            <p:txEl>
                                              <p:pRg st="0" end="0"/>
                                            </p:txEl>
                                          </p:spTgt>
                                        </p:tgtEl>
                                      </p:cBhvr>
                                    </p:animEffect>
                                  </p:childTnLst>
                                </p:cTn>
                              </p:par>
                              <p:par>
                                <p:cTn id="10" presetID="9" presetClass="entr" presetSubtype="0" fill="hold" nodeType="withEffect">
                                  <p:stCondLst>
                                    <p:cond delay="830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dissolve">
                                      <p:cBhvr>
                                        <p:cTn id="12" dur="500"/>
                                        <p:tgtEl>
                                          <p:spTgt spid="10">
                                            <p:txEl>
                                              <p:pRg st="2" end="2"/>
                                            </p:txEl>
                                          </p:spTgt>
                                        </p:tgtEl>
                                      </p:cBhvr>
                                    </p:animEffect>
                                  </p:childTnLst>
                                </p:cTn>
                              </p:par>
                              <p:par>
                                <p:cTn id="13" presetID="9" presetClass="entr" presetSubtype="0" fill="hold" grpId="0" nodeType="withEffect">
                                  <p:stCondLst>
                                    <p:cond delay="136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nodeType="withEffect">
                                  <p:stCondLst>
                                    <p:cond delay="1360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par>
                                <p:cTn id="19" presetID="9" presetClass="exit" presetSubtype="0" fill="hold" grpId="1" nodeType="withEffect">
                                  <p:stCondLst>
                                    <p:cond delay="18000"/>
                                  </p:stCondLst>
                                  <p:childTnLst>
                                    <p:animEffect transition="out" filter="dissolv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0" presetClass="path" presetSubtype="0" accel="50000" decel="50000" fill="hold" nodeType="withEffect">
                                  <p:stCondLst>
                                    <p:cond delay="18000"/>
                                  </p:stCondLst>
                                  <p:childTnLst>
                                    <p:animMotion origin="layout" path="M 3.05556E-6 -3.7037E-7 L 0.52604 -0.00301 " pathEditMode="relative" rAng="0" ptsTypes="AA">
                                      <p:cBhvr>
                                        <p:cTn id="23" dur="500" fill="hold"/>
                                        <p:tgtEl>
                                          <p:spTgt spid="3"/>
                                        </p:tgtEl>
                                        <p:attrNameLst>
                                          <p:attrName>ppt_x</p:attrName>
                                          <p:attrName>ppt_y</p:attrName>
                                        </p:attrNameLst>
                                      </p:cBhvr>
                                      <p:rCtr x="26302" y="-162"/>
                                    </p:animMotion>
                                  </p:childTnLst>
                                </p:cTn>
                              </p:par>
                              <p:par>
                                <p:cTn id="24" presetID="9" presetClass="entr" presetSubtype="0" fill="hold" grpId="0" nodeType="withEffect">
                                  <p:stCondLst>
                                    <p:cond delay="2000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par>
                                <p:cTn id="27" presetID="9" presetClass="exit" presetSubtype="0" fill="hold" nodeType="withEffect">
                                  <p:stCondLst>
                                    <p:cond delay="28500"/>
                                  </p:stCondLst>
                                  <p:childTnLst>
                                    <p:animEffect transition="out" filter="dissolv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9" presetClass="exit" presetSubtype="0" fill="hold" grpId="1" nodeType="withEffect">
                                  <p:stCondLst>
                                    <p:cond delay="28500"/>
                                  </p:stCondLst>
                                  <p:childTnLst>
                                    <p:animEffect transition="out" filter="dissolv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9" presetClass="entr" presetSubtype="0" fill="hold" grpId="0" nodeType="withEffect">
                                  <p:stCondLst>
                                    <p:cond delay="2870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par>
                                <p:cTn id="36" presetID="9" presetClass="entr" presetSubtype="0" fill="hold" nodeType="withEffect">
                                  <p:stCondLst>
                                    <p:cond delay="28700"/>
                                  </p:stCondLst>
                                  <p:childTnLst>
                                    <p:set>
                                      <p:cBhvr>
                                        <p:cTn id="37" dur="1" fill="hold">
                                          <p:stCondLst>
                                            <p:cond delay="0"/>
                                          </p:stCondLst>
                                        </p:cTn>
                                        <p:tgtEl>
                                          <p:spTgt spid="19"/>
                                        </p:tgtEl>
                                        <p:attrNameLst>
                                          <p:attrName>style.visibility</p:attrName>
                                        </p:attrNameLst>
                                      </p:cBhvr>
                                      <p:to>
                                        <p:strVal val="visible"/>
                                      </p:to>
                                    </p:set>
                                    <p:animEffect transition="in" filter="dissolve">
                                      <p:cBhvr>
                                        <p:cTn id="38" dur="500"/>
                                        <p:tgtEl>
                                          <p:spTgt spid="19"/>
                                        </p:tgtEl>
                                      </p:cBhvr>
                                    </p:animEffect>
                                  </p:childTnLst>
                                </p:cTn>
                              </p:par>
                              <p:par>
                                <p:cTn id="39" presetID="9" presetClass="exit" presetSubtype="0" fill="hold" grpId="1" nodeType="withEffect">
                                  <p:stCondLst>
                                    <p:cond delay="42100"/>
                                  </p:stCondLst>
                                  <p:childTnLst>
                                    <p:animEffect transition="out" filter="dissolv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9" presetClass="exit" presetSubtype="0" fill="hold" nodeType="withEffect">
                                  <p:stCondLst>
                                    <p:cond delay="42100"/>
                                  </p:stCondLst>
                                  <p:childTnLst>
                                    <p:animEffect transition="out" filter="dissolv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9" presetClass="entr" presetSubtype="0" fill="hold" grpId="0" nodeType="withEffect">
                                  <p:stCondLst>
                                    <p:cond delay="4210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par>
                                <p:cTn id="48" presetID="9" presetClass="entr" presetSubtype="0" fill="hold" nodeType="withEffect">
                                  <p:stCondLst>
                                    <p:cond delay="43400"/>
                                  </p:stCondLst>
                                  <p:childTnLst>
                                    <p:set>
                                      <p:cBhvr>
                                        <p:cTn id="49" dur="1" fill="hold">
                                          <p:stCondLst>
                                            <p:cond delay="0"/>
                                          </p:stCondLst>
                                        </p:cTn>
                                        <p:tgtEl>
                                          <p:spTgt spid="9"/>
                                        </p:tgtEl>
                                        <p:attrNameLst>
                                          <p:attrName>style.visibility</p:attrName>
                                        </p:attrNameLst>
                                      </p:cBhvr>
                                      <p:to>
                                        <p:strVal val="visible"/>
                                      </p:to>
                                    </p:set>
                                    <p:animEffect transition="in" filter="dissolve">
                                      <p:cBhvr>
                                        <p:cTn id="50" dur="500"/>
                                        <p:tgtEl>
                                          <p:spTgt spid="9"/>
                                        </p:tgtEl>
                                      </p:cBhvr>
                                    </p:animEffect>
                                  </p:childTnLst>
                                </p:cTn>
                              </p:par>
                              <p:par>
                                <p:cTn id="51" presetID="9" presetClass="entr" presetSubtype="0" fill="hold" nodeType="withEffect">
                                  <p:stCondLst>
                                    <p:cond delay="43400"/>
                                  </p:stCondLst>
                                  <p:childTnLst>
                                    <p:set>
                                      <p:cBhvr>
                                        <p:cTn id="52" dur="1" fill="hold">
                                          <p:stCondLst>
                                            <p:cond delay="0"/>
                                          </p:stCondLst>
                                        </p:cTn>
                                        <p:tgtEl>
                                          <p:spTgt spid="2"/>
                                        </p:tgtEl>
                                        <p:attrNameLst>
                                          <p:attrName>style.visibility</p:attrName>
                                        </p:attrNameLst>
                                      </p:cBhvr>
                                      <p:to>
                                        <p:strVal val="visible"/>
                                      </p:to>
                                    </p:set>
                                    <p:animEffect transition="in" filter="dissolve">
                                      <p:cBhvr>
                                        <p:cTn id="53" dur="500"/>
                                        <p:tgtEl>
                                          <p:spTgt spid="2"/>
                                        </p:tgtEl>
                                      </p:cBhvr>
                                    </p:animEffect>
                                  </p:childTnLst>
                                </p:cTn>
                              </p:par>
                              <p:par>
                                <p:cTn id="54" presetID="9" presetClass="entr" presetSubtype="0" fill="hold" nodeType="withEffect">
                                  <p:stCondLst>
                                    <p:cond delay="4440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par>
                                <p:cTn id="57" presetID="9" presetClass="entr" presetSubtype="0" fill="hold" nodeType="withEffect">
                                  <p:stCondLst>
                                    <p:cond delay="45200"/>
                                  </p:stCondLst>
                                  <p:childTnLst>
                                    <p:set>
                                      <p:cBhvr>
                                        <p:cTn id="58" dur="1" fill="hold">
                                          <p:stCondLst>
                                            <p:cond delay="0"/>
                                          </p:stCondLst>
                                        </p:cTn>
                                        <p:tgtEl>
                                          <p:spTgt spid="15"/>
                                        </p:tgtEl>
                                        <p:attrNameLst>
                                          <p:attrName>style.visibility</p:attrName>
                                        </p:attrNameLst>
                                      </p:cBhvr>
                                      <p:to>
                                        <p:strVal val="visible"/>
                                      </p:to>
                                    </p:set>
                                    <p:animEffect transition="in" filter="dissolve">
                                      <p:cBhvr>
                                        <p:cTn id="59" dur="500"/>
                                        <p:tgtEl>
                                          <p:spTgt spid="15"/>
                                        </p:tgtEl>
                                      </p:cBhvr>
                                    </p:animEffect>
                                  </p:childTnLst>
                                </p:cTn>
                              </p:par>
                              <p:par>
                                <p:cTn id="60" presetID="9" presetClass="entr" presetSubtype="0" fill="hold" nodeType="withEffect">
                                  <p:stCondLst>
                                    <p:cond delay="4600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14"/>
                </p:tgtEl>
              </p:cMediaNode>
            </p:audio>
          </p:childTnLst>
        </p:cTn>
      </p:par>
    </p:tnLst>
    <p:bldLst>
      <p:bldP spid="4" grpId="0"/>
      <p:bldP spid="4" grpId="1"/>
      <p:bldP spid="6" grpId="0"/>
      <p:bldP spid="6" grpId="1"/>
      <p:bldP spid="7" grpId="0"/>
      <p:bldP spid="7" grpId="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070370-2F60-DD58-9D27-4C7383A7CBCA}"/>
              </a:ext>
            </a:extLst>
          </p:cNvPr>
          <p:cNvSpPr txBox="1"/>
          <p:nvPr/>
        </p:nvSpPr>
        <p:spPr>
          <a:xfrm>
            <a:off x="457200" y="1260174"/>
            <a:ext cx="8153400" cy="2708434"/>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Military Exigency Leave</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 qualifying exigency arising out of the fact that the employee’s spouse, son, daughter, or parent is a </a:t>
            </a:r>
            <a:r>
              <a:rPr lang="en-US"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military member</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 covered active duty or called to covered active duty status.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itle 1">
            <a:extLst>
              <a:ext uri="{FF2B5EF4-FFF2-40B4-BE49-F238E27FC236}">
                <a16:creationId xmlns:a16="http://schemas.microsoft.com/office/drawing/2014/main" id="{F3B025C9-70A1-B6D3-B6D1-46A05530A82E}"/>
              </a:ext>
            </a:extLst>
          </p:cNvPr>
          <p:cNvSpPr txBox="1">
            <a:spLocks/>
          </p:cNvSpPr>
          <p:nvPr/>
        </p:nvSpPr>
        <p:spPr>
          <a:xfrm>
            <a:off x="228600"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The FMLA Qualifying Reasons</a:t>
            </a:r>
          </a:p>
        </p:txBody>
      </p:sp>
      <p:sp>
        <p:nvSpPr>
          <p:cNvPr id="2" name="TextBox 1">
            <a:extLst>
              <a:ext uri="{FF2B5EF4-FFF2-40B4-BE49-F238E27FC236}">
                <a16:creationId xmlns:a16="http://schemas.microsoft.com/office/drawing/2014/main" id="{2C9D2224-15DC-239E-EB56-D2C81F8EF4BE}"/>
              </a:ext>
            </a:extLst>
          </p:cNvPr>
          <p:cNvSpPr txBox="1"/>
          <p:nvPr/>
        </p:nvSpPr>
        <p:spPr>
          <a:xfrm>
            <a:off x="457200" y="1423455"/>
            <a:ext cx="8686800" cy="2215991"/>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en-US"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ilitary Caregiver Leave</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addition, eligible employees may take up to 26 workweeks of leave in a single 12-month period to care for a covered servicemember. The servicemember must have a serious injury or illness.  </a:t>
            </a: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 the employee is the spouse, son, daughter, parent, or next of kin of the servicemember, leave may be taken. This is referred to as military caregiver leave.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B8BBD9B-2BE3-534C-6A72-9B51E3A4603C}"/>
              </a:ext>
            </a:extLst>
          </p:cNvPr>
          <p:cNvSpPr txBox="1"/>
          <p:nvPr/>
        </p:nvSpPr>
        <p:spPr>
          <a:xfrm>
            <a:off x="891525" y="5465353"/>
            <a:ext cx="7360949" cy="1015663"/>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ea typeface="Calibri" panose="020F0502020204030204" pitchFamily="34" charset="0"/>
              </a:rPr>
              <a:t>An eligible employee is </a:t>
            </a:r>
            <a:r>
              <a:rPr lang="en-US" sz="2000" b="1" kern="0" dirty="0">
                <a:solidFill>
                  <a:srgbClr val="000000"/>
                </a:solidFill>
                <a:effectLst/>
                <a:ea typeface="Calibri" panose="020F0502020204030204" pitchFamily="34" charset="0"/>
              </a:rPr>
              <a:t>limited</a:t>
            </a:r>
            <a:r>
              <a:rPr lang="en-US" sz="2000" kern="0" dirty="0">
                <a:solidFill>
                  <a:srgbClr val="000000"/>
                </a:solidFill>
                <a:effectLst/>
                <a:ea typeface="Calibri" panose="020F0502020204030204" pitchFamily="34" charset="0"/>
              </a:rPr>
              <a:t> to a combined total of 26 workweeks of leave for any FMLA-qualifying reason during the single 12-month period.</a:t>
            </a:r>
            <a:r>
              <a:rPr lang="en-US" sz="2000" dirty="0">
                <a:effectLst/>
              </a:rPr>
              <a:t> </a:t>
            </a:r>
            <a:endParaRPr lang="en-US" sz="2000" dirty="0"/>
          </a:p>
        </p:txBody>
      </p:sp>
      <p:pic>
        <p:nvPicPr>
          <p:cNvPr id="8" name="Picture 7">
            <a:extLst>
              <a:ext uri="{FF2B5EF4-FFF2-40B4-BE49-F238E27FC236}">
                <a16:creationId xmlns:a16="http://schemas.microsoft.com/office/drawing/2014/main" id="{924CD9F0-A5F2-1EC9-8CCF-7EF841C25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9199" y="2831676"/>
            <a:ext cx="3581400" cy="1899297"/>
          </a:xfrm>
          <a:prstGeom prst="rect">
            <a:avLst/>
          </a:prstGeom>
        </p:spPr>
      </p:pic>
      <p:pic>
        <p:nvPicPr>
          <p:cNvPr id="10" name="Picture 9">
            <a:extLst>
              <a:ext uri="{FF2B5EF4-FFF2-40B4-BE49-F238E27FC236}">
                <a16:creationId xmlns:a16="http://schemas.microsoft.com/office/drawing/2014/main" id="{9915E59A-EE39-DAB0-B376-FFEE6586B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2275" y="3737868"/>
            <a:ext cx="2101850" cy="1398323"/>
          </a:xfrm>
          <a:prstGeom prst="rect">
            <a:avLst/>
          </a:prstGeom>
        </p:spPr>
      </p:pic>
      <p:pic>
        <p:nvPicPr>
          <p:cNvPr id="12" name="Picture 11">
            <a:extLst>
              <a:ext uri="{FF2B5EF4-FFF2-40B4-BE49-F238E27FC236}">
                <a16:creationId xmlns:a16="http://schemas.microsoft.com/office/drawing/2014/main" id="{FEE464A8-B24A-609A-469A-B5870DE459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9846" y="3695287"/>
            <a:ext cx="1587500" cy="1479550"/>
          </a:xfrm>
          <a:prstGeom prst="rect">
            <a:avLst/>
          </a:prstGeom>
        </p:spPr>
      </p:pic>
      <p:sp>
        <p:nvSpPr>
          <p:cNvPr id="3" name="Down Arrow 2">
            <a:extLst>
              <a:ext uri="{FF2B5EF4-FFF2-40B4-BE49-F238E27FC236}">
                <a16:creationId xmlns:a16="http://schemas.microsoft.com/office/drawing/2014/main" id="{11A1ACEC-B7C3-951E-AB61-6E95154B0CF2}"/>
              </a:ext>
            </a:extLst>
          </p:cNvPr>
          <p:cNvSpPr/>
          <p:nvPr/>
        </p:nvSpPr>
        <p:spPr>
          <a:xfrm rot="16200000">
            <a:off x="4256225" y="3782653"/>
            <a:ext cx="807749" cy="1395587"/>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lide 6 redux.mp3">
            <a:hlinkClick r:id="" action="ppaction://media"/>
            <a:extLst>
              <a:ext uri="{FF2B5EF4-FFF2-40B4-BE49-F238E27FC236}">
                <a16:creationId xmlns:a16="http://schemas.microsoft.com/office/drawing/2014/main" id="{70DE888F-B618-B03E-ABBD-A1907F11FA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37601" y="6265129"/>
            <a:ext cx="406399" cy="431773"/>
          </a:xfrm>
          <a:prstGeom prst="rect">
            <a:avLst/>
          </a:prstGeom>
        </p:spPr>
      </p:pic>
    </p:spTree>
    <p:extLst>
      <p:ext uri="{BB962C8B-B14F-4D97-AF65-F5344CB8AC3E}">
        <p14:creationId xmlns:p14="http://schemas.microsoft.com/office/powerpoint/2010/main" val="3898737710"/>
      </p:ext>
    </p:extLst>
  </p:cSld>
  <p:clrMapOvr>
    <a:masterClrMapping/>
  </p:clrMapOvr>
  <mc:AlternateContent xmlns:mc="http://schemas.openxmlformats.org/markup-compatibility/2006" xmlns:p14="http://schemas.microsoft.com/office/powerpoint/2010/main">
    <mc:Choice Requires="p14">
      <p:transition p14:dur="250" advClick="0" advTm="57680">
        <p:fade/>
      </p:transition>
    </mc:Choice>
    <mc:Fallback xmlns="">
      <p:transition advClick="0" advTm="576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17" fill="hold"/>
                                        <p:tgtEl>
                                          <p:spTgt spid="9"/>
                                        </p:tgtEl>
                                      </p:cBhvr>
                                    </p:cmd>
                                  </p:childTnLst>
                                </p:cTn>
                              </p:par>
                              <p:par>
                                <p:cTn id="7" presetID="9" presetClass="entr" presetSubtype="0" fill="hold" nodeType="withEffect">
                                  <p:stCondLst>
                                    <p:cond delay="20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dissolve">
                                      <p:cBhvr>
                                        <p:cTn id="9" dur="500"/>
                                        <p:tgtEl>
                                          <p:spTgt spid="6">
                                            <p:txEl>
                                              <p:pRg st="0" end="0"/>
                                            </p:txEl>
                                          </p:spTgt>
                                        </p:tgtEl>
                                      </p:cBhvr>
                                    </p:animEffect>
                                  </p:childTnLst>
                                </p:cTn>
                              </p:par>
                              <p:par>
                                <p:cTn id="10" presetID="9" presetClass="entr" presetSubtype="0" fill="hold" nodeType="withEffect">
                                  <p:stCondLst>
                                    <p:cond delay="20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par>
                                <p:cTn id="13" presetID="9" presetClass="entr" presetSubtype="0" fill="hold" nodeType="withEffect">
                                  <p:stCondLst>
                                    <p:cond delay="84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xit" presetSubtype="0" fill="hold" nodeType="withEffect">
                                  <p:stCondLst>
                                    <p:cond delay="15600"/>
                                  </p:stCondLst>
                                  <p:childTnLst>
                                    <p:animEffect transition="out" filter="dissolve">
                                      <p:cBhvr>
                                        <p:cTn id="17" dur="500"/>
                                        <p:tgtEl>
                                          <p:spTgt spid="6">
                                            <p:txEl>
                                              <p:pRg st="0" end="0"/>
                                            </p:txEl>
                                          </p:spTgt>
                                        </p:tgtEl>
                                      </p:cBhvr>
                                    </p:animEffect>
                                    <p:set>
                                      <p:cBhvr>
                                        <p:cTn id="18" dur="1" fill="hold">
                                          <p:stCondLst>
                                            <p:cond delay="499"/>
                                          </p:stCondLst>
                                        </p:cTn>
                                        <p:tgtEl>
                                          <p:spTgt spid="6">
                                            <p:txEl>
                                              <p:pRg st="0" end="0"/>
                                            </p:txEl>
                                          </p:spTgt>
                                        </p:tgtEl>
                                        <p:attrNameLst>
                                          <p:attrName>style.visibility</p:attrName>
                                        </p:attrNameLst>
                                      </p:cBhvr>
                                      <p:to>
                                        <p:strVal val="hidden"/>
                                      </p:to>
                                    </p:set>
                                  </p:childTnLst>
                                </p:cTn>
                              </p:par>
                              <p:par>
                                <p:cTn id="19" presetID="9" presetClass="exit" presetSubtype="0" fill="hold" nodeType="withEffect">
                                  <p:stCondLst>
                                    <p:cond delay="15600"/>
                                  </p:stCondLst>
                                  <p:childTnLst>
                                    <p:animEffect transition="out" filter="dissolve">
                                      <p:cBhvr>
                                        <p:cTn id="20" dur="500"/>
                                        <p:tgtEl>
                                          <p:spTgt spid="6">
                                            <p:txEl>
                                              <p:pRg st="2" end="2"/>
                                            </p:txEl>
                                          </p:spTgt>
                                        </p:tgtEl>
                                      </p:cBhvr>
                                    </p:animEffect>
                                    <p:set>
                                      <p:cBhvr>
                                        <p:cTn id="21" dur="1" fill="hold">
                                          <p:stCondLst>
                                            <p:cond delay="499"/>
                                          </p:stCondLst>
                                        </p:cTn>
                                        <p:tgtEl>
                                          <p:spTgt spid="6">
                                            <p:txEl>
                                              <p:pRg st="2" end="2"/>
                                            </p:txEl>
                                          </p:spTgt>
                                        </p:tgtEl>
                                        <p:attrNameLst>
                                          <p:attrName>style.visibility</p:attrName>
                                        </p:attrNameLst>
                                      </p:cBhvr>
                                      <p:to>
                                        <p:strVal val="hidden"/>
                                      </p:to>
                                    </p:set>
                                  </p:childTnLst>
                                </p:cTn>
                              </p:par>
                              <p:par>
                                <p:cTn id="22" presetID="9" presetClass="exit" presetSubtype="0" fill="hold" nodeType="withEffect">
                                  <p:stCondLst>
                                    <p:cond delay="15600"/>
                                  </p:stCondLst>
                                  <p:childTnLst>
                                    <p:animEffect transition="out" filter="dissolv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9" presetClass="entr" presetSubtype="0" fill="hold" grpId="0" nodeType="withEffect">
                                  <p:stCondLst>
                                    <p:cond delay="1570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par>
                                <p:cTn id="28" presetID="9" presetClass="entr" presetSubtype="0" fill="hold" nodeType="withEffect">
                                  <p:stCondLst>
                                    <p:cond delay="1700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grpId="0" nodeType="withEffect">
                                  <p:stCondLst>
                                    <p:cond delay="1900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par>
                                <p:cTn id="34" presetID="9" presetClass="entr" presetSubtype="0" fill="hold" nodeType="withEffect">
                                  <p:stCondLst>
                                    <p:cond delay="2050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nodeType="withEffect">
                                  <p:stCondLst>
                                    <p:cond delay="3900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dissolve">
                                      <p:cBhvr>
                                        <p:cTn id="3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9"/>
                </p:tgtEl>
              </p:cMediaNode>
            </p:audio>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F1EA87-87F7-F2C4-DAC2-12E96E46620A}"/>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The FMLA Qualifying Reasons -Who</a:t>
            </a:r>
          </a:p>
        </p:txBody>
      </p:sp>
      <p:sp>
        <p:nvSpPr>
          <p:cNvPr id="6" name="TextBox 5">
            <a:extLst>
              <a:ext uri="{FF2B5EF4-FFF2-40B4-BE49-F238E27FC236}">
                <a16:creationId xmlns:a16="http://schemas.microsoft.com/office/drawing/2014/main" id="{CF73328E-29F6-FB0A-CE0D-4BBA25F5281D}"/>
              </a:ext>
            </a:extLst>
          </p:cNvPr>
          <p:cNvSpPr txBox="1"/>
          <p:nvPr/>
        </p:nvSpPr>
        <p:spPr>
          <a:xfrm>
            <a:off x="304800" y="835483"/>
            <a:ext cx="8534400" cy="5847755"/>
          </a:xfrm>
          <a:prstGeom prst="rect">
            <a:avLst/>
          </a:prstGeom>
          <a:noFill/>
        </p:spPr>
        <p:txBody>
          <a:bodyPr wrap="square" rtlCol="0">
            <a:spAutoFit/>
          </a:bodyPr>
          <a:lstStyle/>
          <a:p>
            <a:pPr marL="0" marR="0">
              <a:lnSpc>
                <a:spcPct val="200000"/>
              </a:lnSpc>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Let’s take a closer look at all of these qualifying reasons down -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First</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the eligible employee for their own serious health condition -  then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Employees can take FMLA leave due to a serious health condition of the following immediate family members: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60000"/>
                  <a:lumOff val="40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Spouse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60000"/>
                  <a:lumOff val="40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chemeClr val="accent6">
                  <a:lumMod val="60000"/>
                  <a:lumOff val="40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Parent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60000"/>
                  <a:lumOff val="40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chemeClr val="accent6">
                  <a:lumMod val="60000"/>
                  <a:lumOff val="40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Son or Daughter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E2CE8FD-A6B7-9F97-E3A6-B294ACD3B7F2}"/>
              </a:ext>
            </a:extLst>
          </p:cNvPr>
          <p:cNvSpPr txBox="1"/>
          <p:nvPr/>
        </p:nvSpPr>
        <p:spPr>
          <a:xfrm>
            <a:off x="307428" y="1652864"/>
            <a:ext cx="7383905" cy="3816429"/>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Spouse</a:t>
            </a:r>
            <a:endParaRPr lang="en-US" sz="2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Spouse means a husband or wife as defined or recognized in the state where the individual was married, including in a common law marriage or same-sex marriage.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Spouse also includes a husband or wife in a marriage that </a:t>
            </a: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validly entered into outside of the United States, if the marriage could have been entered into in at least one state.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pic>
        <p:nvPicPr>
          <p:cNvPr id="4" name="Picture 3">
            <a:extLst>
              <a:ext uri="{FF2B5EF4-FFF2-40B4-BE49-F238E27FC236}">
                <a16:creationId xmlns:a16="http://schemas.microsoft.com/office/drawing/2014/main" id="{BBFD0304-60DF-D063-62F8-0E81FE8DE3E9}"/>
              </a:ext>
            </a:extLst>
          </p:cNvPr>
          <p:cNvPicPr>
            <a:picLocks noChangeAspect="1"/>
          </p:cNvPicPr>
          <p:nvPr/>
        </p:nvPicPr>
        <p:blipFill rotWithShape="1">
          <a:blip r:embed="rId4">
            <a:extLst>
              <a:ext uri="{28A0092B-C50C-407E-A947-70E740481C1C}">
                <a14:useLocalDpi xmlns:a14="http://schemas.microsoft.com/office/drawing/2010/main" val="0"/>
              </a:ext>
            </a:extLst>
          </a:blip>
          <a:srcRect l="67127" t="16737" r="4834"/>
          <a:stretch/>
        </p:blipFill>
        <p:spPr>
          <a:xfrm>
            <a:off x="7016679" y="4787932"/>
            <a:ext cx="1066800" cy="1895306"/>
          </a:xfrm>
          <a:prstGeom prst="rect">
            <a:avLst/>
          </a:prstGeom>
        </p:spPr>
      </p:pic>
      <p:pic>
        <p:nvPicPr>
          <p:cNvPr id="8" name="Picture 7">
            <a:extLst>
              <a:ext uri="{FF2B5EF4-FFF2-40B4-BE49-F238E27FC236}">
                <a16:creationId xmlns:a16="http://schemas.microsoft.com/office/drawing/2014/main" id="{ADE0B2C1-C51D-59BD-0033-C6A882A59188}"/>
              </a:ext>
            </a:extLst>
          </p:cNvPr>
          <p:cNvPicPr>
            <a:picLocks noChangeAspect="1"/>
          </p:cNvPicPr>
          <p:nvPr/>
        </p:nvPicPr>
        <p:blipFill rotWithShape="1">
          <a:blip r:embed="rId4">
            <a:extLst>
              <a:ext uri="{28A0092B-C50C-407E-A947-70E740481C1C}">
                <a14:useLocalDpi xmlns:a14="http://schemas.microsoft.com/office/drawing/2010/main" val="0"/>
              </a:ext>
            </a:extLst>
          </a:blip>
          <a:srcRect l="20698" t="16315" r="54186"/>
          <a:stretch/>
        </p:blipFill>
        <p:spPr>
          <a:xfrm>
            <a:off x="5675781" y="4787932"/>
            <a:ext cx="948752" cy="1895306"/>
          </a:xfrm>
          <a:prstGeom prst="rect">
            <a:avLst/>
          </a:prstGeom>
        </p:spPr>
      </p:pic>
      <p:pic>
        <p:nvPicPr>
          <p:cNvPr id="5" name="sllide 6 redo.mp3">
            <a:hlinkClick r:id="" action="ppaction://media"/>
            <a:extLst>
              <a:ext uri="{FF2B5EF4-FFF2-40B4-BE49-F238E27FC236}">
                <a16:creationId xmlns:a16="http://schemas.microsoft.com/office/drawing/2014/main" id="{8273A066-36B8-F2F9-60A1-987E8A987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8726" y="6234532"/>
            <a:ext cx="533400" cy="448706"/>
          </a:xfrm>
          <a:prstGeom prst="rect">
            <a:avLst/>
          </a:prstGeom>
        </p:spPr>
      </p:pic>
    </p:spTree>
    <p:extLst>
      <p:ext uri="{BB962C8B-B14F-4D97-AF65-F5344CB8AC3E}">
        <p14:creationId xmlns:p14="http://schemas.microsoft.com/office/powerpoint/2010/main" val="2869822742"/>
      </p:ext>
    </p:extLst>
  </p:cSld>
  <p:clrMapOvr>
    <a:masterClrMapping/>
  </p:clrMapOvr>
  <mc:AlternateContent xmlns:mc="http://schemas.openxmlformats.org/markup-compatibility/2006" xmlns:p14="http://schemas.microsoft.com/office/powerpoint/2010/main">
    <mc:Choice Requires="p14">
      <p:transition p14:dur="250" advClick="0" advTm="41420">
        <p:fade/>
      </p:transition>
    </mc:Choice>
    <mc:Fallback xmlns="">
      <p:transition advClick="0" advTm="414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65" fill="hold"/>
                                        <p:tgtEl>
                                          <p:spTgt spid="5"/>
                                        </p:tgtEl>
                                      </p:cBhvr>
                                    </p:cmd>
                                  </p:childTnLst>
                                </p:cTn>
                              </p:par>
                              <p:par>
                                <p:cTn id="7" presetID="9" presetClass="entr" presetSubtype="0" fill="hold" nodeType="withEffect">
                                  <p:stCondLst>
                                    <p:cond delay="10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dissolve">
                                      <p:cBhvr>
                                        <p:cTn id="9" dur="500"/>
                                        <p:tgtEl>
                                          <p:spTgt spid="6">
                                            <p:txEl>
                                              <p:pRg st="0" end="0"/>
                                            </p:txEl>
                                          </p:spTgt>
                                        </p:tgtEl>
                                      </p:cBhvr>
                                    </p:animEffect>
                                  </p:childTnLst>
                                </p:cTn>
                              </p:par>
                              <p:par>
                                <p:cTn id="10" presetID="9" presetClass="entr" presetSubtype="0" fill="hold" nodeType="withEffect">
                                  <p:stCondLst>
                                    <p:cond delay="30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nodeType="withEffect">
                                  <p:stCondLst>
                                    <p:cond delay="680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dissolve">
                                      <p:cBhvr>
                                        <p:cTn id="15" dur="500"/>
                                        <p:tgtEl>
                                          <p:spTgt spid="6">
                                            <p:txEl>
                                              <p:pRg st="3" end="3"/>
                                            </p:txEl>
                                          </p:spTgt>
                                        </p:tgtEl>
                                      </p:cBhvr>
                                    </p:animEffect>
                                  </p:childTnLst>
                                </p:cTn>
                              </p:par>
                              <p:par>
                                <p:cTn id="16" presetID="9" presetClass="entr" presetSubtype="0" fill="hold" nodeType="withEffect">
                                  <p:stCondLst>
                                    <p:cond delay="1430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dissolve">
                                      <p:cBhvr>
                                        <p:cTn id="18" dur="500"/>
                                        <p:tgtEl>
                                          <p:spTgt spid="6">
                                            <p:txEl>
                                              <p:pRg st="5" end="5"/>
                                            </p:txEl>
                                          </p:spTgt>
                                        </p:tgtEl>
                                      </p:cBhvr>
                                    </p:animEffect>
                                  </p:childTnLst>
                                </p:cTn>
                              </p:par>
                              <p:par>
                                <p:cTn id="19" presetID="9" presetClass="entr" presetSubtype="0" fill="hold" nodeType="withEffect">
                                  <p:stCondLst>
                                    <p:cond delay="15750"/>
                                  </p:stCondLst>
                                  <p:childTnLst>
                                    <p:set>
                                      <p:cBhvr>
                                        <p:cTn id="20" dur="1" fill="hold">
                                          <p:stCondLst>
                                            <p:cond delay="0"/>
                                          </p:stCondLst>
                                        </p:cTn>
                                        <p:tgtEl>
                                          <p:spTgt spid="6">
                                            <p:txEl>
                                              <p:pRg st="7" end="7"/>
                                            </p:txEl>
                                          </p:spTgt>
                                        </p:tgtEl>
                                        <p:attrNameLst>
                                          <p:attrName>style.visibility</p:attrName>
                                        </p:attrNameLst>
                                      </p:cBhvr>
                                      <p:to>
                                        <p:strVal val="visible"/>
                                      </p:to>
                                    </p:set>
                                    <p:animEffect transition="in" filter="dissolve">
                                      <p:cBhvr>
                                        <p:cTn id="21" dur="500"/>
                                        <p:tgtEl>
                                          <p:spTgt spid="6">
                                            <p:txEl>
                                              <p:pRg st="7" end="7"/>
                                            </p:txEl>
                                          </p:spTgt>
                                        </p:tgtEl>
                                      </p:cBhvr>
                                    </p:animEffect>
                                  </p:childTnLst>
                                </p:cTn>
                              </p:par>
                              <p:par>
                                <p:cTn id="22" presetID="9" presetClass="entr" presetSubtype="0" fill="hold" nodeType="withEffect">
                                  <p:stCondLst>
                                    <p:cond delay="16500"/>
                                  </p:stCondLst>
                                  <p:childTnLst>
                                    <p:set>
                                      <p:cBhvr>
                                        <p:cTn id="23" dur="1" fill="hold">
                                          <p:stCondLst>
                                            <p:cond delay="0"/>
                                          </p:stCondLst>
                                        </p:cTn>
                                        <p:tgtEl>
                                          <p:spTgt spid="6">
                                            <p:txEl>
                                              <p:pRg st="9" end="9"/>
                                            </p:txEl>
                                          </p:spTgt>
                                        </p:tgtEl>
                                        <p:attrNameLst>
                                          <p:attrName>style.visibility</p:attrName>
                                        </p:attrNameLst>
                                      </p:cBhvr>
                                      <p:to>
                                        <p:strVal val="visible"/>
                                      </p:to>
                                    </p:set>
                                    <p:animEffect transition="in" filter="dissolve">
                                      <p:cBhvr>
                                        <p:cTn id="24" dur="500"/>
                                        <p:tgtEl>
                                          <p:spTgt spid="6">
                                            <p:txEl>
                                              <p:pRg st="9" end="9"/>
                                            </p:txEl>
                                          </p:spTgt>
                                        </p:tgtEl>
                                      </p:cBhvr>
                                    </p:animEffect>
                                  </p:childTnLst>
                                </p:cTn>
                              </p:par>
                              <p:par>
                                <p:cTn id="25" presetID="9" presetClass="exit" presetSubtype="0" fill="hold" grpId="0" nodeType="withEffect">
                                  <p:stCondLst>
                                    <p:cond delay="18300"/>
                                  </p:stCondLst>
                                  <p:childTnLst>
                                    <p:animEffect transition="out" filter="dissolv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par>
                                <p:cTn id="28" presetID="9" presetClass="exit" presetSubtype="0" fill="hold" grpId="0" nodeType="withEffect">
                                  <p:stCondLst>
                                    <p:cond delay="18300"/>
                                  </p:stCondLst>
                                  <p:childTnLst>
                                    <p:animEffect transition="out" filter="dissolve">
                                      <p:cBhvr>
                                        <p:cTn id="29" dur="500"/>
                                        <p:tgtEl>
                                          <p:spTgt spid="6">
                                            <p:txEl>
                                              <p:pRg st="1" end="1"/>
                                            </p:txEl>
                                          </p:spTgt>
                                        </p:tgtEl>
                                      </p:cBhvr>
                                    </p:animEffect>
                                    <p:set>
                                      <p:cBhvr>
                                        <p:cTn id="30" dur="1" fill="hold">
                                          <p:stCondLst>
                                            <p:cond delay="499"/>
                                          </p:stCondLst>
                                        </p:cTn>
                                        <p:tgtEl>
                                          <p:spTgt spid="6">
                                            <p:txEl>
                                              <p:pRg st="1" end="1"/>
                                            </p:txEl>
                                          </p:spTgt>
                                        </p:tgtEl>
                                        <p:attrNameLst>
                                          <p:attrName>style.visibility</p:attrName>
                                        </p:attrNameLst>
                                      </p:cBhvr>
                                      <p:to>
                                        <p:strVal val="hidden"/>
                                      </p:to>
                                    </p:set>
                                  </p:childTnLst>
                                </p:cTn>
                              </p:par>
                              <p:par>
                                <p:cTn id="31" presetID="9" presetClass="exit" presetSubtype="0" fill="hold" grpId="0" nodeType="withEffect">
                                  <p:stCondLst>
                                    <p:cond delay="18300"/>
                                  </p:stCondLst>
                                  <p:childTnLst>
                                    <p:animEffect transition="out" filter="dissolve">
                                      <p:cBhvr>
                                        <p:cTn id="32" dur="500"/>
                                        <p:tgtEl>
                                          <p:spTgt spid="6">
                                            <p:txEl>
                                              <p:pRg st="3" end="3"/>
                                            </p:txEl>
                                          </p:spTgt>
                                        </p:tgtEl>
                                      </p:cBhvr>
                                    </p:animEffect>
                                    <p:set>
                                      <p:cBhvr>
                                        <p:cTn id="33" dur="1" fill="hold">
                                          <p:stCondLst>
                                            <p:cond delay="499"/>
                                          </p:stCondLst>
                                        </p:cTn>
                                        <p:tgtEl>
                                          <p:spTgt spid="6">
                                            <p:txEl>
                                              <p:pRg st="3" end="3"/>
                                            </p:txEl>
                                          </p:spTgt>
                                        </p:tgtEl>
                                        <p:attrNameLst>
                                          <p:attrName>style.visibility</p:attrName>
                                        </p:attrNameLst>
                                      </p:cBhvr>
                                      <p:to>
                                        <p:strVal val="hidden"/>
                                      </p:to>
                                    </p:set>
                                  </p:childTnLst>
                                </p:cTn>
                              </p:par>
                              <p:par>
                                <p:cTn id="34" presetID="9" presetClass="exit" presetSubtype="0" fill="hold" grpId="0" nodeType="withEffect">
                                  <p:stCondLst>
                                    <p:cond delay="18300"/>
                                  </p:stCondLst>
                                  <p:childTnLst>
                                    <p:animEffect transition="out" filter="dissolve">
                                      <p:cBhvr>
                                        <p:cTn id="35" dur="500"/>
                                        <p:tgtEl>
                                          <p:spTgt spid="6">
                                            <p:txEl>
                                              <p:pRg st="4" end="4"/>
                                            </p:txEl>
                                          </p:spTgt>
                                        </p:tgtEl>
                                      </p:cBhvr>
                                    </p:animEffect>
                                    <p:set>
                                      <p:cBhvr>
                                        <p:cTn id="36" dur="1" fill="hold">
                                          <p:stCondLst>
                                            <p:cond delay="499"/>
                                          </p:stCondLst>
                                        </p:cTn>
                                        <p:tgtEl>
                                          <p:spTgt spid="6">
                                            <p:txEl>
                                              <p:pRg st="4" end="4"/>
                                            </p:txEl>
                                          </p:spTgt>
                                        </p:tgtEl>
                                        <p:attrNameLst>
                                          <p:attrName>style.visibility</p:attrName>
                                        </p:attrNameLst>
                                      </p:cBhvr>
                                      <p:to>
                                        <p:strVal val="hidden"/>
                                      </p:to>
                                    </p:set>
                                  </p:childTnLst>
                                </p:cTn>
                              </p:par>
                              <p:par>
                                <p:cTn id="37" presetID="9" presetClass="exit" presetSubtype="0" fill="hold" grpId="0" nodeType="withEffect">
                                  <p:stCondLst>
                                    <p:cond delay="18300"/>
                                  </p:stCondLst>
                                  <p:childTnLst>
                                    <p:animEffect transition="out" filter="dissolve">
                                      <p:cBhvr>
                                        <p:cTn id="38" dur="500"/>
                                        <p:tgtEl>
                                          <p:spTgt spid="6">
                                            <p:txEl>
                                              <p:pRg st="5" end="5"/>
                                            </p:txEl>
                                          </p:spTgt>
                                        </p:tgtEl>
                                      </p:cBhvr>
                                    </p:animEffect>
                                    <p:set>
                                      <p:cBhvr>
                                        <p:cTn id="39" dur="1" fill="hold">
                                          <p:stCondLst>
                                            <p:cond delay="499"/>
                                          </p:stCondLst>
                                        </p:cTn>
                                        <p:tgtEl>
                                          <p:spTgt spid="6">
                                            <p:txEl>
                                              <p:pRg st="5" end="5"/>
                                            </p:txEl>
                                          </p:spTgt>
                                        </p:tgtEl>
                                        <p:attrNameLst>
                                          <p:attrName>style.visibility</p:attrName>
                                        </p:attrNameLst>
                                      </p:cBhvr>
                                      <p:to>
                                        <p:strVal val="hidden"/>
                                      </p:to>
                                    </p:set>
                                  </p:childTnLst>
                                </p:cTn>
                              </p:par>
                              <p:par>
                                <p:cTn id="40" presetID="9" presetClass="exit" presetSubtype="0" fill="hold" grpId="0" nodeType="withEffect">
                                  <p:stCondLst>
                                    <p:cond delay="18300"/>
                                  </p:stCondLst>
                                  <p:childTnLst>
                                    <p:animEffect transition="out" filter="dissolve">
                                      <p:cBhvr>
                                        <p:cTn id="41" dur="500"/>
                                        <p:tgtEl>
                                          <p:spTgt spid="6">
                                            <p:txEl>
                                              <p:pRg st="7" end="7"/>
                                            </p:txEl>
                                          </p:spTgt>
                                        </p:tgtEl>
                                      </p:cBhvr>
                                    </p:animEffect>
                                    <p:set>
                                      <p:cBhvr>
                                        <p:cTn id="42" dur="1" fill="hold">
                                          <p:stCondLst>
                                            <p:cond delay="499"/>
                                          </p:stCondLst>
                                        </p:cTn>
                                        <p:tgtEl>
                                          <p:spTgt spid="6">
                                            <p:txEl>
                                              <p:pRg st="7" end="7"/>
                                            </p:txEl>
                                          </p:spTgt>
                                        </p:tgtEl>
                                        <p:attrNameLst>
                                          <p:attrName>style.visibility</p:attrName>
                                        </p:attrNameLst>
                                      </p:cBhvr>
                                      <p:to>
                                        <p:strVal val="hidden"/>
                                      </p:to>
                                    </p:set>
                                  </p:childTnLst>
                                </p:cTn>
                              </p:par>
                              <p:par>
                                <p:cTn id="43" presetID="9" presetClass="exit" presetSubtype="0" fill="hold" grpId="0" nodeType="withEffect">
                                  <p:stCondLst>
                                    <p:cond delay="18300"/>
                                  </p:stCondLst>
                                  <p:childTnLst>
                                    <p:animEffect transition="out" filter="dissolve">
                                      <p:cBhvr>
                                        <p:cTn id="44" dur="500"/>
                                        <p:tgtEl>
                                          <p:spTgt spid="6">
                                            <p:txEl>
                                              <p:pRg st="9" end="9"/>
                                            </p:txEl>
                                          </p:spTgt>
                                        </p:tgtEl>
                                      </p:cBhvr>
                                    </p:animEffect>
                                    <p:set>
                                      <p:cBhvr>
                                        <p:cTn id="45" dur="1" fill="hold">
                                          <p:stCondLst>
                                            <p:cond delay="499"/>
                                          </p:stCondLst>
                                        </p:cTn>
                                        <p:tgtEl>
                                          <p:spTgt spid="6">
                                            <p:txEl>
                                              <p:pRg st="9" end="9"/>
                                            </p:txEl>
                                          </p:spTgt>
                                        </p:tgtEl>
                                        <p:attrNameLst>
                                          <p:attrName>style.visibility</p:attrName>
                                        </p:attrNameLst>
                                      </p:cBhvr>
                                      <p:to>
                                        <p:strVal val="hidden"/>
                                      </p:to>
                                    </p:set>
                                  </p:childTnLst>
                                </p:cTn>
                              </p:par>
                              <p:par>
                                <p:cTn id="46" presetID="9" presetClass="exit" presetSubtype="0" fill="hold" grpId="0" nodeType="withEffect">
                                  <p:stCondLst>
                                    <p:cond delay="18300"/>
                                  </p:stCondLst>
                                  <p:childTnLst>
                                    <p:animEffect transition="out" filter="dissolve">
                                      <p:cBhvr>
                                        <p:cTn id="47" dur="500"/>
                                        <p:tgtEl>
                                          <p:spTgt spid="6">
                                            <p:txEl>
                                              <p:pRg st="10" end="10"/>
                                            </p:txEl>
                                          </p:spTgt>
                                        </p:tgtEl>
                                      </p:cBhvr>
                                    </p:animEffect>
                                    <p:set>
                                      <p:cBhvr>
                                        <p:cTn id="48" dur="1" fill="hold">
                                          <p:stCondLst>
                                            <p:cond delay="499"/>
                                          </p:stCondLst>
                                        </p:cTn>
                                        <p:tgtEl>
                                          <p:spTgt spid="6">
                                            <p:txEl>
                                              <p:pRg st="10" end="10"/>
                                            </p:txEl>
                                          </p:spTgt>
                                        </p:tgtEl>
                                        <p:attrNameLst>
                                          <p:attrName>style.visibility</p:attrName>
                                        </p:attrNameLst>
                                      </p:cBhvr>
                                      <p:to>
                                        <p:strVal val="hidden"/>
                                      </p:to>
                                    </p:set>
                                  </p:childTnLst>
                                </p:cTn>
                              </p:par>
                              <p:par>
                                <p:cTn id="49" presetID="9" presetClass="entr" presetSubtype="0" fill="hold" nodeType="withEffect">
                                  <p:stCondLst>
                                    <p:cond delay="18500"/>
                                  </p:stCondLst>
                                  <p:childTnLst>
                                    <p:set>
                                      <p:cBhvr>
                                        <p:cTn id="50" dur="1" fill="hold">
                                          <p:stCondLst>
                                            <p:cond delay="0"/>
                                          </p:stCondLst>
                                        </p:cTn>
                                        <p:tgtEl>
                                          <p:spTgt spid="2">
                                            <p:txEl>
                                              <p:pRg st="0" end="0"/>
                                            </p:txEl>
                                          </p:spTgt>
                                        </p:tgtEl>
                                        <p:attrNameLst>
                                          <p:attrName>style.visibility</p:attrName>
                                        </p:attrNameLst>
                                      </p:cBhvr>
                                      <p:to>
                                        <p:strVal val="visible"/>
                                      </p:to>
                                    </p:set>
                                    <p:animEffect transition="in" filter="dissolve">
                                      <p:cBhvr>
                                        <p:cTn id="51" dur="500"/>
                                        <p:tgtEl>
                                          <p:spTgt spid="2">
                                            <p:txEl>
                                              <p:pRg st="0" end="0"/>
                                            </p:txEl>
                                          </p:spTgt>
                                        </p:tgtEl>
                                      </p:cBhvr>
                                    </p:animEffect>
                                  </p:childTnLst>
                                </p:cTn>
                              </p:par>
                              <p:par>
                                <p:cTn id="52" presetID="9" presetClass="entr" presetSubtype="0" fill="hold" nodeType="withEffect">
                                  <p:stCondLst>
                                    <p:cond delay="18500"/>
                                  </p:stCondLst>
                                  <p:childTnLst>
                                    <p:set>
                                      <p:cBhvr>
                                        <p:cTn id="53" dur="1" fill="hold">
                                          <p:stCondLst>
                                            <p:cond delay="0"/>
                                          </p:stCondLst>
                                        </p:cTn>
                                        <p:tgtEl>
                                          <p:spTgt spid="8"/>
                                        </p:tgtEl>
                                        <p:attrNameLst>
                                          <p:attrName>style.visibility</p:attrName>
                                        </p:attrNameLst>
                                      </p:cBhvr>
                                      <p:to>
                                        <p:strVal val="visible"/>
                                      </p:to>
                                    </p:set>
                                    <p:animEffect transition="in" filter="dissolve">
                                      <p:cBhvr>
                                        <p:cTn id="54" dur="500"/>
                                        <p:tgtEl>
                                          <p:spTgt spid="8"/>
                                        </p:tgtEl>
                                      </p:cBhvr>
                                    </p:animEffect>
                                  </p:childTnLst>
                                </p:cTn>
                              </p:par>
                              <p:par>
                                <p:cTn id="55" presetID="9" presetClass="entr" presetSubtype="0" fill="hold" nodeType="withEffect">
                                  <p:stCondLst>
                                    <p:cond delay="18600"/>
                                  </p:stCondLst>
                                  <p:childTnLst>
                                    <p:set>
                                      <p:cBhvr>
                                        <p:cTn id="56" dur="1" fill="hold">
                                          <p:stCondLst>
                                            <p:cond delay="0"/>
                                          </p:stCondLst>
                                        </p:cTn>
                                        <p:tgtEl>
                                          <p:spTgt spid="4"/>
                                        </p:tgtEl>
                                        <p:attrNameLst>
                                          <p:attrName>style.visibility</p:attrName>
                                        </p:attrNameLst>
                                      </p:cBhvr>
                                      <p:to>
                                        <p:strVal val="visible"/>
                                      </p:to>
                                    </p:set>
                                    <p:animEffect transition="in" filter="dissolve">
                                      <p:cBhvr>
                                        <p:cTn id="57" dur="500"/>
                                        <p:tgtEl>
                                          <p:spTgt spid="4"/>
                                        </p:tgtEl>
                                      </p:cBhvr>
                                    </p:animEffect>
                                  </p:childTnLst>
                                </p:cTn>
                              </p:par>
                              <p:par>
                                <p:cTn id="58" presetID="9" presetClass="entr" presetSubtype="0" fill="hold" nodeType="withEffect">
                                  <p:stCondLst>
                                    <p:cond delay="1860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dissolve">
                                      <p:cBhvr>
                                        <p:cTn id="60" dur="500"/>
                                        <p:tgtEl>
                                          <p:spTgt spid="2">
                                            <p:txEl>
                                              <p:pRg st="2" end="2"/>
                                            </p:txEl>
                                          </p:spTgt>
                                        </p:tgtEl>
                                      </p:cBhvr>
                                    </p:animEffect>
                                  </p:childTnLst>
                                </p:cTn>
                              </p:par>
                              <p:par>
                                <p:cTn id="61" presetID="9" presetClass="entr" presetSubtype="0" fill="hold" nodeType="withEffect">
                                  <p:stCondLst>
                                    <p:cond delay="30200"/>
                                  </p:stCondLst>
                                  <p:childTnLst>
                                    <p:set>
                                      <p:cBhvr>
                                        <p:cTn id="62" dur="1" fill="hold">
                                          <p:stCondLst>
                                            <p:cond delay="0"/>
                                          </p:stCondLst>
                                        </p:cTn>
                                        <p:tgtEl>
                                          <p:spTgt spid="2">
                                            <p:txEl>
                                              <p:pRg st="4" end="4"/>
                                            </p:txEl>
                                          </p:spTgt>
                                        </p:tgtEl>
                                        <p:attrNameLst>
                                          <p:attrName>style.visibility</p:attrName>
                                        </p:attrNameLst>
                                      </p:cBhvr>
                                      <p:to>
                                        <p:strVal val="visible"/>
                                      </p:to>
                                    </p:set>
                                    <p:animEffect transition="in" filter="dissolve">
                                      <p:cBhvr>
                                        <p:cTn id="6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5"/>
                </p:tgtEl>
              </p:cMediaNode>
            </p:audio>
          </p:childTnLst>
        </p:cTn>
      </p:par>
    </p:tnLst>
    <p:bldLst>
      <p:bldP spid="6"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F1EA87-87F7-F2C4-DAC2-12E96E46620A}"/>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The FMLA Qualifying Reasons - Who</a:t>
            </a:r>
          </a:p>
        </p:txBody>
      </p:sp>
      <p:sp>
        <p:nvSpPr>
          <p:cNvPr id="6" name="TextBox 5">
            <a:extLst>
              <a:ext uri="{FF2B5EF4-FFF2-40B4-BE49-F238E27FC236}">
                <a16:creationId xmlns:a16="http://schemas.microsoft.com/office/drawing/2014/main" id="{CF73328E-29F6-FB0A-CE0D-4BBA25F5281D}"/>
              </a:ext>
            </a:extLst>
          </p:cNvPr>
          <p:cNvSpPr txBox="1"/>
          <p:nvPr/>
        </p:nvSpPr>
        <p:spPr>
          <a:xfrm>
            <a:off x="442117" y="1489438"/>
            <a:ext cx="8534400" cy="212365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Son or Daughter</a:t>
            </a:r>
            <a:endParaRPr lang="en-US" sz="2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Son or daughter means a biological, adopted, or foster child, a stepchild, a legal ward, or a child of a person standing </a:t>
            </a:r>
            <a:r>
              <a:rPr lang="en-US" sz="2200"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loco parentis</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who is under 18 years of age or who is 18 years of age or older and incapable of self-care because of a mental or physical disability.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929BD92-85A2-FFD1-2D7E-88F5E8C4BB91}"/>
              </a:ext>
            </a:extLst>
          </p:cNvPr>
          <p:cNvSpPr txBox="1"/>
          <p:nvPr/>
        </p:nvSpPr>
        <p:spPr>
          <a:xfrm>
            <a:off x="458159" y="1060926"/>
            <a:ext cx="7407226" cy="212365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Parent</a:t>
            </a:r>
            <a:endParaRPr lang="en-US" sz="2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Parent means a biological, adoptive, step or foster father or mother, or any other individual who stood </a:t>
            </a:r>
            <a:r>
              <a:rPr lang="en-US" sz="2200"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loco parentis</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the employee when the employee was a child. This term does not include “parents-in-law.”</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5D5F5487-A503-AB5E-AC16-AD8AA8073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195" y="3754079"/>
            <a:ext cx="3006264" cy="1964030"/>
          </a:xfrm>
          <a:prstGeom prst="rect">
            <a:avLst/>
          </a:prstGeom>
        </p:spPr>
      </p:pic>
      <p:pic>
        <p:nvPicPr>
          <p:cNvPr id="16" name="Picture 15">
            <a:extLst>
              <a:ext uri="{FF2B5EF4-FFF2-40B4-BE49-F238E27FC236}">
                <a16:creationId xmlns:a16="http://schemas.microsoft.com/office/drawing/2014/main" id="{26DAA18D-61D0-0B4C-60B1-A40BC9E86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032" y="3786191"/>
            <a:ext cx="2482016" cy="1964030"/>
          </a:xfrm>
          <a:prstGeom prst="rect">
            <a:avLst/>
          </a:prstGeom>
        </p:spPr>
      </p:pic>
      <p:sp>
        <p:nvSpPr>
          <p:cNvPr id="17" name="TextBox 16">
            <a:extLst>
              <a:ext uri="{FF2B5EF4-FFF2-40B4-BE49-F238E27FC236}">
                <a16:creationId xmlns:a16="http://schemas.microsoft.com/office/drawing/2014/main" id="{EFB89318-1333-118A-BC82-85B84EA6E8C3}"/>
              </a:ext>
            </a:extLst>
          </p:cNvPr>
          <p:cNvSpPr txBox="1"/>
          <p:nvPr/>
        </p:nvSpPr>
        <p:spPr>
          <a:xfrm>
            <a:off x="794584" y="5859093"/>
            <a:ext cx="7663616" cy="769441"/>
          </a:xfrm>
          <a:prstGeom prst="rect">
            <a:avLst/>
          </a:prstGeom>
          <a:noFill/>
        </p:spPr>
        <p:txBody>
          <a:bodyPr wrap="square" rtlCol="0">
            <a:spAutoFit/>
          </a:bodyPr>
          <a:lstStyle/>
          <a:p>
            <a:r>
              <a:rPr lang="en-US" sz="2200" kern="0" dirty="0">
                <a:solidFill>
                  <a:srgbClr val="000000"/>
                </a:solidFill>
                <a:effectLst/>
                <a:ea typeface="Calibri" panose="020F0502020204030204" pitchFamily="34" charset="0"/>
              </a:rPr>
              <a:t>The onset of a disability may occur at any age for purposes of the definition of an adult “child” under the FMLA.</a:t>
            </a:r>
            <a:r>
              <a:rPr lang="en-US" sz="2200" dirty="0">
                <a:effectLst/>
              </a:rPr>
              <a:t> </a:t>
            </a:r>
            <a:endParaRPr lang="en-US" sz="2200" dirty="0"/>
          </a:p>
        </p:txBody>
      </p:sp>
      <p:pic>
        <p:nvPicPr>
          <p:cNvPr id="4" name="Picture 3">
            <a:extLst>
              <a:ext uri="{FF2B5EF4-FFF2-40B4-BE49-F238E27FC236}">
                <a16:creationId xmlns:a16="http://schemas.microsoft.com/office/drawing/2014/main" id="{479A86EF-AD99-A018-B3C6-7CFEE6C8A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513758"/>
            <a:ext cx="3114511" cy="2034419"/>
          </a:xfrm>
          <a:prstGeom prst="rect">
            <a:avLst/>
          </a:prstGeom>
        </p:spPr>
      </p:pic>
      <p:pic>
        <p:nvPicPr>
          <p:cNvPr id="5" name="slide 7.mp3">
            <a:hlinkClick r:id="" action="ppaction://media"/>
            <a:extLst>
              <a:ext uri="{FF2B5EF4-FFF2-40B4-BE49-F238E27FC236}">
                <a16:creationId xmlns:a16="http://schemas.microsoft.com/office/drawing/2014/main" id="{A2B9B31B-E4DD-6E41-4D9E-D5939EEAA9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0600" y="6172200"/>
            <a:ext cx="400905" cy="568141"/>
          </a:xfrm>
          <a:prstGeom prst="rect">
            <a:avLst/>
          </a:prstGeom>
        </p:spPr>
      </p:pic>
    </p:spTree>
    <p:extLst>
      <p:ext uri="{BB962C8B-B14F-4D97-AF65-F5344CB8AC3E}">
        <p14:creationId xmlns:p14="http://schemas.microsoft.com/office/powerpoint/2010/main" val="2832270987"/>
      </p:ext>
    </p:extLst>
  </p:cSld>
  <p:clrMapOvr>
    <a:masterClrMapping/>
  </p:clrMapOvr>
  <mc:AlternateContent xmlns:mc="http://schemas.openxmlformats.org/markup-compatibility/2006" xmlns:p14="http://schemas.microsoft.com/office/powerpoint/2010/main">
    <mc:Choice Requires="p14">
      <p:transition p14:dur="250" advClick="0" advTm="48830">
        <p:fade/>
      </p:transition>
    </mc:Choice>
    <mc:Fallback xmlns="">
      <p:transition advClick="0" advTm="488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10" fill="hold"/>
                                        <p:tgtEl>
                                          <p:spTgt spid="5"/>
                                        </p:tgtEl>
                                      </p:cBhvr>
                                    </p:cmd>
                                  </p:childTnLst>
                                </p:cTn>
                              </p:par>
                              <p:par>
                                <p:cTn id="7" presetID="2" presetClass="entr" presetSubtype="8" fill="hold" nodeType="withEffect">
                                  <p:stCondLst>
                                    <p:cond delay="250"/>
                                  </p:stCondLst>
                                  <p:childTnLst>
                                    <p:set>
                                      <p:cBhvr>
                                        <p:cTn id="8" dur="1" fill="hold">
                                          <p:stCondLst>
                                            <p:cond delay="0"/>
                                          </p:stCondLst>
                                        </p:cTn>
                                        <p:tgtEl>
                                          <p:spTgt spid="2">
                                            <p:txEl>
                                              <p:pRg st="0" end="0"/>
                                            </p:txEl>
                                          </p:spTgt>
                                        </p:tgtEl>
                                        <p:attrNameLst>
                                          <p:attrName>style.visibility</p:attrName>
                                        </p:attrNameLst>
                                      </p:cBhvr>
                                      <p:to>
                                        <p:strVal val="visible"/>
                                      </p:to>
                                    </p:set>
                                    <p:anim calcmode="lin" valueType="num">
                                      <p:cBhvr additive="base">
                                        <p:cTn id="9"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2">
                                            <p:txEl>
                                              <p:pRg st="0" end="0"/>
                                            </p:txEl>
                                          </p:spTgt>
                                        </p:tgtEl>
                                        <p:attrNameLst>
                                          <p:attrName>ppt_y</p:attrName>
                                        </p:attrNameLst>
                                      </p:cBhvr>
                                      <p:tavLst>
                                        <p:tav tm="0">
                                          <p:val>
                                            <p:strVal val="#ppt_y"/>
                                          </p:val>
                                        </p:tav>
                                        <p:tav tm="100000">
                                          <p:val>
                                            <p:strVal val="#ppt_y"/>
                                          </p:val>
                                        </p:tav>
                                      </p:tavLst>
                                    </p:anim>
                                  </p:childTnLst>
                                </p:cTn>
                              </p:par>
                              <p:par>
                                <p:cTn id="11" presetID="9" presetClass="entr" presetSubtype="0" fill="hold" nodeType="withEffect">
                                  <p:stCondLst>
                                    <p:cond delay="18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nodeType="withEffect">
                                  <p:stCondLst>
                                    <p:cond delay="180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xit" presetSubtype="0" fill="hold" grpId="0" nodeType="withEffect">
                                  <p:stCondLst>
                                    <p:cond delay="18400"/>
                                  </p:stCondLst>
                                  <p:childTnLst>
                                    <p:animEffect transition="out" filter="dissolve">
                                      <p:cBhvr>
                                        <p:cTn id="18" dur="500"/>
                                        <p:tgtEl>
                                          <p:spTgt spid="2">
                                            <p:txEl>
                                              <p:pRg st="0" end="0"/>
                                            </p:txEl>
                                          </p:spTgt>
                                        </p:tgtEl>
                                      </p:cBhvr>
                                    </p:animEffect>
                                    <p:set>
                                      <p:cBhvr>
                                        <p:cTn id="19" dur="1" fill="hold">
                                          <p:stCondLst>
                                            <p:cond delay="499"/>
                                          </p:stCondLst>
                                        </p:cTn>
                                        <p:tgtEl>
                                          <p:spTgt spid="2">
                                            <p:txEl>
                                              <p:pRg st="0" end="0"/>
                                            </p:txEl>
                                          </p:spTgt>
                                        </p:tgtEl>
                                        <p:attrNameLst>
                                          <p:attrName>style.visibility</p:attrName>
                                        </p:attrNameLst>
                                      </p:cBhvr>
                                      <p:to>
                                        <p:strVal val="hidden"/>
                                      </p:to>
                                    </p:set>
                                  </p:childTnLst>
                                </p:cTn>
                              </p:par>
                              <p:par>
                                <p:cTn id="20" presetID="9" presetClass="exit" presetSubtype="0" fill="hold" grpId="0" nodeType="withEffect">
                                  <p:stCondLst>
                                    <p:cond delay="18400"/>
                                  </p:stCondLst>
                                  <p:childTnLst>
                                    <p:animEffect transition="out" filter="dissolve">
                                      <p:cBhvr>
                                        <p:cTn id="21" dur="500"/>
                                        <p:tgtEl>
                                          <p:spTgt spid="2">
                                            <p:txEl>
                                              <p:pRg st="1" end="1"/>
                                            </p:txEl>
                                          </p:spTgt>
                                        </p:tgtEl>
                                      </p:cBhvr>
                                    </p:animEffect>
                                    <p:set>
                                      <p:cBhvr>
                                        <p:cTn id="22" dur="1" fill="hold">
                                          <p:stCondLst>
                                            <p:cond delay="499"/>
                                          </p:stCondLst>
                                        </p:cTn>
                                        <p:tgtEl>
                                          <p:spTgt spid="2">
                                            <p:txEl>
                                              <p:pRg st="1" end="1"/>
                                            </p:txEl>
                                          </p:spTgt>
                                        </p:tgtEl>
                                        <p:attrNameLst>
                                          <p:attrName>style.visibility</p:attrName>
                                        </p:attrNameLst>
                                      </p:cBhvr>
                                      <p:to>
                                        <p:strVal val="hidden"/>
                                      </p:to>
                                    </p:set>
                                  </p:childTnLst>
                                </p:cTn>
                              </p:par>
                              <p:par>
                                <p:cTn id="23" presetID="9" presetClass="exit" presetSubtype="0" fill="hold" grpId="0" nodeType="withEffect">
                                  <p:stCondLst>
                                    <p:cond delay="18400"/>
                                  </p:stCondLst>
                                  <p:childTnLst>
                                    <p:animEffect transition="out" filter="dissolve">
                                      <p:cBhvr>
                                        <p:cTn id="24" dur="500"/>
                                        <p:tgtEl>
                                          <p:spTgt spid="2">
                                            <p:txEl>
                                              <p:pRg st="2" end="2"/>
                                            </p:txEl>
                                          </p:spTgt>
                                        </p:tgtEl>
                                      </p:cBhvr>
                                    </p:animEffect>
                                    <p:set>
                                      <p:cBhvr>
                                        <p:cTn id="25" dur="1" fill="hold">
                                          <p:stCondLst>
                                            <p:cond delay="499"/>
                                          </p:stCondLst>
                                        </p:cTn>
                                        <p:tgtEl>
                                          <p:spTgt spid="2">
                                            <p:txEl>
                                              <p:pRg st="2" end="2"/>
                                            </p:txEl>
                                          </p:spTgt>
                                        </p:tgtEl>
                                        <p:attrNameLst>
                                          <p:attrName>style.visibility</p:attrName>
                                        </p:attrNameLst>
                                      </p:cBhvr>
                                      <p:to>
                                        <p:strVal val="hidden"/>
                                      </p:to>
                                    </p:set>
                                  </p:childTnLst>
                                </p:cTn>
                              </p:par>
                              <p:par>
                                <p:cTn id="26" presetID="9" presetClass="exit" presetSubtype="0" fill="hold" nodeType="withEffect">
                                  <p:stCondLst>
                                    <p:cond delay="18400"/>
                                  </p:stCondLst>
                                  <p:childTnLst>
                                    <p:animEffect transition="out" filter="dissolv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9" presetClass="entr" presetSubtype="0" fill="hold" nodeType="withEffect">
                                  <p:stCondLst>
                                    <p:cond delay="1890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dissolve">
                                      <p:cBhvr>
                                        <p:cTn id="31" dur="500"/>
                                        <p:tgtEl>
                                          <p:spTgt spid="6">
                                            <p:txEl>
                                              <p:pRg st="0" end="0"/>
                                            </p:txEl>
                                          </p:spTgt>
                                        </p:tgtEl>
                                      </p:cBhvr>
                                    </p:animEffect>
                                  </p:childTnLst>
                                </p:cTn>
                              </p:par>
                              <p:par>
                                <p:cTn id="32" presetID="9" presetClass="entr" presetSubtype="0" fill="hold" nodeType="withEffect">
                                  <p:stCondLst>
                                    <p:cond delay="2020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dissolve">
                                      <p:cBhvr>
                                        <p:cTn id="34" dur="500"/>
                                        <p:tgtEl>
                                          <p:spTgt spid="6">
                                            <p:txEl>
                                              <p:pRg st="2" end="2"/>
                                            </p:txEl>
                                          </p:spTgt>
                                        </p:tgtEl>
                                      </p:cBhvr>
                                    </p:animEffect>
                                  </p:childTnLst>
                                </p:cTn>
                              </p:par>
                              <p:par>
                                <p:cTn id="35" presetID="9" presetClass="entr" presetSubtype="0" fill="hold" nodeType="withEffect">
                                  <p:stCondLst>
                                    <p:cond delay="2100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par>
                                <p:cTn id="38" presetID="9" presetClass="entr" presetSubtype="0" fill="hold" nodeType="withEffect">
                                  <p:stCondLst>
                                    <p:cond delay="2200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grpId="0" nodeType="withEffect">
                                  <p:stCondLst>
                                    <p:cond delay="41000"/>
                                  </p:stCondLst>
                                  <p:childTnLst>
                                    <p:set>
                                      <p:cBhvr>
                                        <p:cTn id="42" dur="1" fill="hold">
                                          <p:stCondLst>
                                            <p:cond delay="0"/>
                                          </p:stCondLst>
                                        </p:cTn>
                                        <p:tgtEl>
                                          <p:spTgt spid="17"/>
                                        </p:tgtEl>
                                        <p:attrNameLst>
                                          <p:attrName>style.visibility</p:attrName>
                                        </p:attrNameLst>
                                      </p:cBhvr>
                                      <p:to>
                                        <p:strVal val="visible"/>
                                      </p:to>
                                    </p:set>
                                    <p:animEffect transition="in" filter="dissolv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bldLst>
      <p:bldP spid="2" grpId="0" build="allAtOnce"/>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Let’s Talk – Bonding With A Child &amp; Documentation</a:t>
            </a:r>
          </a:p>
        </p:txBody>
      </p:sp>
      <p:sp>
        <p:nvSpPr>
          <p:cNvPr id="2" name="TextBox 1">
            <a:extLst>
              <a:ext uri="{FF2B5EF4-FFF2-40B4-BE49-F238E27FC236}">
                <a16:creationId xmlns:a16="http://schemas.microsoft.com/office/drawing/2014/main" id="{1139BB4F-079A-286A-4409-E06B11896362}"/>
              </a:ext>
            </a:extLst>
          </p:cNvPr>
          <p:cNvSpPr txBox="1"/>
          <p:nvPr/>
        </p:nvSpPr>
        <p:spPr>
          <a:xfrm>
            <a:off x="236871" y="1226403"/>
            <a:ext cx="8694295" cy="830997"/>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Let’s talk bonding with a new-born, adopted or foster child within the family. </a:t>
            </a:r>
          </a:p>
        </p:txBody>
      </p:sp>
      <p:pic>
        <p:nvPicPr>
          <p:cNvPr id="3" name="Picture 2">
            <a:extLst>
              <a:ext uri="{FF2B5EF4-FFF2-40B4-BE49-F238E27FC236}">
                <a16:creationId xmlns:a16="http://schemas.microsoft.com/office/drawing/2014/main" id="{3C5DFE96-057E-F918-9906-5F1C88863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11" y="3482685"/>
            <a:ext cx="1359945" cy="1532989"/>
          </a:xfrm>
          <a:prstGeom prst="rect">
            <a:avLst/>
          </a:prstGeom>
        </p:spPr>
      </p:pic>
      <p:sp>
        <p:nvSpPr>
          <p:cNvPr id="4" name="TextBox 3">
            <a:extLst>
              <a:ext uri="{FF2B5EF4-FFF2-40B4-BE49-F238E27FC236}">
                <a16:creationId xmlns:a16="http://schemas.microsoft.com/office/drawing/2014/main" id="{98BB8EA8-65D2-F6E7-FAB1-E9EF659DBAA9}"/>
              </a:ext>
            </a:extLst>
          </p:cNvPr>
          <p:cNvSpPr txBox="1"/>
          <p:nvPr/>
        </p:nvSpPr>
        <p:spPr>
          <a:xfrm>
            <a:off x="2038499" y="2032946"/>
            <a:ext cx="5225486" cy="2308324"/>
          </a:xfrm>
          <a:prstGeom prst="rect">
            <a:avLst/>
          </a:prstGeom>
          <a:noFill/>
        </p:spPr>
        <p:txBody>
          <a:bodyPr wrap="square" rtlCol="0">
            <a:spAutoFit/>
          </a:bodyPr>
          <a:lstStyle/>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Employers may not request a certification for leave to bond with a healthy newborn or a child placed for adoption or foster care. However, employers may request documentation to confirm the family relationship.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7753C43-98F8-1AB1-A9B2-154B9F65C5E5}"/>
              </a:ext>
            </a:extLst>
          </p:cNvPr>
          <p:cNvSpPr txBox="1"/>
          <p:nvPr/>
        </p:nvSpPr>
        <p:spPr>
          <a:xfrm>
            <a:off x="551435" y="2347432"/>
            <a:ext cx="4572000" cy="1938992"/>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employer may, but is not required, to</a:t>
            </a:r>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request that an employee provide reasonable documentation of the qualifying family relationship.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09710FE-8D78-D7A6-FC71-1BCECC7DC1CD}"/>
              </a:ext>
            </a:extLst>
          </p:cNvPr>
          <p:cNvSpPr txBox="1"/>
          <p:nvPr/>
        </p:nvSpPr>
        <p:spPr>
          <a:xfrm>
            <a:off x="1205504" y="5457252"/>
            <a:ext cx="6912238" cy="830997"/>
          </a:xfrm>
          <a:prstGeom prst="rect">
            <a:avLst/>
          </a:prstGeom>
          <a:noFill/>
        </p:spPr>
        <p:txBody>
          <a:bodyPr wrap="square" rtlCol="0">
            <a:spAutoFit/>
          </a:bodyPr>
          <a:lstStyle/>
          <a:p>
            <a:pPr algn="ctr"/>
            <a:r>
              <a:rPr lang="en-US" sz="2400" kern="0" dirty="0">
                <a:solidFill>
                  <a:srgbClr val="000000"/>
                </a:solidFill>
                <a:effectLst/>
                <a:latin typeface="Calibri" panose="020F0502020204030204" pitchFamily="34" charset="0"/>
                <a:ea typeface="Calibri" panose="020F0502020204030204" pitchFamily="34" charset="0"/>
              </a:rPr>
              <a:t>It is the employee’s choice whether to provide a simple statement or other documentation. </a:t>
            </a:r>
            <a:endParaRPr lang="en-US" sz="2400" dirty="0"/>
          </a:p>
        </p:txBody>
      </p:sp>
      <p:sp>
        <p:nvSpPr>
          <p:cNvPr id="8" name="TextBox 7">
            <a:extLst>
              <a:ext uri="{FF2B5EF4-FFF2-40B4-BE49-F238E27FC236}">
                <a16:creationId xmlns:a16="http://schemas.microsoft.com/office/drawing/2014/main" id="{F843530B-4487-4AF1-3D31-11798C95D9D8}"/>
              </a:ext>
            </a:extLst>
          </p:cNvPr>
          <p:cNvSpPr txBox="1"/>
          <p:nvPr/>
        </p:nvSpPr>
        <p:spPr>
          <a:xfrm>
            <a:off x="2271548" y="3482685"/>
            <a:ext cx="6477000" cy="1846659"/>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rPr>
              <a:t>Employers may not use a request for confirmation of a family relationship in a manner that interferes with an employee’s exercise or attempt to exercise his or her FMLA rights.</a:t>
            </a:r>
            <a:r>
              <a:rPr lang="en-US" sz="2400" dirty="0">
                <a:effectLst/>
              </a:rPr>
              <a:t> </a:t>
            </a:r>
            <a:endParaRPr lang="en-US" sz="2400" dirty="0"/>
          </a:p>
          <a:p>
            <a:endParaRPr lang="en-US" dirty="0"/>
          </a:p>
        </p:txBody>
      </p:sp>
      <p:pic>
        <p:nvPicPr>
          <p:cNvPr id="11" name="Picture 10">
            <a:extLst>
              <a:ext uri="{FF2B5EF4-FFF2-40B4-BE49-F238E27FC236}">
                <a16:creationId xmlns:a16="http://schemas.microsoft.com/office/drawing/2014/main" id="{25A28EE0-335C-9AE1-BA2A-95864A63D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482" y="2475340"/>
            <a:ext cx="3254085" cy="2144047"/>
          </a:xfrm>
          <a:prstGeom prst="rect">
            <a:avLst/>
          </a:prstGeom>
        </p:spPr>
      </p:pic>
      <p:pic>
        <p:nvPicPr>
          <p:cNvPr id="13" name="Picture 12">
            <a:extLst>
              <a:ext uri="{FF2B5EF4-FFF2-40B4-BE49-F238E27FC236}">
                <a16:creationId xmlns:a16="http://schemas.microsoft.com/office/drawing/2014/main" id="{056897AA-D548-1213-FAB1-9B6C883FEB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5633" y="2395983"/>
            <a:ext cx="2552700" cy="1727200"/>
          </a:xfrm>
          <a:prstGeom prst="rect">
            <a:avLst/>
          </a:prstGeom>
        </p:spPr>
      </p:pic>
      <p:sp>
        <p:nvSpPr>
          <p:cNvPr id="14" name="TextBox 13">
            <a:extLst>
              <a:ext uri="{FF2B5EF4-FFF2-40B4-BE49-F238E27FC236}">
                <a16:creationId xmlns:a16="http://schemas.microsoft.com/office/drawing/2014/main" id="{51239A06-91E3-3057-515C-3829A6365B7B}"/>
              </a:ext>
            </a:extLst>
          </p:cNvPr>
          <p:cNvSpPr txBox="1"/>
          <p:nvPr/>
        </p:nvSpPr>
        <p:spPr>
          <a:xfrm rot="20248934">
            <a:off x="5889546" y="4442491"/>
            <a:ext cx="2590800" cy="400110"/>
          </a:xfrm>
          <a:prstGeom prst="rect">
            <a:avLst/>
          </a:prstGeom>
          <a:noFill/>
        </p:spPr>
        <p:txBody>
          <a:bodyPr wrap="square" rtlCol="0">
            <a:spAutoFit/>
          </a:bodyPr>
          <a:lstStyle/>
          <a:p>
            <a:pPr algn="ctr"/>
            <a:r>
              <a:rPr lang="en-US" sz="2000" dirty="0">
                <a:solidFill>
                  <a:srgbClr val="FF0000"/>
                </a:solidFill>
                <a:latin typeface="Impact" panose="020B0806030902050204" pitchFamily="34" charset="0"/>
              </a:rPr>
              <a:t>EMPLOYEE’S CHOICE</a:t>
            </a:r>
          </a:p>
        </p:txBody>
      </p:sp>
      <p:pic>
        <p:nvPicPr>
          <p:cNvPr id="16" name="Picture 15">
            <a:extLst>
              <a:ext uri="{FF2B5EF4-FFF2-40B4-BE49-F238E27FC236}">
                <a16:creationId xmlns:a16="http://schemas.microsoft.com/office/drawing/2014/main" id="{B087A744-0B38-4E53-3AC6-46C14FAFFC2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3500" r="96375">
                        <a14:foregroundMark x1="6500" y1="58800" x2="10750" y2="67200"/>
                        <a14:foregroundMark x1="91000" y1="46400" x2="88750" y2="41600"/>
                        <a14:foregroundMark x1="3500" y1="42800" x2="5375" y2="41600"/>
                        <a14:foregroundMark x1="87250" y1="39200" x2="96375" y2="63600"/>
                        <a14:foregroundMark x1="96375" y1="63600" x2="91750" y2="51600"/>
                        <a14:foregroundMark x1="70750" y1="42800" x2="71125" y2="39200"/>
                        <a14:foregroundMark x1="50875" y1="41600" x2="55875" y2="41600"/>
                      </a14:backgroundRemoval>
                    </a14:imgEffect>
                  </a14:imgLayer>
                </a14:imgProps>
              </a:ext>
              <a:ext uri="{28A0092B-C50C-407E-A947-70E740481C1C}">
                <a14:useLocalDpi xmlns:a14="http://schemas.microsoft.com/office/drawing/2010/main" val="0"/>
              </a:ext>
            </a:extLst>
          </a:blip>
          <a:stretch>
            <a:fillRect/>
          </a:stretch>
        </p:blipFill>
        <p:spPr>
          <a:xfrm>
            <a:off x="4587000" y="2613267"/>
            <a:ext cx="4121344" cy="1287920"/>
          </a:xfrm>
          <a:prstGeom prst="rect">
            <a:avLst/>
          </a:prstGeom>
        </p:spPr>
      </p:pic>
      <p:pic>
        <p:nvPicPr>
          <p:cNvPr id="9" name="slide 9.mp3">
            <a:hlinkClick r:id="" action="ppaction://media"/>
            <a:extLst>
              <a:ext uri="{FF2B5EF4-FFF2-40B4-BE49-F238E27FC236}">
                <a16:creationId xmlns:a16="http://schemas.microsoft.com/office/drawing/2014/main" id="{CEE5BC0D-73AD-56A5-7DFB-8F4CB0FC21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34124" y="6287134"/>
            <a:ext cx="565471" cy="478852"/>
          </a:xfrm>
          <a:prstGeom prst="rect">
            <a:avLst/>
          </a:prstGeom>
        </p:spPr>
      </p:pic>
      <p:sp>
        <p:nvSpPr>
          <p:cNvPr id="10" name="TextBox 9">
            <a:extLst>
              <a:ext uri="{FF2B5EF4-FFF2-40B4-BE49-F238E27FC236}">
                <a16:creationId xmlns:a16="http://schemas.microsoft.com/office/drawing/2014/main" id="{EAB0D935-3018-42FC-AA77-BDED083995C0}"/>
              </a:ext>
            </a:extLst>
          </p:cNvPr>
          <p:cNvSpPr txBox="1"/>
          <p:nvPr/>
        </p:nvSpPr>
        <p:spPr>
          <a:xfrm flipV="1">
            <a:off x="9337441" y="5452960"/>
            <a:ext cx="45719" cy="140503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146098839"/>
      </p:ext>
    </p:extLst>
  </p:cSld>
  <p:clrMapOvr>
    <a:masterClrMapping/>
  </p:clrMapOvr>
  <mc:AlternateContent xmlns:mc="http://schemas.openxmlformats.org/markup-compatibility/2006" xmlns:p14="http://schemas.microsoft.com/office/powerpoint/2010/main">
    <mc:Choice Requires="p14">
      <p:transition p14:dur="250" advClick="0" advTm="69500">
        <p:fade/>
      </p:transition>
    </mc:Choice>
    <mc:Fallback xmlns="">
      <p:transition advClick="0" advTm="69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03" fill="hold"/>
                                        <p:tgtEl>
                                          <p:spTgt spid="9"/>
                                        </p:tgtEl>
                                      </p:cBhvr>
                                    </p:cmd>
                                  </p:childTnLst>
                                </p:cTn>
                              </p:par>
                              <p:par>
                                <p:cTn id="7" presetID="9"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par>
                                <p:cTn id="10" presetID="9" presetClass="entr" presetSubtype="0" fill="hold" grpId="0" nodeType="withEffect">
                                  <p:stCondLst>
                                    <p:cond delay="580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xit" presetSubtype="0" fill="hold" grpId="1" nodeType="withEffect">
                                  <p:stCondLst>
                                    <p:cond delay="2140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9" presetClass="entr" presetSubtype="0" fill="hold" grpId="0" nodeType="withEffect">
                                  <p:stCondLst>
                                    <p:cond delay="2180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2760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xit" presetSubtype="0" fill="hold" grpId="1" nodeType="withEffect">
                                  <p:stCondLst>
                                    <p:cond delay="33500"/>
                                  </p:stCondLst>
                                  <p:childTnLst>
                                    <p:animEffect transition="out" filter="dissolv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9" presetClass="exit" presetSubtype="0" fill="hold" nodeType="withEffect">
                                  <p:stCondLst>
                                    <p:cond delay="33500"/>
                                  </p:stCondLst>
                                  <p:childTnLst>
                                    <p:animEffect transition="out" filter="dissolv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9" presetClass="entr" presetSubtype="0" fill="hold" nodeType="withEffect">
                                  <p:stCondLst>
                                    <p:cond delay="3400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nodeType="withEffect">
                                  <p:stCondLst>
                                    <p:cond delay="3800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par>
                                <p:cTn id="34" presetID="9" presetClass="entr" presetSubtype="0" fill="hold" grpId="0" nodeType="withEffect">
                                  <p:stCondLst>
                                    <p:cond delay="4750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par>
                                <p:cTn id="37" presetID="9" presetClass="entr" presetSubtype="0" fill="hold" grpId="0" nodeType="withEffect">
                                  <p:stCondLst>
                                    <p:cond delay="4770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par>
                                <p:cTn id="40" presetID="9" presetClass="exit" presetSubtype="0" fill="hold" nodeType="withEffect">
                                  <p:stCondLst>
                                    <p:cond delay="52800"/>
                                  </p:stCondLst>
                                  <p:childTnLst>
                                    <p:animEffect transition="out" filter="dissolv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9" presetClass="exit" presetSubtype="0" fill="hold" nodeType="withEffect">
                                  <p:stCondLst>
                                    <p:cond delay="52800"/>
                                  </p:stCondLst>
                                  <p:childTnLst>
                                    <p:animEffect transition="out" filter="dissolv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9" presetClass="exit" presetSubtype="0" fill="hold" grpId="1" nodeType="withEffect">
                                  <p:stCondLst>
                                    <p:cond delay="52800"/>
                                  </p:stCondLst>
                                  <p:childTnLst>
                                    <p:animEffect transition="out" filter="dissolv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9" presetClass="exit" presetSubtype="0" fill="hold" grpId="1" nodeType="withEffect">
                                  <p:stCondLst>
                                    <p:cond delay="52800"/>
                                  </p:stCondLst>
                                  <p:childTnLst>
                                    <p:animEffect transition="out" filter="dissolv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9" presetClass="entr" presetSubtype="0" fill="hold" nodeType="withEffect">
                                  <p:stCondLst>
                                    <p:cond delay="53100"/>
                                  </p:stCondLst>
                                  <p:childTnLst>
                                    <p:set>
                                      <p:cBhvr>
                                        <p:cTn id="53" dur="1" fill="hold">
                                          <p:stCondLst>
                                            <p:cond delay="0"/>
                                          </p:stCondLst>
                                        </p:cTn>
                                        <p:tgtEl>
                                          <p:spTgt spid="3"/>
                                        </p:tgtEl>
                                        <p:attrNameLst>
                                          <p:attrName>style.visibility</p:attrName>
                                        </p:attrNameLst>
                                      </p:cBhvr>
                                      <p:to>
                                        <p:strVal val="visible"/>
                                      </p:to>
                                    </p:set>
                                    <p:animEffect transition="in" filter="dissolve">
                                      <p:cBhvr>
                                        <p:cTn id="54" dur="500"/>
                                        <p:tgtEl>
                                          <p:spTgt spid="3"/>
                                        </p:tgtEl>
                                      </p:cBhvr>
                                    </p:animEffect>
                                  </p:childTnLst>
                                </p:cTn>
                              </p:par>
                              <p:par>
                                <p:cTn id="55" presetID="9" presetClass="entr" presetSubtype="0" fill="hold" grpId="0" nodeType="withEffect">
                                  <p:stCondLst>
                                    <p:cond delay="54500"/>
                                  </p:stCondLst>
                                  <p:childTnLst>
                                    <p:set>
                                      <p:cBhvr>
                                        <p:cTn id="56" dur="1" fill="hold">
                                          <p:stCondLst>
                                            <p:cond delay="0"/>
                                          </p:stCondLst>
                                        </p:cTn>
                                        <p:tgtEl>
                                          <p:spTgt spid="8"/>
                                        </p:tgtEl>
                                        <p:attrNameLst>
                                          <p:attrName>style.visibility</p:attrName>
                                        </p:attrNameLst>
                                      </p:cBhvr>
                                      <p:to>
                                        <p:strVal val="visible"/>
                                      </p:to>
                                    </p:set>
                                    <p:animEffect transition="in" filter="dissolv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9"/>
                </p:tgtEl>
              </p:cMediaNode>
            </p:audio>
          </p:childTnLst>
        </p:cTn>
      </p:par>
    </p:tnLst>
    <p:bldLst>
      <p:bldP spid="2" grpId="0"/>
      <p:bldP spid="4" grpId="0"/>
      <p:bldP spid="4" grpId="1"/>
      <p:bldP spid="6" grpId="0"/>
      <p:bldP spid="6" grpId="1"/>
      <p:bldP spid="7" grpId="0"/>
      <p:bldP spid="7" grpId="1"/>
      <p:bldP spid="8" grpId="0"/>
      <p:bldP spid="14" grpId="0"/>
      <p:bldP spid="14"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41676</TotalTime>
  <Words>2560</Words>
  <Application>Microsoft Macintosh PowerPoint</Application>
  <PresentationFormat>On-screen Show (4:3)</PresentationFormat>
  <Paragraphs>177</Paragraphs>
  <Slides>29</Slides>
  <Notes>3</Notes>
  <HiddenSlides>0</HiddenSlides>
  <MMClips>28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Copperplate</vt:lpstr>
      <vt:lpstr>Impact</vt:lpstr>
      <vt:lpstr>Times New Roman</vt:lpstr>
      <vt:lpstr>Wingdings</vt:lpstr>
      <vt:lpstr>Office Theme</vt:lpstr>
      <vt:lpstr>PowerPoint Presentation</vt:lpstr>
      <vt:lpstr>Disclaimer</vt:lpstr>
      <vt:lpstr>Module Three  Moving On Down the FMLA Road</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Module Four  Thank you!  Mark Stephens www.mstephenstc.com 817-368-7494</vt:lpstr>
      <vt:lpstr>PowerPoint Presentation</vt:lpstr>
    </vt:vector>
  </TitlesOfParts>
  <Company>City of Denton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Family and Medical Leave Act</dc:title>
  <dc:creator>City of Denton</dc:creator>
  <cp:lastModifiedBy>Mark Stephens</cp:lastModifiedBy>
  <cp:revision>419</cp:revision>
  <cp:lastPrinted>2023-05-03T22:34:13Z</cp:lastPrinted>
  <dcterms:created xsi:type="dcterms:W3CDTF">2001-11-01T15:29:13Z</dcterms:created>
  <dcterms:modified xsi:type="dcterms:W3CDTF">2024-08-02T18:06:21Z</dcterms:modified>
</cp:coreProperties>
</file>