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82" r:id="rId1"/>
  </p:sldMasterIdLst>
  <p:notesMasterIdLst>
    <p:notesMasterId r:id="rId29"/>
  </p:notesMasterIdLst>
  <p:handoutMasterIdLst>
    <p:handoutMasterId r:id="rId30"/>
  </p:handoutMasterIdLst>
  <p:sldIdLst>
    <p:sldId id="256" r:id="rId2"/>
    <p:sldId id="326" r:id="rId3"/>
    <p:sldId id="478" r:id="rId4"/>
    <p:sldId id="476" r:id="rId5"/>
    <p:sldId id="325" r:id="rId6"/>
    <p:sldId id="309" r:id="rId7"/>
    <p:sldId id="327" r:id="rId8"/>
    <p:sldId id="492" r:id="rId9"/>
    <p:sldId id="498" r:id="rId10"/>
    <p:sldId id="495" r:id="rId11"/>
    <p:sldId id="493" r:id="rId12"/>
    <p:sldId id="494" r:id="rId13"/>
    <p:sldId id="477" r:id="rId14"/>
    <p:sldId id="329" r:id="rId15"/>
    <p:sldId id="505" r:id="rId16"/>
    <p:sldId id="506" r:id="rId17"/>
    <p:sldId id="509" r:id="rId18"/>
    <p:sldId id="503" r:id="rId19"/>
    <p:sldId id="500" r:id="rId20"/>
    <p:sldId id="508" r:id="rId21"/>
    <p:sldId id="507" r:id="rId22"/>
    <p:sldId id="510" r:id="rId23"/>
    <p:sldId id="502" r:id="rId24"/>
    <p:sldId id="504" r:id="rId25"/>
    <p:sldId id="481" r:id="rId26"/>
    <p:sldId id="330" r:id="rId27"/>
    <p:sldId id="491" r:id="rId28"/>
  </p:sldIdLst>
  <p:sldSz cx="9144000" cy="6858000" type="screen4x3"/>
  <p:notesSz cx="6950075" cy="9236075"/>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08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95884" autoAdjust="0"/>
  </p:normalViewPr>
  <p:slideViewPr>
    <p:cSldViewPr>
      <p:cViewPr varScale="1">
        <p:scale>
          <a:sx n="109" d="100"/>
          <a:sy n="109" d="100"/>
        </p:scale>
        <p:origin x="61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1BC7E276-B3B8-80E9-A553-D0AC65F2976C}"/>
              </a:ext>
            </a:extLst>
          </p:cNvPr>
          <p:cNvSpPr>
            <a:spLocks noGrp="1" noChangeArrowheads="1"/>
          </p:cNvSpPr>
          <p:nvPr>
            <p:ph type="hdr" sz="quarter"/>
          </p:nvPr>
        </p:nvSpPr>
        <p:spPr bwMode="auto">
          <a:xfrm>
            <a:off x="0" y="0"/>
            <a:ext cx="3011488" cy="461963"/>
          </a:xfrm>
          <a:prstGeom prst="rect">
            <a:avLst/>
          </a:prstGeom>
          <a:noFill/>
          <a:ln w="9525">
            <a:noFill/>
            <a:miter lim="800000"/>
            <a:headEnd/>
            <a:tailEnd/>
          </a:ln>
          <a:effectLst/>
        </p:spPr>
        <p:txBody>
          <a:bodyPr vert="horz" wrap="square" lIns="91594" tIns="45799" rIns="91594" bIns="45799" numCol="1" anchor="t" anchorCtr="0" compatLnSpc="1">
            <a:prstTxWarp prst="textNoShape">
              <a:avLst/>
            </a:prstTxWarp>
          </a:bodyPr>
          <a:lstStyle>
            <a:lvl1pPr defTabSz="915886" eaLnBrk="1" hangingPunct="1">
              <a:defRPr sz="1200"/>
            </a:lvl1pPr>
          </a:lstStyle>
          <a:p>
            <a:pPr>
              <a:defRPr/>
            </a:pPr>
            <a:endParaRPr lang="en-US"/>
          </a:p>
        </p:txBody>
      </p:sp>
      <p:sp>
        <p:nvSpPr>
          <p:cNvPr id="58371" name="Rectangle 3">
            <a:extLst>
              <a:ext uri="{FF2B5EF4-FFF2-40B4-BE49-F238E27FC236}">
                <a16:creationId xmlns:a16="http://schemas.microsoft.com/office/drawing/2014/main" id="{9700DF75-18E9-A362-2534-E29EE680754E}"/>
              </a:ext>
            </a:extLst>
          </p:cNvPr>
          <p:cNvSpPr>
            <a:spLocks noGrp="1" noChangeArrowheads="1"/>
          </p:cNvSpPr>
          <p:nvPr>
            <p:ph type="dt" sz="quarter" idx="1"/>
          </p:nvPr>
        </p:nvSpPr>
        <p:spPr bwMode="auto">
          <a:xfrm>
            <a:off x="3938588" y="0"/>
            <a:ext cx="3011487" cy="461963"/>
          </a:xfrm>
          <a:prstGeom prst="rect">
            <a:avLst/>
          </a:prstGeom>
          <a:noFill/>
          <a:ln w="9525">
            <a:noFill/>
            <a:miter lim="800000"/>
            <a:headEnd/>
            <a:tailEnd/>
          </a:ln>
          <a:effectLst/>
        </p:spPr>
        <p:txBody>
          <a:bodyPr vert="horz" wrap="square" lIns="91594" tIns="45799" rIns="91594" bIns="45799" numCol="1" anchor="t" anchorCtr="0" compatLnSpc="1">
            <a:prstTxWarp prst="textNoShape">
              <a:avLst/>
            </a:prstTxWarp>
          </a:bodyPr>
          <a:lstStyle>
            <a:lvl1pPr algn="r" defTabSz="915886" eaLnBrk="1" hangingPunct="1">
              <a:defRPr sz="1200"/>
            </a:lvl1pPr>
          </a:lstStyle>
          <a:p>
            <a:pPr>
              <a:defRPr/>
            </a:pPr>
            <a:endParaRPr lang="en-US"/>
          </a:p>
        </p:txBody>
      </p:sp>
      <p:sp>
        <p:nvSpPr>
          <p:cNvPr id="58372" name="Rectangle 4">
            <a:extLst>
              <a:ext uri="{FF2B5EF4-FFF2-40B4-BE49-F238E27FC236}">
                <a16:creationId xmlns:a16="http://schemas.microsoft.com/office/drawing/2014/main" id="{0217E49B-577D-50D0-088F-22540CE2D1F3}"/>
              </a:ext>
            </a:extLst>
          </p:cNvPr>
          <p:cNvSpPr>
            <a:spLocks noGrp="1" noChangeArrowheads="1"/>
          </p:cNvSpPr>
          <p:nvPr>
            <p:ph type="ftr" sz="quarter" idx="2"/>
          </p:nvPr>
        </p:nvSpPr>
        <p:spPr bwMode="auto">
          <a:xfrm>
            <a:off x="0" y="8774113"/>
            <a:ext cx="3011488" cy="461962"/>
          </a:xfrm>
          <a:prstGeom prst="rect">
            <a:avLst/>
          </a:prstGeom>
          <a:noFill/>
          <a:ln w="9525">
            <a:noFill/>
            <a:miter lim="800000"/>
            <a:headEnd/>
            <a:tailEnd/>
          </a:ln>
          <a:effectLst/>
        </p:spPr>
        <p:txBody>
          <a:bodyPr vert="horz" wrap="square" lIns="91594" tIns="45799" rIns="91594" bIns="45799" numCol="1" anchor="b" anchorCtr="0" compatLnSpc="1">
            <a:prstTxWarp prst="textNoShape">
              <a:avLst/>
            </a:prstTxWarp>
          </a:bodyPr>
          <a:lstStyle>
            <a:lvl1pPr defTabSz="915886" eaLnBrk="1" hangingPunct="1">
              <a:defRPr sz="1200"/>
            </a:lvl1pPr>
          </a:lstStyle>
          <a:p>
            <a:pPr>
              <a:defRPr/>
            </a:pPr>
            <a:endParaRPr lang="en-US"/>
          </a:p>
        </p:txBody>
      </p:sp>
      <p:sp>
        <p:nvSpPr>
          <p:cNvPr id="58373" name="Rectangle 5">
            <a:extLst>
              <a:ext uri="{FF2B5EF4-FFF2-40B4-BE49-F238E27FC236}">
                <a16:creationId xmlns:a16="http://schemas.microsoft.com/office/drawing/2014/main" id="{6CBAC419-7695-EDD2-1E5E-3E2A2C0A8897}"/>
              </a:ext>
            </a:extLst>
          </p:cNvPr>
          <p:cNvSpPr>
            <a:spLocks noGrp="1" noChangeArrowheads="1"/>
          </p:cNvSpPr>
          <p:nvPr>
            <p:ph type="sldNum" sz="quarter" idx="3"/>
          </p:nvPr>
        </p:nvSpPr>
        <p:spPr bwMode="auto">
          <a:xfrm>
            <a:off x="3938588" y="8774113"/>
            <a:ext cx="3011487" cy="461962"/>
          </a:xfrm>
          <a:prstGeom prst="rect">
            <a:avLst/>
          </a:prstGeom>
          <a:noFill/>
          <a:ln w="9525">
            <a:noFill/>
            <a:miter lim="800000"/>
            <a:headEnd/>
            <a:tailEnd/>
          </a:ln>
          <a:effectLst/>
        </p:spPr>
        <p:txBody>
          <a:bodyPr vert="horz" wrap="square" lIns="91594" tIns="45799" rIns="91594" bIns="45799" numCol="1" anchor="b" anchorCtr="0" compatLnSpc="1">
            <a:prstTxWarp prst="textNoShape">
              <a:avLst/>
            </a:prstTxWarp>
          </a:bodyPr>
          <a:lstStyle>
            <a:lvl1pPr algn="r" eaLnBrk="1" hangingPunct="1">
              <a:defRPr sz="1200"/>
            </a:lvl1pPr>
          </a:lstStyle>
          <a:p>
            <a:pPr>
              <a:defRPr/>
            </a:pPr>
            <a:fld id="{9D843E28-64CB-414B-B502-C9A2FFA5D91B}"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9606253C-5E39-CEB4-61CB-569E482B18F3}"/>
              </a:ext>
            </a:extLst>
          </p:cNvPr>
          <p:cNvSpPr>
            <a:spLocks noGrp="1" noChangeArrowheads="1"/>
          </p:cNvSpPr>
          <p:nvPr>
            <p:ph type="hdr" sz="quarter"/>
          </p:nvPr>
        </p:nvSpPr>
        <p:spPr bwMode="auto">
          <a:xfrm>
            <a:off x="0" y="0"/>
            <a:ext cx="3011488" cy="461963"/>
          </a:xfrm>
          <a:prstGeom prst="rect">
            <a:avLst/>
          </a:prstGeom>
          <a:noFill/>
          <a:ln w="9525">
            <a:noFill/>
            <a:miter lim="800000"/>
            <a:headEnd/>
            <a:tailEnd/>
          </a:ln>
          <a:effectLst/>
        </p:spPr>
        <p:txBody>
          <a:bodyPr vert="horz" wrap="square" lIns="91594" tIns="45799" rIns="91594" bIns="45799" numCol="1" anchor="t" anchorCtr="0" compatLnSpc="1">
            <a:prstTxWarp prst="textNoShape">
              <a:avLst/>
            </a:prstTxWarp>
          </a:bodyPr>
          <a:lstStyle>
            <a:lvl1pPr defTabSz="915886" eaLnBrk="1" hangingPunct="1">
              <a:defRPr sz="1200"/>
            </a:lvl1pPr>
          </a:lstStyle>
          <a:p>
            <a:pPr>
              <a:defRPr/>
            </a:pPr>
            <a:endParaRPr lang="en-US"/>
          </a:p>
        </p:txBody>
      </p:sp>
      <p:sp>
        <p:nvSpPr>
          <p:cNvPr id="11267" name="Rectangle 3">
            <a:extLst>
              <a:ext uri="{FF2B5EF4-FFF2-40B4-BE49-F238E27FC236}">
                <a16:creationId xmlns:a16="http://schemas.microsoft.com/office/drawing/2014/main" id="{03FABB6D-08E1-81B3-241A-7D7833417795}"/>
              </a:ext>
            </a:extLst>
          </p:cNvPr>
          <p:cNvSpPr>
            <a:spLocks noGrp="1" noChangeArrowheads="1"/>
          </p:cNvSpPr>
          <p:nvPr>
            <p:ph type="dt" idx="1"/>
          </p:nvPr>
        </p:nvSpPr>
        <p:spPr bwMode="auto">
          <a:xfrm>
            <a:off x="3938588" y="0"/>
            <a:ext cx="3011487" cy="461963"/>
          </a:xfrm>
          <a:prstGeom prst="rect">
            <a:avLst/>
          </a:prstGeom>
          <a:noFill/>
          <a:ln w="9525">
            <a:noFill/>
            <a:miter lim="800000"/>
            <a:headEnd/>
            <a:tailEnd/>
          </a:ln>
          <a:effectLst/>
        </p:spPr>
        <p:txBody>
          <a:bodyPr vert="horz" wrap="square" lIns="91594" tIns="45799" rIns="91594" bIns="45799" numCol="1" anchor="t" anchorCtr="0" compatLnSpc="1">
            <a:prstTxWarp prst="textNoShape">
              <a:avLst/>
            </a:prstTxWarp>
          </a:bodyPr>
          <a:lstStyle>
            <a:lvl1pPr algn="r" defTabSz="915886" eaLnBrk="1" hangingPunct="1">
              <a:defRPr sz="1200"/>
            </a:lvl1pPr>
          </a:lstStyle>
          <a:p>
            <a:pPr>
              <a:defRPr/>
            </a:pPr>
            <a:endParaRPr lang="en-US"/>
          </a:p>
        </p:txBody>
      </p:sp>
      <p:sp>
        <p:nvSpPr>
          <p:cNvPr id="21508" name="Rectangle 4">
            <a:extLst>
              <a:ext uri="{FF2B5EF4-FFF2-40B4-BE49-F238E27FC236}">
                <a16:creationId xmlns:a16="http://schemas.microsoft.com/office/drawing/2014/main" id="{A494DC46-F6B1-8209-6D24-C60C165CCE7D}"/>
              </a:ext>
            </a:extLst>
          </p:cNvPr>
          <p:cNvSpPr>
            <a:spLocks noGrp="1" noRot="1" noChangeAspect="1" noChangeArrowheads="1" noTextEdit="1"/>
          </p:cNvSpPr>
          <p:nvPr>
            <p:ph type="sldImg" idx="2"/>
          </p:nvPr>
        </p:nvSpPr>
        <p:spPr bwMode="auto">
          <a:xfrm>
            <a:off x="1168400" y="693738"/>
            <a:ext cx="4614863" cy="3462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a:extLst>
              <a:ext uri="{FF2B5EF4-FFF2-40B4-BE49-F238E27FC236}">
                <a16:creationId xmlns:a16="http://schemas.microsoft.com/office/drawing/2014/main" id="{18A0928A-C5D6-F798-A2DB-45A3C6DA09C4}"/>
              </a:ext>
            </a:extLst>
          </p:cNvPr>
          <p:cNvSpPr>
            <a:spLocks noGrp="1" noChangeArrowheads="1"/>
          </p:cNvSpPr>
          <p:nvPr>
            <p:ph type="body" sz="quarter" idx="3"/>
          </p:nvPr>
        </p:nvSpPr>
        <p:spPr bwMode="auto">
          <a:xfrm>
            <a:off x="927100" y="4387850"/>
            <a:ext cx="5095875" cy="4154488"/>
          </a:xfrm>
          <a:prstGeom prst="rect">
            <a:avLst/>
          </a:prstGeom>
          <a:noFill/>
          <a:ln w="9525">
            <a:noFill/>
            <a:miter lim="800000"/>
            <a:headEnd/>
            <a:tailEnd/>
          </a:ln>
          <a:effectLst/>
        </p:spPr>
        <p:txBody>
          <a:bodyPr vert="horz" wrap="square" lIns="91594" tIns="45799" rIns="91594" bIns="4579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a:extLst>
              <a:ext uri="{FF2B5EF4-FFF2-40B4-BE49-F238E27FC236}">
                <a16:creationId xmlns:a16="http://schemas.microsoft.com/office/drawing/2014/main" id="{431ED27C-2D52-5E76-8D68-8146905948E3}"/>
              </a:ext>
            </a:extLst>
          </p:cNvPr>
          <p:cNvSpPr>
            <a:spLocks noGrp="1" noChangeArrowheads="1"/>
          </p:cNvSpPr>
          <p:nvPr>
            <p:ph type="ftr" sz="quarter" idx="4"/>
          </p:nvPr>
        </p:nvSpPr>
        <p:spPr bwMode="auto">
          <a:xfrm>
            <a:off x="0" y="8774113"/>
            <a:ext cx="3011488" cy="461962"/>
          </a:xfrm>
          <a:prstGeom prst="rect">
            <a:avLst/>
          </a:prstGeom>
          <a:noFill/>
          <a:ln w="9525">
            <a:noFill/>
            <a:miter lim="800000"/>
            <a:headEnd/>
            <a:tailEnd/>
          </a:ln>
          <a:effectLst/>
        </p:spPr>
        <p:txBody>
          <a:bodyPr vert="horz" wrap="square" lIns="91594" tIns="45799" rIns="91594" bIns="45799" numCol="1" anchor="b" anchorCtr="0" compatLnSpc="1">
            <a:prstTxWarp prst="textNoShape">
              <a:avLst/>
            </a:prstTxWarp>
          </a:bodyPr>
          <a:lstStyle>
            <a:lvl1pPr defTabSz="915886" eaLnBrk="1" hangingPunct="1">
              <a:defRPr sz="1200"/>
            </a:lvl1pPr>
          </a:lstStyle>
          <a:p>
            <a:pPr>
              <a:defRPr/>
            </a:pPr>
            <a:endParaRPr lang="en-US"/>
          </a:p>
        </p:txBody>
      </p:sp>
      <p:sp>
        <p:nvSpPr>
          <p:cNvPr id="11271" name="Rectangle 7">
            <a:extLst>
              <a:ext uri="{FF2B5EF4-FFF2-40B4-BE49-F238E27FC236}">
                <a16:creationId xmlns:a16="http://schemas.microsoft.com/office/drawing/2014/main" id="{56D58940-0642-7D53-0B11-C5C3B9752D39}"/>
              </a:ext>
            </a:extLst>
          </p:cNvPr>
          <p:cNvSpPr>
            <a:spLocks noGrp="1" noChangeArrowheads="1"/>
          </p:cNvSpPr>
          <p:nvPr>
            <p:ph type="sldNum" sz="quarter" idx="5"/>
          </p:nvPr>
        </p:nvSpPr>
        <p:spPr bwMode="auto">
          <a:xfrm>
            <a:off x="3938588" y="8774113"/>
            <a:ext cx="3011487" cy="461962"/>
          </a:xfrm>
          <a:prstGeom prst="rect">
            <a:avLst/>
          </a:prstGeom>
          <a:noFill/>
          <a:ln w="9525">
            <a:noFill/>
            <a:miter lim="800000"/>
            <a:headEnd/>
            <a:tailEnd/>
          </a:ln>
          <a:effectLst/>
        </p:spPr>
        <p:txBody>
          <a:bodyPr vert="horz" wrap="square" lIns="91594" tIns="45799" rIns="91594" bIns="45799" numCol="1" anchor="b" anchorCtr="0" compatLnSpc="1">
            <a:prstTxWarp prst="textNoShape">
              <a:avLst/>
            </a:prstTxWarp>
          </a:bodyPr>
          <a:lstStyle>
            <a:lvl1pPr algn="r" eaLnBrk="1" hangingPunct="1">
              <a:defRPr sz="1200"/>
            </a:lvl1pPr>
          </a:lstStyle>
          <a:p>
            <a:pPr>
              <a:defRPr/>
            </a:pPr>
            <a:fld id="{8A2BB86B-EF9B-5847-A54D-0BAA252B628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EAE30514-2A0D-D520-7A8F-C8F9DABFF942}"/>
              </a:ext>
            </a:extLst>
          </p:cNvPr>
          <p:cNvSpPr>
            <a:spLocks noGrp="1" noRot="1" noChangeAspect="1" noChangeArrowheads="1" noTextEdit="1"/>
          </p:cNvSpPr>
          <p:nvPr>
            <p:ph type="sldImg"/>
          </p:nvPr>
        </p:nvSpPr>
        <p:spPr>
          <a:ln/>
        </p:spPr>
      </p:sp>
      <p:sp>
        <p:nvSpPr>
          <p:cNvPr id="24578" name="Notes Placeholder 2">
            <a:extLst>
              <a:ext uri="{FF2B5EF4-FFF2-40B4-BE49-F238E27FC236}">
                <a16:creationId xmlns:a16="http://schemas.microsoft.com/office/drawing/2014/main" id="{ECE48D3D-2954-29C6-FBBF-E1F7857A69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4579" name="Slide Number Placeholder 3">
            <a:extLst>
              <a:ext uri="{FF2B5EF4-FFF2-40B4-BE49-F238E27FC236}">
                <a16:creationId xmlns:a16="http://schemas.microsoft.com/office/drawing/2014/main" id="{3C701510-C148-95B2-9988-36EC604421D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3DE5DBD-D938-AE45-B8F7-A5CF4D804587}" type="slidenum">
              <a:rPr lang="en-US" altLang="en-US" sz="1200" smtClean="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t">
              <a:buFont typeface="Arial" panose="020B0604020202020204" pitchFamily="34" charset="0"/>
              <a:buChar char="•"/>
            </a:pPr>
            <a:r>
              <a:rPr lang="en-US" sz="1800" b="0" i="0" u="none" strike="noStrike" dirty="0">
                <a:solidFill>
                  <a:srgbClr val="212121"/>
                </a:solidFill>
                <a:effectLst/>
                <a:latin typeface="Source Sans Pro Web"/>
              </a:rPr>
              <a:t>The poster must be displayed in plain view where all employees and applicants can readily see it and must have text large enough so it can be easily read.</a:t>
            </a:r>
          </a:p>
          <a:p>
            <a:pPr algn="l" fontAlgn="t">
              <a:buFont typeface="Arial" panose="020B0604020202020204" pitchFamily="34" charset="0"/>
              <a:buChar char="•"/>
            </a:pPr>
            <a:r>
              <a:rPr lang="en-US" sz="1800" b="0" i="0" u="none" strike="noStrike" dirty="0">
                <a:solidFill>
                  <a:srgbClr val="212121"/>
                </a:solidFill>
                <a:effectLst/>
                <a:latin typeface="Source Sans Pro Web"/>
              </a:rPr>
              <a:t>The information displayed on the poster must explain the FMLA provisions and provide information on how to file a complaint with the Wage and Hour Division.</a:t>
            </a:r>
          </a:p>
          <a:p>
            <a:pPr algn="l" fontAlgn="t">
              <a:buFont typeface="Arial" panose="020B0604020202020204" pitchFamily="34" charset="0"/>
              <a:buChar char="•"/>
            </a:pPr>
            <a:r>
              <a:rPr lang="en-US" sz="1800" b="0" i="0" u="none" strike="noStrike" dirty="0">
                <a:solidFill>
                  <a:srgbClr val="212121"/>
                </a:solidFill>
                <a:effectLst/>
                <a:latin typeface="Source Sans Pro Web"/>
              </a:rPr>
              <a:t>If a significant portion of employees do not read and write English, the employer must provide the general notice in a language in which they can read and write.</a:t>
            </a:r>
          </a:p>
          <a:p>
            <a:endParaRPr lang="en-US" dirty="0"/>
          </a:p>
        </p:txBody>
      </p:sp>
      <p:sp>
        <p:nvSpPr>
          <p:cNvPr id="4" name="Slide Number Placeholder 3"/>
          <p:cNvSpPr>
            <a:spLocks noGrp="1"/>
          </p:cNvSpPr>
          <p:nvPr>
            <p:ph type="sldNum" sz="quarter" idx="5"/>
          </p:nvPr>
        </p:nvSpPr>
        <p:spPr/>
        <p:txBody>
          <a:bodyPr/>
          <a:lstStyle/>
          <a:p>
            <a:pPr>
              <a:defRPr/>
            </a:pPr>
            <a:fld id="{8A2BB86B-EF9B-5847-A54D-0BAA252B628F}" type="slidenum">
              <a:rPr lang="en-US" altLang="en-US" smtClean="0"/>
              <a:pPr>
                <a:defRPr/>
              </a:pPr>
              <a:t>13</a:t>
            </a:fld>
            <a:endParaRPr lang="en-US" altLang="en-US"/>
          </a:p>
        </p:txBody>
      </p:sp>
    </p:spTree>
    <p:extLst>
      <p:ext uri="{BB962C8B-B14F-4D97-AF65-F5344CB8AC3E}">
        <p14:creationId xmlns:p14="http://schemas.microsoft.com/office/powerpoint/2010/main" val="2758605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Oral or written: once- approved may be required to refer to that FMLA</a:t>
            </a:r>
          </a:p>
          <a:p>
            <a:r>
              <a:rPr lang="en-US" dirty="0"/>
              <a:t>The first time the employee requests leave for a qualifying reason, he or she is not required to specifically mention the FMLA</a:t>
            </a:r>
          </a:p>
          <a:p>
            <a:endParaRPr lang="en-US" dirty="0"/>
          </a:p>
          <a:p>
            <a:r>
              <a:rPr lang="en-US" dirty="0"/>
              <a:t>Leave that is foreseeable – employee must give at least 30 days advance notice of need to take FMLA leave when they know about the need for the leave in advance if possible and practical to do so surgery example the employer may delay the leave for thirty days however, employee may not discriminate against the employee for requesting if 30 days advance is not practical – must provide as soon as possible and practical if an advance surgery employee should consult with employer to try and schedule the medical procedure at a time that minimizes the disruption to operations FMLA</a:t>
            </a:r>
          </a:p>
          <a:p>
            <a:endParaRPr lang="en-US" dirty="0"/>
          </a:p>
          <a:p>
            <a:r>
              <a:rPr lang="en-US" dirty="0"/>
              <a:t>Leave that is not foreseeable</a:t>
            </a:r>
          </a:p>
          <a:p>
            <a:endParaRPr lang="en-US" dirty="0"/>
          </a:p>
          <a:p>
            <a:r>
              <a:rPr lang="en-US" dirty="0"/>
              <a:t>An employer may waive the employee’s notice requirement or its own internal rules about leave requests</a:t>
            </a:r>
          </a:p>
          <a:p>
            <a:pPr algn="l"/>
            <a:r>
              <a:rPr lang="en-US" b="0" i="0" u="none" strike="noStrike" dirty="0">
                <a:solidFill>
                  <a:srgbClr val="222222"/>
                </a:solidFill>
                <a:effectLst/>
                <a:latin typeface="ProximaNova" panose="02000506030000020004" pitchFamily="2" charset="0"/>
              </a:rPr>
              <a:t>In ruling for Blue Cube, the 5th Circuit emphasized that an employee must give their employer enough information for a reasonable employer to know that the employee needs leave or intends to take leave. The plaintiff’s comment about “getting FMLA for her Dad” was not sufficient to put the company on notice that she intended to take leave and that the leave was for a qualifying reason.</a:t>
            </a:r>
          </a:p>
          <a:p>
            <a:pPr algn="l"/>
            <a:r>
              <a:rPr lang="en-US" b="0" i="0" u="none" strike="noStrike" dirty="0">
                <a:solidFill>
                  <a:srgbClr val="222222"/>
                </a:solidFill>
                <a:effectLst/>
                <a:latin typeface="ProximaNova" panose="02000506030000020004" pitchFamily="2" charset="0"/>
              </a:rPr>
              <a:t>The appellate court further noted that an employer may condition approval of FMLA-protected leave on the worker’s compliance with the employer’s usual notice and procedural requirements, absent unusual circumstances. In this case, Blue Cube prevailed based on the facts that the plaintiff had taken FMLA leave previously and thus was aware of the process, but failed to follow Blue Cube’s procedures for requesting leave after she made a comment about FMLA in passing to the HR professional.</a:t>
            </a:r>
          </a:p>
          <a:p>
            <a:pPr algn="l"/>
            <a:r>
              <a:rPr lang="en-US" b="0" i="0" u="none" strike="noStrike" dirty="0">
                <a:solidFill>
                  <a:srgbClr val="222222"/>
                </a:solidFill>
                <a:effectLst/>
                <a:latin typeface="ProximaNova" panose="02000506030000020004" pitchFamily="2" charset="0"/>
              </a:rPr>
              <a:t>One more thing helped Blue Cube—the supervisor expressly referred the plaintiff to contact the HR professional. The 5th Circuit noted that the supervisor’s knowledge of the father’s ailments coupled with his knowledge that the plaintiff was missing some work might have been enough to trigger the employer’s FMLA obligations, if the supervisor had not instructed her to contact HR.</a:t>
            </a:r>
          </a:p>
          <a:p>
            <a:br>
              <a:rPr lang="en-US" dirty="0"/>
            </a:br>
            <a:endParaRPr lang="en-US" dirty="0"/>
          </a:p>
        </p:txBody>
      </p:sp>
      <p:sp>
        <p:nvSpPr>
          <p:cNvPr id="4" name="Slide Number Placeholder 3"/>
          <p:cNvSpPr>
            <a:spLocks noGrp="1"/>
          </p:cNvSpPr>
          <p:nvPr>
            <p:ph type="sldNum" sz="quarter" idx="10"/>
          </p:nvPr>
        </p:nvSpPr>
        <p:spPr/>
        <p:txBody>
          <a:bodyPr/>
          <a:lstStyle/>
          <a:p>
            <a:fld id="{DC5E6EEB-424F-4CA5-BCC8-916C05993E96}" type="slidenum">
              <a:rPr lang="en-US" smtClean="0"/>
              <a:pPr/>
              <a:t>25</a:t>
            </a:fld>
            <a:endParaRPr lang="en-US"/>
          </a:p>
        </p:txBody>
      </p:sp>
    </p:spTree>
    <p:extLst>
      <p:ext uri="{BB962C8B-B14F-4D97-AF65-F5344CB8AC3E}">
        <p14:creationId xmlns:p14="http://schemas.microsoft.com/office/powerpoint/2010/main" val="3918183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F907C077-C9E9-5673-BAF6-6C6676E42AE7}"/>
              </a:ext>
            </a:extLst>
          </p:cNvPr>
          <p:cNvSpPr>
            <a:spLocks noGrp="1" noRot="1" noChangeAspect="1" noChangeArrowheads="1" noTextEdit="1"/>
          </p:cNvSpPr>
          <p:nvPr>
            <p:ph type="sldImg"/>
          </p:nvPr>
        </p:nvSpPr>
        <p:spPr>
          <a:ln/>
        </p:spPr>
      </p:sp>
      <p:sp>
        <p:nvSpPr>
          <p:cNvPr id="26626" name="Notes Placeholder 2">
            <a:extLst>
              <a:ext uri="{FF2B5EF4-FFF2-40B4-BE49-F238E27FC236}">
                <a16:creationId xmlns:a16="http://schemas.microsoft.com/office/drawing/2014/main" id="{68A09B1D-EB03-4A38-09B5-BED69F3CE5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627" name="Slide Number Placeholder 3">
            <a:extLst>
              <a:ext uri="{FF2B5EF4-FFF2-40B4-BE49-F238E27FC236}">
                <a16:creationId xmlns:a16="http://schemas.microsoft.com/office/drawing/2014/main" id="{BD3B9AC7-8215-7CBD-4A96-9FB836CC6F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A340DFA-7A0E-D844-A1D1-9CE7EF0EC47F}" type="slidenum">
              <a:rPr lang="en-US" altLang="en-US" sz="1200" smtClean="0"/>
              <a:pPr/>
              <a:t>2</a:t>
            </a:fld>
            <a:endParaRPr lang="en-US" altLang="en-US" sz="1200"/>
          </a:p>
        </p:txBody>
      </p:sp>
    </p:spTree>
    <p:extLst>
      <p:ext uri="{BB962C8B-B14F-4D97-AF65-F5344CB8AC3E}">
        <p14:creationId xmlns:p14="http://schemas.microsoft.com/office/powerpoint/2010/main" val="1104271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6ED4F39F-1E25-A942-B330-A395378287F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16FF7C6C-C327-EB7D-DA85-05BFDCB679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2771" name="Slide Number Placeholder 3">
            <a:extLst>
              <a:ext uri="{FF2B5EF4-FFF2-40B4-BE49-F238E27FC236}">
                <a16:creationId xmlns:a16="http://schemas.microsoft.com/office/drawing/2014/main" id="{43E76F0C-6B2C-B123-C195-037B63CAC0E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F55E52C-6070-DD4C-B719-D7C19F7ABB26}" type="slidenum">
              <a:rPr lang="en-US" altLang="en-US" sz="1200" smtClean="0"/>
              <a:pPr/>
              <a:t>6</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2BB86B-EF9B-5847-A54D-0BAA252B628F}" type="slidenum">
              <a:rPr lang="en-US" altLang="en-US" smtClean="0"/>
              <a:pPr>
                <a:defRPr/>
              </a:pPr>
              <a:t>7</a:t>
            </a:fld>
            <a:endParaRPr lang="en-US" altLang="en-US"/>
          </a:p>
        </p:txBody>
      </p:sp>
    </p:spTree>
    <p:extLst>
      <p:ext uri="{BB962C8B-B14F-4D97-AF65-F5344CB8AC3E}">
        <p14:creationId xmlns:p14="http://schemas.microsoft.com/office/powerpoint/2010/main" val="291837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2BB86B-EF9B-5847-A54D-0BAA252B628F}" type="slidenum">
              <a:rPr lang="en-US" altLang="en-US" smtClean="0"/>
              <a:pPr>
                <a:defRPr/>
              </a:pPr>
              <a:t>8</a:t>
            </a:fld>
            <a:endParaRPr lang="en-US" altLang="en-US"/>
          </a:p>
        </p:txBody>
      </p:sp>
    </p:spTree>
    <p:extLst>
      <p:ext uri="{BB962C8B-B14F-4D97-AF65-F5344CB8AC3E}">
        <p14:creationId xmlns:p14="http://schemas.microsoft.com/office/powerpoint/2010/main" val="2764764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2BB86B-EF9B-5847-A54D-0BAA252B628F}" type="slidenum">
              <a:rPr lang="en-US" altLang="en-US" smtClean="0"/>
              <a:pPr>
                <a:defRPr/>
              </a:pPr>
              <a:t>9</a:t>
            </a:fld>
            <a:endParaRPr lang="en-US" altLang="en-US"/>
          </a:p>
        </p:txBody>
      </p:sp>
    </p:spTree>
    <p:extLst>
      <p:ext uri="{BB962C8B-B14F-4D97-AF65-F5344CB8AC3E}">
        <p14:creationId xmlns:p14="http://schemas.microsoft.com/office/powerpoint/2010/main" val="1462524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2BB86B-EF9B-5847-A54D-0BAA252B628F}" type="slidenum">
              <a:rPr lang="en-US" altLang="en-US" smtClean="0"/>
              <a:pPr>
                <a:defRPr/>
              </a:pPr>
              <a:t>10</a:t>
            </a:fld>
            <a:endParaRPr lang="en-US" altLang="en-US"/>
          </a:p>
        </p:txBody>
      </p:sp>
    </p:spTree>
    <p:extLst>
      <p:ext uri="{BB962C8B-B14F-4D97-AF65-F5344CB8AC3E}">
        <p14:creationId xmlns:p14="http://schemas.microsoft.com/office/powerpoint/2010/main" val="3371129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2BB86B-EF9B-5847-A54D-0BAA252B628F}" type="slidenum">
              <a:rPr lang="en-US" altLang="en-US" smtClean="0"/>
              <a:pPr>
                <a:defRPr/>
              </a:pPr>
              <a:t>11</a:t>
            </a:fld>
            <a:endParaRPr lang="en-US" altLang="en-US"/>
          </a:p>
        </p:txBody>
      </p:sp>
    </p:spTree>
    <p:extLst>
      <p:ext uri="{BB962C8B-B14F-4D97-AF65-F5344CB8AC3E}">
        <p14:creationId xmlns:p14="http://schemas.microsoft.com/office/powerpoint/2010/main" val="9218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2BB86B-EF9B-5847-A54D-0BAA252B628F}" type="slidenum">
              <a:rPr lang="en-US" altLang="en-US" smtClean="0"/>
              <a:pPr>
                <a:defRPr/>
              </a:pPr>
              <a:t>12</a:t>
            </a:fld>
            <a:endParaRPr lang="en-US" altLang="en-US"/>
          </a:p>
        </p:txBody>
      </p:sp>
    </p:spTree>
    <p:extLst>
      <p:ext uri="{BB962C8B-B14F-4D97-AF65-F5344CB8AC3E}">
        <p14:creationId xmlns:p14="http://schemas.microsoft.com/office/powerpoint/2010/main" val="2078204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1EA91-9E0E-ED1C-4920-C6436CAC9AA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44ACBE7-C233-90A6-869E-16FFEFC0916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6DB27E6-4F62-7205-42C7-0489DD5B5E3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A857A27A-33EA-921B-6B58-21DBE789601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8A4B1D3-D06D-C96B-7E69-CC9516527AD0}"/>
              </a:ext>
            </a:extLst>
          </p:cNvPr>
          <p:cNvSpPr>
            <a:spLocks noGrp="1"/>
          </p:cNvSpPr>
          <p:nvPr>
            <p:ph type="sldNum" sz="quarter" idx="12"/>
          </p:nvPr>
        </p:nvSpPr>
        <p:spPr/>
        <p:txBody>
          <a:bodyPr/>
          <a:lstStyle/>
          <a:p>
            <a:pPr>
              <a:defRPr/>
            </a:pPr>
            <a:fld id="{5177D36A-2D19-354C-8048-675CF2AC5EE0}" type="slidenum">
              <a:rPr lang="en-US" altLang="en-US" smtClean="0"/>
              <a:pPr>
                <a:defRPr/>
              </a:pPr>
              <a:t>‹#›</a:t>
            </a:fld>
            <a:endParaRPr lang="en-US" altLang="en-US"/>
          </a:p>
        </p:txBody>
      </p:sp>
    </p:spTree>
    <p:extLst>
      <p:ext uri="{BB962C8B-B14F-4D97-AF65-F5344CB8AC3E}">
        <p14:creationId xmlns:p14="http://schemas.microsoft.com/office/powerpoint/2010/main" val="1452428231"/>
      </p:ext>
    </p:extLst>
  </p:cSld>
  <p:clrMapOvr>
    <a:masterClrMapping/>
  </p:clrMapOvr>
  <mc:AlternateContent xmlns:mc="http://schemas.openxmlformats.org/markup-compatibility/2006" xmlns:p14="http://schemas.microsoft.com/office/powerpoint/2010/main">
    <mc:Choice Requires="p14">
      <p:transition p14:dur="250" advClick="0" advTm="14900">
        <p:fade/>
      </p:transition>
    </mc:Choice>
    <mc:Fallback xmlns="">
      <p:transition advClick="0" advTm="149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0DEB8-3225-E4AE-E1C2-36379A1E72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1F69F0-7A56-374F-7E0F-7C478B604D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3E52E4-1DB3-2563-50FB-196EBE80E05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2307FC02-582C-AC50-6553-46269F05F70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ABC5BF9-E2F8-F809-5E1B-84A74E6EDF68}"/>
              </a:ext>
            </a:extLst>
          </p:cNvPr>
          <p:cNvSpPr>
            <a:spLocks noGrp="1"/>
          </p:cNvSpPr>
          <p:nvPr>
            <p:ph type="sldNum" sz="quarter" idx="12"/>
          </p:nvPr>
        </p:nvSpPr>
        <p:spPr/>
        <p:txBody>
          <a:bodyPr/>
          <a:lstStyle/>
          <a:p>
            <a:pPr>
              <a:defRPr/>
            </a:pPr>
            <a:fld id="{98A24CA6-0B18-784B-B07A-344525A90488}" type="slidenum">
              <a:rPr lang="en-US" altLang="en-US" smtClean="0"/>
              <a:pPr>
                <a:defRPr/>
              </a:pPr>
              <a:t>‹#›</a:t>
            </a:fld>
            <a:endParaRPr lang="en-US" altLang="en-US"/>
          </a:p>
        </p:txBody>
      </p:sp>
    </p:spTree>
    <p:extLst>
      <p:ext uri="{BB962C8B-B14F-4D97-AF65-F5344CB8AC3E}">
        <p14:creationId xmlns:p14="http://schemas.microsoft.com/office/powerpoint/2010/main" val="355996553"/>
      </p:ext>
    </p:extLst>
  </p:cSld>
  <p:clrMapOvr>
    <a:masterClrMapping/>
  </p:clrMapOvr>
  <mc:AlternateContent xmlns:mc="http://schemas.openxmlformats.org/markup-compatibility/2006" xmlns:p14="http://schemas.microsoft.com/office/powerpoint/2010/main">
    <mc:Choice Requires="p14">
      <p:transition p14:dur="250" advClick="0" advTm="14900">
        <p:fade/>
      </p:transition>
    </mc:Choice>
    <mc:Fallback xmlns="">
      <p:transition advClick="0" advTm="149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C460DA-C471-4130-7643-594001BCBEF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9FB210-2135-164E-A74A-C579FE00BF8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60906B-C743-B64B-E9FB-3C0C10E50EE8}"/>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D43A9ED0-744A-FACD-D335-4FE969DF219F}"/>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0856A98F-04C3-5588-83B2-A52AB7E77E12}"/>
              </a:ext>
            </a:extLst>
          </p:cNvPr>
          <p:cNvSpPr>
            <a:spLocks noGrp="1"/>
          </p:cNvSpPr>
          <p:nvPr>
            <p:ph type="sldNum" sz="quarter" idx="12"/>
          </p:nvPr>
        </p:nvSpPr>
        <p:spPr/>
        <p:txBody>
          <a:bodyPr/>
          <a:lstStyle/>
          <a:p>
            <a:pPr>
              <a:defRPr/>
            </a:pPr>
            <a:fld id="{4CA2C093-F11F-FF40-A6D4-B9DC20C9A5AB}" type="slidenum">
              <a:rPr lang="en-US" altLang="en-US" smtClean="0"/>
              <a:pPr>
                <a:defRPr/>
              </a:pPr>
              <a:t>‹#›</a:t>
            </a:fld>
            <a:endParaRPr lang="en-US" altLang="en-US"/>
          </a:p>
        </p:txBody>
      </p:sp>
    </p:spTree>
    <p:extLst>
      <p:ext uri="{BB962C8B-B14F-4D97-AF65-F5344CB8AC3E}">
        <p14:creationId xmlns:p14="http://schemas.microsoft.com/office/powerpoint/2010/main" val="1137126536"/>
      </p:ext>
    </p:extLst>
  </p:cSld>
  <p:clrMapOvr>
    <a:masterClrMapping/>
  </p:clrMapOvr>
  <mc:AlternateContent xmlns:mc="http://schemas.openxmlformats.org/markup-compatibility/2006" xmlns:p14="http://schemas.microsoft.com/office/powerpoint/2010/main">
    <mc:Choice Requires="p14">
      <p:transition p14:dur="250" advClick="0" advTm="14900">
        <p:fade/>
      </p:transition>
    </mc:Choice>
    <mc:Fallback xmlns="">
      <p:transition advClick="0" advTm="149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1"/>
            <a:ext cx="7772400" cy="1206500"/>
          </a:xfrm>
        </p:spPr>
        <p:txBody>
          <a:bodyPr/>
          <a:lstStyle/>
          <a:p>
            <a:r>
              <a:rPr lang="en-US"/>
              <a:t>Click to edit Master title style</a:t>
            </a:r>
          </a:p>
        </p:txBody>
      </p:sp>
      <p:sp>
        <p:nvSpPr>
          <p:cNvPr id="3" name="Text Placeholder 2"/>
          <p:cNvSpPr>
            <a:spLocks noGrp="1"/>
          </p:cNvSpPr>
          <p:nvPr>
            <p:ph type="body" sz="half" idx="1"/>
          </p:nvPr>
        </p:nvSpPr>
        <p:spPr>
          <a:xfrm>
            <a:off x="12192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81600" y="1600200"/>
            <a:ext cx="3810000" cy="4495800"/>
          </a:xfrm>
        </p:spPr>
        <p:txBody>
          <a:bodyPr rtlCol="0">
            <a:normAutofit/>
          </a:bodyPr>
          <a:lstStyle/>
          <a:p>
            <a:pPr lvl="0"/>
            <a:endParaRPr lang="en-US" noProof="0"/>
          </a:p>
        </p:txBody>
      </p:sp>
      <p:sp>
        <p:nvSpPr>
          <p:cNvPr id="5" name="Date Placeholder 3">
            <a:extLst>
              <a:ext uri="{FF2B5EF4-FFF2-40B4-BE49-F238E27FC236}">
                <a16:creationId xmlns:a16="http://schemas.microsoft.com/office/drawing/2014/main" id="{40137363-39C8-CB5E-CFEB-021D8905C03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6DE7AEE-7B7F-1E0C-BD6E-BDFCBAF687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60B908-8318-BC0A-3AFB-212E04A43708}"/>
              </a:ext>
            </a:extLst>
          </p:cNvPr>
          <p:cNvSpPr>
            <a:spLocks noGrp="1"/>
          </p:cNvSpPr>
          <p:nvPr>
            <p:ph type="sldNum" sz="quarter" idx="12"/>
          </p:nvPr>
        </p:nvSpPr>
        <p:spPr/>
        <p:txBody>
          <a:bodyPr/>
          <a:lstStyle>
            <a:lvl1pPr>
              <a:defRPr/>
            </a:lvl1pPr>
          </a:lstStyle>
          <a:p>
            <a:pPr>
              <a:defRPr/>
            </a:pPr>
            <a:fld id="{E108C89E-F2F4-C140-9552-C3B0974EAC79}" type="slidenum">
              <a:rPr lang="en-US" altLang="en-US"/>
              <a:pPr>
                <a:defRPr/>
              </a:pPr>
              <a:t>‹#›</a:t>
            </a:fld>
            <a:endParaRPr lang="en-US" altLang="en-US"/>
          </a:p>
        </p:txBody>
      </p:sp>
    </p:spTree>
    <p:extLst>
      <p:ext uri="{BB962C8B-B14F-4D97-AF65-F5344CB8AC3E}">
        <p14:creationId xmlns:p14="http://schemas.microsoft.com/office/powerpoint/2010/main" val="2101986962"/>
      </p:ext>
    </p:extLst>
  </p:cSld>
  <p:clrMapOvr>
    <a:masterClrMapping/>
  </p:clrMapOvr>
  <mc:AlternateContent xmlns:mc="http://schemas.openxmlformats.org/markup-compatibility/2006" xmlns:p14="http://schemas.microsoft.com/office/powerpoint/2010/main">
    <mc:Choice Requires="p14">
      <p:transition p14:dur="250" advClick="0" advTm="14900">
        <p:fade/>
      </p:transition>
    </mc:Choice>
    <mc:Fallback xmlns="">
      <p:transition advClick="0" advTm="149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D5E34-637A-7CAD-A173-AA86FCDD1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8620E7-E4AB-068D-7ED0-4E8CC076F0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A448AC-2822-E56E-F50A-CC33D2CDBB01}"/>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7199E38-5305-8EA7-C238-72C30FA1854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B0043BA8-CF10-F580-A275-4B3F901DA459}"/>
              </a:ext>
            </a:extLst>
          </p:cNvPr>
          <p:cNvSpPr>
            <a:spLocks noGrp="1"/>
          </p:cNvSpPr>
          <p:nvPr>
            <p:ph type="sldNum" sz="quarter" idx="12"/>
          </p:nvPr>
        </p:nvSpPr>
        <p:spPr/>
        <p:txBody>
          <a:bodyPr/>
          <a:lstStyle/>
          <a:p>
            <a:pPr>
              <a:defRPr/>
            </a:pPr>
            <a:fld id="{9E8F8F29-2482-D644-9BBC-8E8265B6293C}" type="slidenum">
              <a:rPr lang="en-US" altLang="en-US" smtClean="0"/>
              <a:pPr>
                <a:defRPr/>
              </a:pPr>
              <a:t>‹#›</a:t>
            </a:fld>
            <a:endParaRPr lang="en-US" altLang="en-US"/>
          </a:p>
        </p:txBody>
      </p:sp>
    </p:spTree>
    <p:extLst>
      <p:ext uri="{BB962C8B-B14F-4D97-AF65-F5344CB8AC3E}">
        <p14:creationId xmlns:p14="http://schemas.microsoft.com/office/powerpoint/2010/main" val="3265118472"/>
      </p:ext>
    </p:extLst>
  </p:cSld>
  <p:clrMapOvr>
    <a:masterClrMapping/>
  </p:clrMapOvr>
  <mc:AlternateContent xmlns:mc="http://schemas.openxmlformats.org/markup-compatibility/2006" xmlns:p14="http://schemas.microsoft.com/office/powerpoint/2010/main">
    <mc:Choice Requires="p14">
      <p:transition p14:dur="250" advClick="0" advTm="14900">
        <p:fade/>
      </p:transition>
    </mc:Choice>
    <mc:Fallback xmlns="">
      <p:transition advClick="0" advTm="149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87F0-6844-CB6E-0E9C-E6D9B56BAC2C}"/>
              </a:ext>
            </a:extLst>
          </p:cNvPr>
          <p:cNvSpPr>
            <a:spLocks noGrp="1"/>
          </p:cNvSpPr>
          <p:nvPr>
            <p:ph type="title"/>
          </p:nvPr>
        </p:nvSpPr>
        <p:spPr>
          <a:xfrm>
            <a:off x="623887" y="1709738"/>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828DB13-0427-1DB7-B3F6-4AE44FFB5BFF}"/>
              </a:ext>
            </a:extLst>
          </p:cNvPr>
          <p:cNvSpPr>
            <a:spLocks noGrp="1"/>
          </p:cNvSpPr>
          <p:nvPr>
            <p:ph type="body" idx="1"/>
          </p:nvPr>
        </p:nvSpPr>
        <p:spPr>
          <a:xfrm>
            <a:off x="623887"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B7E654-17D0-CFAD-47B9-BF7032954CB2}"/>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90D32E64-8FD8-0C55-C426-7DA1256539E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2D70503-59E1-FAED-C47F-F192A13074FE}"/>
              </a:ext>
            </a:extLst>
          </p:cNvPr>
          <p:cNvSpPr>
            <a:spLocks noGrp="1"/>
          </p:cNvSpPr>
          <p:nvPr>
            <p:ph type="sldNum" sz="quarter" idx="12"/>
          </p:nvPr>
        </p:nvSpPr>
        <p:spPr/>
        <p:txBody>
          <a:bodyPr/>
          <a:lstStyle/>
          <a:p>
            <a:pPr>
              <a:defRPr/>
            </a:pPr>
            <a:fld id="{BED81B23-2B05-1542-BC7D-6DA29132F3B3}" type="slidenum">
              <a:rPr lang="en-US" altLang="en-US" smtClean="0"/>
              <a:pPr>
                <a:defRPr/>
              </a:pPr>
              <a:t>‹#›</a:t>
            </a:fld>
            <a:endParaRPr lang="en-US" altLang="en-US"/>
          </a:p>
        </p:txBody>
      </p:sp>
    </p:spTree>
    <p:extLst>
      <p:ext uri="{BB962C8B-B14F-4D97-AF65-F5344CB8AC3E}">
        <p14:creationId xmlns:p14="http://schemas.microsoft.com/office/powerpoint/2010/main" val="4034667884"/>
      </p:ext>
    </p:extLst>
  </p:cSld>
  <p:clrMapOvr>
    <a:masterClrMapping/>
  </p:clrMapOvr>
  <mc:AlternateContent xmlns:mc="http://schemas.openxmlformats.org/markup-compatibility/2006" xmlns:p14="http://schemas.microsoft.com/office/powerpoint/2010/main">
    <mc:Choice Requires="p14">
      <p:transition p14:dur="250" advClick="0" advTm="14900">
        <p:fade/>
      </p:transition>
    </mc:Choice>
    <mc:Fallback xmlns="">
      <p:transition advClick="0" advTm="149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2A131-73E4-2B77-86F3-FFC633CCF6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4EECBB-CBAE-6916-4BA3-B23B3FDF484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60A63B-4D70-DEA9-53F0-D349981B92F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1C0112-FE9E-71BB-36B3-8A3EC0464688}"/>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C0C2AE27-654D-621D-CD8B-E1EA4C6CF732}"/>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C70FB6A-2EE5-3932-BDA6-F947A3AEB33D}"/>
              </a:ext>
            </a:extLst>
          </p:cNvPr>
          <p:cNvSpPr>
            <a:spLocks noGrp="1"/>
          </p:cNvSpPr>
          <p:nvPr>
            <p:ph type="sldNum" sz="quarter" idx="12"/>
          </p:nvPr>
        </p:nvSpPr>
        <p:spPr/>
        <p:txBody>
          <a:bodyPr/>
          <a:lstStyle/>
          <a:p>
            <a:pPr>
              <a:defRPr/>
            </a:pPr>
            <a:fld id="{70FBB8CD-C001-1247-BD2E-88A460348736}" type="slidenum">
              <a:rPr lang="en-US" altLang="en-US" smtClean="0"/>
              <a:pPr>
                <a:defRPr/>
              </a:pPr>
              <a:t>‹#›</a:t>
            </a:fld>
            <a:endParaRPr lang="en-US" altLang="en-US"/>
          </a:p>
        </p:txBody>
      </p:sp>
    </p:spTree>
    <p:extLst>
      <p:ext uri="{BB962C8B-B14F-4D97-AF65-F5344CB8AC3E}">
        <p14:creationId xmlns:p14="http://schemas.microsoft.com/office/powerpoint/2010/main" val="1149642805"/>
      </p:ext>
    </p:extLst>
  </p:cSld>
  <p:clrMapOvr>
    <a:masterClrMapping/>
  </p:clrMapOvr>
  <mc:AlternateContent xmlns:mc="http://schemas.openxmlformats.org/markup-compatibility/2006" xmlns:p14="http://schemas.microsoft.com/office/powerpoint/2010/main">
    <mc:Choice Requires="p14">
      <p:transition p14:dur="250" advClick="0" advTm="14900">
        <p:fade/>
      </p:transition>
    </mc:Choice>
    <mc:Fallback xmlns="">
      <p:transition advClick="0" advTm="149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114E9-A7B2-83FD-14C0-C879C8581F6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7CFD10-C0D7-A64F-D7C6-B31347233E7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000871-F96E-0095-BA96-3805EB41C91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433263-B513-ED44-11FC-1CD53BF8D74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1D8615D-5F55-57A3-1CFB-04A10462BA3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BD8F12-8E0F-090C-F785-F1660576B6E6}"/>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F2E002A4-3AAD-71A0-5130-57514D668F89}"/>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215FC0EA-CDD7-7DC9-E117-C69666DB04FB}"/>
              </a:ext>
            </a:extLst>
          </p:cNvPr>
          <p:cNvSpPr>
            <a:spLocks noGrp="1"/>
          </p:cNvSpPr>
          <p:nvPr>
            <p:ph type="sldNum" sz="quarter" idx="12"/>
          </p:nvPr>
        </p:nvSpPr>
        <p:spPr/>
        <p:txBody>
          <a:bodyPr/>
          <a:lstStyle/>
          <a:p>
            <a:pPr>
              <a:defRPr/>
            </a:pPr>
            <a:fld id="{84CB24F0-D2CE-0D47-A798-8210A28652BC}" type="slidenum">
              <a:rPr lang="en-US" altLang="en-US" smtClean="0"/>
              <a:pPr>
                <a:defRPr/>
              </a:pPr>
              <a:t>‹#›</a:t>
            </a:fld>
            <a:endParaRPr lang="en-US" altLang="en-US"/>
          </a:p>
        </p:txBody>
      </p:sp>
    </p:spTree>
    <p:extLst>
      <p:ext uri="{BB962C8B-B14F-4D97-AF65-F5344CB8AC3E}">
        <p14:creationId xmlns:p14="http://schemas.microsoft.com/office/powerpoint/2010/main" val="118058012"/>
      </p:ext>
    </p:extLst>
  </p:cSld>
  <p:clrMapOvr>
    <a:masterClrMapping/>
  </p:clrMapOvr>
  <mc:AlternateContent xmlns:mc="http://schemas.openxmlformats.org/markup-compatibility/2006" xmlns:p14="http://schemas.microsoft.com/office/powerpoint/2010/main">
    <mc:Choice Requires="p14">
      <p:transition p14:dur="250" advClick="0" advTm="14900">
        <p:fade/>
      </p:transition>
    </mc:Choice>
    <mc:Fallback xmlns="">
      <p:transition advClick="0" advTm="149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B4024-DE65-6F6E-4D54-F27F5F9678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0EBB2D-885B-F764-003D-21FF551879F5}"/>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B6528CF0-9DE8-AAAC-60B1-5E93B80E3E9F}"/>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647A2AF5-5765-7F00-6259-ECE4979B33CA}"/>
              </a:ext>
            </a:extLst>
          </p:cNvPr>
          <p:cNvSpPr>
            <a:spLocks noGrp="1"/>
          </p:cNvSpPr>
          <p:nvPr>
            <p:ph type="sldNum" sz="quarter" idx="12"/>
          </p:nvPr>
        </p:nvSpPr>
        <p:spPr/>
        <p:txBody>
          <a:bodyPr/>
          <a:lstStyle/>
          <a:p>
            <a:pPr>
              <a:defRPr/>
            </a:pPr>
            <a:fld id="{E7A0A8D0-B68B-C44B-BB06-B2264BB45A1C}" type="slidenum">
              <a:rPr lang="en-US" altLang="en-US" smtClean="0"/>
              <a:pPr>
                <a:defRPr/>
              </a:pPr>
              <a:t>‹#›</a:t>
            </a:fld>
            <a:endParaRPr lang="en-US" altLang="en-US"/>
          </a:p>
        </p:txBody>
      </p:sp>
    </p:spTree>
    <p:extLst>
      <p:ext uri="{BB962C8B-B14F-4D97-AF65-F5344CB8AC3E}">
        <p14:creationId xmlns:p14="http://schemas.microsoft.com/office/powerpoint/2010/main" val="1110792925"/>
      </p:ext>
    </p:extLst>
  </p:cSld>
  <p:clrMapOvr>
    <a:masterClrMapping/>
  </p:clrMapOvr>
  <mc:AlternateContent xmlns:mc="http://schemas.openxmlformats.org/markup-compatibility/2006" xmlns:p14="http://schemas.microsoft.com/office/powerpoint/2010/main">
    <mc:Choice Requires="p14">
      <p:transition p14:dur="250" advClick="0" advTm="14900">
        <p:fade/>
      </p:transition>
    </mc:Choice>
    <mc:Fallback xmlns="">
      <p:transition advClick="0" advTm="149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845ED1-5323-3BB6-4744-41C65B6E3273}"/>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6D81223D-22D7-8F28-125F-2B4B9C7B88C0}"/>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2C8BA9D4-27D3-4F7D-416D-20475C5410C8}"/>
              </a:ext>
            </a:extLst>
          </p:cNvPr>
          <p:cNvSpPr>
            <a:spLocks noGrp="1"/>
          </p:cNvSpPr>
          <p:nvPr>
            <p:ph type="sldNum" sz="quarter" idx="12"/>
          </p:nvPr>
        </p:nvSpPr>
        <p:spPr/>
        <p:txBody>
          <a:bodyPr/>
          <a:lstStyle/>
          <a:p>
            <a:pPr>
              <a:defRPr/>
            </a:pPr>
            <a:fld id="{818115D1-36CD-9D4D-B83E-A7C224775C24}" type="slidenum">
              <a:rPr lang="en-US" altLang="en-US" smtClean="0"/>
              <a:pPr>
                <a:defRPr/>
              </a:pPr>
              <a:t>‹#›</a:t>
            </a:fld>
            <a:endParaRPr lang="en-US" altLang="en-US"/>
          </a:p>
        </p:txBody>
      </p:sp>
    </p:spTree>
    <p:extLst>
      <p:ext uri="{BB962C8B-B14F-4D97-AF65-F5344CB8AC3E}">
        <p14:creationId xmlns:p14="http://schemas.microsoft.com/office/powerpoint/2010/main" val="1554240082"/>
      </p:ext>
    </p:extLst>
  </p:cSld>
  <p:clrMapOvr>
    <a:masterClrMapping/>
  </p:clrMapOvr>
  <mc:AlternateContent xmlns:mc="http://schemas.openxmlformats.org/markup-compatibility/2006" xmlns:p14="http://schemas.microsoft.com/office/powerpoint/2010/main">
    <mc:Choice Requires="p14">
      <p:transition p14:dur="250" advClick="0" advTm="14900">
        <p:fade/>
      </p:transition>
    </mc:Choice>
    <mc:Fallback xmlns="">
      <p:transition advClick="0" advTm="149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11CD0-4DF9-6B8E-2085-F5296BC2E0D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0420A7C-4C3E-8832-A779-099DCB7FAB1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D0A729-BD77-72A2-CF99-B551720A7A5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0179A7B-F468-F006-AB14-FF2F776FA0A2}"/>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9216DB31-8256-9F3A-7079-236FE83220DD}"/>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8942BF85-B879-285D-4A81-A8A675F6D2BD}"/>
              </a:ext>
            </a:extLst>
          </p:cNvPr>
          <p:cNvSpPr>
            <a:spLocks noGrp="1"/>
          </p:cNvSpPr>
          <p:nvPr>
            <p:ph type="sldNum" sz="quarter" idx="12"/>
          </p:nvPr>
        </p:nvSpPr>
        <p:spPr/>
        <p:txBody>
          <a:bodyPr/>
          <a:lstStyle/>
          <a:p>
            <a:pPr>
              <a:defRPr/>
            </a:pPr>
            <a:fld id="{AD186E2D-3802-B244-973D-3E6C3AB6033F}" type="slidenum">
              <a:rPr lang="en-US" altLang="en-US" smtClean="0"/>
              <a:pPr>
                <a:defRPr/>
              </a:pPr>
              <a:t>‹#›</a:t>
            </a:fld>
            <a:endParaRPr lang="en-US" altLang="en-US"/>
          </a:p>
        </p:txBody>
      </p:sp>
    </p:spTree>
    <p:extLst>
      <p:ext uri="{BB962C8B-B14F-4D97-AF65-F5344CB8AC3E}">
        <p14:creationId xmlns:p14="http://schemas.microsoft.com/office/powerpoint/2010/main" val="2536126606"/>
      </p:ext>
    </p:extLst>
  </p:cSld>
  <p:clrMapOvr>
    <a:masterClrMapping/>
  </p:clrMapOvr>
  <mc:AlternateContent xmlns:mc="http://schemas.openxmlformats.org/markup-compatibility/2006" xmlns:p14="http://schemas.microsoft.com/office/powerpoint/2010/main">
    <mc:Choice Requires="p14">
      <p:transition p14:dur="250" advClick="0" advTm="14900">
        <p:fade/>
      </p:transition>
    </mc:Choice>
    <mc:Fallback xmlns="">
      <p:transition advClick="0" advTm="149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482F5-8012-55CB-CB1B-3FA8B4476C8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C78AFF8-44E3-1030-2BD1-1469BDEAC2D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941DE27-AD00-C13D-13D4-4DBBBC81100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1FD1DA6-D57C-D7C5-397C-8F7A6993143C}"/>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77E89714-F073-52D5-9429-915D5F3663E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0FFBFC5F-1FCB-B5AC-5D76-969B254C57C4}"/>
              </a:ext>
            </a:extLst>
          </p:cNvPr>
          <p:cNvSpPr>
            <a:spLocks noGrp="1"/>
          </p:cNvSpPr>
          <p:nvPr>
            <p:ph type="sldNum" sz="quarter" idx="12"/>
          </p:nvPr>
        </p:nvSpPr>
        <p:spPr/>
        <p:txBody>
          <a:bodyPr/>
          <a:lstStyle/>
          <a:p>
            <a:pPr>
              <a:defRPr/>
            </a:pPr>
            <a:fld id="{75A73966-6818-B844-AC37-BE5F30362575}" type="slidenum">
              <a:rPr lang="en-US" altLang="en-US" smtClean="0"/>
              <a:pPr>
                <a:defRPr/>
              </a:pPr>
              <a:t>‹#›</a:t>
            </a:fld>
            <a:endParaRPr lang="en-US" altLang="en-US"/>
          </a:p>
        </p:txBody>
      </p:sp>
    </p:spTree>
    <p:extLst>
      <p:ext uri="{BB962C8B-B14F-4D97-AF65-F5344CB8AC3E}">
        <p14:creationId xmlns:p14="http://schemas.microsoft.com/office/powerpoint/2010/main" val="471715987"/>
      </p:ext>
    </p:extLst>
  </p:cSld>
  <p:clrMapOvr>
    <a:masterClrMapping/>
  </p:clrMapOvr>
  <mc:AlternateContent xmlns:mc="http://schemas.openxmlformats.org/markup-compatibility/2006" xmlns:p14="http://schemas.microsoft.com/office/powerpoint/2010/main">
    <mc:Choice Requires="p14">
      <p:transition p14:dur="250" advClick="0" advTm="14900">
        <p:fade/>
      </p:transition>
    </mc:Choice>
    <mc:Fallback xmlns="">
      <p:transition advClick="0" advTm="149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4D53DD-24E9-A61A-93D4-B4D86822F0B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3392D2-1519-9E30-9687-61E789AA8F4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10D5B-2AB3-77B2-0B6D-8565000732F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D0B201A7-0DB6-C62E-ABD3-F696607943D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5235235-C1A7-1FF6-9625-8E6210526CA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707A32E2-1295-EB42-90D0-65617A1EEA7F}" type="slidenum">
              <a:rPr lang="en-US" altLang="en-US" smtClean="0"/>
              <a:pPr>
                <a:defRPr/>
              </a:pPr>
              <a:t>‹#›</a:t>
            </a:fld>
            <a:endParaRPr lang="en-US" altLang="en-US"/>
          </a:p>
        </p:txBody>
      </p:sp>
    </p:spTree>
    <p:extLst>
      <p:ext uri="{BB962C8B-B14F-4D97-AF65-F5344CB8AC3E}">
        <p14:creationId xmlns:p14="http://schemas.microsoft.com/office/powerpoint/2010/main" val="1587791592"/>
      </p:ext>
    </p:extLst>
  </p:cSld>
  <p:clrMap bg1="lt1" tx1="dk1" bg2="lt2" tx2="dk2" accent1="accent1" accent2="accent2" accent3="accent3" accent4="accent4" accent5="accent5" accent6="accent6" hlink="hlink" folHlink="folHlink"/>
  <p:sldLayoutIdLst>
    <p:sldLayoutId id="2147484483"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 id="2147484495" r:id="rId12"/>
  </p:sldLayoutIdLst>
  <mc:AlternateContent xmlns:mc="http://schemas.openxmlformats.org/markup-compatibility/2006" xmlns:p14="http://schemas.microsoft.com/office/powerpoint/2010/main">
    <mc:Choice Requires="p14">
      <p:transition p14:dur="250" advClick="0" advTm="14900">
        <p:fade/>
      </p:transition>
    </mc:Choice>
    <mc:Fallback xmlns="">
      <p:transition advClick="0" advTm="149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8.jp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0.png"/><Relationship Id="rId5" Type="http://schemas.openxmlformats.org/officeDocument/2006/relationships/image" Target="../media/image17.jp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1.jp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2.jpg"/><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25.jp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notesSlide" Target="../notesSlides/notesSlide10.xml"/><Relationship Id="rId9"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25.jp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4.pn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4.pn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4.pn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2.jpg"/><Relationship Id="rId5" Type="http://schemas.openxmlformats.org/officeDocument/2006/relationships/image" Target="../media/image31.jp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4.pn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4.png"/><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4.png"/><Relationship Id="rId5" Type="http://schemas.openxmlformats.org/officeDocument/2006/relationships/image" Target="../media/image22.jpg"/><Relationship Id="rId4" Type="http://schemas.openxmlformats.org/officeDocument/2006/relationships/image" Target="../media/image8.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4.png"/><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4.png"/><Relationship Id="rId4" Type="http://schemas.openxmlformats.org/officeDocument/2006/relationships/hyperlink" Target="http://www.mstephenstc.com/"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jpg"/><Relationship Id="rId5" Type="http://schemas.openxmlformats.org/officeDocument/2006/relationships/image" Target="../media/image4.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jpg"/><Relationship Id="rId5" Type="http://schemas.openxmlformats.org/officeDocument/2006/relationships/image" Target="../media/image8.jpg"/><Relationship Id="rId10" Type="http://schemas.openxmlformats.org/officeDocument/2006/relationships/image" Target="../media/image12.jpg"/><Relationship Id="rId4" Type="http://schemas.openxmlformats.org/officeDocument/2006/relationships/notesSlide" Target="../notesSlides/notesSlide3.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13.jp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0.png"/><Relationship Id="rId5" Type="http://schemas.openxmlformats.org/officeDocument/2006/relationships/image" Target="../media/image14.jp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gradFill>
          <a:gsLst>
            <a:gs pos="41000">
              <a:schemeClr val="accent6">
                <a:lumMod val="5000"/>
                <a:lumOff val="95000"/>
              </a:schemeClr>
            </a:gs>
            <a:gs pos="100000">
              <a:schemeClr val="accent6">
                <a:lumMod val="45000"/>
                <a:lumOff val="55000"/>
              </a:schemeClr>
            </a:gs>
            <a:gs pos="86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3" descr="ed95830b-5305-4bd5-aa89-f9efd0ff5f7f">
            <a:extLst>
              <a:ext uri="{FF2B5EF4-FFF2-40B4-BE49-F238E27FC236}">
                <a16:creationId xmlns:a16="http://schemas.microsoft.com/office/drawing/2014/main" id="{00BFAF1F-A5DA-A566-4F0F-DE4B511094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0789" y="1420664"/>
            <a:ext cx="1981199" cy="1713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TMHRA">
            <a:extLst>
              <a:ext uri="{FF2B5EF4-FFF2-40B4-BE49-F238E27FC236}">
                <a16:creationId xmlns:a16="http://schemas.microsoft.com/office/drawing/2014/main" id="{5E2E8B86-358A-5A2C-AFB3-AC35ECD716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5004" y="3285594"/>
            <a:ext cx="5352771" cy="15786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7A5262C-8FA0-6F53-C852-68FB55BFCA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2961" y="1402811"/>
            <a:ext cx="4515907" cy="3764744"/>
          </a:xfrm>
          <a:prstGeom prst="rect">
            <a:avLst/>
          </a:prstGeom>
          <a:effectLst>
            <a:softEdge rad="63327"/>
          </a:effectLst>
        </p:spPr>
      </p:pic>
      <p:sp>
        <p:nvSpPr>
          <p:cNvPr id="13" name="TextBox 12">
            <a:extLst>
              <a:ext uri="{FF2B5EF4-FFF2-40B4-BE49-F238E27FC236}">
                <a16:creationId xmlns:a16="http://schemas.microsoft.com/office/drawing/2014/main" id="{71230642-8C33-5577-D881-65DC0E5B496D}"/>
              </a:ext>
            </a:extLst>
          </p:cNvPr>
          <p:cNvSpPr txBox="1"/>
          <p:nvPr/>
        </p:nvSpPr>
        <p:spPr>
          <a:xfrm>
            <a:off x="1885004" y="284285"/>
            <a:ext cx="5311823" cy="1015663"/>
          </a:xfrm>
          <a:prstGeom prst="rect">
            <a:avLst/>
          </a:prstGeom>
          <a:noFill/>
        </p:spPr>
        <p:txBody>
          <a:bodyPr wrap="square" rtlCol="0">
            <a:spAutoFit/>
          </a:bodyPr>
          <a:lstStyle/>
          <a:p>
            <a:pPr algn="ctr"/>
            <a:r>
              <a:rPr lang="en-US" sz="6000" dirty="0"/>
              <a:t>Welcome!</a:t>
            </a:r>
          </a:p>
        </p:txBody>
      </p:sp>
      <p:sp>
        <p:nvSpPr>
          <p:cNvPr id="9" name="TextBox 8">
            <a:extLst>
              <a:ext uri="{FF2B5EF4-FFF2-40B4-BE49-F238E27FC236}">
                <a16:creationId xmlns:a16="http://schemas.microsoft.com/office/drawing/2014/main" id="{AE9EE9B6-7EE2-4FF3-9452-99A9ACEC78C1}"/>
              </a:ext>
            </a:extLst>
          </p:cNvPr>
          <p:cNvSpPr txBox="1"/>
          <p:nvPr/>
        </p:nvSpPr>
        <p:spPr>
          <a:xfrm>
            <a:off x="2999290" y="5167555"/>
            <a:ext cx="3124200" cy="1569660"/>
          </a:xfrm>
          <a:prstGeom prst="rect">
            <a:avLst/>
          </a:prstGeom>
          <a:noFill/>
        </p:spPr>
        <p:txBody>
          <a:bodyPr wrap="square" rtlCol="0">
            <a:spAutoFit/>
          </a:bodyPr>
          <a:lstStyle/>
          <a:p>
            <a:pPr algn="ctr"/>
            <a:r>
              <a:rPr lang="en-US" sz="4800" b="1" i="1" dirty="0">
                <a:solidFill>
                  <a:srgbClr val="C00000"/>
                </a:solidFill>
              </a:rPr>
              <a:t>Let’s Get Started!</a:t>
            </a:r>
          </a:p>
        </p:txBody>
      </p:sp>
      <p:pic>
        <p:nvPicPr>
          <p:cNvPr id="5" name="welcome first slide redux.mp3">
            <a:hlinkClick r:id="" action="ppaction://media"/>
            <a:extLst>
              <a:ext uri="{FF2B5EF4-FFF2-40B4-BE49-F238E27FC236}">
                <a16:creationId xmlns:a16="http://schemas.microsoft.com/office/drawing/2014/main" id="{F8803C75-D7D5-3C2B-93D9-8E4465DAFA5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63000" y="6248400"/>
            <a:ext cx="584200" cy="51673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Click="0" advTm="22100">
        <p:fade/>
      </p:transition>
    </mc:Choice>
    <mc:Fallback xmlns="">
      <p:transition advClick="0" advTm="221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60" fill="hold"/>
                                        <p:tgtEl>
                                          <p:spTgt spid="5"/>
                                        </p:tgtEl>
                                      </p:cBhvr>
                                    </p:cmd>
                                  </p:childTnLst>
                                </p:cTn>
                              </p:par>
                              <p:par>
                                <p:cTn id="7" presetID="9" presetClass="entr" presetSubtype="0" fill="hold" grpId="0" nodeType="withEffect">
                                  <p:stCondLst>
                                    <p:cond delay="500"/>
                                  </p:stCondLst>
                                  <p:childTnLst>
                                    <p:set>
                                      <p:cBhvr>
                                        <p:cTn id="8" dur="1" fill="hold">
                                          <p:stCondLst>
                                            <p:cond delay="0"/>
                                          </p:stCondLst>
                                        </p:cTn>
                                        <p:tgtEl>
                                          <p:spTgt spid="13"/>
                                        </p:tgtEl>
                                        <p:attrNameLst>
                                          <p:attrName>style.visibility</p:attrName>
                                        </p:attrNameLst>
                                      </p:cBhvr>
                                      <p:to>
                                        <p:strVal val="visible"/>
                                      </p:to>
                                    </p:set>
                                    <p:animEffect transition="in" filter="dissolve">
                                      <p:cBhvr>
                                        <p:cTn id="9" dur="500"/>
                                        <p:tgtEl>
                                          <p:spTgt spid="13"/>
                                        </p:tgtEl>
                                      </p:cBhvr>
                                    </p:animEffect>
                                  </p:childTnLst>
                                </p:cTn>
                              </p:par>
                              <p:par>
                                <p:cTn id="10" presetID="9" presetClass="entr" presetSubtype="0" fill="hold" nodeType="withEffect">
                                  <p:stCondLst>
                                    <p:cond delay="120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nodeType="withEffect">
                                  <p:stCondLst>
                                    <p:cond delay="300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xit" presetSubtype="0" fill="hold" nodeType="withEffect">
                                  <p:stCondLst>
                                    <p:cond delay="8100"/>
                                  </p:stCondLst>
                                  <p:childTnLst>
                                    <p:animEffect transition="out" filter="dissolv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9" presetClass="exit" presetSubtype="0" fill="hold" nodeType="withEffect">
                                  <p:stCondLst>
                                    <p:cond delay="8100"/>
                                  </p:stCondLst>
                                  <p:childTnLst>
                                    <p:animEffect transition="out" filter="dissolv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9" presetClass="entr" presetSubtype="0" fill="hold" nodeType="withEffect">
                                  <p:stCondLst>
                                    <p:cond delay="838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par>
                                <p:cTn id="25" presetID="12" presetClass="entr" presetSubtype="4" fill="hold" grpId="0" nodeType="withEffect">
                                  <p:stCondLst>
                                    <p:cond delay="202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p:tgtEl>
                                          <p:spTgt spid="9"/>
                                        </p:tgtEl>
                                        <p:attrNameLst>
                                          <p:attrName>ppt_y</p:attrName>
                                        </p:attrNameLst>
                                      </p:cBhvr>
                                      <p:tavLst>
                                        <p:tav tm="0">
                                          <p:val>
                                            <p:strVal val="#ppt_y+#ppt_h*1.125000"/>
                                          </p:val>
                                        </p:tav>
                                        <p:tav tm="100000">
                                          <p:val>
                                            <p:strVal val="#ppt_y"/>
                                          </p:val>
                                        </p:tav>
                                      </p:tavLst>
                                    </p:anim>
                                    <p:animEffect transition="in" filter="wipe(up)">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5"/>
                </p:tgtEl>
              </p:cMediaNode>
            </p:audio>
          </p:childTnLst>
        </p:cTn>
      </p:par>
    </p:tnLst>
    <p:bldLst>
      <p:bldP spid="13"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0CF13B5-AAAB-14BA-281E-A00C8F076496}"/>
              </a:ext>
            </a:extLst>
          </p:cNvPr>
          <p:cNvPicPr>
            <a:picLocks noChangeAspect="1"/>
          </p:cNvPicPr>
          <p:nvPr/>
        </p:nvPicPr>
        <p:blipFill>
          <a:blip r:embed="rId5">
            <a:alphaModFix amt="5000"/>
            <a:extLst>
              <a:ext uri="{28A0092B-C50C-407E-A947-70E740481C1C}">
                <a14:useLocalDpi xmlns:a14="http://schemas.microsoft.com/office/drawing/2010/main" val="0"/>
              </a:ext>
            </a:extLst>
          </a:blip>
          <a:stretch>
            <a:fillRect/>
          </a:stretch>
        </p:blipFill>
        <p:spPr>
          <a:xfrm>
            <a:off x="1638300" y="2087764"/>
            <a:ext cx="5867400" cy="2949953"/>
          </a:xfrm>
          <a:prstGeom prst="rect">
            <a:avLst/>
          </a:prstGeom>
        </p:spPr>
      </p:pic>
      <p:sp>
        <p:nvSpPr>
          <p:cNvPr id="2" name="Title 1">
            <a:extLst>
              <a:ext uri="{FF2B5EF4-FFF2-40B4-BE49-F238E27FC236}">
                <a16:creationId xmlns:a16="http://schemas.microsoft.com/office/drawing/2014/main" id="{D3977304-DAC3-ABFF-B1C4-6A1AF4BE3656}"/>
              </a:ext>
            </a:extLst>
          </p:cNvPr>
          <p:cNvSpPr>
            <a:spLocks noGrp="1"/>
          </p:cNvSpPr>
          <p:nvPr>
            <p:ph type="title"/>
          </p:nvPr>
        </p:nvSpPr>
        <p:spPr>
          <a:xfrm>
            <a:off x="304800" y="170677"/>
            <a:ext cx="7704667" cy="838199"/>
          </a:xfrm>
        </p:spPr>
        <p:txBody>
          <a:bodyPr>
            <a:noAutofit/>
          </a:bodyPr>
          <a:lstStyle/>
          <a:p>
            <a:r>
              <a:rPr lang="en-US" sz="3600" dirty="0">
                <a:latin typeface="+mn-lt"/>
              </a:rPr>
              <a:t>The Certification Process </a:t>
            </a:r>
            <a:br>
              <a:rPr lang="en-US" sz="3600" dirty="0">
                <a:latin typeface="+mn-lt"/>
              </a:rPr>
            </a:br>
            <a:r>
              <a:rPr lang="en-US" sz="2800" dirty="0">
                <a:latin typeface="+mn-lt"/>
              </a:rPr>
              <a:t>(Second and Third Medical Opinions)</a:t>
            </a:r>
          </a:p>
        </p:txBody>
      </p:sp>
      <p:sp>
        <p:nvSpPr>
          <p:cNvPr id="8" name="TextBox 7">
            <a:extLst>
              <a:ext uri="{FF2B5EF4-FFF2-40B4-BE49-F238E27FC236}">
                <a16:creationId xmlns:a16="http://schemas.microsoft.com/office/drawing/2014/main" id="{5EB468F6-9F79-C53D-8807-262F4D2831B1}"/>
              </a:ext>
            </a:extLst>
          </p:cNvPr>
          <p:cNvSpPr txBox="1"/>
          <p:nvPr/>
        </p:nvSpPr>
        <p:spPr>
          <a:xfrm>
            <a:off x="1304428" y="1085870"/>
            <a:ext cx="6535144" cy="830997"/>
          </a:xfrm>
          <a:prstGeom prst="rect">
            <a:avLst/>
          </a:prstGeom>
          <a:noFill/>
        </p:spPr>
        <p:txBody>
          <a:bodyPr wrap="square" rtlCol="0">
            <a:spAutoFit/>
          </a:bodyPr>
          <a:lstStyle/>
          <a:p>
            <a:pPr marL="0" marR="0" algn="ctr">
              <a:spcBef>
                <a:spcPts val="0"/>
              </a:spcBef>
              <a:spcAft>
                <a:spcPts val="1500"/>
              </a:spcAft>
            </a:pPr>
            <a:r>
              <a:rPr lang="en-US" sz="2400" kern="0" dirty="0">
                <a:latin typeface="Calibri" panose="020F0502020204030204" pitchFamily="34" charset="0"/>
                <a:ea typeface="Times New Roman" panose="02020603050405020304" pitchFamily="18" charset="0"/>
                <a:cs typeface="Calibri" panose="020F0502020204030204" pitchFamily="34" charset="0"/>
              </a:rPr>
              <a:t>W</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hat constitutes a valid reason to doubt the validity of the FMLA medical certification? </a:t>
            </a:r>
            <a:endParaRPr lang="en-US" sz="2400" dirty="0"/>
          </a:p>
        </p:txBody>
      </p:sp>
      <p:sp>
        <p:nvSpPr>
          <p:cNvPr id="4" name="TextBox 3">
            <a:extLst>
              <a:ext uri="{FF2B5EF4-FFF2-40B4-BE49-F238E27FC236}">
                <a16:creationId xmlns:a16="http://schemas.microsoft.com/office/drawing/2014/main" id="{A6F52FA2-6811-5CE3-5495-8110F5B1AC5B}"/>
              </a:ext>
            </a:extLst>
          </p:cNvPr>
          <p:cNvSpPr txBox="1"/>
          <p:nvPr/>
        </p:nvSpPr>
        <p:spPr>
          <a:xfrm>
            <a:off x="1304428" y="4039895"/>
            <a:ext cx="7145436" cy="2092881"/>
          </a:xfrm>
          <a:prstGeom prst="rect">
            <a:avLst/>
          </a:prstGeom>
          <a:noFill/>
        </p:spPr>
        <p:txBody>
          <a:bodyPr wrap="square" rtlCol="0">
            <a:spAutoFit/>
          </a:bodyPr>
          <a:lstStyle/>
          <a:p>
            <a:r>
              <a:rPr lang="en-US" sz="26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an employer has received a complete and sufficient certification but has </a:t>
            </a:r>
            <a:r>
              <a:rPr lang="en-US" sz="26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reason to doubt that it is valid</a:t>
            </a:r>
            <a:r>
              <a:rPr lang="en-US" sz="26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employer may require the employee to obtain a second medical opinion at the employer’s expense.</a:t>
            </a:r>
            <a:endParaRPr lang="en-US" sz="2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7FE6BFC-B23F-D57B-6F16-18A9EF1FCD65}"/>
              </a:ext>
            </a:extLst>
          </p:cNvPr>
          <p:cNvSpPr txBox="1"/>
          <p:nvPr/>
        </p:nvSpPr>
        <p:spPr>
          <a:xfrm>
            <a:off x="1254654" y="1322270"/>
            <a:ext cx="7145436" cy="2492990"/>
          </a:xfrm>
          <a:prstGeom prst="rect">
            <a:avLst/>
          </a:prstGeom>
          <a:noFill/>
        </p:spPr>
        <p:txBody>
          <a:bodyPr wrap="square" rtlCol="0">
            <a:spAutoFit/>
          </a:bodyPr>
          <a:lstStyle/>
          <a:p>
            <a:r>
              <a:rPr lang="en-US" sz="26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order to request </a:t>
            </a:r>
            <a:r>
              <a:rPr lang="en-US" sz="26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second</a:t>
            </a:r>
            <a:r>
              <a:rPr lang="en-US" sz="26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a:t>
            </a:r>
            <a:r>
              <a:rPr lang="en-US" sz="26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third</a:t>
            </a:r>
            <a:r>
              <a:rPr lang="en-US" sz="26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medical opinions, the employer must have a valid reason to doubt the information within the medical certification form. </a:t>
            </a:r>
          </a:p>
          <a:p>
            <a:endParaRPr lang="en-US" sz="2600"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en-US" sz="26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a valid reason to doubt?</a:t>
            </a:r>
          </a:p>
        </p:txBody>
      </p:sp>
      <p:sp>
        <p:nvSpPr>
          <p:cNvPr id="5" name="TextBox 4">
            <a:extLst>
              <a:ext uri="{FF2B5EF4-FFF2-40B4-BE49-F238E27FC236}">
                <a16:creationId xmlns:a16="http://schemas.microsoft.com/office/drawing/2014/main" id="{2AC04313-CD92-BEB2-3863-C704E66B4467}"/>
              </a:ext>
            </a:extLst>
          </p:cNvPr>
          <p:cNvSpPr txBox="1"/>
          <p:nvPr/>
        </p:nvSpPr>
        <p:spPr>
          <a:xfrm>
            <a:off x="2391757" y="1363842"/>
            <a:ext cx="5257800" cy="4624343"/>
          </a:xfrm>
          <a:prstGeom prst="rect">
            <a:avLst/>
          </a:prstGeom>
          <a:noFill/>
        </p:spPr>
        <p:txBody>
          <a:bodyPr wrap="square" rtlCol="0">
            <a:spAutoFit/>
          </a:bodyPr>
          <a:lstStyle/>
          <a:p>
            <a:pPr marL="0" marR="0">
              <a:spcBef>
                <a:spcPts val="0"/>
              </a:spcBef>
              <a:spcAft>
                <a:spcPts val="1500"/>
              </a:spcAft>
            </a:pPr>
            <a:r>
              <a:rPr lang="en-US" sz="2400" kern="0" dirty="0">
                <a:effectLst/>
                <a:ea typeface="Times New Roman" panose="02020603050405020304" pitchFamily="18" charset="0"/>
                <a:cs typeface="Calibri" panose="020F0502020204030204" pitchFamily="34" charset="0"/>
              </a:rPr>
              <a:t>Doubting the validity means either:</a:t>
            </a:r>
            <a:endParaRPr lang="en-US" sz="2400" kern="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2400" kern="0" dirty="0">
                <a:effectLst/>
                <a:ea typeface="Times New Roman" panose="02020603050405020304" pitchFamily="18" charset="0"/>
                <a:cs typeface="Calibri" panose="020F0502020204030204" pitchFamily="34" charset="0"/>
              </a:rPr>
              <a:t>We have reason to think it’s a fraudulent form (for example, not finding record of a doctor by that name anywhere).</a:t>
            </a:r>
          </a:p>
          <a:p>
            <a:pPr marL="342900" marR="0" lvl="0" indent="-342900">
              <a:spcBef>
                <a:spcPts val="0"/>
              </a:spcBef>
              <a:spcAft>
                <a:spcPts val="0"/>
              </a:spcAft>
              <a:buSzPts val="1000"/>
              <a:buFont typeface="Symbol" pitchFamily="2" charset="2"/>
              <a:buChar char=""/>
              <a:tabLst>
                <a:tab pos="457200" algn="l"/>
              </a:tabLst>
            </a:pPr>
            <a:endParaRPr lang="en-US" sz="2400" kern="0" dirty="0">
              <a:ea typeface="Times New Roman" panose="02020603050405020304" pitchFamily="18" charset="0"/>
              <a:cs typeface="Calibri" panose="020F0502020204030204" pitchFamily="34" charset="0"/>
            </a:endParaRPr>
          </a:p>
          <a:p>
            <a:pPr marL="342900" marR="0" lvl="0" indent="-342900">
              <a:spcBef>
                <a:spcPts val="0"/>
              </a:spcBef>
              <a:spcAft>
                <a:spcPts val="0"/>
              </a:spcAft>
              <a:buSzPts val="1000"/>
              <a:buFont typeface="Symbol" pitchFamily="2" charset="2"/>
              <a:buChar char=""/>
              <a:tabLst>
                <a:tab pos="457200" algn="l"/>
              </a:tabLst>
            </a:pPr>
            <a:r>
              <a:rPr lang="en-US" sz="2400" kern="0" dirty="0">
                <a:effectLst/>
                <a:ea typeface="Times New Roman" panose="02020603050405020304" pitchFamily="18" charset="0"/>
              </a:rPr>
              <a:t>We have independent facts that conflict with the information on the form (for example, if an employee engages in activities that the form says they’re unable to do).</a:t>
            </a:r>
            <a:r>
              <a:rPr lang="en-US" sz="2400" dirty="0">
                <a:effectLst/>
              </a:rPr>
              <a:t> </a:t>
            </a:r>
            <a:endParaRPr lang="en-US" sz="2400" dirty="0"/>
          </a:p>
          <a:p>
            <a:endParaRPr lang="en-US" dirty="0"/>
          </a:p>
        </p:txBody>
      </p:sp>
      <p:pic>
        <p:nvPicPr>
          <p:cNvPr id="13" name="Picture 12">
            <a:extLst>
              <a:ext uri="{FF2B5EF4-FFF2-40B4-BE49-F238E27FC236}">
                <a16:creationId xmlns:a16="http://schemas.microsoft.com/office/drawing/2014/main" id="{145B7996-0A94-DDC0-809A-6168E363B7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978" y="2498821"/>
            <a:ext cx="1506913" cy="1650912"/>
          </a:xfrm>
          <a:prstGeom prst="rect">
            <a:avLst/>
          </a:prstGeom>
        </p:spPr>
      </p:pic>
      <p:pic>
        <p:nvPicPr>
          <p:cNvPr id="9" name="Picture 8">
            <a:extLst>
              <a:ext uri="{FF2B5EF4-FFF2-40B4-BE49-F238E27FC236}">
                <a16:creationId xmlns:a16="http://schemas.microsoft.com/office/drawing/2014/main" id="{96FD5E32-AA95-B041-20A7-596815C192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176045">
            <a:off x="380928" y="2034304"/>
            <a:ext cx="1324204" cy="1183918"/>
          </a:xfrm>
          <a:prstGeom prst="rect">
            <a:avLst/>
          </a:prstGeom>
          <a:solidFill>
            <a:schemeClr val="accent6">
              <a:lumMod val="60000"/>
              <a:lumOff val="40000"/>
            </a:schemeClr>
          </a:solidFill>
          <a:effectLst>
            <a:softEdge rad="43889"/>
          </a:effectLst>
        </p:spPr>
      </p:pic>
      <p:pic>
        <p:nvPicPr>
          <p:cNvPr id="6" name="slide 10 redux.mp3">
            <a:hlinkClick r:id="" action="ppaction://media"/>
            <a:extLst>
              <a:ext uri="{FF2B5EF4-FFF2-40B4-BE49-F238E27FC236}">
                <a16:creationId xmlns:a16="http://schemas.microsoft.com/office/drawing/2014/main" id="{02A3262C-8262-6610-45E9-9FF1A3F04C2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10600" y="6357411"/>
            <a:ext cx="652064" cy="453906"/>
          </a:xfrm>
          <a:prstGeom prst="rect">
            <a:avLst/>
          </a:prstGeom>
        </p:spPr>
      </p:pic>
    </p:spTree>
    <p:extLst>
      <p:ext uri="{BB962C8B-B14F-4D97-AF65-F5344CB8AC3E}">
        <p14:creationId xmlns:p14="http://schemas.microsoft.com/office/powerpoint/2010/main" val="3521398000"/>
      </p:ext>
    </p:extLst>
  </p:cSld>
  <p:clrMapOvr>
    <a:masterClrMapping/>
  </p:clrMapOvr>
  <mc:AlternateContent xmlns:mc="http://schemas.openxmlformats.org/markup-compatibility/2006" xmlns:p14="http://schemas.microsoft.com/office/powerpoint/2010/main">
    <mc:Choice Requires="p14">
      <p:transition p14:dur="250" advClick="0" advTm="64000">
        <p:fade/>
      </p:transition>
    </mc:Choice>
    <mc:Fallback xmlns="">
      <p:transition advClick="0" advTm="6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73" fill="hold"/>
                                        <p:tgtEl>
                                          <p:spTgt spid="6"/>
                                        </p:tgtEl>
                                      </p:cBhvr>
                                    </p:cmd>
                                  </p:childTnLst>
                                </p:cTn>
                              </p:par>
                              <p:par>
                                <p:cTn id="7" presetID="9" presetClass="entr" presetSubtype="0" fill="hold" nodeType="withEffect">
                                  <p:stCondLst>
                                    <p:cond delay="1000"/>
                                  </p:stCondLst>
                                  <p:childTnLst>
                                    <p:set>
                                      <p:cBhvr>
                                        <p:cTn id="8" dur="1" fill="hold">
                                          <p:stCondLst>
                                            <p:cond delay="0"/>
                                          </p:stCondLst>
                                        </p:cTn>
                                        <p:tgtEl>
                                          <p:spTgt spid="7">
                                            <p:txEl>
                                              <p:pRg st="0" end="0"/>
                                            </p:txEl>
                                          </p:spTgt>
                                        </p:tgtEl>
                                        <p:attrNameLst>
                                          <p:attrName>style.visibility</p:attrName>
                                        </p:attrNameLst>
                                      </p:cBhvr>
                                      <p:to>
                                        <p:strVal val="visible"/>
                                      </p:to>
                                    </p:set>
                                    <p:animEffect transition="in" filter="dissolve">
                                      <p:cBhvr>
                                        <p:cTn id="9" dur="500"/>
                                        <p:tgtEl>
                                          <p:spTgt spid="7">
                                            <p:txEl>
                                              <p:pRg st="0" end="0"/>
                                            </p:txEl>
                                          </p:spTgt>
                                        </p:tgtEl>
                                      </p:cBhvr>
                                    </p:animEffect>
                                  </p:childTnLst>
                                </p:cTn>
                              </p:par>
                              <p:par>
                                <p:cTn id="10" presetID="9" presetClass="entr" presetSubtype="0" fill="hold" nodeType="withEffect">
                                  <p:stCondLst>
                                    <p:cond delay="1400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dissolve">
                                      <p:cBhvr>
                                        <p:cTn id="12" dur="500"/>
                                        <p:tgtEl>
                                          <p:spTgt spid="7">
                                            <p:txEl>
                                              <p:pRg st="2" end="2"/>
                                            </p:txEl>
                                          </p:spTgt>
                                        </p:tgtEl>
                                      </p:cBhvr>
                                    </p:animEffect>
                                  </p:childTnLst>
                                </p:cTn>
                              </p:par>
                              <p:par>
                                <p:cTn id="13" presetID="9" presetClass="entr" presetSubtype="0" fill="hold" grpId="0" nodeType="withEffect">
                                  <p:stCondLst>
                                    <p:cond delay="1700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xit" presetSubtype="0" fill="hold" grpId="1" nodeType="withEffect">
                                  <p:stCondLst>
                                    <p:cond delay="31000"/>
                                  </p:stCondLst>
                                  <p:childTnLst>
                                    <p:animEffect transition="out" filter="dissolv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9" presetClass="exit" presetSubtype="0" fill="hold" grpId="0" nodeType="withEffect">
                                  <p:stCondLst>
                                    <p:cond delay="31000"/>
                                  </p:stCondLst>
                                  <p:childTnLst>
                                    <p:animEffect transition="out" filter="dissolve">
                                      <p:cBhvr>
                                        <p:cTn id="20" dur="500"/>
                                        <p:tgtEl>
                                          <p:spTgt spid="7">
                                            <p:txEl>
                                              <p:pRg st="0" end="0"/>
                                            </p:txEl>
                                          </p:spTgt>
                                        </p:tgtEl>
                                      </p:cBhvr>
                                    </p:animEffect>
                                    <p:set>
                                      <p:cBhvr>
                                        <p:cTn id="21" dur="1" fill="hold">
                                          <p:stCondLst>
                                            <p:cond delay="499"/>
                                          </p:stCondLst>
                                        </p:cTn>
                                        <p:tgtEl>
                                          <p:spTgt spid="7">
                                            <p:txEl>
                                              <p:pRg st="0" end="0"/>
                                            </p:txEl>
                                          </p:spTgt>
                                        </p:tgtEl>
                                        <p:attrNameLst>
                                          <p:attrName>style.visibility</p:attrName>
                                        </p:attrNameLst>
                                      </p:cBhvr>
                                      <p:to>
                                        <p:strVal val="hidden"/>
                                      </p:to>
                                    </p:set>
                                  </p:childTnLst>
                                </p:cTn>
                              </p:par>
                              <p:par>
                                <p:cTn id="22" presetID="9" presetClass="exit" presetSubtype="0" fill="hold" grpId="0" nodeType="withEffect">
                                  <p:stCondLst>
                                    <p:cond delay="31000"/>
                                  </p:stCondLst>
                                  <p:childTnLst>
                                    <p:animEffect transition="out" filter="dissolve">
                                      <p:cBhvr>
                                        <p:cTn id="23" dur="500"/>
                                        <p:tgtEl>
                                          <p:spTgt spid="7">
                                            <p:txEl>
                                              <p:pRg st="2" end="2"/>
                                            </p:txEl>
                                          </p:spTgt>
                                        </p:tgtEl>
                                      </p:cBhvr>
                                    </p:animEffect>
                                    <p:set>
                                      <p:cBhvr>
                                        <p:cTn id="24" dur="1" fill="hold">
                                          <p:stCondLst>
                                            <p:cond delay="499"/>
                                          </p:stCondLst>
                                        </p:cTn>
                                        <p:tgtEl>
                                          <p:spTgt spid="7">
                                            <p:txEl>
                                              <p:pRg st="2" end="2"/>
                                            </p:txEl>
                                          </p:spTgt>
                                        </p:tgtEl>
                                        <p:attrNameLst>
                                          <p:attrName>style.visibility</p:attrName>
                                        </p:attrNameLst>
                                      </p:cBhvr>
                                      <p:to>
                                        <p:strVal val="hidden"/>
                                      </p:to>
                                    </p:set>
                                  </p:childTnLst>
                                </p:cTn>
                              </p:par>
                              <p:par>
                                <p:cTn id="25" presetID="9" presetClass="entr" presetSubtype="0" fill="hold" nodeType="withEffect">
                                  <p:stCondLst>
                                    <p:cond delay="3150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par>
                                <p:cTn id="28" presetID="9" presetClass="entr" presetSubtype="0" fill="hold" grpId="0" nodeType="withEffect">
                                  <p:stCondLst>
                                    <p:cond delay="33450"/>
                                  </p:stCondLst>
                                  <p:childTnLst>
                                    <p:set>
                                      <p:cBhvr>
                                        <p:cTn id="29" dur="1" fill="hold">
                                          <p:stCondLst>
                                            <p:cond delay="0"/>
                                          </p:stCondLst>
                                        </p:cTn>
                                        <p:tgtEl>
                                          <p:spTgt spid="8"/>
                                        </p:tgtEl>
                                        <p:attrNameLst>
                                          <p:attrName>style.visibility</p:attrName>
                                        </p:attrNameLst>
                                      </p:cBhvr>
                                      <p:to>
                                        <p:strVal val="visible"/>
                                      </p:to>
                                    </p:set>
                                    <p:animEffect transition="in" filter="dissolve">
                                      <p:cBhvr>
                                        <p:cTn id="30" dur="500"/>
                                        <p:tgtEl>
                                          <p:spTgt spid="8"/>
                                        </p:tgtEl>
                                      </p:cBhvr>
                                    </p:animEffect>
                                  </p:childTnLst>
                                </p:cTn>
                              </p:par>
                              <p:par>
                                <p:cTn id="31" presetID="9" presetClass="exit" presetSubtype="0" fill="hold" nodeType="withEffect">
                                  <p:stCondLst>
                                    <p:cond delay="39800"/>
                                  </p:stCondLst>
                                  <p:childTnLst>
                                    <p:animEffect transition="out" filter="dissolv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9" presetClass="exit" presetSubtype="0" fill="hold" grpId="1" nodeType="withEffect">
                                  <p:stCondLst>
                                    <p:cond delay="39800"/>
                                  </p:stCondLst>
                                  <p:childTnLst>
                                    <p:animEffect transition="out" filter="dissolv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9" presetClass="entr" presetSubtype="0" fill="hold" nodeType="withEffect">
                                  <p:stCondLst>
                                    <p:cond delay="4000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par>
                                <p:cTn id="40" presetID="9" presetClass="entr" presetSubtype="0" fill="hold" grpId="0" nodeType="withEffect">
                                  <p:stCondLst>
                                    <p:cond delay="41400"/>
                                  </p:stCondLst>
                                  <p:childTnLst>
                                    <p:set>
                                      <p:cBhvr>
                                        <p:cTn id="41" dur="1" fill="hold">
                                          <p:stCondLst>
                                            <p:cond delay="0"/>
                                          </p:stCondLst>
                                        </p:cTn>
                                        <p:tgtEl>
                                          <p:spTgt spid="5"/>
                                        </p:tgtEl>
                                        <p:attrNameLst>
                                          <p:attrName>style.visibility</p:attrName>
                                        </p:attrNameLst>
                                      </p:cBhvr>
                                      <p:to>
                                        <p:strVal val="visible"/>
                                      </p:to>
                                    </p:set>
                                    <p:animEffect transition="in" filter="dissolv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6"/>
                </p:tgtEl>
              </p:cMediaNode>
            </p:audio>
          </p:childTnLst>
        </p:cTn>
      </p:par>
    </p:tnLst>
    <p:bldLst>
      <p:bldP spid="8" grpId="0"/>
      <p:bldP spid="8" grpId="1"/>
      <p:bldP spid="4" grpId="0"/>
      <p:bldP spid="4" grpId="1"/>
      <p:bldP spid="7" grpId="0" build="allAtOnce"/>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7304-DAC3-ABFF-B1C4-6A1AF4BE3656}"/>
              </a:ext>
            </a:extLst>
          </p:cNvPr>
          <p:cNvSpPr>
            <a:spLocks noGrp="1"/>
          </p:cNvSpPr>
          <p:nvPr>
            <p:ph type="title"/>
          </p:nvPr>
        </p:nvSpPr>
        <p:spPr>
          <a:xfrm>
            <a:off x="304800" y="170677"/>
            <a:ext cx="7704667" cy="838199"/>
          </a:xfrm>
        </p:spPr>
        <p:txBody>
          <a:bodyPr>
            <a:noAutofit/>
          </a:bodyPr>
          <a:lstStyle/>
          <a:p>
            <a:r>
              <a:rPr lang="en-US" sz="3600" dirty="0">
                <a:latin typeface="+mn-lt"/>
              </a:rPr>
              <a:t>Second and Third Medical Opinions – The Process</a:t>
            </a:r>
          </a:p>
        </p:txBody>
      </p:sp>
      <p:sp>
        <p:nvSpPr>
          <p:cNvPr id="7" name="TextBox 6">
            <a:extLst>
              <a:ext uri="{FF2B5EF4-FFF2-40B4-BE49-F238E27FC236}">
                <a16:creationId xmlns:a16="http://schemas.microsoft.com/office/drawing/2014/main" id="{253C60EA-10EC-C9A3-5024-7AAD3ACDA751}"/>
              </a:ext>
            </a:extLst>
          </p:cNvPr>
          <p:cNvSpPr txBox="1"/>
          <p:nvPr/>
        </p:nvSpPr>
        <p:spPr>
          <a:xfrm>
            <a:off x="1295399" y="1491521"/>
            <a:ext cx="6553200" cy="3785652"/>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While waiting for the second (or third) opinion, the employee is provisionally entitled to FMLA leave, including the right to maintain his or her group health benefits. </a:t>
            </a: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400"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the certifications do not ultimately establish that the employee is entitled to FMLA leave, the leave is not considered FMLA leave and may be treated as paid or unpaid leave under the employer’s established leave policy.</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EC878626-E5FB-D7D3-D1E8-C6E832842D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372" y="1576092"/>
            <a:ext cx="1670573" cy="1624534"/>
          </a:xfrm>
          <a:prstGeom prst="rect">
            <a:avLst/>
          </a:prstGeom>
        </p:spPr>
      </p:pic>
      <p:sp>
        <p:nvSpPr>
          <p:cNvPr id="5" name="TextBox 4">
            <a:extLst>
              <a:ext uri="{FF2B5EF4-FFF2-40B4-BE49-F238E27FC236}">
                <a16:creationId xmlns:a16="http://schemas.microsoft.com/office/drawing/2014/main" id="{53C3D186-FA57-F8D9-6D50-C2B53FD7212A}"/>
              </a:ext>
            </a:extLst>
          </p:cNvPr>
          <p:cNvSpPr txBox="1"/>
          <p:nvPr/>
        </p:nvSpPr>
        <p:spPr>
          <a:xfrm>
            <a:off x="2293119" y="1810880"/>
            <a:ext cx="6400801" cy="1107996"/>
          </a:xfrm>
          <a:prstGeom prst="rect">
            <a:avLst/>
          </a:prstGeom>
          <a:noFill/>
        </p:spPr>
        <p:txBody>
          <a:bodyPr wrap="square" rtlCol="0">
            <a:spAutoFit/>
          </a:bodyPr>
          <a:lstStyle/>
          <a:p>
            <a:r>
              <a:rPr lang="en-US" sz="2200" kern="0" dirty="0">
                <a:latin typeface="Calibri" panose="020F0502020204030204" pitchFamily="34" charset="0"/>
                <a:ea typeface="Times New Roman" panose="02020603050405020304" pitchFamily="18" charset="0"/>
                <a:cs typeface="Calibri" panose="020F0502020204030204" pitchFamily="34" charset="0"/>
              </a:rPr>
              <a:t>In these cases,</a:t>
            </a:r>
            <a:r>
              <a:rPr lang="en-US" sz="2200" kern="0" dirty="0">
                <a:effectLst/>
                <a:latin typeface="Calibri" panose="020F0502020204030204" pitchFamily="34" charset="0"/>
                <a:ea typeface="Times New Roman" panose="02020603050405020304" pitchFamily="18" charset="0"/>
                <a:cs typeface="Calibri" panose="020F0502020204030204" pitchFamily="34" charset="0"/>
              </a:rPr>
              <a:t> a second opinion can be obtained and the employer must make all arrangements and find an appropriate provider and pay for the visit.  </a:t>
            </a:r>
          </a:p>
        </p:txBody>
      </p:sp>
      <p:sp>
        <p:nvSpPr>
          <p:cNvPr id="10" name="TextBox 9">
            <a:extLst>
              <a:ext uri="{FF2B5EF4-FFF2-40B4-BE49-F238E27FC236}">
                <a16:creationId xmlns:a16="http://schemas.microsoft.com/office/drawing/2014/main" id="{7641198C-CEAE-A2F0-1134-022817610145}"/>
              </a:ext>
            </a:extLst>
          </p:cNvPr>
          <p:cNvSpPr txBox="1"/>
          <p:nvPr/>
        </p:nvSpPr>
        <p:spPr>
          <a:xfrm>
            <a:off x="1421127" y="2647642"/>
            <a:ext cx="6236057" cy="1938992"/>
          </a:xfrm>
          <a:prstGeom prst="rect">
            <a:avLst/>
          </a:prstGeom>
          <a:noFill/>
        </p:spPr>
        <p:txBody>
          <a:bodyPr wrap="square" rtlCol="0">
            <a:spAutoFit/>
          </a:bodyPr>
          <a:lstStyle/>
          <a:p>
            <a:r>
              <a:rPr lang="en-US" sz="2400" kern="0" dirty="0">
                <a:effectLst/>
                <a:latin typeface="Calibri" panose="020F0502020204030204" pitchFamily="34" charset="0"/>
                <a:ea typeface="Times New Roman" panose="02020603050405020304" pitchFamily="18" charset="0"/>
                <a:cs typeface="Calibri" panose="020F0502020204030204" pitchFamily="34" charset="0"/>
              </a:rPr>
              <a:t>Getting the third opinion isn’t mandatory, but if the first two opinions conflict, then there’s a factual discrepancy and the employer has </a:t>
            </a:r>
            <a:r>
              <a:rPr lang="en-US" sz="2400" b="1" kern="0" dirty="0">
                <a:effectLst/>
                <a:latin typeface="Calibri" panose="020F0502020204030204" pitchFamily="34" charset="0"/>
                <a:ea typeface="Times New Roman" panose="02020603050405020304" pitchFamily="18" charset="0"/>
                <a:cs typeface="Calibri" panose="020F0502020204030204" pitchFamily="34" charset="0"/>
              </a:rPr>
              <a:t>less </a:t>
            </a:r>
            <a:r>
              <a:rPr lang="en-US" sz="2400" b="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ground to stand on </a:t>
            </a:r>
            <a:r>
              <a:rPr lang="en-US" sz="2400" kern="0" dirty="0">
                <a:effectLst/>
                <a:latin typeface="Calibri" panose="020F0502020204030204" pitchFamily="34" charset="0"/>
                <a:ea typeface="Times New Roman" panose="02020603050405020304" pitchFamily="18" charset="0"/>
                <a:cs typeface="Calibri" panose="020F0502020204030204" pitchFamily="34" charset="0"/>
              </a:rPr>
              <a:t>if they follow only the second opinion.</a:t>
            </a:r>
            <a:endParaRPr lang="en-US" sz="2400" dirty="0"/>
          </a:p>
        </p:txBody>
      </p:sp>
      <p:sp>
        <p:nvSpPr>
          <p:cNvPr id="11" name="TextBox 10">
            <a:extLst>
              <a:ext uri="{FF2B5EF4-FFF2-40B4-BE49-F238E27FC236}">
                <a16:creationId xmlns:a16="http://schemas.microsoft.com/office/drawing/2014/main" id="{B55E9D2E-F1B3-7394-7820-428FCEBEE132}"/>
              </a:ext>
            </a:extLst>
          </p:cNvPr>
          <p:cNvSpPr txBox="1"/>
          <p:nvPr/>
        </p:nvSpPr>
        <p:spPr>
          <a:xfrm>
            <a:off x="2911374" y="2088847"/>
            <a:ext cx="2063264" cy="461665"/>
          </a:xfrm>
          <a:prstGeom prst="rect">
            <a:avLst/>
          </a:prstGeom>
          <a:noFill/>
        </p:spPr>
        <p:txBody>
          <a:bodyPr wrap="square" rtlCol="0">
            <a:spAutoFit/>
          </a:bodyPr>
          <a:lstStyle/>
          <a:p>
            <a:pPr algn="ctr"/>
            <a:r>
              <a:rPr lang="en-US" sz="2400" dirty="0">
                <a:solidFill>
                  <a:srgbClr val="FF0000"/>
                </a:solidFill>
                <a:latin typeface="Impact" panose="020B0806030902050204" pitchFamily="34" charset="0"/>
              </a:rPr>
              <a:t>CONFLICTS</a:t>
            </a:r>
          </a:p>
        </p:txBody>
      </p:sp>
      <p:sp>
        <p:nvSpPr>
          <p:cNvPr id="12" name="TextBox 11">
            <a:extLst>
              <a:ext uri="{FF2B5EF4-FFF2-40B4-BE49-F238E27FC236}">
                <a16:creationId xmlns:a16="http://schemas.microsoft.com/office/drawing/2014/main" id="{5F21B45D-39B1-CF80-2386-A780729EF478}"/>
              </a:ext>
            </a:extLst>
          </p:cNvPr>
          <p:cNvSpPr txBox="1"/>
          <p:nvPr/>
        </p:nvSpPr>
        <p:spPr>
          <a:xfrm>
            <a:off x="5291092" y="1899098"/>
            <a:ext cx="2063264" cy="830997"/>
          </a:xfrm>
          <a:prstGeom prst="rect">
            <a:avLst/>
          </a:prstGeom>
          <a:noFill/>
        </p:spPr>
        <p:txBody>
          <a:bodyPr wrap="square" rtlCol="0">
            <a:spAutoFit/>
          </a:bodyPr>
          <a:lstStyle/>
          <a:p>
            <a:pPr algn="ctr"/>
            <a:r>
              <a:rPr lang="en-US" sz="2400" dirty="0">
                <a:latin typeface="Impact" panose="020B0806030902050204" pitchFamily="34" charset="0"/>
              </a:rPr>
              <a:t>ORIGINAL CERTIFICATION</a:t>
            </a:r>
          </a:p>
        </p:txBody>
      </p:sp>
      <p:sp>
        <p:nvSpPr>
          <p:cNvPr id="13" name="TextBox 12">
            <a:extLst>
              <a:ext uri="{FF2B5EF4-FFF2-40B4-BE49-F238E27FC236}">
                <a16:creationId xmlns:a16="http://schemas.microsoft.com/office/drawing/2014/main" id="{E1618C02-823E-A029-84A0-17744F54BAE2}"/>
              </a:ext>
            </a:extLst>
          </p:cNvPr>
          <p:cNvSpPr txBox="1"/>
          <p:nvPr/>
        </p:nvSpPr>
        <p:spPr>
          <a:xfrm>
            <a:off x="2167147" y="3388532"/>
            <a:ext cx="2902765" cy="1384995"/>
          </a:xfrm>
          <a:prstGeom prst="rect">
            <a:avLst/>
          </a:prstGeom>
          <a:noFill/>
        </p:spPr>
        <p:txBody>
          <a:bodyPr wrap="square" rtlCol="0">
            <a:spAutoFit/>
          </a:bodyPr>
          <a:lstStyle/>
          <a:p>
            <a:pPr algn="ctr"/>
            <a:r>
              <a:rPr lang="en-US" sz="2800" dirty="0"/>
              <a:t>Employer may get a third medical opinion </a:t>
            </a:r>
          </a:p>
        </p:txBody>
      </p:sp>
      <p:pic>
        <p:nvPicPr>
          <p:cNvPr id="15" name="Picture 14">
            <a:extLst>
              <a:ext uri="{FF2B5EF4-FFF2-40B4-BE49-F238E27FC236}">
                <a16:creationId xmlns:a16="http://schemas.microsoft.com/office/drawing/2014/main" id="{D00F0FC1-1017-0C2C-30DE-E2D42A740D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4005" y="3187288"/>
            <a:ext cx="1670572" cy="1624534"/>
          </a:xfrm>
          <a:prstGeom prst="rect">
            <a:avLst/>
          </a:prstGeom>
        </p:spPr>
      </p:pic>
      <p:sp>
        <p:nvSpPr>
          <p:cNvPr id="16" name="TextBox 15">
            <a:extLst>
              <a:ext uri="{FF2B5EF4-FFF2-40B4-BE49-F238E27FC236}">
                <a16:creationId xmlns:a16="http://schemas.microsoft.com/office/drawing/2014/main" id="{5A5E5ABE-CB47-9EF1-5EC5-706C8F31772D}"/>
              </a:ext>
            </a:extLst>
          </p:cNvPr>
          <p:cNvSpPr txBox="1"/>
          <p:nvPr/>
        </p:nvSpPr>
        <p:spPr>
          <a:xfrm>
            <a:off x="304800" y="3700693"/>
            <a:ext cx="6560129" cy="523220"/>
          </a:xfrm>
          <a:prstGeom prst="rect">
            <a:avLst/>
          </a:prstGeom>
          <a:noFill/>
        </p:spPr>
        <p:txBody>
          <a:bodyPr wrap="none" rtlCol="0">
            <a:spAutoFit/>
          </a:bodyPr>
          <a:lstStyle/>
          <a:p>
            <a:r>
              <a:rPr lang="en-US" sz="2800" dirty="0"/>
              <a:t>Employer pays for the third medical opinion</a:t>
            </a:r>
          </a:p>
        </p:txBody>
      </p:sp>
      <p:sp>
        <p:nvSpPr>
          <p:cNvPr id="17" name="TextBox 16">
            <a:extLst>
              <a:ext uri="{FF2B5EF4-FFF2-40B4-BE49-F238E27FC236}">
                <a16:creationId xmlns:a16="http://schemas.microsoft.com/office/drawing/2014/main" id="{D3BB9846-6EEB-D335-ED3E-FE0C58F8E4DF}"/>
              </a:ext>
            </a:extLst>
          </p:cNvPr>
          <p:cNvSpPr txBox="1"/>
          <p:nvPr/>
        </p:nvSpPr>
        <p:spPr>
          <a:xfrm>
            <a:off x="2187980" y="3498302"/>
            <a:ext cx="3685903" cy="1384995"/>
          </a:xfrm>
          <a:prstGeom prst="rect">
            <a:avLst/>
          </a:prstGeom>
          <a:noFill/>
        </p:spPr>
        <p:txBody>
          <a:bodyPr wrap="square" rtlCol="0">
            <a:spAutoFit/>
          </a:bodyPr>
          <a:lstStyle/>
          <a:p>
            <a:pPr algn="ct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opinion of the third health care provider is final.</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044AFF3C-68CD-0764-0F36-15DDF64B86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8023" y="5402732"/>
            <a:ext cx="3687953" cy="1160325"/>
          </a:xfrm>
          <a:prstGeom prst="rect">
            <a:avLst/>
          </a:prstGeom>
          <a:effectLst>
            <a:softEdge rad="21589"/>
          </a:effectLst>
        </p:spPr>
      </p:pic>
      <p:pic>
        <p:nvPicPr>
          <p:cNvPr id="3" name="slide 11 redux.mp3">
            <a:hlinkClick r:id="" action="ppaction://media"/>
            <a:extLst>
              <a:ext uri="{FF2B5EF4-FFF2-40B4-BE49-F238E27FC236}">
                <a16:creationId xmlns:a16="http://schemas.microsoft.com/office/drawing/2014/main" id="{6662076B-C632-A807-B2B8-837B16608FF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93920" y="6324599"/>
            <a:ext cx="577080" cy="465731"/>
          </a:xfrm>
          <a:prstGeom prst="rect">
            <a:avLst/>
          </a:prstGeom>
        </p:spPr>
      </p:pic>
    </p:spTree>
    <p:extLst>
      <p:ext uri="{BB962C8B-B14F-4D97-AF65-F5344CB8AC3E}">
        <p14:creationId xmlns:p14="http://schemas.microsoft.com/office/powerpoint/2010/main" val="167064178"/>
      </p:ext>
    </p:extLst>
  </p:cSld>
  <p:clrMapOvr>
    <a:masterClrMapping/>
  </p:clrMapOvr>
  <mc:AlternateContent xmlns:mc="http://schemas.openxmlformats.org/markup-compatibility/2006" xmlns:p14="http://schemas.microsoft.com/office/powerpoint/2010/main">
    <mc:Choice Requires="p14">
      <p:transition p14:dur="250" advClick="0" advTm="64000">
        <p:fade/>
      </p:transition>
    </mc:Choice>
    <mc:Fallback xmlns="">
      <p:transition advClick="0" advTm="6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73" fill="hold"/>
                                        <p:tgtEl>
                                          <p:spTgt spid="3"/>
                                        </p:tgtEl>
                                      </p:cBhvr>
                                    </p:cmd>
                                  </p:childTnLst>
                                </p:cTn>
                              </p:par>
                              <p:par>
                                <p:cTn id="7" presetID="9" presetClass="entr" presetSubtype="0" fill="hold" nodeType="withEffect">
                                  <p:stCondLst>
                                    <p:cond delay="100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500"/>
                                        <p:tgtEl>
                                          <p:spTgt spid="4"/>
                                        </p:tgtEl>
                                      </p:cBhvr>
                                    </p:animEffect>
                                  </p:childTnLst>
                                </p:cTn>
                              </p:par>
                              <p:par>
                                <p:cTn id="10" presetID="9" presetClass="entr" presetSubtype="0" fill="hold" grpId="0" nodeType="withEffect">
                                  <p:stCondLst>
                                    <p:cond delay="160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xit" presetSubtype="0" fill="hold" grpId="1" nodeType="withEffect">
                                  <p:stCondLst>
                                    <p:cond delay="9700"/>
                                  </p:stCondLst>
                                  <p:childTnLst>
                                    <p:animEffect transition="out" filter="dissolv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9" presetClass="entr" presetSubtype="0" fill="hold" grpId="0" nodeType="withEffect">
                                  <p:stCondLst>
                                    <p:cond delay="1000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par>
                                <p:cTn id="19" presetID="9" presetClass="entr" presetSubtype="0" fill="hold" grpId="0" nodeType="withEffect">
                                  <p:stCondLst>
                                    <p:cond delay="1200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par>
                                <p:cTn id="22" presetID="9" presetClass="exit" presetSubtype="0" fill="hold" grpId="1" nodeType="withEffect">
                                  <p:stCondLst>
                                    <p:cond delay="12900"/>
                                  </p:stCondLst>
                                  <p:childTnLst>
                                    <p:animEffect transition="out" filter="dissolv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9" presetClass="exit" presetSubtype="0" fill="hold" grpId="1" nodeType="withEffect">
                                  <p:stCondLst>
                                    <p:cond delay="12900"/>
                                  </p:stCondLst>
                                  <p:childTnLst>
                                    <p:animEffect transition="out" filter="dissolv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9" presetClass="exit" presetSubtype="0" fill="hold" nodeType="withEffect">
                                  <p:stCondLst>
                                    <p:cond delay="12900"/>
                                  </p:stCondLst>
                                  <p:childTnLst>
                                    <p:animEffect transition="out" filter="dissolv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9" presetClass="entr" presetSubtype="0" fill="hold" nodeType="withEffect">
                                  <p:stCondLst>
                                    <p:cond delay="13000"/>
                                  </p:stCondLst>
                                  <p:childTnLst>
                                    <p:set>
                                      <p:cBhvr>
                                        <p:cTn id="32" dur="1" fill="hold">
                                          <p:stCondLst>
                                            <p:cond delay="0"/>
                                          </p:stCondLst>
                                        </p:cTn>
                                        <p:tgtEl>
                                          <p:spTgt spid="15"/>
                                        </p:tgtEl>
                                        <p:attrNameLst>
                                          <p:attrName>style.visibility</p:attrName>
                                        </p:attrNameLst>
                                      </p:cBhvr>
                                      <p:to>
                                        <p:strVal val="visible"/>
                                      </p:to>
                                    </p:set>
                                    <p:animEffect transition="in" filter="dissolve">
                                      <p:cBhvr>
                                        <p:cTn id="33" dur="500"/>
                                        <p:tgtEl>
                                          <p:spTgt spid="15"/>
                                        </p:tgtEl>
                                      </p:cBhvr>
                                    </p:animEffect>
                                  </p:childTnLst>
                                </p:cTn>
                              </p:par>
                              <p:par>
                                <p:cTn id="34" presetID="9" presetClass="entr" presetSubtype="0" fill="hold" grpId="0" nodeType="withEffect">
                                  <p:stCondLst>
                                    <p:cond delay="13200"/>
                                  </p:stCondLst>
                                  <p:childTnLst>
                                    <p:set>
                                      <p:cBhvr>
                                        <p:cTn id="35" dur="1" fill="hold">
                                          <p:stCondLst>
                                            <p:cond delay="0"/>
                                          </p:stCondLst>
                                        </p:cTn>
                                        <p:tgtEl>
                                          <p:spTgt spid="13"/>
                                        </p:tgtEl>
                                        <p:attrNameLst>
                                          <p:attrName>style.visibility</p:attrName>
                                        </p:attrNameLst>
                                      </p:cBhvr>
                                      <p:to>
                                        <p:strVal val="visible"/>
                                      </p:to>
                                    </p:set>
                                    <p:animEffect transition="in" filter="dissolve">
                                      <p:cBhvr>
                                        <p:cTn id="36" dur="500"/>
                                        <p:tgtEl>
                                          <p:spTgt spid="13"/>
                                        </p:tgtEl>
                                      </p:cBhvr>
                                    </p:animEffect>
                                  </p:childTnLst>
                                </p:cTn>
                              </p:par>
                              <p:par>
                                <p:cTn id="37" presetID="9" presetClass="exit" presetSubtype="0" fill="hold" grpId="1" nodeType="withEffect">
                                  <p:stCondLst>
                                    <p:cond delay="14500"/>
                                  </p:stCondLst>
                                  <p:childTnLst>
                                    <p:animEffect transition="out" filter="dissolv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9" presetClass="entr" presetSubtype="0" fill="hold" grpId="0" nodeType="withEffect">
                                  <p:stCondLst>
                                    <p:cond delay="14800"/>
                                  </p:stCondLst>
                                  <p:childTnLst>
                                    <p:set>
                                      <p:cBhvr>
                                        <p:cTn id="41" dur="1" fill="hold">
                                          <p:stCondLst>
                                            <p:cond delay="0"/>
                                          </p:stCondLst>
                                        </p:cTn>
                                        <p:tgtEl>
                                          <p:spTgt spid="16"/>
                                        </p:tgtEl>
                                        <p:attrNameLst>
                                          <p:attrName>style.visibility</p:attrName>
                                        </p:attrNameLst>
                                      </p:cBhvr>
                                      <p:to>
                                        <p:strVal val="visible"/>
                                      </p:to>
                                    </p:set>
                                    <p:animEffect transition="in" filter="dissolve">
                                      <p:cBhvr>
                                        <p:cTn id="42" dur="500"/>
                                        <p:tgtEl>
                                          <p:spTgt spid="16"/>
                                        </p:tgtEl>
                                      </p:cBhvr>
                                    </p:animEffect>
                                  </p:childTnLst>
                                </p:cTn>
                              </p:par>
                              <p:par>
                                <p:cTn id="43" presetID="9" presetClass="exit" presetSubtype="0" fill="hold" grpId="1" nodeType="withEffect">
                                  <p:stCondLst>
                                    <p:cond delay="17100"/>
                                  </p:stCondLst>
                                  <p:childTnLst>
                                    <p:animEffect transition="out" filter="dissolv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9" presetClass="entr" presetSubtype="0" fill="hold" grpId="0" nodeType="withEffect">
                                  <p:stCondLst>
                                    <p:cond delay="17400"/>
                                  </p:stCondLst>
                                  <p:childTnLst>
                                    <p:set>
                                      <p:cBhvr>
                                        <p:cTn id="47" dur="1" fill="hold">
                                          <p:stCondLst>
                                            <p:cond delay="0"/>
                                          </p:stCondLst>
                                        </p:cTn>
                                        <p:tgtEl>
                                          <p:spTgt spid="17"/>
                                        </p:tgtEl>
                                        <p:attrNameLst>
                                          <p:attrName>style.visibility</p:attrName>
                                        </p:attrNameLst>
                                      </p:cBhvr>
                                      <p:to>
                                        <p:strVal val="visible"/>
                                      </p:to>
                                    </p:set>
                                    <p:animEffect transition="in" filter="dissolve">
                                      <p:cBhvr>
                                        <p:cTn id="48" dur="500"/>
                                        <p:tgtEl>
                                          <p:spTgt spid="17"/>
                                        </p:tgtEl>
                                      </p:cBhvr>
                                    </p:animEffect>
                                  </p:childTnLst>
                                </p:cTn>
                              </p:par>
                              <p:par>
                                <p:cTn id="49" presetID="9" presetClass="exit" presetSubtype="0" fill="hold" grpId="1" nodeType="withEffect">
                                  <p:stCondLst>
                                    <p:cond delay="20100"/>
                                  </p:stCondLst>
                                  <p:childTnLst>
                                    <p:animEffect transition="out" filter="dissolv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9" presetClass="exit" presetSubtype="0" fill="hold" nodeType="withEffect">
                                  <p:stCondLst>
                                    <p:cond delay="20100"/>
                                  </p:stCondLst>
                                  <p:childTnLst>
                                    <p:animEffect transition="out" filter="dissolv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9" presetClass="entr" presetSubtype="0" fill="hold" grpId="0" nodeType="withEffect">
                                  <p:stCondLst>
                                    <p:cond delay="20900"/>
                                  </p:stCondLst>
                                  <p:childTnLst>
                                    <p:set>
                                      <p:cBhvr>
                                        <p:cTn id="56" dur="1" fill="hold">
                                          <p:stCondLst>
                                            <p:cond delay="0"/>
                                          </p:stCondLst>
                                        </p:cTn>
                                        <p:tgtEl>
                                          <p:spTgt spid="10"/>
                                        </p:tgtEl>
                                        <p:attrNameLst>
                                          <p:attrName>style.visibility</p:attrName>
                                        </p:attrNameLst>
                                      </p:cBhvr>
                                      <p:to>
                                        <p:strVal val="visible"/>
                                      </p:to>
                                    </p:set>
                                    <p:animEffect transition="in" filter="dissolve">
                                      <p:cBhvr>
                                        <p:cTn id="57" dur="500"/>
                                        <p:tgtEl>
                                          <p:spTgt spid="10"/>
                                        </p:tgtEl>
                                      </p:cBhvr>
                                    </p:animEffect>
                                  </p:childTnLst>
                                </p:cTn>
                              </p:par>
                              <p:par>
                                <p:cTn id="58" presetID="9" presetClass="exit" presetSubtype="0" fill="hold" grpId="1" nodeType="withEffect">
                                  <p:stCondLst>
                                    <p:cond delay="34000"/>
                                  </p:stCondLst>
                                  <p:childTnLst>
                                    <p:animEffect transition="out" filter="dissolv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9" presetClass="entr" presetSubtype="0" fill="hold" nodeType="withEffect">
                                  <p:stCondLst>
                                    <p:cond delay="34300"/>
                                  </p:stCondLst>
                                  <p:childTnLst>
                                    <p:set>
                                      <p:cBhvr>
                                        <p:cTn id="62" dur="1" fill="hold">
                                          <p:stCondLst>
                                            <p:cond delay="0"/>
                                          </p:stCondLst>
                                        </p:cTn>
                                        <p:tgtEl>
                                          <p:spTgt spid="7">
                                            <p:txEl>
                                              <p:pRg st="0" end="0"/>
                                            </p:txEl>
                                          </p:spTgt>
                                        </p:tgtEl>
                                        <p:attrNameLst>
                                          <p:attrName>style.visibility</p:attrName>
                                        </p:attrNameLst>
                                      </p:cBhvr>
                                      <p:to>
                                        <p:strVal val="visible"/>
                                      </p:to>
                                    </p:set>
                                    <p:animEffect transition="in" filter="dissolve">
                                      <p:cBhvr>
                                        <p:cTn id="63" dur="500"/>
                                        <p:tgtEl>
                                          <p:spTgt spid="7">
                                            <p:txEl>
                                              <p:pRg st="0" end="0"/>
                                            </p:txEl>
                                          </p:spTgt>
                                        </p:tgtEl>
                                      </p:cBhvr>
                                    </p:animEffect>
                                  </p:childTnLst>
                                </p:cTn>
                              </p:par>
                              <p:par>
                                <p:cTn id="64" presetID="9" presetClass="entr" presetSubtype="0" fill="hold" nodeType="withEffect">
                                  <p:stCondLst>
                                    <p:cond delay="47000"/>
                                  </p:stCondLst>
                                  <p:childTnLst>
                                    <p:set>
                                      <p:cBhvr>
                                        <p:cTn id="65" dur="1" fill="hold">
                                          <p:stCondLst>
                                            <p:cond delay="0"/>
                                          </p:stCondLst>
                                        </p:cTn>
                                        <p:tgtEl>
                                          <p:spTgt spid="7">
                                            <p:txEl>
                                              <p:pRg st="2" end="2"/>
                                            </p:txEl>
                                          </p:spTgt>
                                        </p:tgtEl>
                                        <p:attrNameLst>
                                          <p:attrName>style.visibility</p:attrName>
                                        </p:attrNameLst>
                                      </p:cBhvr>
                                      <p:to>
                                        <p:strVal val="visible"/>
                                      </p:to>
                                    </p:set>
                                    <p:animEffect transition="in" filter="dissolve">
                                      <p:cBhvr>
                                        <p:cTn id="66" dur="500"/>
                                        <p:tgtEl>
                                          <p:spTgt spid="7">
                                            <p:txEl>
                                              <p:pRg st="2" end="2"/>
                                            </p:txEl>
                                          </p:spTgt>
                                        </p:tgtEl>
                                      </p:cBhvr>
                                    </p:animEffect>
                                  </p:childTnLst>
                                </p:cTn>
                              </p:par>
                              <p:par>
                                <p:cTn id="67" presetID="9" presetClass="entr" presetSubtype="0" fill="hold" nodeType="withEffect">
                                  <p:stCondLst>
                                    <p:cond delay="59200"/>
                                  </p:stCondLst>
                                  <p:childTnLst>
                                    <p:set>
                                      <p:cBhvr>
                                        <p:cTn id="68" dur="1" fill="hold">
                                          <p:stCondLst>
                                            <p:cond delay="0"/>
                                          </p:stCondLst>
                                        </p:cTn>
                                        <p:tgtEl>
                                          <p:spTgt spid="18"/>
                                        </p:tgtEl>
                                        <p:attrNameLst>
                                          <p:attrName>style.visibility</p:attrName>
                                        </p:attrNameLst>
                                      </p:cBhvr>
                                      <p:to>
                                        <p:strVal val="visible"/>
                                      </p:to>
                                    </p:set>
                                    <p:animEffect transition="in" filter="dissolve">
                                      <p:cBhvr>
                                        <p:cTn id="6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3"/>
                </p:tgtEl>
              </p:cMediaNode>
            </p:audio>
          </p:childTnLst>
        </p:cTn>
      </p:par>
    </p:tnLst>
    <p:bldLst>
      <p:bldP spid="5" grpId="0"/>
      <p:bldP spid="5" grpId="1"/>
      <p:bldP spid="10" grpId="0"/>
      <p:bldP spid="10" grpId="1"/>
      <p:bldP spid="11" grpId="0"/>
      <p:bldP spid="11" grpId="1"/>
      <p:bldP spid="12" grpId="0"/>
      <p:bldP spid="12" grpId="1"/>
      <p:bldP spid="13" grpId="0"/>
      <p:bldP spid="13" grpId="1"/>
      <p:bldP spid="16" grpId="0"/>
      <p:bldP spid="16" grpId="1"/>
      <p:bldP spid="17" grpId="0"/>
      <p:bldP spid="17"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D18C95-0E03-CD19-E60E-E5698AA3D421}"/>
              </a:ext>
            </a:extLst>
          </p:cNvPr>
          <p:cNvSpPr txBox="1"/>
          <p:nvPr/>
        </p:nvSpPr>
        <p:spPr>
          <a:xfrm>
            <a:off x="1143000" y="1427207"/>
            <a:ext cx="7200900" cy="5262979"/>
          </a:xfrm>
          <a:prstGeom prst="rect">
            <a:avLst/>
          </a:prstGeom>
          <a:noFill/>
        </p:spPr>
        <p:txBody>
          <a:bodyPr wrap="square" rtlCol="0">
            <a:spAutoFit/>
          </a:bodyPr>
          <a:lstStyle/>
          <a:p>
            <a:pPr marL="342900" indent="-342900">
              <a:buClr>
                <a:srgbClr val="92D050"/>
              </a:buClr>
              <a:buSzPct val="90000"/>
              <a:buFont typeface="Wingdings" pitchFamily="2" charset="2"/>
              <a:buChar char="Ø"/>
            </a:pPr>
            <a:r>
              <a:rPr lang="en-US" sz="2400" dirty="0"/>
              <a:t>If the employee requests it, the employer must provide copies of second and third opinions within five business days, absent extenuating circumstances.</a:t>
            </a:r>
          </a:p>
          <a:p>
            <a:pPr marL="342900" indent="-342900">
              <a:buClr>
                <a:srgbClr val="92D050"/>
              </a:buClr>
              <a:buSzPct val="90000"/>
              <a:buFont typeface="Wingdings" pitchFamily="2" charset="2"/>
              <a:buChar char="Ø"/>
            </a:pPr>
            <a:endParaRPr lang="en-US" sz="2400" dirty="0"/>
          </a:p>
          <a:p>
            <a:pPr marL="342900" indent="-342900">
              <a:buClr>
                <a:srgbClr val="92D050"/>
              </a:buClr>
              <a:buSzPct val="90000"/>
              <a:buFont typeface="Wingdings" pitchFamily="2" charset="2"/>
              <a:buChar char="Ø"/>
            </a:pPr>
            <a:r>
              <a:rPr lang="en-US" sz="2400" dirty="0"/>
              <a:t>If a second or third opinion health care provider requests information relevant to the serious health condition at issue from the employee’s or his or her family member’s health care provider; and,</a:t>
            </a:r>
          </a:p>
          <a:p>
            <a:pPr marL="342900" indent="-342900">
              <a:buClr>
                <a:srgbClr val="92D050"/>
              </a:buClr>
              <a:buSzPct val="90000"/>
              <a:buFont typeface="Wingdings" pitchFamily="2" charset="2"/>
              <a:buChar char="Ø"/>
            </a:pPr>
            <a:endParaRPr lang="en-US" sz="2400" dirty="0"/>
          </a:p>
          <a:p>
            <a:pPr marL="342900" indent="-342900">
              <a:buClr>
                <a:srgbClr val="92D050"/>
              </a:buClr>
              <a:buSzPct val="90000"/>
              <a:buFont typeface="Wingdings" pitchFamily="2" charset="2"/>
              <a:buChar char="Ø"/>
            </a:pPr>
            <a:r>
              <a:rPr lang="en-US" sz="2400" dirty="0"/>
              <a:t>The employee or their family member does not authorize their health care provider to release such information </a:t>
            </a:r>
            <a:r>
              <a:rPr lang="en-US" sz="2400" b="1" dirty="0"/>
              <a:t>----</a:t>
            </a:r>
          </a:p>
          <a:p>
            <a:pPr marL="342900" indent="-342900">
              <a:buClr>
                <a:srgbClr val="92D050"/>
              </a:buClr>
              <a:buSzPct val="90000"/>
              <a:buFont typeface="Wingdings" pitchFamily="2" charset="2"/>
              <a:buChar char="Ø"/>
            </a:pPr>
            <a:endParaRPr lang="en-US" sz="2400" dirty="0"/>
          </a:p>
          <a:p>
            <a:pPr marL="342900" indent="-342900">
              <a:buClr>
                <a:srgbClr val="92D050"/>
              </a:buClr>
              <a:buSzPct val="90000"/>
              <a:buFont typeface="Wingdings" pitchFamily="2" charset="2"/>
              <a:buChar char="Ø"/>
            </a:pPr>
            <a:r>
              <a:rPr lang="en-US" sz="2400" b="1" dirty="0">
                <a:solidFill>
                  <a:srgbClr val="FF0000"/>
                </a:solidFill>
              </a:rPr>
              <a:t>FMLA leave may be denied.</a:t>
            </a:r>
          </a:p>
        </p:txBody>
      </p:sp>
      <p:pic>
        <p:nvPicPr>
          <p:cNvPr id="9" name="Picture 8">
            <a:extLst>
              <a:ext uri="{FF2B5EF4-FFF2-40B4-BE49-F238E27FC236}">
                <a16:creationId xmlns:a16="http://schemas.microsoft.com/office/drawing/2014/main" id="{8BABA02F-8D4D-6209-9C12-DA532616F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807" y="2807437"/>
            <a:ext cx="1359945" cy="1532989"/>
          </a:xfrm>
          <a:prstGeom prst="rect">
            <a:avLst/>
          </a:prstGeom>
        </p:spPr>
      </p:pic>
      <p:sp>
        <p:nvSpPr>
          <p:cNvPr id="10" name="Title 1">
            <a:extLst>
              <a:ext uri="{FF2B5EF4-FFF2-40B4-BE49-F238E27FC236}">
                <a16:creationId xmlns:a16="http://schemas.microsoft.com/office/drawing/2014/main" id="{6D755D62-3E46-4604-16DB-81AF4A1D21C3}"/>
              </a:ext>
            </a:extLst>
          </p:cNvPr>
          <p:cNvSpPr txBox="1">
            <a:spLocks/>
          </p:cNvSpPr>
          <p:nvPr/>
        </p:nvSpPr>
        <p:spPr>
          <a:xfrm>
            <a:off x="467783" y="320709"/>
            <a:ext cx="7704667" cy="83819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dirty="0">
                <a:latin typeface="+mn-lt"/>
              </a:rPr>
              <a:t>Second and Third Medical Opinions – The Process</a:t>
            </a:r>
          </a:p>
        </p:txBody>
      </p:sp>
      <p:sp>
        <p:nvSpPr>
          <p:cNvPr id="2" name="TextBox 1">
            <a:extLst>
              <a:ext uri="{FF2B5EF4-FFF2-40B4-BE49-F238E27FC236}">
                <a16:creationId xmlns:a16="http://schemas.microsoft.com/office/drawing/2014/main" id="{45E628F4-91BB-15A3-8E03-5FB3F106DC4F}"/>
              </a:ext>
            </a:extLst>
          </p:cNvPr>
          <p:cNvSpPr txBox="1"/>
          <p:nvPr/>
        </p:nvSpPr>
        <p:spPr>
          <a:xfrm>
            <a:off x="1752600" y="3005495"/>
            <a:ext cx="6943740" cy="954107"/>
          </a:xfrm>
          <a:prstGeom prst="rect">
            <a:avLst/>
          </a:prstGeom>
          <a:noFill/>
        </p:spPr>
        <p:txBody>
          <a:bodyPr wrap="square" rtlCol="0">
            <a:spAutoFit/>
          </a:bodyPr>
          <a:lstStyle/>
          <a:p>
            <a:r>
              <a:rPr lang="en-US" sz="2800" dirty="0"/>
              <a:t>Strong documentation is needs to support a request for a second or third medical opinion.</a:t>
            </a:r>
          </a:p>
        </p:txBody>
      </p:sp>
      <p:pic>
        <p:nvPicPr>
          <p:cNvPr id="6" name="Picture 5">
            <a:extLst>
              <a:ext uri="{FF2B5EF4-FFF2-40B4-BE49-F238E27FC236}">
                <a16:creationId xmlns:a16="http://schemas.microsoft.com/office/drawing/2014/main" id="{8A39E639-C407-1B32-218D-BC49AB14AB19}"/>
              </a:ext>
            </a:extLst>
          </p:cNvPr>
          <p:cNvPicPr>
            <a:picLocks noChangeAspect="1"/>
          </p:cNvPicPr>
          <p:nvPr/>
        </p:nvPicPr>
        <p:blipFill>
          <a:blip r:embed="rId6">
            <a:alphaModFix amt="20000"/>
            <a:extLst>
              <a:ext uri="{28A0092B-C50C-407E-A947-70E740481C1C}">
                <a14:useLocalDpi xmlns:a14="http://schemas.microsoft.com/office/drawing/2010/main" val="0"/>
              </a:ext>
            </a:extLst>
          </a:blip>
          <a:stretch>
            <a:fillRect/>
          </a:stretch>
        </p:blipFill>
        <p:spPr>
          <a:xfrm>
            <a:off x="7054430" y="1346531"/>
            <a:ext cx="1641910" cy="1572445"/>
          </a:xfrm>
          <a:prstGeom prst="rect">
            <a:avLst/>
          </a:prstGeom>
          <a:noFill/>
        </p:spPr>
      </p:pic>
      <p:pic>
        <p:nvPicPr>
          <p:cNvPr id="5" name="slide 12 redux a.mp3">
            <a:hlinkClick r:id="" action="ppaction://media"/>
            <a:extLst>
              <a:ext uri="{FF2B5EF4-FFF2-40B4-BE49-F238E27FC236}">
                <a16:creationId xmlns:a16="http://schemas.microsoft.com/office/drawing/2014/main" id="{94D1B8F7-768F-7971-1095-A2C4B1F935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7964" y="6333642"/>
            <a:ext cx="593740" cy="524358"/>
          </a:xfrm>
          <a:prstGeom prst="rect">
            <a:avLst/>
          </a:prstGeom>
        </p:spPr>
      </p:pic>
    </p:spTree>
    <p:extLst>
      <p:ext uri="{BB962C8B-B14F-4D97-AF65-F5344CB8AC3E}">
        <p14:creationId xmlns:p14="http://schemas.microsoft.com/office/powerpoint/2010/main" val="277234338"/>
      </p:ext>
    </p:extLst>
  </p:cSld>
  <p:clrMapOvr>
    <a:masterClrMapping/>
  </p:clrMapOvr>
  <mc:AlternateContent xmlns:mc="http://schemas.openxmlformats.org/markup-compatibility/2006" xmlns:p14="http://schemas.microsoft.com/office/powerpoint/2010/main">
    <mc:Choice Requires="p14">
      <p:transition p14:dur="250" advClick="0" advTm="40500">
        <p:fade/>
      </p:transition>
    </mc:Choice>
    <mc:Fallback xmlns="">
      <p:transition advClick="0" advTm="405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76" fill="hold"/>
                                        <p:tgtEl>
                                          <p:spTgt spid="5"/>
                                        </p:tgtEl>
                                      </p:cBhvr>
                                    </p:cmd>
                                  </p:childTnLst>
                                </p:cTn>
                              </p:par>
                              <p:par>
                                <p:cTn id="7" presetID="9" presetClass="entr" presetSubtype="0" fill="hold" nodeType="withEffect">
                                  <p:stCondLst>
                                    <p:cond delay="50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dissolve">
                                      <p:cBhvr>
                                        <p:cTn id="9" dur="500"/>
                                        <p:tgtEl>
                                          <p:spTgt spid="4">
                                            <p:txEl>
                                              <p:pRg st="0" end="0"/>
                                            </p:txEl>
                                          </p:spTgt>
                                        </p:tgtEl>
                                      </p:cBhvr>
                                    </p:animEffect>
                                  </p:childTnLst>
                                </p:cTn>
                              </p:par>
                              <p:par>
                                <p:cTn id="10" presetID="9" presetClass="entr" presetSubtype="0" fill="hold" nodeType="withEffect">
                                  <p:stCondLst>
                                    <p:cond delay="630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1160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ssolve">
                                      <p:cBhvr>
                                        <p:cTn id="15" dur="500"/>
                                        <p:tgtEl>
                                          <p:spTgt spid="4">
                                            <p:txEl>
                                              <p:pRg st="2" end="2"/>
                                            </p:txEl>
                                          </p:spTgt>
                                        </p:tgtEl>
                                      </p:cBhvr>
                                    </p:animEffect>
                                  </p:childTnLst>
                                </p:cTn>
                              </p:par>
                              <p:par>
                                <p:cTn id="16" presetID="9" presetClass="entr" presetSubtype="0" fill="hold" nodeType="withEffect">
                                  <p:stCondLst>
                                    <p:cond delay="2200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dissolve">
                                      <p:cBhvr>
                                        <p:cTn id="18" dur="500"/>
                                        <p:tgtEl>
                                          <p:spTgt spid="4">
                                            <p:txEl>
                                              <p:pRg st="4" end="4"/>
                                            </p:txEl>
                                          </p:spTgt>
                                        </p:tgtEl>
                                      </p:cBhvr>
                                    </p:animEffect>
                                  </p:childTnLst>
                                </p:cTn>
                              </p:par>
                              <p:par>
                                <p:cTn id="19" presetID="9" presetClass="entr" presetSubtype="0" fill="hold" nodeType="withEffect">
                                  <p:stCondLst>
                                    <p:cond delay="3000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dissolve">
                                      <p:cBhvr>
                                        <p:cTn id="21" dur="500"/>
                                        <p:tgtEl>
                                          <p:spTgt spid="4">
                                            <p:txEl>
                                              <p:pRg st="6" end="6"/>
                                            </p:txEl>
                                          </p:spTgt>
                                        </p:tgtEl>
                                      </p:cBhvr>
                                    </p:animEffect>
                                  </p:childTnLst>
                                </p:cTn>
                              </p:par>
                              <p:par>
                                <p:cTn id="22" presetID="9" presetClass="exit" presetSubtype="0" fill="hold" grpId="0" nodeType="withEffect">
                                  <p:stCondLst>
                                    <p:cond delay="31600"/>
                                  </p:stCondLst>
                                  <p:childTnLst>
                                    <p:animEffect transition="out" filter="dissolve">
                                      <p:cBhvr>
                                        <p:cTn id="23" dur="500"/>
                                        <p:tgtEl>
                                          <p:spTgt spid="4">
                                            <p:txEl>
                                              <p:pRg st="0" end="0"/>
                                            </p:txEl>
                                          </p:spTgt>
                                        </p:tgtEl>
                                      </p:cBhvr>
                                    </p:animEffect>
                                    <p:set>
                                      <p:cBhvr>
                                        <p:cTn id="24" dur="1" fill="hold">
                                          <p:stCondLst>
                                            <p:cond delay="499"/>
                                          </p:stCondLst>
                                        </p:cTn>
                                        <p:tgtEl>
                                          <p:spTgt spid="4">
                                            <p:txEl>
                                              <p:pRg st="0" end="0"/>
                                            </p:txEl>
                                          </p:spTgt>
                                        </p:tgtEl>
                                        <p:attrNameLst>
                                          <p:attrName>style.visibility</p:attrName>
                                        </p:attrNameLst>
                                      </p:cBhvr>
                                      <p:to>
                                        <p:strVal val="hidden"/>
                                      </p:to>
                                    </p:set>
                                  </p:childTnLst>
                                </p:cTn>
                              </p:par>
                              <p:par>
                                <p:cTn id="25" presetID="9" presetClass="exit" presetSubtype="0" fill="hold" grpId="0" nodeType="withEffect">
                                  <p:stCondLst>
                                    <p:cond delay="31600"/>
                                  </p:stCondLst>
                                  <p:childTnLst>
                                    <p:animEffect transition="out" filter="dissolve">
                                      <p:cBhvr>
                                        <p:cTn id="26" dur="500"/>
                                        <p:tgtEl>
                                          <p:spTgt spid="4">
                                            <p:txEl>
                                              <p:pRg st="2" end="2"/>
                                            </p:txEl>
                                          </p:spTgt>
                                        </p:tgtEl>
                                      </p:cBhvr>
                                    </p:animEffect>
                                    <p:set>
                                      <p:cBhvr>
                                        <p:cTn id="27" dur="1" fill="hold">
                                          <p:stCondLst>
                                            <p:cond delay="499"/>
                                          </p:stCondLst>
                                        </p:cTn>
                                        <p:tgtEl>
                                          <p:spTgt spid="4">
                                            <p:txEl>
                                              <p:pRg st="2" end="2"/>
                                            </p:txEl>
                                          </p:spTgt>
                                        </p:tgtEl>
                                        <p:attrNameLst>
                                          <p:attrName>style.visibility</p:attrName>
                                        </p:attrNameLst>
                                      </p:cBhvr>
                                      <p:to>
                                        <p:strVal val="hidden"/>
                                      </p:to>
                                    </p:set>
                                  </p:childTnLst>
                                </p:cTn>
                              </p:par>
                              <p:par>
                                <p:cTn id="28" presetID="9" presetClass="exit" presetSubtype="0" fill="hold" grpId="0" nodeType="withEffect">
                                  <p:stCondLst>
                                    <p:cond delay="31600"/>
                                  </p:stCondLst>
                                  <p:childTnLst>
                                    <p:animEffect transition="out" filter="dissolve">
                                      <p:cBhvr>
                                        <p:cTn id="29" dur="500"/>
                                        <p:tgtEl>
                                          <p:spTgt spid="4">
                                            <p:txEl>
                                              <p:pRg st="4" end="4"/>
                                            </p:txEl>
                                          </p:spTgt>
                                        </p:tgtEl>
                                      </p:cBhvr>
                                    </p:animEffect>
                                    <p:set>
                                      <p:cBhvr>
                                        <p:cTn id="30" dur="1" fill="hold">
                                          <p:stCondLst>
                                            <p:cond delay="499"/>
                                          </p:stCondLst>
                                        </p:cTn>
                                        <p:tgtEl>
                                          <p:spTgt spid="4">
                                            <p:txEl>
                                              <p:pRg st="4" end="4"/>
                                            </p:txEl>
                                          </p:spTgt>
                                        </p:tgtEl>
                                        <p:attrNameLst>
                                          <p:attrName>style.visibility</p:attrName>
                                        </p:attrNameLst>
                                      </p:cBhvr>
                                      <p:to>
                                        <p:strVal val="hidden"/>
                                      </p:to>
                                    </p:set>
                                  </p:childTnLst>
                                </p:cTn>
                              </p:par>
                              <p:par>
                                <p:cTn id="31" presetID="9" presetClass="exit" presetSubtype="0" fill="hold" grpId="0" nodeType="withEffect">
                                  <p:stCondLst>
                                    <p:cond delay="31600"/>
                                  </p:stCondLst>
                                  <p:childTnLst>
                                    <p:animEffect transition="out" filter="dissolve">
                                      <p:cBhvr>
                                        <p:cTn id="32" dur="500"/>
                                        <p:tgtEl>
                                          <p:spTgt spid="4">
                                            <p:txEl>
                                              <p:pRg st="6" end="6"/>
                                            </p:txEl>
                                          </p:spTgt>
                                        </p:tgtEl>
                                      </p:cBhvr>
                                    </p:animEffect>
                                    <p:set>
                                      <p:cBhvr>
                                        <p:cTn id="33" dur="1" fill="hold">
                                          <p:stCondLst>
                                            <p:cond delay="499"/>
                                          </p:stCondLst>
                                        </p:cTn>
                                        <p:tgtEl>
                                          <p:spTgt spid="4">
                                            <p:txEl>
                                              <p:pRg st="6" end="6"/>
                                            </p:txEl>
                                          </p:spTgt>
                                        </p:tgtEl>
                                        <p:attrNameLst>
                                          <p:attrName>style.visibility</p:attrName>
                                        </p:attrNameLst>
                                      </p:cBhvr>
                                      <p:to>
                                        <p:strVal val="hidden"/>
                                      </p:to>
                                    </p:set>
                                  </p:childTnLst>
                                </p:cTn>
                              </p:par>
                              <p:par>
                                <p:cTn id="34" presetID="9" presetClass="exit" presetSubtype="0" fill="hold" nodeType="withEffect">
                                  <p:stCondLst>
                                    <p:cond delay="31600"/>
                                  </p:stCondLst>
                                  <p:childTnLst>
                                    <p:animEffect transition="out" filter="dissolv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9" presetClass="entr" presetSubtype="0" fill="hold" nodeType="withEffect">
                                  <p:stCondLst>
                                    <p:cond delay="3200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cTn>
                              </p:par>
                              <p:par>
                                <p:cTn id="40" presetID="9" presetClass="entr" presetSubtype="0" fill="hold" grpId="0" nodeType="withEffect">
                                  <p:stCondLst>
                                    <p:cond delay="33000"/>
                                  </p:stCondLst>
                                  <p:childTnLst>
                                    <p:set>
                                      <p:cBhvr>
                                        <p:cTn id="41" dur="1" fill="hold">
                                          <p:stCondLst>
                                            <p:cond delay="0"/>
                                          </p:stCondLst>
                                        </p:cTn>
                                        <p:tgtEl>
                                          <p:spTgt spid="2"/>
                                        </p:tgtEl>
                                        <p:attrNameLst>
                                          <p:attrName>style.visibility</p:attrName>
                                        </p:attrNameLst>
                                      </p:cBhvr>
                                      <p:to>
                                        <p:strVal val="visible"/>
                                      </p:to>
                                    </p:set>
                                    <p:animEffect transition="in" filter="dissolv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5"/>
                </p:tgtEl>
              </p:cMediaNode>
            </p:audio>
          </p:childTnLst>
        </p:cTn>
      </p:par>
    </p:tnLst>
    <p:bldLst>
      <p:bldP spid="4" grpId="0" build="allAtOnce"/>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B10844-BD23-9E66-DF6A-18FC14C26C44}"/>
              </a:ext>
            </a:extLst>
          </p:cNvPr>
          <p:cNvSpPr txBox="1"/>
          <p:nvPr/>
        </p:nvSpPr>
        <p:spPr>
          <a:xfrm>
            <a:off x="872855" y="1946829"/>
            <a:ext cx="3810000" cy="2677656"/>
          </a:xfrm>
          <a:prstGeom prst="rect">
            <a:avLst/>
          </a:prstGeom>
          <a:noFill/>
        </p:spPr>
        <p:txBody>
          <a:bodyPr wrap="square" rtlCol="0">
            <a:spAutoFit/>
          </a:bodyPr>
          <a:lstStyle/>
          <a:p>
            <a:r>
              <a:rPr lang="en-US" sz="2400" dirty="0"/>
              <a:t>An employer may request that an employee </a:t>
            </a:r>
            <a:r>
              <a:rPr lang="en-US" sz="2400" b="1" i="1" dirty="0">
                <a:solidFill>
                  <a:srgbClr val="FF0000"/>
                </a:solidFill>
              </a:rPr>
              <a:t>“recertify” </a:t>
            </a:r>
            <a:r>
              <a:rPr lang="en-US" sz="2400" dirty="0"/>
              <a:t>his or her serious health condition or the serious health condition of his or her family member within the same leave year. </a:t>
            </a:r>
          </a:p>
        </p:txBody>
      </p:sp>
      <p:sp>
        <p:nvSpPr>
          <p:cNvPr id="3" name="Title 1">
            <a:extLst>
              <a:ext uri="{FF2B5EF4-FFF2-40B4-BE49-F238E27FC236}">
                <a16:creationId xmlns:a16="http://schemas.microsoft.com/office/drawing/2014/main" id="{72635557-1240-5628-7D31-026EAC02CEA8}"/>
              </a:ext>
            </a:extLst>
          </p:cNvPr>
          <p:cNvSpPr txBox="1">
            <a:spLocks/>
          </p:cNvSpPr>
          <p:nvPr/>
        </p:nvSpPr>
        <p:spPr>
          <a:xfrm>
            <a:off x="304800" y="152400"/>
            <a:ext cx="8724900" cy="83819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dirty="0"/>
              <a:t>The Recertification Process</a:t>
            </a:r>
            <a:endParaRPr lang="en-US" sz="3200" b="1" dirty="0"/>
          </a:p>
        </p:txBody>
      </p:sp>
      <p:pic>
        <p:nvPicPr>
          <p:cNvPr id="5" name="Picture 4">
            <a:extLst>
              <a:ext uri="{FF2B5EF4-FFF2-40B4-BE49-F238E27FC236}">
                <a16:creationId xmlns:a16="http://schemas.microsoft.com/office/drawing/2014/main" id="{B7148FFA-DABC-80F2-5675-F2AB8B4A1B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4650" y="2241758"/>
            <a:ext cx="2736742" cy="1524910"/>
          </a:xfrm>
          <a:prstGeom prst="rect">
            <a:avLst/>
          </a:prstGeom>
        </p:spPr>
      </p:pic>
      <p:sp>
        <p:nvSpPr>
          <p:cNvPr id="6" name="TextBox 5">
            <a:extLst>
              <a:ext uri="{FF2B5EF4-FFF2-40B4-BE49-F238E27FC236}">
                <a16:creationId xmlns:a16="http://schemas.microsoft.com/office/drawing/2014/main" id="{0B2EB3C2-8C57-F96D-6841-C4CE47E497A2}"/>
              </a:ext>
            </a:extLst>
          </p:cNvPr>
          <p:cNvSpPr txBox="1"/>
          <p:nvPr/>
        </p:nvSpPr>
        <p:spPr>
          <a:xfrm>
            <a:off x="1733550" y="1709816"/>
            <a:ext cx="5867399" cy="2246769"/>
          </a:xfrm>
          <a:prstGeom prst="rect">
            <a:avLst/>
          </a:prstGeom>
          <a:noFill/>
        </p:spPr>
        <p:txBody>
          <a:bodyPr wrap="square" rtlCol="0">
            <a:spAutoFit/>
          </a:bodyPr>
          <a:lstStyle/>
          <a:p>
            <a:r>
              <a:rPr lang="en-US" sz="2800" dirty="0"/>
              <a:t>In general, an employer may request the employee provide a recertification no more often than every 30 days and only when the employee is actually absent or has requested to be absent.</a:t>
            </a:r>
          </a:p>
        </p:txBody>
      </p:sp>
      <p:sp>
        <p:nvSpPr>
          <p:cNvPr id="7" name="TextBox 6">
            <a:extLst>
              <a:ext uri="{FF2B5EF4-FFF2-40B4-BE49-F238E27FC236}">
                <a16:creationId xmlns:a16="http://schemas.microsoft.com/office/drawing/2014/main" id="{28CE5CA9-4F88-B4F4-B514-C33FE63480D5}"/>
              </a:ext>
            </a:extLst>
          </p:cNvPr>
          <p:cNvSpPr txBox="1"/>
          <p:nvPr/>
        </p:nvSpPr>
        <p:spPr>
          <a:xfrm>
            <a:off x="1720634" y="1448488"/>
            <a:ext cx="5867400" cy="2985433"/>
          </a:xfrm>
          <a:prstGeom prst="rect">
            <a:avLst/>
          </a:prstGeom>
          <a:noFill/>
        </p:spPr>
        <p:txBody>
          <a:bodyPr wrap="square" rtlCol="0">
            <a:spAutoFit/>
          </a:bodyPr>
          <a:lstStyle/>
          <a:p>
            <a:r>
              <a:rPr lang="en-US" sz="2800" dirty="0"/>
              <a:t>If the initial certification indicates that the minimum duration of the serious health condition will be more than 30 days, an employer must generally wait until that minimum duration expires before requesting recertification. </a:t>
            </a:r>
          </a:p>
          <a:p>
            <a:endParaRPr lang="en-US" sz="2000" dirty="0"/>
          </a:p>
        </p:txBody>
      </p:sp>
      <p:pic>
        <p:nvPicPr>
          <p:cNvPr id="9" name="Picture 8">
            <a:extLst>
              <a:ext uri="{FF2B5EF4-FFF2-40B4-BE49-F238E27FC236}">
                <a16:creationId xmlns:a16="http://schemas.microsoft.com/office/drawing/2014/main" id="{ED469435-AB63-60B3-DA0F-8DFE08F7E8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998" y="4552428"/>
            <a:ext cx="2438400" cy="1643684"/>
          </a:xfrm>
          <a:prstGeom prst="rect">
            <a:avLst/>
          </a:prstGeom>
          <a:solidFill>
            <a:schemeClr val="accent6">
              <a:lumMod val="20000"/>
              <a:lumOff val="80000"/>
            </a:schemeClr>
          </a:solidFill>
          <a:effectLst>
            <a:softEdge rad="43775"/>
          </a:effectLst>
        </p:spPr>
      </p:pic>
      <p:pic>
        <p:nvPicPr>
          <p:cNvPr id="11" name="Picture 10">
            <a:extLst>
              <a:ext uri="{FF2B5EF4-FFF2-40B4-BE49-F238E27FC236}">
                <a16:creationId xmlns:a16="http://schemas.microsoft.com/office/drawing/2014/main" id="{56ACA789-93F8-BF2F-6D16-98A73C49A2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5862" y="4730883"/>
            <a:ext cx="2552273" cy="1828092"/>
          </a:xfrm>
          <a:prstGeom prst="rect">
            <a:avLst/>
          </a:prstGeom>
          <a:solidFill>
            <a:schemeClr val="accent6">
              <a:lumMod val="20000"/>
              <a:lumOff val="80000"/>
            </a:schemeClr>
          </a:solidFill>
          <a:effectLst>
            <a:softEdge rad="38100"/>
          </a:effectLst>
        </p:spPr>
      </p:pic>
      <p:pic>
        <p:nvPicPr>
          <p:cNvPr id="13" name="Picture 12">
            <a:extLst>
              <a:ext uri="{FF2B5EF4-FFF2-40B4-BE49-F238E27FC236}">
                <a16:creationId xmlns:a16="http://schemas.microsoft.com/office/drawing/2014/main" id="{1E12DC23-FFED-CFC1-18F0-5617F0185C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4163" y="4861498"/>
            <a:ext cx="1141798" cy="924309"/>
          </a:xfrm>
          <a:prstGeom prst="rect">
            <a:avLst/>
          </a:prstGeom>
          <a:solidFill>
            <a:srgbClr val="92D050">
              <a:alpha val="81441"/>
            </a:srgbClr>
          </a:solidFill>
          <a:effectLst>
            <a:softEdge rad="38100"/>
          </a:effectLst>
        </p:spPr>
      </p:pic>
      <p:pic>
        <p:nvPicPr>
          <p:cNvPr id="8" name="slide 13 redux.mp3">
            <a:hlinkClick r:id="" action="ppaction://media"/>
            <a:extLst>
              <a:ext uri="{FF2B5EF4-FFF2-40B4-BE49-F238E27FC236}">
                <a16:creationId xmlns:a16="http://schemas.microsoft.com/office/drawing/2014/main" id="{7DAAD3DB-2AB3-3BE3-A7F0-C4EE683640A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799" y="6196111"/>
            <a:ext cx="628863" cy="535319"/>
          </a:xfrm>
          <a:prstGeom prst="rect">
            <a:avLst/>
          </a:prstGeom>
        </p:spPr>
      </p:pic>
      <p:pic>
        <p:nvPicPr>
          <p:cNvPr id="12" name="Picture 11">
            <a:extLst>
              <a:ext uri="{FF2B5EF4-FFF2-40B4-BE49-F238E27FC236}">
                <a16:creationId xmlns:a16="http://schemas.microsoft.com/office/drawing/2014/main" id="{888B4B38-23FA-37DA-C985-41F9B78E48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10288" y="2714235"/>
            <a:ext cx="3771900" cy="1168400"/>
          </a:xfrm>
          <a:prstGeom prst="rect">
            <a:avLst/>
          </a:prstGeom>
          <a:effectLst>
            <a:softEdge rad="50800"/>
          </a:effectLst>
        </p:spPr>
      </p:pic>
    </p:spTree>
    <p:extLst>
      <p:ext uri="{BB962C8B-B14F-4D97-AF65-F5344CB8AC3E}">
        <p14:creationId xmlns:p14="http://schemas.microsoft.com/office/powerpoint/2010/main" val="106622133"/>
      </p:ext>
    </p:extLst>
  </p:cSld>
  <p:clrMapOvr>
    <a:masterClrMapping/>
  </p:clrMapOvr>
  <mc:AlternateContent xmlns:mc="http://schemas.openxmlformats.org/markup-compatibility/2006" xmlns:p14="http://schemas.microsoft.com/office/powerpoint/2010/main">
    <mc:Choice Requires="p14">
      <p:transition p14:dur="250" advClick="0" advTm="53400">
        <p:fade/>
      </p:transition>
    </mc:Choice>
    <mc:Fallback xmlns="">
      <p:transition advClick="0" advTm="53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51" fill="hold"/>
                                        <p:tgtEl>
                                          <p:spTgt spid="8"/>
                                        </p:tgtEl>
                                      </p:cBhvr>
                                    </p:cmd>
                                  </p:childTnLst>
                                </p:cTn>
                              </p:par>
                              <p:par>
                                <p:cTn id="7" presetID="9" presetClass="entr" presetSubtype="0" fill="hold" grpId="0" nodeType="withEffect">
                                  <p:stCondLst>
                                    <p:cond delay="50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1000"/>
                                        <p:tgtEl>
                                          <p:spTgt spid="4"/>
                                        </p:tgtEl>
                                      </p:cBhvr>
                                    </p:animEffect>
                                  </p:childTnLst>
                                </p:cTn>
                              </p:par>
                              <p:par>
                                <p:cTn id="10" presetID="9" presetClass="entr" presetSubtype="0" fill="hold" nodeType="withEffect">
                                  <p:stCondLst>
                                    <p:cond delay="500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xit" presetSubtype="0" fill="hold" grpId="1" nodeType="withEffect">
                                  <p:stCondLst>
                                    <p:cond delay="14800"/>
                                  </p:stCondLst>
                                  <p:childTnLst>
                                    <p:animEffect transition="out" filter="dissolv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9" presetClass="exit" presetSubtype="0" fill="hold" nodeType="withEffect">
                                  <p:stCondLst>
                                    <p:cond delay="14800"/>
                                  </p:stCondLst>
                                  <p:childTnLst>
                                    <p:animEffect transition="out" filter="dissolv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9" presetClass="entr" presetSubtype="0" fill="hold" grpId="0" nodeType="withEffect">
                                  <p:stCondLst>
                                    <p:cond delay="1500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par>
                                <p:cTn id="22" presetID="9" presetClass="entr" presetSubtype="0" fill="hold" nodeType="withEffect">
                                  <p:stCondLst>
                                    <p:cond delay="2050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par>
                                <p:cTn id="25" presetID="9" presetClass="exit" presetSubtype="0" fill="hold" grpId="1" nodeType="withEffect">
                                  <p:stCondLst>
                                    <p:cond delay="29300"/>
                                  </p:stCondLst>
                                  <p:childTnLst>
                                    <p:animEffect transition="out" filter="dissolv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9" presetClass="exit" presetSubtype="0" fill="hold" nodeType="withEffect">
                                  <p:stCondLst>
                                    <p:cond delay="29300"/>
                                  </p:stCondLst>
                                  <p:childTnLst>
                                    <p:animEffect transition="out" filter="dissolv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par>
                                <p:cTn id="31" presetID="9" presetClass="entr" presetSubtype="0" fill="hold" nodeType="withEffect">
                                  <p:stCondLst>
                                    <p:cond delay="29300"/>
                                  </p:stCondLst>
                                  <p:childTnLst>
                                    <p:set>
                                      <p:cBhvr>
                                        <p:cTn id="32" dur="1" fill="hold">
                                          <p:stCondLst>
                                            <p:cond delay="0"/>
                                          </p:stCondLst>
                                        </p:cTn>
                                        <p:tgtEl>
                                          <p:spTgt spid="12"/>
                                        </p:tgtEl>
                                        <p:attrNameLst>
                                          <p:attrName>style.visibility</p:attrName>
                                        </p:attrNameLst>
                                      </p:cBhvr>
                                      <p:to>
                                        <p:strVal val="visible"/>
                                      </p:to>
                                    </p:set>
                                    <p:animEffect transition="in" filter="dissolve">
                                      <p:cBhvr>
                                        <p:cTn id="33" dur="3000"/>
                                        <p:tgtEl>
                                          <p:spTgt spid="12"/>
                                        </p:tgtEl>
                                      </p:cBhvr>
                                    </p:animEffect>
                                  </p:childTnLst>
                                </p:cTn>
                              </p:par>
                              <p:par>
                                <p:cTn id="34" presetID="9" presetClass="exit" presetSubtype="0" fill="hold" nodeType="withEffect">
                                  <p:stCondLst>
                                    <p:cond delay="35500"/>
                                  </p:stCondLst>
                                  <p:childTnLst>
                                    <p:animEffect transition="out" filter="dissolv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9" presetClass="entr" presetSubtype="0" fill="hold" grpId="0" nodeType="withEffect">
                                  <p:stCondLst>
                                    <p:cond delay="36000"/>
                                  </p:stCondLst>
                                  <p:childTnLst>
                                    <p:set>
                                      <p:cBhvr>
                                        <p:cTn id="38" dur="1" fill="hold">
                                          <p:stCondLst>
                                            <p:cond delay="0"/>
                                          </p:stCondLst>
                                        </p:cTn>
                                        <p:tgtEl>
                                          <p:spTgt spid="7"/>
                                        </p:tgtEl>
                                        <p:attrNameLst>
                                          <p:attrName>style.visibility</p:attrName>
                                        </p:attrNameLst>
                                      </p:cBhvr>
                                      <p:to>
                                        <p:strVal val="visible"/>
                                      </p:to>
                                    </p:set>
                                    <p:animEffect transition="in" filter="dissolve">
                                      <p:cBhvr>
                                        <p:cTn id="39" dur="500"/>
                                        <p:tgtEl>
                                          <p:spTgt spid="7"/>
                                        </p:tgtEl>
                                      </p:cBhvr>
                                    </p:animEffect>
                                  </p:childTnLst>
                                </p:cTn>
                              </p:par>
                              <p:par>
                                <p:cTn id="40" presetID="9" presetClass="entr" presetSubtype="0" fill="hold" nodeType="withEffect">
                                  <p:stCondLst>
                                    <p:cond delay="4400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cTn>
                              </p:par>
                              <p:par>
                                <p:cTn id="43" presetID="9" presetClass="entr" presetSubtype="0" fill="hold" nodeType="withEffect">
                                  <p:stCondLst>
                                    <p:cond delay="44300"/>
                                  </p:stCondLst>
                                  <p:childTnLst>
                                    <p:set>
                                      <p:cBhvr>
                                        <p:cTn id="44" dur="1" fill="hold">
                                          <p:stCondLst>
                                            <p:cond delay="0"/>
                                          </p:stCondLst>
                                        </p:cTn>
                                        <p:tgtEl>
                                          <p:spTgt spid="9"/>
                                        </p:tgtEl>
                                        <p:attrNameLst>
                                          <p:attrName>style.visibility</p:attrName>
                                        </p:attrNameLst>
                                      </p:cBhvr>
                                      <p:to>
                                        <p:strVal val="visible"/>
                                      </p:to>
                                    </p:set>
                                    <p:animEffect transition="in" filter="dissolv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8"/>
                </p:tgtEl>
              </p:cMediaNode>
            </p:audio>
          </p:childTnLst>
        </p:cTn>
      </p:par>
    </p:tnLst>
    <p:bldLst>
      <p:bldP spid="4" grpId="0"/>
      <p:bldP spid="4" grpId="1"/>
      <p:bldP spid="6" grpId="0"/>
      <p:bldP spid="6" grpId="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5CB31A-CCBB-3F76-450F-02971E5580B7}"/>
              </a:ext>
            </a:extLst>
          </p:cNvPr>
          <p:cNvSpPr txBox="1"/>
          <p:nvPr/>
        </p:nvSpPr>
        <p:spPr>
          <a:xfrm>
            <a:off x="502611" y="2534097"/>
            <a:ext cx="8534400" cy="3046988"/>
          </a:xfrm>
          <a:prstGeom prst="rect">
            <a:avLst/>
          </a:prstGeom>
          <a:noFill/>
        </p:spPr>
        <p:txBody>
          <a:bodyPr wrap="square" rtlCol="0">
            <a:spAutoFit/>
          </a:bodyPr>
          <a:lstStyle/>
          <a:p>
            <a:pPr marL="342900" marR="0" indent="-342900">
              <a:spcBef>
                <a:spcPts val="0"/>
              </a:spcBef>
              <a:spcAft>
                <a:spcPts val="0"/>
              </a:spcAft>
              <a:buClr>
                <a:schemeClr val="accent6">
                  <a:lumMod val="60000"/>
                  <a:lumOff val="40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employee requests an extension of leave,</a:t>
            </a:r>
          </a:p>
          <a:p>
            <a:pPr marL="342900" marR="0" indent="-342900">
              <a:spcBef>
                <a:spcPts val="0"/>
              </a:spcBef>
              <a:spcAft>
                <a:spcPts val="0"/>
              </a:spcAft>
              <a:buClr>
                <a:schemeClr val="accent6">
                  <a:lumMod val="60000"/>
                  <a:lumOff val="40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Clr>
                <a:schemeClr val="accent6">
                  <a:lumMod val="60000"/>
                  <a:lumOff val="40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circumstances described by the previous certification have changed significantly, or</a:t>
            </a:r>
          </a:p>
          <a:p>
            <a:pPr marL="342900" marR="0" indent="-342900">
              <a:spcBef>
                <a:spcPts val="0"/>
              </a:spcBef>
              <a:spcAft>
                <a:spcPts val="0"/>
              </a:spcAft>
              <a:buClr>
                <a:schemeClr val="accent6">
                  <a:lumMod val="60000"/>
                  <a:lumOff val="40000"/>
                </a:schemeClr>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Clr>
                <a:schemeClr val="accent6">
                  <a:lumMod val="60000"/>
                  <a:lumOff val="40000"/>
                </a:schemeClr>
              </a:buClr>
              <a:buSzPct val="90000"/>
              <a:buFont typeface="Wingdings" pitchFamily="2" charset="2"/>
              <a:buChar char="Ø"/>
            </a:pPr>
            <a:r>
              <a:rPr lang="en-US" sz="2400" kern="0" dirty="0">
                <a:solidFill>
                  <a:srgbClr val="000000"/>
                </a:solidFill>
                <a:effectLst/>
                <a:latin typeface="Calibri" panose="020F0502020204030204" pitchFamily="34" charset="0"/>
                <a:ea typeface="Calibri" panose="020F0502020204030204" pitchFamily="34" charset="0"/>
              </a:rPr>
              <a:t>The employer receives information that casts doubt on the employee’s stated reason for the absence or the continuing validity of the existing medical condition. </a:t>
            </a:r>
            <a:endParaRPr lang="en-US" sz="2400" dirty="0"/>
          </a:p>
        </p:txBody>
      </p:sp>
      <p:pic>
        <p:nvPicPr>
          <p:cNvPr id="3" name="Picture 2">
            <a:extLst>
              <a:ext uri="{FF2B5EF4-FFF2-40B4-BE49-F238E27FC236}">
                <a16:creationId xmlns:a16="http://schemas.microsoft.com/office/drawing/2014/main" id="{5A860B31-8524-D347-5F2D-F2BAA21A899F}"/>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2007816" y="4624353"/>
            <a:ext cx="2927350" cy="2096745"/>
          </a:xfrm>
          <a:prstGeom prst="rect">
            <a:avLst/>
          </a:prstGeom>
        </p:spPr>
      </p:pic>
      <p:pic>
        <p:nvPicPr>
          <p:cNvPr id="5" name="Picture 4">
            <a:extLst>
              <a:ext uri="{FF2B5EF4-FFF2-40B4-BE49-F238E27FC236}">
                <a16:creationId xmlns:a16="http://schemas.microsoft.com/office/drawing/2014/main" id="{9904D4C9-7DBB-DA86-6BA1-13DE317C36B2}"/>
              </a:ext>
            </a:extLst>
          </p:cNvPr>
          <p:cNvPicPr>
            <a:picLocks noChangeAspect="1"/>
          </p:cNvPicPr>
          <p:nvPr/>
        </p:nvPicPr>
        <p:blipFill>
          <a:blip r:embed="rId5">
            <a:alphaModFix amt="5000"/>
            <a:extLst>
              <a:ext uri="{28A0092B-C50C-407E-A947-70E740481C1C}">
                <a14:useLocalDpi xmlns:a14="http://schemas.microsoft.com/office/drawing/2010/main" val="0"/>
              </a:ext>
            </a:extLst>
          </a:blip>
          <a:stretch>
            <a:fillRect/>
          </a:stretch>
        </p:blipFill>
        <p:spPr>
          <a:xfrm rot="10800000">
            <a:off x="5557957" y="5378116"/>
            <a:ext cx="1270978" cy="1028883"/>
          </a:xfrm>
          <a:prstGeom prst="rect">
            <a:avLst/>
          </a:prstGeom>
          <a:noFill/>
        </p:spPr>
      </p:pic>
      <p:sp>
        <p:nvSpPr>
          <p:cNvPr id="6" name="TextBox 5">
            <a:extLst>
              <a:ext uri="{FF2B5EF4-FFF2-40B4-BE49-F238E27FC236}">
                <a16:creationId xmlns:a16="http://schemas.microsoft.com/office/drawing/2014/main" id="{20AFAE71-BD55-AD3E-5EEA-7491CFB579B5}"/>
              </a:ext>
            </a:extLst>
          </p:cNvPr>
          <p:cNvSpPr txBox="1"/>
          <p:nvPr/>
        </p:nvSpPr>
        <p:spPr>
          <a:xfrm>
            <a:off x="502611" y="1034386"/>
            <a:ext cx="8138778" cy="1384995"/>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employer may request a </a:t>
            </a:r>
            <a:r>
              <a:rPr lang="en-US" sz="2800" b="1" i="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recertification</a:t>
            </a: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connection with an absence by the employee </a:t>
            </a:r>
            <a:r>
              <a:rPr lang="en-US" sz="28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in less </a:t>
            </a: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than 30</a:t>
            </a:r>
            <a:r>
              <a:rPr lang="en-US" sz="2800" kern="100" dirty="0">
                <a:latin typeface="Calibri" panose="020F0502020204030204" pitchFamily="34" charset="0"/>
                <a:ea typeface="Calibri" panose="020F0502020204030204" pitchFamily="34" charset="0"/>
                <a:cs typeface="Times New Roman" panose="02020603050405020304" pitchFamily="18" charset="0"/>
              </a:rPr>
              <a:t> </a:t>
            </a: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days </a:t>
            </a:r>
            <a:r>
              <a:rPr lang="en-US" sz="2800" b="1" i="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only if</a:t>
            </a: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57CCD02E-9BEF-5B9B-619E-ED851D7DAD95}"/>
              </a:ext>
            </a:extLst>
          </p:cNvPr>
          <p:cNvSpPr txBox="1">
            <a:spLocks/>
          </p:cNvSpPr>
          <p:nvPr/>
        </p:nvSpPr>
        <p:spPr>
          <a:xfrm>
            <a:off x="304800" y="152400"/>
            <a:ext cx="8724900" cy="83819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dirty="0"/>
              <a:t>The Recertification Process</a:t>
            </a:r>
            <a:endParaRPr lang="en-US" sz="3200" b="1" dirty="0"/>
          </a:p>
        </p:txBody>
      </p:sp>
      <p:pic>
        <p:nvPicPr>
          <p:cNvPr id="8" name="slide 14 redux.mp3">
            <a:hlinkClick r:id="" action="ppaction://media"/>
            <a:extLst>
              <a:ext uri="{FF2B5EF4-FFF2-40B4-BE49-F238E27FC236}">
                <a16:creationId xmlns:a16="http://schemas.microsoft.com/office/drawing/2014/main" id="{097CB300-19FB-34A2-F129-2303086FE1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63000" y="6407000"/>
            <a:ext cx="584200" cy="406400"/>
          </a:xfrm>
          <a:prstGeom prst="rect">
            <a:avLst/>
          </a:prstGeom>
        </p:spPr>
      </p:pic>
    </p:spTree>
    <p:extLst>
      <p:ext uri="{BB962C8B-B14F-4D97-AF65-F5344CB8AC3E}">
        <p14:creationId xmlns:p14="http://schemas.microsoft.com/office/powerpoint/2010/main" val="1978518910"/>
      </p:ext>
    </p:extLst>
  </p:cSld>
  <p:clrMapOvr>
    <a:masterClrMapping/>
  </p:clrMapOvr>
  <mc:AlternateContent xmlns:mc="http://schemas.openxmlformats.org/markup-compatibility/2006" xmlns:p14="http://schemas.microsoft.com/office/powerpoint/2010/main">
    <mc:Choice Requires="p14">
      <p:transition p14:dur="250" advClick="0" advTm="32800">
        <p:fade/>
      </p:transition>
    </mc:Choice>
    <mc:Fallback xmlns="">
      <p:transition advClick="0" advTm="328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57" fill="hold"/>
                                        <p:tgtEl>
                                          <p:spTgt spid="8"/>
                                        </p:tgtEl>
                                      </p:cBhvr>
                                    </p:cmd>
                                  </p:childTnLst>
                                </p:cTn>
                              </p:par>
                              <p:par>
                                <p:cTn id="7" presetID="9" presetClass="entr" presetSubtype="0" fill="hold" grpId="0" nodeType="withEffect">
                                  <p:stCondLst>
                                    <p:cond delay="600"/>
                                  </p:stCondLst>
                                  <p:childTnLst>
                                    <p:set>
                                      <p:cBhvr>
                                        <p:cTn id="8" dur="1" fill="hold">
                                          <p:stCondLst>
                                            <p:cond delay="0"/>
                                          </p:stCondLst>
                                        </p:cTn>
                                        <p:tgtEl>
                                          <p:spTgt spid="6"/>
                                        </p:tgtEl>
                                        <p:attrNameLst>
                                          <p:attrName>style.visibility</p:attrName>
                                        </p:attrNameLst>
                                      </p:cBhvr>
                                      <p:to>
                                        <p:strVal val="visible"/>
                                      </p:to>
                                    </p:set>
                                    <p:animEffect transition="in" filter="dissolve">
                                      <p:cBhvr>
                                        <p:cTn id="9" dur="500"/>
                                        <p:tgtEl>
                                          <p:spTgt spid="6"/>
                                        </p:tgtEl>
                                      </p:cBhvr>
                                    </p:animEffect>
                                  </p:childTnLst>
                                </p:cTn>
                              </p:par>
                              <p:par>
                                <p:cTn id="10" presetID="9" presetClass="entr" presetSubtype="0" fill="hold" nodeType="withEffect">
                                  <p:stCondLst>
                                    <p:cond delay="680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nodeType="withEffect">
                                  <p:stCondLst>
                                    <p:cond delay="720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par>
                                <p:cTn id="16" presetID="9" presetClass="entr" presetSubtype="0" fill="hold" nodeType="withEffect">
                                  <p:stCondLst>
                                    <p:cond delay="930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dissolve">
                                      <p:cBhvr>
                                        <p:cTn id="18" dur="500"/>
                                        <p:tgtEl>
                                          <p:spTgt spid="4">
                                            <p:txEl>
                                              <p:pRg st="0" end="0"/>
                                            </p:txEl>
                                          </p:spTgt>
                                        </p:tgtEl>
                                      </p:cBhvr>
                                    </p:animEffect>
                                  </p:childTnLst>
                                </p:cTn>
                              </p:par>
                              <p:par>
                                <p:cTn id="19" presetID="9" presetClass="entr" presetSubtype="0" fill="hold" nodeType="withEffect">
                                  <p:stCondLst>
                                    <p:cond delay="1359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dissolve">
                                      <p:cBhvr>
                                        <p:cTn id="21" dur="500"/>
                                        <p:tgtEl>
                                          <p:spTgt spid="4">
                                            <p:txEl>
                                              <p:pRg st="2" end="2"/>
                                            </p:txEl>
                                          </p:spTgt>
                                        </p:tgtEl>
                                      </p:cBhvr>
                                    </p:animEffect>
                                  </p:childTnLst>
                                </p:cTn>
                              </p:par>
                              <p:par>
                                <p:cTn id="22" presetID="9" presetClass="entr" presetSubtype="0" fill="hold" nodeType="withEffect">
                                  <p:stCondLst>
                                    <p:cond delay="1975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dissolve">
                                      <p:cBhvr>
                                        <p:cTn id="2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28ADD5-9A20-82B5-F334-EF248889460A}"/>
              </a:ext>
            </a:extLst>
          </p:cNvPr>
          <p:cNvSpPr txBox="1"/>
          <p:nvPr/>
        </p:nvSpPr>
        <p:spPr>
          <a:xfrm>
            <a:off x="1143000" y="1166842"/>
            <a:ext cx="6858000" cy="4524315"/>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the initial medical certification indicates that the employee will need: </a:t>
            </a: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Clr>
                <a:srgbClr val="92D050"/>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intermittent or reduced schedule leave for longer than six months –</a:t>
            </a:r>
          </a:p>
          <a:p>
            <a:pPr marL="342900" marR="0" indent="-342900">
              <a:spcBef>
                <a:spcPts val="0"/>
              </a:spcBef>
              <a:spcAft>
                <a:spcPts val="0"/>
              </a:spcAft>
              <a:buClr>
                <a:srgbClr val="92D050"/>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Clr>
                <a:srgbClr val="92D050"/>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including cases where the serious health condition has no anticipated end, </a:t>
            </a: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latin typeface="Calibri" panose="020F0502020204030204" pitchFamily="34" charset="0"/>
                <a:ea typeface="Calibri" panose="020F0502020204030204" pitchFamily="34" charset="0"/>
                <a:cs typeface="Calibri" panose="020F0502020204030204" pitchFamily="34" charset="0"/>
              </a:rPr>
              <a:t>T</a:t>
            </a: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 employer may request a recertification every six months, but only in connection with an absence by the employee.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CFDDF46F-6541-D24F-FE0F-585CEBC9ADC3}"/>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5943600" y="1600200"/>
            <a:ext cx="2895600" cy="2948553"/>
          </a:xfrm>
          <a:prstGeom prst="rect">
            <a:avLst/>
          </a:prstGeom>
        </p:spPr>
      </p:pic>
      <p:sp>
        <p:nvSpPr>
          <p:cNvPr id="6" name="Title 1">
            <a:extLst>
              <a:ext uri="{FF2B5EF4-FFF2-40B4-BE49-F238E27FC236}">
                <a16:creationId xmlns:a16="http://schemas.microsoft.com/office/drawing/2014/main" id="{8D5270FE-A79B-F09A-7673-B0F79B8E9039}"/>
              </a:ext>
            </a:extLst>
          </p:cNvPr>
          <p:cNvSpPr txBox="1">
            <a:spLocks/>
          </p:cNvSpPr>
          <p:nvPr/>
        </p:nvSpPr>
        <p:spPr>
          <a:xfrm>
            <a:off x="304800" y="152400"/>
            <a:ext cx="8724900" cy="83819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dirty="0"/>
              <a:t>The Recertification Process</a:t>
            </a:r>
            <a:endParaRPr lang="en-US" sz="3200" b="1" dirty="0"/>
          </a:p>
        </p:txBody>
      </p:sp>
      <p:pic>
        <p:nvPicPr>
          <p:cNvPr id="4" name="slide 15 redux.mp3">
            <a:hlinkClick r:id="" action="ppaction://media"/>
            <a:extLst>
              <a:ext uri="{FF2B5EF4-FFF2-40B4-BE49-F238E27FC236}">
                <a16:creationId xmlns:a16="http://schemas.microsoft.com/office/drawing/2014/main" id="{B2109340-84C0-97CF-476E-78D7871793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31250" y="6324600"/>
            <a:ext cx="596900" cy="533400"/>
          </a:xfrm>
          <a:prstGeom prst="rect">
            <a:avLst/>
          </a:prstGeom>
        </p:spPr>
      </p:pic>
    </p:spTree>
    <p:extLst>
      <p:ext uri="{BB962C8B-B14F-4D97-AF65-F5344CB8AC3E}">
        <p14:creationId xmlns:p14="http://schemas.microsoft.com/office/powerpoint/2010/main" val="2656031922"/>
      </p:ext>
    </p:extLst>
  </p:cSld>
  <p:clrMapOvr>
    <a:masterClrMapping/>
  </p:clrMapOvr>
  <mc:AlternateContent xmlns:mc="http://schemas.openxmlformats.org/markup-compatibility/2006" xmlns:p14="http://schemas.microsoft.com/office/powerpoint/2010/main">
    <mc:Choice Requires="p14">
      <p:transition p14:dur="250" advClick="0" advTm="23800">
        <p:fade/>
      </p:transition>
    </mc:Choice>
    <mc:Fallback xmlns="">
      <p:transition advClick="0" advTm="238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49" fill="hold"/>
                                        <p:tgtEl>
                                          <p:spTgt spid="4"/>
                                        </p:tgtEl>
                                      </p:cBhvr>
                                    </p:cmd>
                                  </p:childTnLst>
                                </p:cTn>
                              </p:par>
                              <p:par>
                                <p:cTn id="7" presetID="9" presetClass="entr" presetSubtype="0" fill="hold" nodeType="withEffect">
                                  <p:stCondLst>
                                    <p:cond delay="4000"/>
                                  </p:stCondLst>
                                  <p:childTnLst>
                                    <p:set>
                                      <p:cBhvr>
                                        <p:cTn id="8" dur="1" fill="hold">
                                          <p:stCondLst>
                                            <p:cond delay="0"/>
                                          </p:stCondLst>
                                        </p:cTn>
                                        <p:tgtEl>
                                          <p:spTgt spid="3">
                                            <p:txEl>
                                              <p:pRg st="2" end="2"/>
                                            </p:txEl>
                                          </p:spTgt>
                                        </p:tgtEl>
                                        <p:attrNameLst>
                                          <p:attrName>style.visibility</p:attrName>
                                        </p:attrNameLst>
                                      </p:cBhvr>
                                      <p:to>
                                        <p:strVal val="visible"/>
                                      </p:to>
                                    </p:set>
                                    <p:animEffect transition="in" filter="dissolve">
                                      <p:cBhvr>
                                        <p:cTn id="9" dur="500"/>
                                        <p:tgtEl>
                                          <p:spTgt spid="3">
                                            <p:txEl>
                                              <p:pRg st="2" end="2"/>
                                            </p:txEl>
                                          </p:spTgt>
                                        </p:tgtEl>
                                      </p:cBhvr>
                                    </p:animEffect>
                                  </p:childTnLst>
                                </p:cTn>
                              </p:par>
                              <p:par>
                                <p:cTn id="10" presetID="9" presetClass="entr" presetSubtype="0" fill="hold" nodeType="withEffect">
                                  <p:stCondLst>
                                    <p:cond delay="980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par>
                                <p:cTn id="13" presetID="9" presetClass="entr" presetSubtype="0" fill="hold" nodeType="withEffect">
                                  <p:stCondLst>
                                    <p:cond delay="1500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dissolve">
                                      <p:cBhvr>
                                        <p:cTn id="15" dur="500"/>
                                        <p:tgtEl>
                                          <p:spTgt spid="3">
                                            <p:txEl>
                                              <p:pRg st="6" end="6"/>
                                            </p:txEl>
                                          </p:spTgt>
                                        </p:tgtEl>
                                      </p:cBhvr>
                                    </p:animEffect>
                                  </p:childTnLst>
                                </p:cTn>
                              </p:par>
                              <p:par>
                                <p:cTn id="16" presetID="9" presetClass="entr" presetSubtype="0" fill="hold" nodeType="withEffect">
                                  <p:stCondLst>
                                    <p:cond delay="1800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30FA79-8CBA-5FB9-E9B6-AA8BCA4C19B0}"/>
              </a:ext>
            </a:extLst>
          </p:cNvPr>
          <p:cNvSpPr txBox="1"/>
          <p:nvPr/>
        </p:nvSpPr>
        <p:spPr>
          <a:xfrm>
            <a:off x="437826" y="2305615"/>
            <a:ext cx="6324600" cy="2246769"/>
          </a:xfrm>
          <a:prstGeom prst="rect">
            <a:avLst/>
          </a:prstGeom>
          <a:noFill/>
        </p:spPr>
        <p:txBody>
          <a:bodyPr wrap="square" rtlCol="0">
            <a:spAutoFit/>
          </a:bodyPr>
          <a:lstStyle/>
          <a:p>
            <a:pPr marL="0" marR="0" algn="ctr">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with the initial certification, in most circumstances, the employee has 15 calendar days after the employer’s request to provide a complete and sufficient recertification. </a:t>
            </a:r>
          </a:p>
        </p:txBody>
      </p:sp>
      <p:sp>
        <p:nvSpPr>
          <p:cNvPr id="2" name="Title 1">
            <a:extLst>
              <a:ext uri="{FF2B5EF4-FFF2-40B4-BE49-F238E27FC236}">
                <a16:creationId xmlns:a16="http://schemas.microsoft.com/office/drawing/2014/main" id="{6286A606-421E-2585-BCAE-87B41891150C}"/>
              </a:ext>
            </a:extLst>
          </p:cNvPr>
          <p:cNvSpPr txBox="1">
            <a:spLocks/>
          </p:cNvSpPr>
          <p:nvPr/>
        </p:nvSpPr>
        <p:spPr>
          <a:xfrm>
            <a:off x="304800" y="152400"/>
            <a:ext cx="8724900" cy="83819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dirty="0"/>
              <a:t>The Recertification Process</a:t>
            </a:r>
            <a:endParaRPr lang="en-US" sz="3200" b="1" dirty="0"/>
          </a:p>
        </p:txBody>
      </p:sp>
      <p:sp>
        <p:nvSpPr>
          <p:cNvPr id="6" name="TextBox 5">
            <a:extLst>
              <a:ext uri="{FF2B5EF4-FFF2-40B4-BE49-F238E27FC236}">
                <a16:creationId xmlns:a16="http://schemas.microsoft.com/office/drawing/2014/main" id="{6BF1E4C3-AA54-1A79-2B63-40952A6C7A82}"/>
              </a:ext>
            </a:extLst>
          </p:cNvPr>
          <p:cNvSpPr txBox="1"/>
          <p:nvPr/>
        </p:nvSpPr>
        <p:spPr>
          <a:xfrm>
            <a:off x="1638300" y="2647716"/>
            <a:ext cx="5867400" cy="2246769"/>
          </a:xfrm>
          <a:prstGeom prst="rect">
            <a:avLst/>
          </a:prstGeom>
          <a:noFill/>
        </p:spPr>
        <p:txBody>
          <a:bodyPr wrap="square" rtlCol="0">
            <a:spAutoFit/>
          </a:bodyPr>
          <a:lstStyle/>
          <a:p>
            <a:pPr algn="ctr"/>
            <a:r>
              <a:rPr lang="en-US" sz="2800" kern="0" dirty="0">
                <a:solidFill>
                  <a:srgbClr val="000000"/>
                </a:solidFill>
                <a:latin typeface="Calibri" panose="020F0502020204030204" pitchFamily="34" charset="0"/>
                <a:ea typeface="Calibri" panose="020F0502020204030204" pitchFamily="34" charset="0"/>
                <a:cs typeface="Calibri" panose="020F0502020204030204" pitchFamily="34" charset="0"/>
              </a:rPr>
              <a:t>A</a:t>
            </a: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 employer may ask for the same information in a recertification as that permitted in the initial medical certification. </a:t>
            </a:r>
          </a:p>
          <a:p>
            <a:pPr algn="ctr"/>
            <a:endParaRPr lang="en-US" sz="2800" dirty="0"/>
          </a:p>
        </p:txBody>
      </p:sp>
      <p:pic>
        <p:nvPicPr>
          <p:cNvPr id="10" name="Picture 9">
            <a:extLst>
              <a:ext uri="{FF2B5EF4-FFF2-40B4-BE49-F238E27FC236}">
                <a16:creationId xmlns:a16="http://schemas.microsoft.com/office/drawing/2014/main" id="{316ADD5A-62F6-6BA3-3B60-E1E646BD3C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2647716"/>
            <a:ext cx="1568922" cy="1219072"/>
          </a:xfrm>
          <a:prstGeom prst="rect">
            <a:avLst/>
          </a:prstGeom>
        </p:spPr>
      </p:pic>
      <p:sp>
        <p:nvSpPr>
          <p:cNvPr id="11" name="TextBox 10">
            <a:extLst>
              <a:ext uri="{FF2B5EF4-FFF2-40B4-BE49-F238E27FC236}">
                <a16:creationId xmlns:a16="http://schemas.microsoft.com/office/drawing/2014/main" id="{57CA7688-FB4B-623B-D3D5-ACA471DD39C8}"/>
              </a:ext>
            </a:extLst>
          </p:cNvPr>
          <p:cNvSpPr txBox="1"/>
          <p:nvPr/>
        </p:nvSpPr>
        <p:spPr>
          <a:xfrm>
            <a:off x="1638300" y="2647716"/>
            <a:ext cx="5867400" cy="2000548"/>
          </a:xfrm>
          <a:prstGeom prst="rect">
            <a:avLst/>
          </a:prstGeom>
          <a:noFill/>
        </p:spPr>
        <p:txBody>
          <a:bodyPr wrap="square" rtlCol="0">
            <a:spAutoFit/>
          </a:bodyPr>
          <a:lstStyle/>
          <a:p>
            <a:pPr marL="0" marR="0" algn="ctr">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2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employee is responsible for paying for the cost of a recertification.</a:t>
            </a:r>
            <a:endParaRPr lang="en-US" sz="3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800" dirty="0"/>
          </a:p>
        </p:txBody>
      </p:sp>
      <p:pic>
        <p:nvPicPr>
          <p:cNvPr id="4" name="slide 16 redux.mp3">
            <a:hlinkClick r:id="" action="ppaction://media"/>
            <a:extLst>
              <a:ext uri="{FF2B5EF4-FFF2-40B4-BE49-F238E27FC236}">
                <a16:creationId xmlns:a16="http://schemas.microsoft.com/office/drawing/2014/main" id="{3F7F2DBB-F2D0-ABDE-74BA-2C4E54ADCF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79322" y="6248400"/>
            <a:ext cx="629122" cy="457200"/>
          </a:xfrm>
          <a:prstGeom prst="rect">
            <a:avLst/>
          </a:prstGeom>
        </p:spPr>
      </p:pic>
    </p:spTree>
    <p:extLst>
      <p:ext uri="{BB962C8B-B14F-4D97-AF65-F5344CB8AC3E}">
        <p14:creationId xmlns:p14="http://schemas.microsoft.com/office/powerpoint/2010/main" val="125431995"/>
      </p:ext>
    </p:extLst>
  </p:cSld>
  <p:clrMapOvr>
    <a:masterClrMapping/>
  </p:clrMapOvr>
  <mc:AlternateContent xmlns:mc="http://schemas.openxmlformats.org/markup-compatibility/2006" xmlns:p14="http://schemas.microsoft.com/office/powerpoint/2010/main">
    <mc:Choice Requires="p14">
      <p:transition p14:dur="250" advClick="0" advTm="28400">
        <p:fade/>
      </p:transition>
    </mc:Choice>
    <mc:Fallback xmlns="">
      <p:transition advClick="0" advTm="28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90" fill="hold"/>
                                        <p:tgtEl>
                                          <p:spTgt spid="4"/>
                                        </p:tgtEl>
                                      </p:cBhvr>
                                    </p:cmd>
                                  </p:childTnLst>
                                </p:cTn>
                              </p:par>
                              <p:par>
                                <p:cTn id="7" presetID="9" presetClass="entr" presetSubtype="0" fill="hold" grpId="0" nodeType="withEffect">
                                  <p:stCondLst>
                                    <p:cond delay="1500"/>
                                  </p:stCondLst>
                                  <p:childTnLst>
                                    <p:set>
                                      <p:cBhvr>
                                        <p:cTn id="8" dur="1" fill="hold">
                                          <p:stCondLst>
                                            <p:cond delay="0"/>
                                          </p:stCondLst>
                                        </p:cTn>
                                        <p:tgtEl>
                                          <p:spTgt spid="6"/>
                                        </p:tgtEl>
                                        <p:attrNameLst>
                                          <p:attrName>style.visibility</p:attrName>
                                        </p:attrNameLst>
                                      </p:cBhvr>
                                      <p:to>
                                        <p:strVal val="visible"/>
                                      </p:to>
                                    </p:set>
                                    <p:animEffect transition="in" filter="dissolve">
                                      <p:cBhvr>
                                        <p:cTn id="9" dur="500"/>
                                        <p:tgtEl>
                                          <p:spTgt spid="6"/>
                                        </p:tgtEl>
                                      </p:cBhvr>
                                    </p:animEffect>
                                  </p:childTnLst>
                                </p:cTn>
                              </p:par>
                              <p:par>
                                <p:cTn id="10" presetID="9" presetClass="exit" presetSubtype="0" fill="hold" grpId="1" nodeType="withEffect">
                                  <p:stCondLst>
                                    <p:cond delay="10500"/>
                                  </p:stCondLst>
                                  <p:childTnLst>
                                    <p:animEffect transition="out" filter="dissolv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9" presetClass="entr" presetSubtype="0" fill="hold" grpId="0" nodeType="withEffect">
                                  <p:stCondLst>
                                    <p:cond delay="1070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par>
                                <p:cTn id="16" presetID="9" presetClass="entr" presetSubtype="0" fill="hold" nodeType="withEffect">
                                  <p:stCondLst>
                                    <p:cond delay="1550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par>
                                <p:cTn id="19" presetID="9" presetClass="exit" presetSubtype="0" fill="hold" grpId="1" nodeType="withEffect">
                                  <p:stCondLst>
                                    <p:cond delay="23000"/>
                                  </p:stCondLst>
                                  <p:childTnLst>
                                    <p:animEffect transition="out" filter="dissolv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par>
                                <p:cTn id="22" presetID="9" presetClass="exit" presetSubtype="0" fill="hold" nodeType="withEffect">
                                  <p:stCondLst>
                                    <p:cond delay="23000"/>
                                  </p:stCondLst>
                                  <p:childTnLst>
                                    <p:animEffect transition="out" filter="dissolv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2" presetClass="entr" presetSubtype="8" fill="hold" grpId="0" nodeType="withEffect">
                                  <p:stCondLst>
                                    <p:cond delay="236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
                </p:tgtEl>
              </p:cMediaNode>
            </p:audio>
          </p:childTnLst>
        </p:cTn>
      </p:par>
    </p:tnLst>
    <p:bldLst>
      <p:bldP spid="3" grpId="0"/>
      <p:bldP spid="3" grpId="1"/>
      <p:bldP spid="6" grpId="0"/>
      <p:bldP spid="6" grpId="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30FA79-8CBA-5FB9-E9B6-AA8BCA4C19B0}"/>
              </a:ext>
            </a:extLst>
          </p:cNvPr>
          <p:cNvSpPr txBox="1"/>
          <p:nvPr/>
        </p:nvSpPr>
        <p:spPr>
          <a:xfrm>
            <a:off x="2819400" y="990599"/>
            <a:ext cx="5714257" cy="5078313"/>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During recertification an employer may provide the health care provider with:</a:t>
            </a: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400"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Clr>
                <a:srgbClr val="92D050"/>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record of the employee’s absence pattern, such as an attendance record of FMLA leave use, and</a:t>
            </a:r>
          </a:p>
          <a:p>
            <a:pPr marR="0">
              <a:spcBef>
                <a:spcPts val="0"/>
              </a:spcBef>
              <a:spcAft>
                <a:spcPts val="0"/>
              </a:spcAft>
              <a:buClr>
                <a:srgbClr val="92D050"/>
              </a:buClr>
              <a:buSzPct val="900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400"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0"/>
              </a:spcAft>
              <a:buClr>
                <a:srgbClr val="92D050"/>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latin typeface="Calibri" panose="020F0502020204030204" pitchFamily="34" charset="0"/>
                <a:ea typeface="Calibri" panose="020F0502020204030204" pitchFamily="34" charset="0"/>
                <a:cs typeface="Calibri" panose="020F0502020204030204" pitchFamily="34" charset="0"/>
              </a:rPr>
              <a:t>m</a:t>
            </a: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ay ask the health care provider if the serious health condition and need for leave is consistent with the absence pattern provided.</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F38118"/>
                </a:solidFill>
                <a:effectLst/>
                <a:latin typeface="Calibri" panose="020F0502020204030204" pitchFamily="34" charset="0"/>
                <a:ea typeface="Calibri" panose="020F0502020204030204" pitchFamily="34" charset="0"/>
                <a:cs typeface="Calibri" panose="020F0502020204030204" pitchFamily="34"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5EF74C7-9BE3-C303-E478-90826A9568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520" y="2613392"/>
            <a:ext cx="1969770" cy="1631216"/>
          </a:xfrm>
          <a:prstGeom prst="rect">
            <a:avLst/>
          </a:prstGeom>
        </p:spPr>
      </p:pic>
      <p:sp>
        <p:nvSpPr>
          <p:cNvPr id="2" name="Title 1">
            <a:extLst>
              <a:ext uri="{FF2B5EF4-FFF2-40B4-BE49-F238E27FC236}">
                <a16:creationId xmlns:a16="http://schemas.microsoft.com/office/drawing/2014/main" id="{6286A606-421E-2585-BCAE-87B41891150C}"/>
              </a:ext>
            </a:extLst>
          </p:cNvPr>
          <p:cNvSpPr txBox="1">
            <a:spLocks/>
          </p:cNvSpPr>
          <p:nvPr/>
        </p:nvSpPr>
        <p:spPr>
          <a:xfrm>
            <a:off x="304800" y="152400"/>
            <a:ext cx="8724900" cy="83819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dirty="0"/>
              <a:t>Recertification Process</a:t>
            </a:r>
            <a:endParaRPr lang="en-US" sz="3200" b="1" dirty="0"/>
          </a:p>
        </p:txBody>
      </p:sp>
      <p:sp>
        <p:nvSpPr>
          <p:cNvPr id="4" name="TextBox 3">
            <a:extLst>
              <a:ext uri="{FF2B5EF4-FFF2-40B4-BE49-F238E27FC236}">
                <a16:creationId xmlns:a16="http://schemas.microsoft.com/office/drawing/2014/main" id="{941F0BEC-1CB5-99FB-BCF0-DFC7E1DBA66A}"/>
              </a:ext>
            </a:extLst>
          </p:cNvPr>
          <p:cNvSpPr txBox="1"/>
          <p:nvPr/>
        </p:nvSpPr>
        <p:spPr>
          <a:xfrm>
            <a:off x="2571378" y="2606425"/>
            <a:ext cx="6344022" cy="1846659"/>
          </a:xfrm>
          <a:prstGeom prst="rect">
            <a:avLst/>
          </a:prstGeom>
          <a:noFill/>
        </p:spPr>
        <p:txBody>
          <a:bodyPr wrap="square" rtlCol="0">
            <a:spAutoFit/>
          </a:bodyPr>
          <a:lstStyle/>
          <a:p>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serious health conditions, an employer may contact the health care provider to authenticate or clarify recertification, but cannot require </a:t>
            </a:r>
            <a:r>
              <a:rPr lang="en-US" sz="2400" i="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second or third opinions </a:t>
            </a: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recertification.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D3DBC97-2C23-11D8-E179-44E1325B1B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006" y="2662505"/>
            <a:ext cx="1359945" cy="1532989"/>
          </a:xfrm>
          <a:prstGeom prst="rect">
            <a:avLst/>
          </a:prstGeom>
        </p:spPr>
      </p:pic>
      <p:sp>
        <p:nvSpPr>
          <p:cNvPr id="6" name="TextBox 5">
            <a:extLst>
              <a:ext uri="{FF2B5EF4-FFF2-40B4-BE49-F238E27FC236}">
                <a16:creationId xmlns:a16="http://schemas.microsoft.com/office/drawing/2014/main" id="{F98D5C67-B688-BDEF-8191-9CEF67AEA16A}"/>
              </a:ext>
            </a:extLst>
          </p:cNvPr>
          <p:cNvSpPr txBox="1"/>
          <p:nvPr/>
        </p:nvSpPr>
        <p:spPr>
          <a:xfrm>
            <a:off x="3505200" y="5622502"/>
            <a:ext cx="4156455" cy="1200329"/>
          </a:xfrm>
          <a:prstGeom prst="rect">
            <a:avLst/>
          </a:prstGeom>
          <a:noFill/>
        </p:spPr>
        <p:txBody>
          <a:bodyPr wrap="square" rtlCol="0">
            <a:spAutoFit/>
          </a:bodyPr>
          <a:lstStyle/>
          <a:p>
            <a:pPr algn="ctr"/>
            <a:r>
              <a:rPr lang="en-US" sz="7200" dirty="0">
                <a:latin typeface="Impact" panose="020B0806030902050204" pitchFamily="34" charset="0"/>
              </a:rPr>
              <a:t>GOOD IDEA</a:t>
            </a:r>
          </a:p>
        </p:txBody>
      </p:sp>
      <p:pic>
        <p:nvPicPr>
          <p:cNvPr id="9" name="slide 17 redux.mp3">
            <a:hlinkClick r:id="" action="ppaction://media"/>
            <a:extLst>
              <a:ext uri="{FF2B5EF4-FFF2-40B4-BE49-F238E27FC236}">
                <a16:creationId xmlns:a16="http://schemas.microsoft.com/office/drawing/2014/main" id="{0E4A4B50-F5AF-8900-979B-FF04FF3079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3171" y="6422756"/>
            <a:ext cx="613058" cy="401664"/>
          </a:xfrm>
          <a:prstGeom prst="rect">
            <a:avLst/>
          </a:prstGeom>
        </p:spPr>
      </p:pic>
    </p:spTree>
    <p:extLst>
      <p:ext uri="{BB962C8B-B14F-4D97-AF65-F5344CB8AC3E}">
        <p14:creationId xmlns:p14="http://schemas.microsoft.com/office/powerpoint/2010/main" val="2624846877"/>
      </p:ext>
    </p:extLst>
  </p:cSld>
  <p:clrMapOvr>
    <a:masterClrMapping/>
  </p:clrMapOvr>
  <mc:AlternateContent xmlns:mc="http://schemas.openxmlformats.org/markup-compatibility/2006" xmlns:p14="http://schemas.microsoft.com/office/powerpoint/2010/main">
    <mc:Choice Requires="p14">
      <p:transition p14:dur="250" advClick="0" advTm="40210">
        <p:fade/>
      </p:transition>
    </mc:Choice>
    <mc:Fallback xmlns="">
      <p:transition advClick="0" advTm="4021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76" fill="hold"/>
                                        <p:tgtEl>
                                          <p:spTgt spid="9"/>
                                        </p:tgtEl>
                                      </p:cBhvr>
                                    </p:cmd>
                                  </p:childTnLst>
                                </p:cTn>
                              </p:par>
                              <p:par>
                                <p:cTn id="7" presetID="9" presetClass="entr" presetSubtype="0" fill="hold" nodeType="withEffect">
                                  <p:stCondLst>
                                    <p:cond delay="500"/>
                                  </p:stCondLst>
                                  <p:childTnLst>
                                    <p:set>
                                      <p:cBhvr>
                                        <p:cTn id="8" dur="1" fill="hold">
                                          <p:stCondLst>
                                            <p:cond delay="0"/>
                                          </p:stCondLst>
                                        </p:cTn>
                                        <p:tgtEl>
                                          <p:spTgt spid="8"/>
                                        </p:tgtEl>
                                        <p:attrNameLst>
                                          <p:attrName>style.visibility</p:attrName>
                                        </p:attrNameLst>
                                      </p:cBhvr>
                                      <p:to>
                                        <p:strVal val="visible"/>
                                      </p:to>
                                    </p:set>
                                    <p:animEffect transition="in" filter="dissolve">
                                      <p:cBhvr>
                                        <p:cTn id="9" dur="500"/>
                                        <p:tgtEl>
                                          <p:spTgt spid="8"/>
                                        </p:tgtEl>
                                      </p:cBhvr>
                                    </p:animEffect>
                                  </p:childTnLst>
                                </p:cTn>
                              </p:par>
                              <p:par>
                                <p:cTn id="10" presetID="9" presetClass="entr" presetSubtype="0" fill="hold" nodeType="withEffect">
                                  <p:stCondLst>
                                    <p:cond delay="35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2" presetClass="entr" presetSubtype="2" fill="hold" nodeType="withEffect">
                                  <p:stCondLst>
                                    <p:cond delay="840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1580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par>
                                <p:cTn id="21" presetID="9" presetClass="entr" presetSubtype="0" fill="hold" grpId="0" nodeType="withEffect">
                                  <p:stCondLst>
                                    <p:cond delay="2000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2000"/>
                                        <p:tgtEl>
                                          <p:spTgt spid="6"/>
                                        </p:tgtEl>
                                      </p:cBhvr>
                                    </p:animEffect>
                                  </p:childTnLst>
                                </p:cTn>
                              </p:par>
                              <p:par>
                                <p:cTn id="24" presetID="9" presetClass="exit" presetSubtype="0" fill="hold" nodeType="withEffect">
                                  <p:stCondLst>
                                    <p:cond delay="24000"/>
                                  </p:stCondLst>
                                  <p:childTnLst>
                                    <p:animEffect transition="out" filter="dissolv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9" presetClass="exit" presetSubtype="0" fill="hold" grpId="0" nodeType="withEffect">
                                  <p:stCondLst>
                                    <p:cond delay="24000"/>
                                  </p:stCondLst>
                                  <p:childTnLst>
                                    <p:animEffect transition="out" filter="dissolve">
                                      <p:cBhvr>
                                        <p:cTn id="28" dur="500"/>
                                        <p:tgtEl>
                                          <p:spTgt spid="3">
                                            <p:txEl>
                                              <p:pRg st="0" end="0"/>
                                            </p:txEl>
                                          </p:spTgt>
                                        </p:tgtEl>
                                      </p:cBhvr>
                                    </p:animEffect>
                                    <p:set>
                                      <p:cBhvr>
                                        <p:cTn id="29" dur="1" fill="hold">
                                          <p:stCondLst>
                                            <p:cond delay="499"/>
                                          </p:stCondLst>
                                        </p:cTn>
                                        <p:tgtEl>
                                          <p:spTgt spid="3">
                                            <p:txEl>
                                              <p:pRg st="0" end="0"/>
                                            </p:txEl>
                                          </p:spTgt>
                                        </p:tgtEl>
                                        <p:attrNameLst>
                                          <p:attrName>style.visibility</p:attrName>
                                        </p:attrNameLst>
                                      </p:cBhvr>
                                      <p:to>
                                        <p:strVal val="hidden"/>
                                      </p:to>
                                    </p:set>
                                  </p:childTnLst>
                                </p:cTn>
                              </p:par>
                              <p:par>
                                <p:cTn id="30" presetID="9" presetClass="exit" presetSubtype="0" fill="hold" grpId="0" nodeType="withEffect">
                                  <p:stCondLst>
                                    <p:cond delay="24000"/>
                                  </p:stCondLst>
                                  <p:childTnLst>
                                    <p:animEffect transition="out" filter="dissolve">
                                      <p:cBhvr>
                                        <p:cTn id="31" dur="500"/>
                                        <p:tgtEl>
                                          <p:spTgt spid="3">
                                            <p:txEl>
                                              <p:pRg st="2" end="2"/>
                                            </p:txEl>
                                          </p:spTgt>
                                        </p:tgtEl>
                                      </p:cBhvr>
                                    </p:animEffect>
                                    <p:set>
                                      <p:cBhvr>
                                        <p:cTn id="32" dur="1" fill="hold">
                                          <p:stCondLst>
                                            <p:cond delay="499"/>
                                          </p:stCondLst>
                                        </p:cTn>
                                        <p:tgtEl>
                                          <p:spTgt spid="3">
                                            <p:txEl>
                                              <p:pRg st="2" end="2"/>
                                            </p:txEl>
                                          </p:spTgt>
                                        </p:tgtEl>
                                        <p:attrNameLst>
                                          <p:attrName>style.visibility</p:attrName>
                                        </p:attrNameLst>
                                      </p:cBhvr>
                                      <p:to>
                                        <p:strVal val="hidden"/>
                                      </p:to>
                                    </p:set>
                                  </p:childTnLst>
                                </p:cTn>
                              </p:par>
                              <p:par>
                                <p:cTn id="33" presetID="9" presetClass="exit" presetSubtype="0" fill="hold" grpId="0" nodeType="withEffect">
                                  <p:stCondLst>
                                    <p:cond delay="24000"/>
                                  </p:stCondLst>
                                  <p:childTnLst>
                                    <p:animEffect transition="out" filter="dissolve">
                                      <p:cBhvr>
                                        <p:cTn id="34" dur="500"/>
                                        <p:tgtEl>
                                          <p:spTgt spid="3">
                                            <p:txEl>
                                              <p:pRg st="4" end="4"/>
                                            </p:txEl>
                                          </p:spTgt>
                                        </p:tgtEl>
                                      </p:cBhvr>
                                    </p:animEffect>
                                    <p:set>
                                      <p:cBhvr>
                                        <p:cTn id="35" dur="1" fill="hold">
                                          <p:stCondLst>
                                            <p:cond delay="499"/>
                                          </p:stCondLst>
                                        </p:cTn>
                                        <p:tgtEl>
                                          <p:spTgt spid="3">
                                            <p:txEl>
                                              <p:pRg st="4" end="4"/>
                                            </p:txEl>
                                          </p:spTgt>
                                        </p:tgtEl>
                                        <p:attrNameLst>
                                          <p:attrName>style.visibility</p:attrName>
                                        </p:attrNameLst>
                                      </p:cBhvr>
                                      <p:to>
                                        <p:strVal val="hidden"/>
                                      </p:to>
                                    </p:set>
                                  </p:childTnLst>
                                </p:cTn>
                              </p:par>
                              <p:par>
                                <p:cTn id="36" presetID="9" presetClass="exit" presetSubtype="0" fill="hold" grpId="0" nodeType="withEffect">
                                  <p:stCondLst>
                                    <p:cond delay="24000"/>
                                  </p:stCondLst>
                                  <p:childTnLst>
                                    <p:animEffect transition="out" filter="dissolve">
                                      <p:cBhvr>
                                        <p:cTn id="37" dur="500"/>
                                        <p:tgtEl>
                                          <p:spTgt spid="3">
                                            <p:txEl>
                                              <p:pRg st="5" end="5"/>
                                            </p:txEl>
                                          </p:spTgt>
                                        </p:tgtEl>
                                      </p:cBhvr>
                                    </p:animEffect>
                                    <p:set>
                                      <p:cBhvr>
                                        <p:cTn id="38" dur="1" fill="hold">
                                          <p:stCondLst>
                                            <p:cond delay="499"/>
                                          </p:stCondLst>
                                        </p:cTn>
                                        <p:tgtEl>
                                          <p:spTgt spid="3">
                                            <p:txEl>
                                              <p:pRg st="5" end="5"/>
                                            </p:txEl>
                                          </p:spTgt>
                                        </p:tgtEl>
                                        <p:attrNameLst>
                                          <p:attrName>style.visibility</p:attrName>
                                        </p:attrNameLst>
                                      </p:cBhvr>
                                      <p:to>
                                        <p:strVal val="hidden"/>
                                      </p:to>
                                    </p:set>
                                  </p:childTnLst>
                                </p:cTn>
                              </p:par>
                              <p:par>
                                <p:cTn id="39" presetID="45" presetClass="exit" presetSubtype="0" fill="hold" grpId="1" nodeType="withEffect">
                                  <p:stCondLst>
                                    <p:cond delay="24000"/>
                                  </p:stCondLst>
                                  <p:childTnLst>
                                    <p:animEffect transition="out" filter="fade">
                                      <p:cBhvr>
                                        <p:cTn id="40" dur="500"/>
                                        <p:tgtEl>
                                          <p:spTgt spid="6"/>
                                        </p:tgtEl>
                                      </p:cBhvr>
                                    </p:animEffect>
                                    <p:anim calcmode="lin" valueType="num">
                                      <p:cBhvr>
                                        <p:cTn id="41" dur="50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2" dur="500"/>
                                        <p:tgtEl>
                                          <p:spTgt spid="6"/>
                                        </p:tgtEl>
                                        <p:attrNameLst>
                                          <p:attrName>ppt_h</p:attrName>
                                        </p:attrNameLst>
                                      </p:cBhvr>
                                      <p:tavLst>
                                        <p:tav tm="0">
                                          <p:val>
                                            <p:strVal val="ppt_h"/>
                                          </p:val>
                                        </p:tav>
                                        <p:tav tm="100000">
                                          <p:val>
                                            <p:strVal val="ppt_h"/>
                                          </p:val>
                                        </p:tav>
                                      </p:tavLst>
                                    </p:anim>
                                    <p:set>
                                      <p:cBhvr>
                                        <p:cTn id="43" dur="1" fill="hold">
                                          <p:stCondLst>
                                            <p:cond delay="499"/>
                                          </p:stCondLst>
                                        </p:cTn>
                                        <p:tgtEl>
                                          <p:spTgt spid="6"/>
                                        </p:tgtEl>
                                        <p:attrNameLst>
                                          <p:attrName>style.visibility</p:attrName>
                                        </p:attrNameLst>
                                      </p:cBhvr>
                                      <p:to>
                                        <p:strVal val="hidden"/>
                                      </p:to>
                                    </p:set>
                                  </p:childTnLst>
                                </p:cTn>
                              </p:par>
                              <p:par>
                                <p:cTn id="44" presetID="9" presetClass="entr" presetSubtype="0" fill="hold" nodeType="withEffect">
                                  <p:stCondLst>
                                    <p:cond delay="24200"/>
                                  </p:stCondLst>
                                  <p:childTnLst>
                                    <p:set>
                                      <p:cBhvr>
                                        <p:cTn id="45" dur="1" fill="hold">
                                          <p:stCondLst>
                                            <p:cond delay="0"/>
                                          </p:stCondLst>
                                        </p:cTn>
                                        <p:tgtEl>
                                          <p:spTgt spid="5"/>
                                        </p:tgtEl>
                                        <p:attrNameLst>
                                          <p:attrName>style.visibility</p:attrName>
                                        </p:attrNameLst>
                                      </p:cBhvr>
                                      <p:to>
                                        <p:strVal val="visible"/>
                                      </p:to>
                                    </p:set>
                                    <p:animEffect transition="in" filter="dissolve">
                                      <p:cBhvr>
                                        <p:cTn id="46" dur="500"/>
                                        <p:tgtEl>
                                          <p:spTgt spid="5"/>
                                        </p:tgtEl>
                                      </p:cBhvr>
                                    </p:animEffect>
                                  </p:childTnLst>
                                </p:cTn>
                              </p:par>
                              <p:par>
                                <p:cTn id="47" presetID="9" presetClass="entr" presetSubtype="0" fill="hold" grpId="0" nodeType="withEffect">
                                  <p:stCondLst>
                                    <p:cond delay="25200"/>
                                  </p:stCondLst>
                                  <p:childTnLst>
                                    <p:set>
                                      <p:cBhvr>
                                        <p:cTn id="48" dur="1" fill="hold">
                                          <p:stCondLst>
                                            <p:cond delay="0"/>
                                          </p:stCondLst>
                                        </p:cTn>
                                        <p:tgtEl>
                                          <p:spTgt spid="4"/>
                                        </p:tgtEl>
                                        <p:attrNameLst>
                                          <p:attrName>style.visibility</p:attrName>
                                        </p:attrNameLst>
                                      </p:cBhvr>
                                      <p:to>
                                        <p:strVal val="visible"/>
                                      </p:to>
                                    </p:set>
                                    <p:animEffect transition="in" filter="dissolve">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9"/>
                </p:tgtEl>
              </p:cMediaNode>
            </p:audio>
          </p:childTnLst>
        </p:cTn>
      </p:par>
    </p:tnLst>
    <p:bldLst>
      <p:bldP spid="3" grpId="0" build="allAtOnce"/>
      <p:bldP spid="4" grpId="0"/>
      <p:bldP spid="6" grpId="0"/>
      <p:bldP spid="6"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687048-2AF9-81BE-B669-0D2A38578BCF}"/>
              </a:ext>
            </a:extLst>
          </p:cNvPr>
          <p:cNvSpPr txBox="1"/>
          <p:nvPr/>
        </p:nvSpPr>
        <p:spPr>
          <a:xfrm>
            <a:off x="462076" y="1443841"/>
            <a:ext cx="8687090" cy="3970318"/>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Where the serious health condition lasts beyond a single leave year, i.e., is a chronic condition –</a:t>
            </a: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800"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employer may require a new certification in each subsequent FMLA-leave year.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That means the employer may request a new medical certification with the first absence in a new 12-month year.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81206F93-61C4-92AA-386E-878DDD277E86}"/>
              </a:ext>
            </a:extLst>
          </p:cNvPr>
          <p:cNvSpPr>
            <a:spLocks noGrp="1"/>
          </p:cNvSpPr>
          <p:nvPr>
            <p:ph type="title"/>
          </p:nvPr>
        </p:nvSpPr>
        <p:spPr>
          <a:xfrm>
            <a:off x="392625" y="299621"/>
            <a:ext cx="7704667" cy="838199"/>
          </a:xfrm>
        </p:spPr>
        <p:txBody>
          <a:bodyPr>
            <a:noAutofit/>
          </a:bodyPr>
          <a:lstStyle/>
          <a:p>
            <a:r>
              <a:rPr lang="en-US" sz="36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Annual Medical Certification</a:t>
            </a:r>
            <a:br>
              <a:rPr lang="en-US" sz="2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2800" dirty="0">
              <a:latin typeface="+mn-lt"/>
            </a:endParaRPr>
          </a:p>
        </p:txBody>
      </p:sp>
      <p:sp>
        <p:nvSpPr>
          <p:cNvPr id="2" name="TextBox 1">
            <a:extLst>
              <a:ext uri="{FF2B5EF4-FFF2-40B4-BE49-F238E27FC236}">
                <a16:creationId xmlns:a16="http://schemas.microsoft.com/office/drawing/2014/main" id="{BE05AC4B-4B41-C3DA-6CBD-30D0944F5F10}"/>
              </a:ext>
            </a:extLst>
          </p:cNvPr>
          <p:cNvSpPr txBox="1"/>
          <p:nvPr/>
        </p:nvSpPr>
        <p:spPr>
          <a:xfrm>
            <a:off x="819150" y="2454777"/>
            <a:ext cx="7505700" cy="3477875"/>
          </a:xfrm>
          <a:prstGeom prst="rect">
            <a:avLst/>
          </a:prstGeom>
          <a:noFill/>
        </p:spPr>
        <p:txBody>
          <a:bodyPr wrap="square" rtlCol="0">
            <a:spAutoFit/>
          </a:bodyPr>
          <a:lstStyle/>
          <a:p>
            <a:pPr marL="0" marR="0" algn="ctr">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kern="0" dirty="0">
                <a:solidFill>
                  <a:srgbClr val="000000"/>
                </a:solidFill>
                <a:latin typeface="Calibri" panose="020F0502020204030204" pitchFamily="34" charset="0"/>
                <a:ea typeface="Calibri" panose="020F0502020204030204" pitchFamily="34" charset="0"/>
                <a:cs typeface="Calibri" panose="020F0502020204030204" pitchFamily="34" charset="0"/>
              </a:rPr>
              <a:t>Because i</a:t>
            </a: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t’s a new certification and not a recertification,</a:t>
            </a:r>
          </a:p>
          <a:p>
            <a:pPr marL="0" marR="0" algn="ctr">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800"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algn="ctr">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employer may seek second and third medical opinions for these new medical certifications, as well as </a:t>
            </a:r>
            <a:r>
              <a:rPr lang="en-US" sz="2800" i="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authenticate</a:t>
            </a: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or </a:t>
            </a:r>
            <a:r>
              <a:rPr lang="en-US" sz="2800" i="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clarify</a:t>
            </a: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certification with the health care provider.</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
        <p:nvSpPr>
          <p:cNvPr id="5" name="TextBox 4">
            <a:extLst>
              <a:ext uri="{FF2B5EF4-FFF2-40B4-BE49-F238E27FC236}">
                <a16:creationId xmlns:a16="http://schemas.microsoft.com/office/drawing/2014/main" id="{738C721A-485B-F68D-11ED-B88EFFE1CECE}"/>
              </a:ext>
            </a:extLst>
          </p:cNvPr>
          <p:cNvSpPr txBox="1"/>
          <p:nvPr/>
        </p:nvSpPr>
        <p:spPr>
          <a:xfrm>
            <a:off x="3227379" y="1133093"/>
            <a:ext cx="2689242" cy="1015663"/>
          </a:xfrm>
          <a:prstGeom prst="rect">
            <a:avLst/>
          </a:prstGeom>
          <a:noFill/>
        </p:spPr>
        <p:txBody>
          <a:bodyPr wrap="square" rtlCol="0">
            <a:spAutoFit/>
          </a:bodyPr>
          <a:lstStyle/>
          <a:p>
            <a:pPr algn="ctr"/>
            <a:r>
              <a:rPr lang="en-US" sz="6000" dirty="0">
                <a:solidFill>
                  <a:srgbClr val="FF0000"/>
                </a:solidFill>
                <a:latin typeface="Impact" panose="020B0806030902050204" pitchFamily="34" charset="0"/>
              </a:rPr>
              <a:t>New</a:t>
            </a:r>
          </a:p>
        </p:txBody>
      </p:sp>
      <p:pic>
        <p:nvPicPr>
          <p:cNvPr id="7" name="slide 18 redux a.mp3">
            <a:hlinkClick r:id="" action="ppaction://media"/>
            <a:extLst>
              <a:ext uri="{FF2B5EF4-FFF2-40B4-BE49-F238E27FC236}">
                <a16:creationId xmlns:a16="http://schemas.microsoft.com/office/drawing/2014/main" id="{91025955-C110-2AF5-A754-E8BE4B3B7A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36000" y="6420358"/>
            <a:ext cx="508000" cy="420852"/>
          </a:xfrm>
          <a:prstGeom prst="rect">
            <a:avLst/>
          </a:prstGeom>
        </p:spPr>
      </p:pic>
    </p:spTree>
    <p:extLst>
      <p:ext uri="{BB962C8B-B14F-4D97-AF65-F5344CB8AC3E}">
        <p14:creationId xmlns:p14="http://schemas.microsoft.com/office/powerpoint/2010/main" val="2573874764"/>
      </p:ext>
    </p:extLst>
  </p:cSld>
  <p:clrMapOvr>
    <a:masterClrMapping/>
  </p:clrMapOvr>
  <mc:AlternateContent xmlns:mc="http://schemas.openxmlformats.org/markup-compatibility/2006" xmlns:p14="http://schemas.microsoft.com/office/powerpoint/2010/main">
    <mc:Choice Requires="p14">
      <p:transition p14:dur="250" advClick="0" advTm="43000">
        <p:fade/>
      </p:transition>
    </mc:Choice>
    <mc:Fallback xmlns="">
      <p:transition advClick="0" advTm="4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54" fill="hold"/>
                                        <p:tgtEl>
                                          <p:spTgt spid="7"/>
                                        </p:tgtEl>
                                      </p:cBhvr>
                                    </p:cmd>
                                  </p:childTnLst>
                                </p:cTn>
                              </p:par>
                              <p:par>
                                <p:cTn id="7" presetID="9" presetClass="entr" presetSubtype="0" fill="hold" nodeType="withEffect">
                                  <p:stCondLst>
                                    <p:cond delay="2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dissolve">
                                      <p:cBhvr>
                                        <p:cTn id="9" dur="2000"/>
                                        <p:tgtEl>
                                          <p:spTgt spid="3">
                                            <p:txEl>
                                              <p:pRg st="0" end="0"/>
                                            </p:txEl>
                                          </p:spTgt>
                                        </p:tgtEl>
                                      </p:cBhvr>
                                    </p:animEffect>
                                  </p:childTnLst>
                                </p:cTn>
                              </p:par>
                              <p:par>
                                <p:cTn id="10" presetID="9" presetClass="entr" presetSubtype="0" fill="hold" nodeType="withEffect">
                                  <p:stCondLst>
                                    <p:cond delay="750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par>
                                <p:cTn id="13" presetID="9" presetClass="entr" presetSubtype="0" fill="hold" nodeType="withEffect">
                                  <p:stCondLst>
                                    <p:cond delay="1450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dissolve">
                                      <p:cBhvr>
                                        <p:cTn id="15" dur="500"/>
                                        <p:tgtEl>
                                          <p:spTgt spid="3">
                                            <p:txEl>
                                              <p:pRg st="4" end="4"/>
                                            </p:txEl>
                                          </p:spTgt>
                                        </p:tgtEl>
                                      </p:cBhvr>
                                    </p:animEffect>
                                  </p:childTnLst>
                                </p:cTn>
                              </p:par>
                              <p:par>
                                <p:cTn id="16" presetID="9" presetClass="exit" presetSubtype="0" fill="hold" grpId="0" nodeType="withEffect">
                                  <p:stCondLst>
                                    <p:cond delay="23000"/>
                                  </p:stCondLst>
                                  <p:childTnLst>
                                    <p:animEffect transition="out" filter="dissolve">
                                      <p:cBhvr>
                                        <p:cTn id="17" dur="500"/>
                                        <p:tgtEl>
                                          <p:spTgt spid="3">
                                            <p:txEl>
                                              <p:pRg st="0" end="0"/>
                                            </p:txEl>
                                          </p:spTgt>
                                        </p:tgtEl>
                                      </p:cBhvr>
                                    </p:animEffect>
                                    <p:set>
                                      <p:cBhvr>
                                        <p:cTn id="18" dur="1" fill="hold">
                                          <p:stCondLst>
                                            <p:cond delay="499"/>
                                          </p:stCondLst>
                                        </p:cTn>
                                        <p:tgtEl>
                                          <p:spTgt spid="3">
                                            <p:txEl>
                                              <p:pRg st="0" end="0"/>
                                            </p:txEl>
                                          </p:spTgt>
                                        </p:tgtEl>
                                        <p:attrNameLst>
                                          <p:attrName>style.visibility</p:attrName>
                                        </p:attrNameLst>
                                      </p:cBhvr>
                                      <p:to>
                                        <p:strVal val="hidden"/>
                                      </p:to>
                                    </p:set>
                                  </p:childTnLst>
                                </p:cTn>
                              </p:par>
                              <p:par>
                                <p:cTn id="19" presetID="9" presetClass="exit" presetSubtype="0" fill="hold" grpId="0" nodeType="withEffect">
                                  <p:stCondLst>
                                    <p:cond delay="23000"/>
                                  </p:stCondLst>
                                  <p:childTnLst>
                                    <p:animEffect transition="out" filter="dissolve">
                                      <p:cBhvr>
                                        <p:cTn id="20" dur="500"/>
                                        <p:tgtEl>
                                          <p:spTgt spid="3">
                                            <p:txEl>
                                              <p:pRg st="2" end="2"/>
                                            </p:txEl>
                                          </p:spTgt>
                                        </p:tgtEl>
                                      </p:cBhvr>
                                    </p:animEffect>
                                    <p:set>
                                      <p:cBhvr>
                                        <p:cTn id="21" dur="1" fill="hold">
                                          <p:stCondLst>
                                            <p:cond delay="499"/>
                                          </p:stCondLst>
                                        </p:cTn>
                                        <p:tgtEl>
                                          <p:spTgt spid="3">
                                            <p:txEl>
                                              <p:pRg st="2" end="2"/>
                                            </p:txEl>
                                          </p:spTgt>
                                        </p:tgtEl>
                                        <p:attrNameLst>
                                          <p:attrName>style.visibility</p:attrName>
                                        </p:attrNameLst>
                                      </p:cBhvr>
                                      <p:to>
                                        <p:strVal val="hidden"/>
                                      </p:to>
                                    </p:set>
                                  </p:childTnLst>
                                </p:cTn>
                              </p:par>
                              <p:par>
                                <p:cTn id="22" presetID="9" presetClass="exit" presetSubtype="0" fill="hold" grpId="0" nodeType="withEffect">
                                  <p:stCondLst>
                                    <p:cond delay="23000"/>
                                  </p:stCondLst>
                                  <p:childTnLst>
                                    <p:animEffect transition="out" filter="dissolve">
                                      <p:cBhvr>
                                        <p:cTn id="23" dur="500"/>
                                        <p:tgtEl>
                                          <p:spTgt spid="3">
                                            <p:txEl>
                                              <p:pRg st="3" end="3"/>
                                            </p:txEl>
                                          </p:spTgt>
                                        </p:tgtEl>
                                      </p:cBhvr>
                                    </p:animEffect>
                                    <p:set>
                                      <p:cBhvr>
                                        <p:cTn id="24" dur="1" fill="hold">
                                          <p:stCondLst>
                                            <p:cond delay="499"/>
                                          </p:stCondLst>
                                        </p:cTn>
                                        <p:tgtEl>
                                          <p:spTgt spid="3">
                                            <p:txEl>
                                              <p:pRg st="3" end="3"/>
                                            </p:txEl>
                                          </p:spTgt>
                                        </p:tgtEl>
                                        <p:attrNameLst>
                                          <p:attrName>style.visibility</p:attrName>
                                        </p:attrNameLst>
                                      </p:cBhvr>
                                      <p:to>
                                        <p:strVal val="hidden"/>
                                      </p:to>
                                    </p:set>
                                  </p:childTnLst>
                                </p:cTn>
                              </p:par>
                              <p:par>
                                <p:cTn id="25" presetID="9" presetClass="exit" presetSubtype="0" fill="hold" grpId="0" nodeType="withEffect">
                                  <p:stCondLst>
                                    <p:cond delay="23000"/>
                                  </p:stCondLst>
                                  <p:childTnLst>
                                    <p:animEffect transition="out" filter="dissolve">
                                      <p:cBhvr>
                                        <p:cTn id="26" dur="500"/>
                                        <p:tgtEl>
                                          <p:spTgt spid="3">
                                            <p:txEl>
                                              <p:pRg st="4" end="4"/>
                                            </p:txEl>
                                          </p:spTgt>
                                        </p:tgtEl>
                                      </p:cBhvr>
                                    </p:animEffect>
                                    <p:set>
                                      <p:cBhvr>
                                        <p:cTn id="27" dur="1" fill="hold">
                                          <p:stCondLst>
                                            <p:cond delay="499"/>
                                          </p:stCondLst>
                                        </p:cTn>
                                        <p:tgtEl>
                                          <p:spTgt spid="3">
                                            <p:txEl>
                                              <p:pRg st="4" end="4"/>
                                            </p:txEl>
                                          </p:spTgt>
                                        </p:tgtEl>
                                        <p:attrNameLst>
                                          <p:attrName>style.visibility</p:attrName>
                                        </p:attrNameLst>
                                      </p:cBhvr>
                                      <p:to>
                                        <p:strVal val="hidden"/>
                                      </p:to>
                                    </p:set>
                                  </p:childTnLst>
                                </p:cTn>
                              </p:par>
                              <p:par>
                                <p:cTn id="28" presetID="38" presetClass="entr" presetSubtype="0" accel="50000" fill="hold" grpId="0" nodeType="withEffect">
                                  <p:stCondLst>
                                    <p:cond delay="23500"/>
                                  </p:stCondLst>
                                  <p:iterate type="lt">
                                    <p:tmPct val="50000"/>
                                  </p:iterate>
                                  <p:childTnLst>
                                    <p:set>
                                      <p:cBhvr>
                                        <p:cTn id="29" dur="1" fill="hold">
                                          <p:stCondLst>
                                            <p:cond delay="0"/>
                                          </p:stCondLst>
                                        </p:cTn>
                                        <p:tgtEl>
                                          <p:spTgt spid="5"/>
                                        </p:tgtEl>
                                        <p:attrNameLst>
                                          <p:attrName>style.visibility</p:attrName>
                                        </p:attrNameLst>
                                      </p:cBhvr>
                                      <p:to>
                                        <p:strVal val="visible"/>
                                      </p:to>
                                    </p:set>
                                    <p:set>
                                      <p:cBhvr>
                                        <p:cTn id="30" dur="908" fill="hold">
                                          <p:stCondLst>
                                            <p:cond delay="0"/>
                                          </p:stCondLst>
                                        </p:cTn>
                                        <p:tgtEl>
                                          <p:spTgt spid="5"/>
                                        </p:tgtEl>
                                        <p:attrNameLst>
                                          <p:attrName>style.rotation</p:attrName>
                                        </p:attrNameLst>
                                      </p:cBhvr>
                                      <p:to>
                                        <p:strVal val="-45.0"/>
                                      </p:to>
                                    </p:set>
                                    <p:anim calcmode="lin" valueType="num">
                                      <p:cBhvr>
                                        <p:cTn id="31" dur="908" fill="hold">
                                          <p:stCondLst>
                                            <p:cond delay="908"/>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32" dur="908"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33" dur="2" decel="50000" autoRev="1" fill="hold">
                                          <p:stCondLst>
                                            <p:cond delay="908"/>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34" dur="1" fill="hold">
                                          <p:stCondLst>
                                            <p:cond delay="1999"/>
                                          </p:stCondLst>
                                        </p:cTn>
                                        <p:tgtEl>
                                          <p:spTgt spid="5"/>
                                        </p:tgtEl>
                                        <p:attrNameLst>
                                          <p:attrName>ppt_y</p:attrName>
                                        </p:attrNameLst>
                                      </p:cBhvr>
                                      <p:tavLst>
                                        <p:tav tm="0">
                                          <p:val>
                                            <p:strVal val="#ppt_y-(0.354*#ppt_w-0.172*#ppt_h)"/>
                                          </p:val>
                                        </p:tav>
                                        <p:tav tm="100000">
                                          <p:val>
                                            <p:strVal val="#ppt_y"/>
                                          </p:val>
                                        </p:tav>
                                      </p:tavLst>
                                    </p:anim>
                                  </p:childTnLst>
                                </p:cTn>
                              </p:par>
                              <p:par>
                                <p:cTn id="35" presetID="9" presetClass="entr" presetSubtype="0" fill="hold" nodeType="withEffect">
                                  <p:stCondLst>
                                    <p:cond delay="2420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dissolve">
                                      <p:cBhvr>
                                        <p:cTn id="37" dur="500"/>
                                        <p:tgtEl>
                                          <p:spTgt spid="2">
                                            <p:txEl>
                                              <p:pRg st="0" end="0"/>
                                            </p:txEl>
                                          </p:spTgt>
                                        </p:tgtEl>
                                      </p:cBhvr>
                                    </p:animEffect>
                                  </p:childTnLst>
                                </p:cTn>
                              </p:par>
                              <p:par>
                                <p:cTn id="38" presetID="9" presetClass="entr" presetSubtype="0" fill="hold" nodeType="withEffect">
                                  <p:stCondLst>
                                    <p:cond delay="28200"/>
                                  </p:stCondLst>
                                  <p:childTnLst>
                                    <p:set>
                                      <p:cBhvr>
                                        <p:cTn id="39" dur="1" fill="hold">
                                          <p:stCondLst>
                                            <p:cond delay="0"/>
                                          </p:stCondLst>
                                        </p:cTn>
                                        <p:tgtEl>
                                          <p:spTgt spid="2">
                                            <p:txEl>
                                              <p:pRg st="2" end="2"/>
                                            </p:txEl>
                                          </p:spTgt>
                                        </p:tgtEl>
                                        <p:attrNameLst>
                                          <p:attrName>style.visibility</p:attrName>
                                        </p:attrNameLst>
                                      </p:cBhvr>
                                      <p:to>
                                        <p:strVal val="visible"/>
                                      </p:to>
                                    </p:set>
                                    <p:animEffect transition="in" filter="dissolve">
                                      <p:cBhvr>
                                        <p:cTn id="4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7"/>
                </p:tgtEl>
              </p:cMediaNode>
            </p:audio>
          </p:childTnLst>
        </p:cTn>
      </p:par>
    </p:tnLst>
    <p:bldLst>
      <p:bldP spid="3" grpId="0" build="allAtOnce"/>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340D4D8-AA4A-DF12-245E-9D4FA961522E}"/>
              </a:ext>
            </a:extLst>
          </p:cNvPr>
          <p:cNvSpPr txBox="1"/>
          <p:nvPr/>
        </p:nvSpPr>
        <p:spPr>
          <a:xfrm>
            <a:off x="392625" y="1137820"/>
            <a:ext cx="8480442" cy="1200329"/>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employer is responsible in all circumstances for designating leave as FMLA-qualifying and giving a Designation Notice to the employee.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A2AC8A4B-4701-2BD3-43CD-69AA015A8AD2}"/>
              </a:ext>
            </a:extLst>
          </p:cNvPr>
          <p:cNvSpPr>
            <a:spLocks noGrp="1"/>
          </p:cNvSpPr>
          <p:nvPr>
            <p:ph type="title"/>
          </p:nvPr>
        </p:nvSpPr>
        <p:spPr>
          <a:xfrm>
            <a:off x="392625" y="299621"/>
            <a:ext cx="7704667" cy="838199"/>
          </a:xfrm>
        </p:spPr>
        <p:txBody>
          <a:bodyPr>
            <a:noAutofit/>
          </a:bodyPr>
          <a:lstStyle/>
          <a:p>
            <a:r>
              <a:rPr lang="en-US" sz="36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FMLA Designation Notice</a:t>
            </a:r>
            <a:br>
              <a:rPr lang="en-US" sz="2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2800" dirty="0">
              <a:latin typeface="+mn-lt"/>
            </a:endParaRPr>
          </a:p>
        </p:txBody>
      </p:sp>
      <p:pic>
        <p:nvPicPr>
          <p:cNvPr id="5" name="Picture 4">
            <a:extLst>
              <a:ext uri="{FF2B5EF4-FFF2-40B4-BE49-F238E27FC236}">
                <a16:creationId xmlns:a16="http://schemas.microsoft.com/office/drawing/2014/main" id="{F3C85067-4B2B-5741-F691-7F80642E3D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1599" y="2254462"/>
            <a:ext cx="3323089" cy="4220230"/>
          </a:xfrm>
          <a:prstGeom prst="rect">
            <a:avLst/>
          </a:prstGeom>
        </p:spPr>
      </p:pic>
      <p:sp>
        <p:nvSpPr>
          <p:cNvPr id="7" name="TextBox 6">
            <a:extLst>
              <a:ext uri="{FF2B5EF4-FFF2-40B4-BE49-F238E27FC236}">
                <a16:creationId xmlns:a16="http://schemas.microsoft.com/office/drawing/2014/main" id="{432B9300-D6F5-50D7-D8D6-765DF62741B6}"/>
              </a:ext>
            </a:extLst>
          </p:cNvPr>
          <p:cNvSpPr txBox="1"/>
          <p:nvPr/>
        </p:nvSpPr>
        <p:spPr>
          <a:xfrm>
            <a:off x="642160" y="2819400"/>
            <a:ext cx="3929840" cy="2677656"/>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Designation Notice informs the employee that the requested leave will be designated as FMLA leave and sets out the requirements applicable while the employee is on leave.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ight Arrow 8">
            <a:extLst>
              <a:ext uri="{FF2B5EF4-FFF2-40B4-BE49-F238E27FC236}">
                <a16:creationId xmlns:a16="http://schemas.microsoft.com/office/drawing/2014/main" id="{D7DCE241-E5D8-AB5C-AF52-2D6F48A451E5}"/>
              </a:ext>
            </a:extLst>
          </p:cNvPr>
          <p:cNvSpPr/>
          <p:nvPr/>
        </p:nvSpPr>
        <p:spPr>
          <a:xfrm>
            <a:off x="4707389" y="3955702"/>
            <a:ext cx="588820" cy="40505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 19 redux.mp3">
            <a:hlinkClick r:id="" action="ppaction://media"/>
            <a:extLst>
              <a:ext uri="{FF2B5EF4-FFF2-40B4-BE49-F238E27FC236}">
                <a16:creationId xmlns:a16="http://schemas.microsoft.com/office/drawing/2014/main" id="{CEA96327-531A-FB9B-6117-A6DC9A1D8D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54687" y="6474692"/>
            <a:ext cx="524779" cy="406400"/>
          </a:xfrm>
          <a:prstGeom prst="rect">
            <a:avLst/>
          </a:prstGeom>
        </p:spPr>
      </p:pic>
    </p:spTree>
    <p:extLst>
      <p:ext uri="{BB962C8B-B14F-4D97-AF65-F5344CB8AC3E}">
        <p14:creationId xmlns:p14="http://schemas.microsoft.com/office/powerpoint/2010/main" val="3328434544"/>
      </p:ext>
    </p:extLst>
  </p:cSld>
  <p:clrMapOvr>
    <a:masterClrMapping/>
  </p:clrMapOvr>
  <mc:AlternateContent xmlns:mc="http://schemas.openxmlformats.org/markup-compatibility/2006" xmlns:p14="http://schemas.microsoft.com/office/powerpoint/2010/main">
    <mc:Choice Requires="p14">
      <p:transition p14:dur="250" advClick="0" advTm="35800">
        <p:fade/>
      </p:transition>
    </mc:Choice>
    <mc:Fallback xmlns="">
      <p:transition advClick="0" advTm="358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35" fill="hold"/>
                                        <p:tgtEl>
                                          <p:spTgt spid="3"/>
                                        </p:tgtEl>
                                      </p:cBhvr>
                                    </p:cmd>
                                  </p:childTnLst>
                                </p:cTn>
                              </p:par>
                              <p:par>
                                <p:cTn id="7" presetID="9" presetClass="entr" presetSubtype="0" fill="hold" grpId="0" nodeType="withEffect">
                                  <p:stCondLst>
                                    <p:cond delay="3000"/>
                                  </p:stCondLst>
                                  <p:childTnLst>
                                    <p:set>
                                      <p:cBhvr>
                                        <p:cTn id="8" dur="1" fill="hold">
                                          <p:stCondLst>
                                            <p:cond delay="0"/>
                                          </p:stCondLst>
                                        </p:cTn>
                                        <p:tgtEl>
                                          <p:spTgt spid="8"/>
                                        </p:tgtEl>
                                        <p:attrNameLst>
                                          <p:attrName>style.visibility</p:attrName>
                                        </p:attrNameLst>
                                      </p:cBhvr>
                                      <p:to>
                                        <p:strVal val="visible"/>
                                      </p:to>
                                    </p:set>
                                    <p:animEffect transition="in" filter="dissolve">
                                      <p:cBhvr>
                                        <p:cTn id="9" dur="500"/>
                                        <p:tgtEl>
                                          <p:spTgt spid="8"/>
                                        </p:tgtEl>
                                      </p:cBhvr>
                                    </p:animEffect>
                                  </p:childTnLst>
                                </p:cTn>
                              </p:par>
                              <p:par>
                                <p:cTn id="10" presetID="9" presetClass="entr" presetSubtype="0" fill="hold" grpId="0" nodeType="withEffect">
                                  <p:stCondLst>
                                    <p:cond delay="1200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grpId="0" nodeType="withEffect">
                                  <p:stCondLst>
                                    <p:cond delay="2300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grpId="0" nodeType="withEffect">
                                  <p:stCondLst>
                                    <p:cond delay="2800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1000"/>
                                        <p:tgtEl>
                                          <p:spTgt spid="9"/>
                                        </p:tgtEl>
                                      </p:cBhvr>
                                    </p:animEffect>
                                  </p:childTnLst>
                                </p:cTn>
                              </p:par>
                              <p:par>
                                <p:cTn id="19" presetID="9" presetClass="entr" presetSubtype="0" fill="hold" nodeType="withEffect">
                                  <p:stCondLst>
                                    <p:cond delay="3000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6" grpId="0"/>
      <p:bldP spid="8" grpId="0"/>
      <p:bldP spid="7"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153CD2B3-671E-E243-E9BF-BE6DD5F3EAD1}"/>
              </a:ext>
            </a:extLst>
          </p:cNvPr>
          <p:cNvSpPr>
            <a:spLocks noGrp="1" noChangeArrowheads="1"/>
          </p:cNvSpPr>
          <p:nvPr>
            <p:ph type="title"/>
          </p:nvPr>
        </p:nvSpPr>
        <p:spPr>
          <a:xfrm>
            <a:off x="719931" y="342900"/>
            <a:ext cx="7704137" cy="838200"/>
          </a:xfrm>
        </p:spPr>
        <p:txBody>
          <a:bodyPr rtlCol="0">
            <a:normAutofit/>
          </a:bodyPr>
          <a:lstStyle/>
          <a:p>
            <a:pPr algn="ctr" eaLnBrk="1" fontAlgn="auto" hangingPunct="1">
              <a:spcAft>
                <a:spcPts val="0"/>
              </a:spcAft>
              <a:defRPr/>
            </a:pPr>
            <a:r>
              <a:rPr lang="en-US" sz="3600" dirty="0">
                <a:latin typeface="+mn-lt"/>
              </a:rPr>
              <a:t>Disclaimer</a:t>
            </a:r>
          </a:p>
        </p:txBody>
      </p:sp>
      <p:sp>
        <p:nvSpPr>
          <p:cNvPr id="2" name="Content Placeholder 1">
            <a:extLst>
              <a:ext uri="{FF2B5EF4-FFF2-40B4-BE49-F238E27FC236}">
                <a16:creationId xmlns:a16="http://schemas.microsoft.com/office/drawing/2014/main" id="{1DE1A174-22B9-0872-74D8-C2D687098F6E}"/>
              </a:ext>
            </a:extLst>
          </p:cNvPr>
          <p:cNvSpPr txBox="1">
            <a:spLocks/>
          </p:cNvSpPr>
          <p:nvPr/>
        </p:nvSpPr>
        <p:spPr bwMode="auto">
          <a:xfrm>
            <a:off x="1028699" y="1752600"/>
            <a:ext cx="7086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40000" lnSpcReduction="20000"/>
          </a:bodyPr>
          <a:lstStyle>
            <a:lvl1pPr marL="285750" indent="-285750" algn="l" defTabSz="457200" rtl="0" eaLnBrk="0" fontAlgn="base" hangingPunct="0">
              <a:spcBef>
                <a:spcPct val="20000"/>
              </a:spcBef>
              <a:spcAft>
                <a:spcPts val="600"/>
              </a:spcAft>
              <a:buClr>
                <a:srgbClr val="688727"/>
              </a:buClr>
              <a:buSzPct val="145000"/>
              <a:buFont typeface="Arial" panose="020B0604020202020204" pitchFamily="34"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rgbClr val="688727"/>
              </a:buClr>
              <a:buSzPct val="145000"/>
              <a:buFont typeface="Arial" panose="020B0604020202020204" pitchFamily="34" charset="0"/>
              <a:buChar char="•"/>
              <a:defRPr sz="2000" kern="1200">
                <a:solidFill>
                  <a:schemeClr val="tx1"/>
                </a:solidFill>
                <a:latin typeface="+mn-lt"/>
                <a:ea typeface="+mn-ea"/>
                <a:cs typeface="+mn-cs"/>
              </a:defRPr>
            </a:lvl2pPr>
            <a:lvl3pPr marL="1200150" indent="-285750" algn="l" defTabSz="457200" rtl="0" eaLnBrk="0" fontAlgn="base" hangingPunct="0">
              <a:spcBef>
                <a:spcPct val="20000"/>
              </a:spcBef>
              <a:spcAft>
                <a:spcPts val="600"/>
              </a:spcAft>
              <a:buClr>
                <a:srgbClr val="688727"/>
              </a:buClr>
              <a:buSzPct val="145000"/>
              <a:buFont typeface="Arial" panose="020B0604020202020204" pitchFamily="34" charset="0"/>
              <a:buChar char="•"/>
              <a:defRPr kern="1200">
                <a:solidFill>
                  <a:schemeClr val="tx1"/>
                </a:solidFill>
                <a:latin typeface="+mn-lt"/>
                <a:ea typeface="+mn-ea"/>
                <a:cs typeface="+mn-cs"/>
              </a:defRPr>
            </a:lvl3pPr>
            <a:lvl4pPr marL="1543050" indent="-171450" algn="l" defTabSz="457200" rtl="0" eaLnBrk="0" fontAlgn="base" hangingPunct="0">
              <a:spcBef>
                <a:spcPct val="20000"/>
              </a:spcBef>
              <a:spcAft>
                <a:spcPts val="600"/>
              </a:spcAft>
              <a:buClr>
                <a:srgbClr val="688727"/>
              </a:buClr>
              <a:buSzPct val="145000"/>
              <a:buFont typeface="Arial" panose="020B0604020202020204" pitchFamily="34" charset="0"/>
              <a:buChar char="•"/>
              <a:defRPr sz="1600" kern="1200">
                <a:solidFill>
                  <a:schemeClr val="tx1"/>
                </a:solidFill>
                <a:latin typeface="+mn-lt"/>
                <a:ea typeface="+mn-ea"/>
                <a:cs typeface="+mn-cs"/>
              </a:defRPr>
            </a:lvl4pPr>
            <a:lvl5pPr marL="2000250" indent="-171450" algn="l" defTabSz="457200" rtl="0" eaLnBrk="0" fontAlgn="base" hangingPunct="0">
              <a:spcBef>
                <a:spcPct val="20000"/>
              </a:spcBef>
              <a:spcAft>
                <a:spcPts val="600"/>
              </a:spcAft>
              <a:buClr>
                <a:srgbClr val="688727"/>
              </a:buClr>
              <a:buSzPct val="145000"/>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12700" marR="54610" algn="ctr">
              <a:lnSpc>
                <a:spcPct val="120000"/>
              </a:lnSpc>
              <a:spcBef>
                <a:spcPts val="0"/>
              </a:spcBef>
              <a:spcAft>
                <a:spcPts val="0"/>
              </a:spcAft>
              <a:buFont typeface="Arial" panose="020B0604020202020204" pitchFamily="34" charset="0"/>
              <a:buNone/>
            </a:pPr>
            <a:r>
              <a:rPr lang="en-US" sz="4400" i="1" spc="-5" dirty="0"/>
              <a:t>This</a:t>
            </a:r>
            <a:r>
              <a:rPr lang="en-US" sz="4400" i="1" spc="10" dirty="0"/>
              <a:t> </a:t>
            </a:r>
            <a:r>
              <a:rPr lang="en-US" sz="4400" i="1" spc="-15" dirty="0"/>
              <a:t>presentation</a:t>
            </a:r>
            <a:r>
              <a:rPr lang="en-US" sz="4400" i="1" spc="-5" dirty="0"/>
              <a:t> is</a:t>
            </a:r>
            <a:r>
              <a:rPr lang="en-US" sz="4400" i="1" spc="15" dirty="0"/>
              <a:t> </a:t>
            </a:r>
            <a:r>
              <a:rPr lang="en-US" sz="4400" i="1" spc="-15" dirty="0"/>
              <a:t>intended</a:t>
            </a:r>
            <a:r>
              <a:rPr lang="en-US" sz="4400" i="1" spc="10" dirty="0"/>
              <a:t> </a:t>
            </a:r>
            <a:r>
              <a:rPr lang="en-US" sz="4400" i="1" spc="-5" dirty="0"/>
              <a:t>as </a:t>
            </a:r>
            <a:r>
              <a:rPr lang="en-US" sz="4400" i="1" spc="-15" dirty="0"/>
              <a:t>general</a:t>
            </a:r>
            <a:r>
              <a:rPr lang="en-US" sz="4400" i="1" spc="20" dirty="0"/>
              <a:t> </a:t>
            </a:r>
            <a:r>
              <a:rPr lang="en-US" sz="4400" i="1" spc="-10" dirty="0"/>
              <a:t>information</a:t>
            </a:r>
            <a:r>
              <a:rPr lang="en-US" sz="4400" i="1" spc="5" dirty="0"/>
              <a:t> </a:t>
            </a:r>
            <a:r>
              <a:rPr lang="en-US" sz="4400" i="1" spc="-5" dirty="0"/>
              <a:t>only</a:t>
            </a:r>
            <a:r>
              <a:rPr lang="en-US" sz="4400" i="1" dirty="0"/>
              <a:t> </a:t>
            </a:r>
            <a:r>
              <a:rPr lang="en-US" sz="4400" i="1" spc="-5" dirty="0"/>
              <a:t>and</a:t>
            </a:r>
            <a:r>
              <a:rPr lang="en-US" sz="4400" i="1" spc="-10" dirty="0"/>
              <a:t> </a:t>
            </a:r>
          </a:p>
          <a:p>
            <a:pPr marL="12700" marR="54610" algn="ctr">
              <a:lnSpc>
                <a:spcPct val="120000"/>
              </a:lnSpc>
              <a:spcBef>
                <a:spcPts val="0"/>
              </a:spcBef>
              <a:spcAft>
                <a:spcPts val="0"/>
              </a:spcAft>
              <a:buFont typeface="Arial" panose="020B0604020202020204" pitchFamily="34" charset="0"/>
              <a:buNone/>
            </a:pPr>
            <a:r>
              <a:rPr lang="en-US" sz="4400" i="1" spc="-5" dirty="0"/>
              <a:t>does</a:t>
            </a:r>
            <a:r>
              <a:rPr lang="en-US" sz="4400" i="1" spc="15" dirty="0"/>
              <a:t> </a:t>
            </a:r>
            <a:r>
              <a:rPr lang="en-US" sz="4400" i="1" spc="-5" dirty="0"/>
              <a:t>not </a:t>
            </a:r>
            <a:r>
              <a:rPr lang="en-US" sz="4400" i="1" spc="-10" dirty="0"/>
              <a:t>carry the</a:t>
            </a:r>
            <a:r>
              <a:rPr lang="en-US" sz="4400" i="1" spc="15" dirty="0"/>
              <a:t> </a:t>
            </a:r>
            <a:r>
              <a:rPr lang="en-US" sz="4400" i="1" spc="-20" dirty="0"/>
              <a:t>force</a:t>
            </a:r>
            <a:r>
              <a:rPr lang="en-US" sz="4400" i="1" spc="5" dirty="0"/>
              <a:t> </a:t>
            </a:r>
            <a:r>
              <a:rPr lang="en-US" sz="4400" i="1" dirty="0"/>
              <a:t>of</a:t>
            </a:r>
            <a:r>
              <a:rPr lang="en-US" sz="4400" i="1" spc="5" dirty="0"/>
              <a:t> </a:t>
            </a:r>
            <a:r>
              <a:rPr lang="en-US" sz="4400" i="1" spc="-15" dirty="0"/>
              <a:t>legal</a:t>
            </a:r>
            <a:r>
              <a:rPr lang="en-US" sz="4400" i="1" spc="-10" dirty="0"/>
              <a:t> </a:t>
            </a:r>
            <a:r>
              <a:rPr lang="en-US" sz="4400" i="1" spc="-5" dirty="0"/>
              <a:t>opinion.</a:t>
            </a:r>
          </a:p>
          <a:p>
            <a:pPr marL="12700" marR="54610" algn="ctr">
              <a:lnSpc>
                <a:spcPct val="120000"/>
              </a:lnSpc>
              <a:spcBef>
                <a:spcPts val="0"/>
              </a:spcBef>
              <a:spcAft>
                <a:spcPts val="0"/>
              </a:spcAft>
              <a:buFont typeface="Arial" panose="020B0604020202020204" pitchFamily="34" charset="0"/>
              <a:buNone/>
            </a:pPr>
            <a:endParaRPr lang="en-US" sz="4400" i="1" dirty="0"/>
          </a:p>
          <a:p>
            <a:pPr marL="12700" marR="5080" algn="ctr">
              <a:lnSpc>
                <a:spcPct val="120000"/>
              </a:lnSpc>
              <a:spcBef>
                <a:spcPts val="0"/>
              </a:spcBef>
              <a:buFont typeface="Arial" panose="020B0604020202020204" pitchFamily="34" charset="0"/>
              <a:buNone/>
            </a:pPr>
            <a:r>
              <a:rPr lang="en-US" sz="4400" i="1" spc="-10" dirty="0"/>
              <a:t>This</a:t>
            </a:r>
            <a:r>
              <a:rPr lang="en-US" sz="4400" i="1" spc="15" dirty="0"/>
              <a:t> </a:t>
            </a:r>
            <a:r>
              <a:rPr lang="en-US" sz="4400" i="1" spc="-15" dirty="0"/>
              <a:t>information</a:t>
            </a:r>
            <a:r>
              <a:rPr lang="en-US" sz="4400" i="1" dirty="0"/>
              <a:t> </a:t>
            </a:r>
            <a:r>
              <a:rPr lang="en-US" sz="4400" i="1" spc="-5" dirty="0"/>
              <a:t>and </a:t>
            </a:r>
            <a:r>
              <a:rPr lang="en-US" sz="4400" i="1" spc="-20" dirty="0"/>
              <a:t>related</a:t>
            </a:r>
            <a:r>
              <a:rPr lang="en-US" sz="4400" i="1" spc="10" dirty="0"/>
              <a:t> </a:t>
            </a:r>
            <a:r>
              <a:rPr lang="en-US" sz="4400" i="1" spc="-10" dirty="0"/>
              <a:t>materials</a:t>
            </a:r>
            <a:r>
              <a:rPr lang="en-US" sz="4400" i="1" spc="15" dirty="0"/>
              <a:t> </a:t>
            </a:r>
            <a:r>
              <a:rPr lang="en-US" sz="4400" i="1" spc="-15" dirty="0"/>
              <a:t>are</a:t>
            </a:r>
            <a:r>
              <a:rPr lang="en-US" sz="4400" i="1" spc="-5" dirty="0"/>
              <a:t> </a:t>
            </a:r>
            <a:r>
              <a:rPr lang="en-US" sz="4400" i="1" spc="-15" dirty="0"/>
              <a:t>presented</a:t>
            </a:r>
            <a:r>
              <a:rPr lang="en-US" sz="4400" i="1" spc="10" dirty="0"/>
              <a:t> </a:t>
            </a:r>
            <a:r>
              <a:rPr lang="en-US" sz="4400" i="1" spc="-20" dirty="0"/>
              <a:t>to</a:t>
            </a:r>
            <a:r>
              <a:rPr lang="en-US" sz="4400" i="1" spc="25" dirty="0"/>
              <a:t> </a:t>
            </a:r>
            <a:r>
              <a:rPr lang="en-US" sz="4400" i="1" spc="-15" dirty="0"/>
              <a:t>give </a:t>
            </a:r>
            <a:r>
              <a:rPr lang="en-US" sz="4400" i="1" spc="-5" dirty="0"/>
              <a:t>access</a:t>
            </a:r>
            <a:r>
              <a:rPr lang="en-US" sz="4400" i="1" spc="35" dirty="0"/>
              <a:t> </a:t>
            </a:r>
            <a:r>
              <a:rPr lang="en-US" sz="4400" i="1" spc="-20" dirty="0"/>
              <a:t>to</a:t>
            </a:r>
            <a:r>
              <a:rPr lang="en-US" sz="4400" i="1" spc="30" dirty="0"/>
              <a:t> </a:t>
            </a:r>
            <a:r>
              <a:rPr lang="en-US" sz="4400" i="1" spc="-10" dirty="0"/>
              <a:t>information</a:t>
            </a:r>
            <a:r>
              <a:rPr lang="en-US" sz="4400" i="1" spc="25" dirty="0"/>
              <a:t> </a:t>
            </a:r>
            <a:r>
              <a:rPr lang="en-US" sz="4400" i="1" dirty="0"/>
              <a:t>on</a:t>
            </a:r>
            <a:r>
              <a:rPr lang="en-US" sz="4400" i="1" spc="15" dirty="0"/>
              <a:t> </a:t>
            </a:r>
            <a:r>
              <a:rPr lang="en-US" sz="4400" i="1" spc="-10" dirty="0"/>
              <a:t>the Family and Medical Leave Act</a:t>
            </a:r>
            <a:r>
              <a:rPr lang="en-US" sz="4400" i="1" spc="-15" dirty="0"/>
              <a:t>.  Much of the information contained herein is adapted from the Department of Labor’s “The Employer’s Guide to The Family and Medical Leave Act,” to meet the needs of Human Resources Professionals in Municipal Government. T</a:t>
            </a:r>
            <a:r>
              <a:rPr lang="en-US" sz="4400" i="1" spc="-20" dirty="0"/>
              <a:t>herefore,</a:t>
            </a:r>
            <a:r>
              <a:rPr lang="en-US" sz="4400" i="1" spc="20" dirty="0"/>
              <a:t> </a:t>
            </a:r>
            <a:r>
              <a:rPr lang="en-US" sz="4400" i="1" spc="-15" dirty="0"/>
              <a:t>we </a:t>
            </a:r>
            <a:r>
              <a:rPr lang="en-US" sz="4400" i="1" spc="-10" dirty="0"/>
              <a:t> </a:t>
            </a:r>
            <a:r>
              <a:rPr lang="en-US" sz="4400" i="1" spc="-25" dirty="0"/>
              <a:t>make</a:t>
            </a:r>
            <a:r>
              <a:rPr lang="en-US" sz="4400" i="1" spc="15" dirty="0"/>
              <a:t> </a:t>
            </a:r>
            <a:r>
              <a:rPr lang="en-US" sz="4400" i="1" spc="-5" dirty="0"/>
              <a:t>no</a:t>
            </a:r>
            <a:r>
              <a:rPr lang="en-US" sz="4400" i="1" spc="5" dirty="0"/>
              <a:t> </a:t>
            </a:r>
            <a:r>
              <a:rPr lang="en-US" sz="4400" i="1" spc="-15" dirty="0"/>
              <a:t>express</a:t>
            </a:r>
            <a:r>
              <a:rPr lang="en-US" sz="4400" i="1" spc="25" dirty="0"/>
              <a:t> </a:t>
            </a:r>
            <a:r>
              <a:rPr lang="en-US" sz="4400" i="1" dirty="0"/>
              <a:t>or </a:t>
            </a:r>
            <a:r>
              <a:rPr lang="en-US" sz="4400" i="1" spc="-5" dirty="0"/>
              <a:t>implied</a:t>
            </a:r>
            <a:r>
              <a:rPr lang="en-US" sz="4400" i="1" spc="10" dirty="0"/>
              <a:t> </a:t>
            </a:r>
            <a:r>
              <a:rPr lang="en-US" sz="4400" i="1" spc="-15" dirty="0"/>
              <a:t>guarantee.</a:t>
            </a:r>
            <a:r>
              <a:rPr lang="en-US" sz="4400" i="1" dirty="0"/>
              <a:t> </a:t>
            </a:r>
          </a:p>
          <a:p>
            <a:pPr marL="12700" marR="5080" algn="ctr">
              <a:lnSpc>
                <a:spcPct val="120000"/>
              </a:lnSpc>
              <a:spcBef>
                <a:spcPts val="0"/>
              </a:spcBef>
              <a:buFont typeface="Arial" panose="020B0604020202020204" pitchFamily="34" charset="0"/>
              <a:buNone/>
            </a:pPr>
            <a:endParaRPr lang="en-US" sz="4400" i="1" spc="-10" dirty="0"/>
          </a:p>
          <a:p>
            <a:pPr marL="12700" marR="5080" algn="ctr">
              <a:lnSpc>
                <a:spcPct val="120000"/>
              </a:lnSpc>
              <a:spcBef>
                <a:spcPts val="0"/>
              </a:spcBef>
              <a:buFont typeface="Arial" panose="020B0604020202020204" pitchFamily="34" charset="0"/>
              <a:buNone/>
            </a:pPr>
            <a:r>
              <a:rPr lang="en-US" sz="4400" i="1" spc="-10" dirty="0"/>
              <a:t>The</a:t>
            </a:r>
            <a:r>
              <a:rPr lang="en-US" sz="4400" i="1" spc="15" dirty="0"/>
              <a:t> </a:t>
            </a:r>
            <a:r>
              <a:rPr lang="en-US" sz="4400" i="1" spc="-15" dirty="0"/>
              <a:t>Federal</a:t>
            </a:r>
            <a:r>
              <a:rPr lang="en-US" sz="4400" i="1" spc="10" dirty="0"/>
              <a:t> </a:t>
            </a:r>
            <a:r>
              <a:rPr lang="en-US" sz="4400" i="1" spc="-20" dirty="0"/>
              <a:t>Register</a:t>
            </a:r>
            <a:r>
              <a:rPr lang="en-US" sz="4400" i="1" spc="25" dirty="0"/>
              <a:t> </a:t>
            </a:r>
            <a:r>
              <a:rPr lang="en-US" sz="4400" i="1" spc="-5" dirty="0"/>
              <a:t>and </a:t>
            </a:r>
            <a:r>
              <a:rPr lang="en-US" sz="4400" i="1" spc="-10" dirty="0"/>
              <a:t>the </a:t>
            </a:r>
            <a:r>
              <a:rPr lang="en-US" sz="4400" i="1" spc="-5" dirty="0"/>
              <a:t>Code</a:t>
            </a:r>
            <a:r>
              <a:rPr lang="en-US" sz="4400" i="1" spc="-15" dirty="0"/>
              <a:t> </a:t>
            </a:r>
            <a:r>
              <a:rPr lang="en-US" sz="4400" i="1" spc="-5" dirty="0"/>
              <a:t>of</a:t>
            </a:r>
            <a:r>
              <a:rPr lang="en-US" sz="4400" i="1" spc="10" dirty="0"/>
              <a:t> </a:t>
            </a:r>
            <a:r>
              <a:rPr lang="en-US" sz="4400" i="1" spc="-15" dirty="0"/>
              <a:t>Federal</a:t>
            </a:r>
            <a:r>
              <a:rPr lang="en-US" sz="4400" i="1" spc="5" dirty="0"/>
              <a:t> </a:t>
            </a:r>
            <a:r>
              <a:rPr lang="en-US" sz="4400" i="1" spc="-10" dirty="0"/>
              <a:t>Regulations</a:t>
            </a:r>
            <a:r>
              <a:rPr lang="en-US" sz="4400" i="1" spc="-5" dirty="0"/>
              <a:t> </a:t>
            </a:r>
            <a:r>
              <a:rPr lang="en-US" sz="4400" i="1" spc="-10" dirty="0"/>
              <a:t>remain</a:t>
            </a:r>
            <a:r>
              <a:rPr lang="en-US" sz="4400" i="1" spc="5" dirty="0"/>
              <a:t> </a:t>
            </a:r>
            <a:r>
              <a:rPr lang="en-US" sz="4400" i="1" spc="-10" dirty="0"/>
              <a:t>the</a:t>
            </a:r>
            <a:r>
              <a:rPr lang="en-US" sz="4400" i="1" spc="5" dirty="0"/>
              <a:t> </a:t>
            </a:r>
            <a:r>
              <a:rPr lang="en-US" sz="4400" i="1" spc="-10" dirty="0"/>
              <a:t>official</a:t>
            </a:r>
            <a:r>
              <a:rPr lang="en-US" sz="4400" i="1" spc="-5" dirty="0"/>
              <a:t> </a:t>
            </a:r>
            <a:r>
              <a:rPr lang="en-US" sz="4400" i="1" spc="-10" dirty="0"/>
              <a:t>source</a:t>
            </a:r>
            <a:r>
              <a:rPr lang="en-US" sz="4400" i="1" spc="10" dirty="0"/>
              <a:t> </a:t>
            </a:r>
            <a:r>
              <a:rPr lang="en-US" sz="4400" i="1" spc="-20" dirty="0"/>
              <a:t>for</a:t>
            </a:r>
            <a:r>
              <a:rPr lang="en-US" sz="4400" i="1" spc="10" dirty="0"/>
              <a:t> </a:t>
            </a:r>
            <a:r>
              <a:rPr lang="en-US" sz="4400" i="1" spc="-15" dirty="0"/>
              <a:t>regulatory</a:t>
            </a:r>
            <a:r>
              <a:rPr lang="en-US" sz="4400" i="1" spc="-10" dirty="0"/>
              <a:t> </a:t>
            </a:r>
            <a:r>
              <a:rPr lang="en-US" sz="4400" i="1" spc="-15" dirty="0"/>
              <a:t>information</a:t>
            </a:r>
            <a:r>
              <a:rPr lang="en-US" sz="4400" i="1" spc="-5" dirty="0"/>
              <a:t> </a:t>
            </a:r>
            <a:r>
              <a:rPr lang="en-US" sz="4400" i="1" spc="-10" dirty="0"/>
              <a:t>published</a:t>
            </a:r>
            <a:r>
              <a:rPr lang="en-US" sz="4400" i="1" dirty="0"/>
              <a:t> </a:t>
            </a:r>
            <a:r>
              <a:rPr lang="en-US" sz="4400" i="1" spc="-10" dirty="0"/>
              <a:t>by</a:t>
            </a:r>
            <a:r>
              <a:rPr lang="en-US" sz="4400" i="1" spc="15" dirty="0"/>
              <a:t> </a:t>
            </a:r>
            <a:r>
              <a:rPr lang="en-US" sz="4400" i="1" spc="-10" dirty="0"/>
              <a:t>the</a:t>
            </a:r>
            <a:r>
              <a:rPr lang="en-US" sz="4400" i="1" spc="20" dirty="0"/>
              <a:t> </a:t>
            </a:r>
            <a:r>
              <a:rPr lang="en-US" sz="4400" i="1" spc="-10" dirty="0"/>
              <a:t>Department</a:t>
            </a:r>
            <a:r>
              <a:rPr lang="en-US" sz="4400" i="1" spc="25" dirty="0"/>
              <a:t> </a:t>
            </a:r>
            <a:r>
              <a:rPr lang="en-US" sz="4400" i="1" dirty="0"/>
              <a:t>of</a:t>
            </a:r>
            <a:r>
              <a:rPr lang="en-US" sz="4400" i="1" spc="15" dirty="0"/>
              <a:t> </a:t>
            </a:r>
            <a:r>
              <a:rPr lang="en-US" sz="4400" i="1" spc="-40" dirty="0"/>
              <a:t>Labor.</a:t>
            </a:r>
            <a:r>
              <a:rPr lang="en-US" sz="4400" i="1" spc="-15" dirty="0"/>
              <a:t> </a:t>
            </a:r>
            <a:r>
              <a:rPr lang="en-US" sz="4400" i="1" spc="-50" dirty="0"/>
              <a:t>We</a:t>
            </a:r>
            <a:r>
              <a:rPr lang="en-US" sz="4400" i="1" spc="25" dirty="0"/>
              <a:t> </a:t>
            </a:r>
            <a:r>
              <a:rPr lang="en-US" sz="4400" i="1" spc="-5" dirty="0"/>
              <a:t>will</a:t>
            </a:r>
            <a:r>
              <a:rPr lang="en-US" sz="4400" i="1" dirty="0"/>
              <a:t> </a:t>
            </a:r>
            <a:r>
              <a:rPr lang="en-US" sz="4400" i="1" spc="-25" dirty="0"/>
              <a:t>make</a:t>
            </a:r>
            <a:r>
              <a:rPr lang="en-US" sz="4400" i="1" spc="25" dirty="0"/>
              <a:t> </a:t>
            </a:r>
            <a:r>
              <a:rPr lang="en-US" sz="4400" i="1" spc="-10" dirty="0"/>
              <a:t>every </a:t>
            </a:r>
            <a:r>
              <a:rPr lang="en-US" sz="4400" i="1" spc="-484" dirty="0"/>
              <a:t> </a:t>
            </a:r>
            <a:r>
              <a:rPr lang="en-US" sz="4400" i="1" spc="-20" dirty="0"/>
              <a:t>effort</a:t>
            </a:r>
            <a:r>
              <a:rPr lang="en-US" sz="4400" i="1" spc="15" dirty="0"/>
              <a:t> </a:t>
            </a:r>
            <a:r>
              <a:rPr lang="en-US" sz="4400" i="1" spc="-20" dirty="0"/>
              <a:t>to</a:t>
            </a:r>
            <a:r>
              <a:rPr lang="en-US" sz="4400" i="1" spc="25" dirty="0"/>
              <a:t> </a:t>
            </a:r>
            <a:r>
              <a:rPr lang="en-US" sz="4400" i="1" spc="-25" dirty="0"/>
              <a:t>keep</a:t>
            </a:r>
            <a:r>
              <a:rPr lang="en-US" sz="4400" i="1" spc="20" dirty="0"/>
              <a:t> </a:t>
            </a:r>
            <a:r>
              <a:rPr lang="en-US" sz="4400" i="1" spc="-5" dirty="0"/>
              <a:t>this</a:t>
            </a:r>
            <a:r>
              <a:rPr lang="en-US" sz="4400" i="1" dirty="0"/>
              <a:t> </a:t>
            </a:r>
            <a:r>
              <a:rPr lang="en-US" sz="4400" i="1" spc="-10" dirty="0"/>
              <a:t>information</a:t>
            </a:r>
            <a:r>
              <a:rPr lang="en-US" sz="4400" i="1" spc="10" dirty="0"/>
              <a:t> </a:t>
            </a:r>
            <a:r>
              <a:rPr lang="en-US" sz="4400" i="1" spc="-15" dirty="0"/>
              <a:t>current</a:t>
            </a:r>
            <a:r>
              <a:rPr lang="en-US" sz="4400" i="1" spc="-10" dirty="0"/>
              <a:t> </a:t>
            </a:r>
            <a:r>
              <a:rPr lang="en-US" sz="4400" i="1" spc="-5" dirty="0"/>
              <a:t>and </a:t>
            </a:r>
            <a:r>
              <a:rPr lang="en-US" sz="4400" i="1" spc="-20" dirty="0"/>
              <a:t>to</a:t>
            </a:r>
            <a:r>
              <a:rPr lang="en-US" sz="4400" i="1" spc="15" dirty="0"/>
              <a:t> </a:t>
            </a:r>
            <a:r>
              <a:rPr lang="en-US" sz="4400" i="1" spc="-15" dirty="0"/>
              <a:t>correct</a:t>
            </a:r>
            <a:r>
              <a:rPr lang="en-US" sz="4400" i="1" spc="5" dirty="0"/>
              <a:t> </a:t>
            </a:r>
            <a:r>
              <a:rPr lang="en-US" sz="4400" i="1" spc="-15" dirty="0"/>
              <a:t>errors</a:t>
            </a:r>
            <a:r>
              <a:rPr lang="en-US" sz="4400" i="1" dirty="0"/>
              <a:t> </a:t>
            </a:r>
            <a:r>
              <a:rPr lang="en-US" sz="4400" i="1" spc="-15" dirty="0"/>
              <a:t>brought</a:t>
            </a:r>
            <a:r>
              <a:rPr lang="en-US" sz="4400" i="1" spc="5" dirty="0"/>
              <a:t> </a:t>
            </a:r>
            <a:r>
              <a:rPr lang="en-US" sz="4400" i="1" spc="-20" dirty="0"/>
              <a:t>to </a:t>
            </a:r>
            <a:r>
              <a:rPr lang="en-US" sz="4400" i="1" spc="-5" dirty="0"/>
              <a:t>our</a:t>
            </a:r>
            <a:r>
              <a:rPr lang="en-US" sz="4400" i="1" spc="-10" dirty="0"/>
              <a:t> </a:t>
            </a:r>
            <a:r>
              <a:rPr lang="en-US" sz="4400" i="1" spc="-15" dirty="0"/>
              <a:t>attention</a:t>
            </a:r>
            <a:r>
              <a:rPr lang="en-US" sz="4400" spc="-15" dirty="0"/>
              <a:t>.</a:t>
            </a:r>
          </a:p>
          <a:p>
            <a:pPr marL="12700" marR="5080" algn="just">
              <a:spcBef>
                <a:spcPts val="600"/>
              </a:spcBef>
              <a:buFont typeface="Arial" panose="020B0604020202020204" pitchFamily="34" charset="0"/>
              <a:buNone/>
            </a:pPr>
            <a:endParaRPr lang="en-US" sz="4400" b="1" dirty="0"/>
          </a:p>
          <a:p>
            <a:pPr algn="just">
              <a:spcBef>
                <a:spcPts val="600"/>
              </a:spcBef>
            </a:pPr>
            <a:endParaRPr lang="en-US" dirty="0"/>
          </a:p>
          <a:p>
            <a:pPr algn="just">
              <a:buFont typeface="Arial" panose="020B0604020202020204" pitchFamily="34" charset="0"/>
              <a:buNone/>
            </a:pPr>
            <a:endParaRPr lang="en-US" dirty="0"/>
          </a:p>
        </p:txBody>
      </p:sp>
      <p:pic>
        <p:nvPicPr>
          <p:cNvPr id="4" name="disclaimer redux.mp3">
            <a:hlinkClick r:id="" action="ppaction://media"/>
            <a:extLst>
              <a:ext uri="{FF2B5EF4-FFF2-40B4-BE49-F238E27FC236}">
                <a16:creationId xmlns:a16="http://schemas.microsoft.com/office/drawing/2014/main" id="{18EF3F39-0527-EEBC-9BAC-C68494DC8A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10600" y="6324600"/>
            <a:ext cx="660400" cy="533400"/>
          </a:xfrm>
          <a:prstGeom prst="rect">
            <a:avLst/>
          </a:prstGeom>
        </p:spPr>
      </p:pic>
    </p:spTree>
    <p:extLst>
      <p:ext uri="{BB962C8B-B14F-4D97-AF65-F5344CB8AC3E}">
        <p14:creationId xmlns:p14="http://schemas.microsoft.com/office/powerpoint/2010/main" val="361027024"/>
      </p:ext>
    </p:extLst>
  </p:cSld>
  <p:clrMapOvr>
    <a:masterClrMapping/>
  </p:clrMapOvr>
  <mc:AlternateContent xmlns:mc="http://schemas.openxmlformats.org/markup-compatibility/2006" xmlns:p14="http://schemas.microsoft.com/office/powerpoint/2010/main">
    <mc:Choice Requires="p14">
      <p:transition p14:dur="250" advClick="0" advTm="58010">
        <p:fade/>
      </p:transition>
    </mc:Choice>
    <mc:Fallback xmlns="">
      <p:transition advClick="0" advTm="5801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17" fill="hold"/>
                                        <p:tgtEl>
                                          <p:spTgt spid="4"/>
                                        </p:tgtEl>
                                      </p:cBhvr>
                                    </p:cmd>
                                  </p:childTnLst>
                                </p:cTn>
                              </p:par>
                              <p:par>
                                <p:cTn id="7" presetID="9" presetClass="entr" presetSubtype="0" fill="hold" nodeType="withEffect">
                                  <p:stCondLst>
                                    <p:cond delay="500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dissolve">
                                      <p:cBhvr>
                                        <p:cTn id="9" dur="500"/>
                                        <p:tgtEl>
                                          <p:spTgt spid="2">
                                            <p:txEl>
                                              <p:pRg st="0" end="0"/>
                                            </p:txEl>
                                          </p:spTgt>
                                        </p:tgtEl>
                                      </p:cBhvr>
                                    </p:animEffect>
                                  </p:childTnLst>
                                </p:cTn>
                              </p:par>
                              <p:par>
                                <p:cTn id="10" presetID="9" presetClass="entr" presetSubtype="0" fill="hold" nodeType="withEffect">
                                  <p:stCondLst>
                                    <p:cond delay="59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par>
                                <p:cTn id="13" presetID="9" presetClass="entr" presetSubtype="0" fill="hold" nodeType="withEffect">
                                  <p:stCondLst>
                                    <p:cond delay="1301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dissolve">
                                      <p:cBhvr>
                                        <p:cTn id="15" dur="500"/>
                                        <p:tgtEl>
                                          <p:spTgt spid="2">
                                            <p:txEl>
                                              <p:pRg st="3" end="3"/>
                                            </p:txEl>
                                          </p:spTgt>
                                        </p:tgtEl>
                                      </p:cBhvr>
                                    </p:animEffect>
                                  </p:childTnLst>
                                </p:cTn>
                              </p:par>
                              <p:par>
                                <p:cTn id="16" presetID="9" presetClass="entr" presetSubtype="0" fill="hold" nodeType="withEffect">
                                  <p:stCondLst>
                                    <p:cond delay="4002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dissolve">
                                      <p:cBhvr>
                                        <p:cTn id="1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340D4D8-AA4A-DF12-245E-9D4FA961522E}"/>
              </a:ext>
            </a:extLst>
          </p:cNvPr>
          <p:cNvSpPr txBox="1"/>
          <p:nvPr/>
        </p:nvSpPr>
        <p:spPr>
          <a:xfrm>
            <a:off x="228600" y="1134507"/>
            <a:ext cx="8915400" cy="1569660"/>
          </a:xfrm>
          <a:prstGeom prst="rect">
            <a:avLst/>
          </a:prstGeom>
          <a:noFill/>
        </p:spPr>
        <p:txBody>
          <a:bodyPr wrap="square" rtlCol="0">
            <a:spAutoFit/>
          </a:bodyPr>
          <a:lstStyle/>
          <a:p>
            <a:r>
              <a:rPr lang="en-US" sz="2400" kern="0" dirty="0">
                <a:solidFill>
                  <a:srgbClr val="000000"/>
                </a:solidFill>
                <a:effectLst/>
                <a:latin typeface="Calibri" panose="020F0502020204030204" pitchFamily="34" charset="0"/>
                <a:ea typeface="Calibri" panose="020F0502020204030204" pitchFamily="34" charset="0"/>
              </a:rPr>
              <a:t>Once the employer has enough information to determine that the employee’s requested leave qualifies as FMLA leave, the employer must provide the employee with a written Designation Notice within no more than five business days, absent extenuating circumstances. </a:t>
            </a:r>
          </a:p>
        </p:txBody>
      </p:sp>
      <p:sp>
        <p:nvSpPr>
          <p:cNvPr id="8" name="Title 1">
            <a:extLst>
              <a:ext uri="{FF2B5EF4-FFF2-40B4-BE49-F238E27FC236}">
                <a16:creationId xmlns:a16="http://schemas.microsoft.com/office/drawing/2014/main" id="{A2AC8A4B-4701-2BD3-43CD-69AA015A8AD2}"/>
              </a:ext>
            </a:extLst>
          </p:cNvPr>
          <p:cNvSpPr>
            <a:spLocks noGrp="1"/>
          </p:cNvSpPr>
          <p:nvPr>
            <p:ph type="title"/>
          </p:nvPr>
        </p:nvSpPr>
        <p:spPr>
          <a:xfrm>
            <a:off x="392625" y="299621"/>
            <a:ext cx="7704667" cy="838199"/>
          </a:xfrm>
        </p:spPr>
        <p:txBody>
          <a:bodyPr>
            <a:noAutofit/>
          </a:bodyPr>
          <a:lstStyle/>
          <a:p>
            <a:r>
              <a:rPr lang="en-US" sz="36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FMLA Designation Notice</a:t>
            </a:r>
            <a:br>
              <a:rPr lang="en-US" sz="2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2800" dirty="0">
              <a:latin typeface="+mn-lt"/>
            </a:endParaRPr>
          </a:p>
        </p:txBody>
      </p:sp>
      <p:sp>
        <p:nvSpPr>
          <p:cNvPr id="3" name="TextBox 2">
            <a:extLst>
              <a:ext uri="{FF2B5EF4-FFF2-40B4-BE49-F238E27FC236}">
                <a16:creationId xmlns:a16="http://schemas.microsoft.com/office/drawing/2014/main" id="{4E2C7244-689A-2825-CCFD-CF003212B3F2}"/>
              </a:ext>
            </a:extLst>
          </p:cNvPr>
          <p:cNvSpPr txBox="1"/>
          <p:nvPr/>
        </p:nvSpPr>
        <p:spPr>
          <a:xfrm>
            <a:off x="561454" y="1134507"/>
            <a:ext cx="7868692" cy="1569660"/>
          </a:xfrm>
          <a:prstGeom prst="rect">
            <a:avLst/>
          </a:prstGeom>
          <a:noFill/>
        </p:spPr>
        <p:txBody>
          <a:bodyPr wrap="square" rtlCol="0">
            <a:spAutoFit/>
          </a:bodyPr>
          <a:lstStyle/>
          <a:p>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the leave does </a:t>
            </a:r>
            <a:r>
              <a:rPr lang="en-US" sz="24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not </a:t>
            </a: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qualify as FMLA leave, the employer must notify the employee, in writing, that the leave is not FMLA-protected. Such notice can be a simple written statement.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3186332-A297-DADA-4B8F-D019DAE10F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3012064"/>
            <a:ext cx="7772400" cy="2694341"/>
          </a:xfrm>
          <a:prstGeom prst="rect">
            <a:avLst/>
          </a:prstGeom>
        </p:spPr>
      </p:pic>
      <p:pic>
        <p:nvPicPr>
          <p:cNvPr id="9" name="Picture 8">
            <a:extLst>
              <a:ext uri="{FF2B5EF4-FFF2-40B4-BE49-F238E27FC236}">
                <a16:creationId xmlns:a16="http://schemas.microsoft.com/office/drawing/2014/main" id="{1B0F1FA0-C2C0-51BE-53AC-9D481C06EC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0" y="3076978"/>
            <a:ext cx="5334000" cy="2968222"/>
          </a:xfrm>
          <a:prstGeom prst="rect">
            <a:avLst/>
          </a:prstGeom>
        </p:spPr>
      </p:pic>
      <p:pic>
        <p:nvPicPr>
          <p:cNvPr id="2" name="Picture 1">
            <a:extLst>
              <a:ext uri="{FF2B5EF4-FFF2-40B4-BE49-F238E27FC236}">
                <a16:creationId xmlns:a16="http://schemas.microsoft.com/office/drawing/2014/main" id="{ABCACDC4-C484-EAF5-6EA9-AAF0533A8A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5600" y="4703894"/>
            <a:ext cx="1974463" cy="1890928"/>
          </a:xfrm>
          <a:prstGeom prst="rect">
            <a:avLst/>
          </a:prstGeom>
          <a:effectLst>
            <a:softEdge rad="60239"/>
          </a:effectLst>
        </p:spPr>
      </p:pic>
      <p:pic>
        <p:nvPicPr>
          <p:cNvPr id="7" name="slide 20 redux.mp3">
            <a:hlinkClick r:id="" action="ppaction://media"/>
            <a:extLst>
              <a:ext uri="{FF2B5EF4-FFF2-40B4-BE49-F238E27FC236}">
                <a16:creationId xmlns:a16="http://schemas.microsoft.com/office/drawing/2014/main" id="{CF84ECD7-1464-9E3D-0873-77FA7CD864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0063" y="6045200"/>
            <a:ext cx="653663" cy="549622"/>
          </a:xfrm>
          <a:prstGeom prst="rect">
            <a:avLst/>
          </a:prstGeom>
        </p:spPr>
      </p:pic>
    </p:spTree>
    <p:extLst>
      <p:ext uri="{BB962C8B-B14F-4D97-AF65-F5344CB8AC3E}">
        <p14:creationId xmlns:p14="http://schemas.microsoft.com/office/powerpoint/2010/main" val="868778902"/>
      </p:ext>
    </p:extLst>
  </p:cSld>
  <p:clrMapOvr>
    <a:masterClrMapping/>
  </p:clrMapOvr>
  <mc:AlternateContent xmlns:mc="http://schemas.openxmlformats.org/markup-compatibility/2006" xmlns:p14="http://schemas.microsoft.com/office/powerpoint/2010/main">
    <mc:Choice Requires="p14">
      <p:transition p14:dur="250" advClick="0" advTm="35600">
        <p:fade/>
      </p:transition>
    </mc:Choice>
    <mc:Fallback xmlns="">
      <p:transition advClick="0" advTm="356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35" fill="hold"/>
                                        <p:tgtEl>
                                          <p:spTgt spid="7"/>
                                        </p:tgtEl>
                                      </p:cBhvr>
                                    </p:cmd>
                                  </p:childTnLst>
                                </p:cTn>
                              </p:par>
                              <p:par>
                                <p:cTn id="7" presetID="9" presetClass="entr" presetSubtype="0" fill="hold" grpId="0" nodeType="withEffect">
                                  <p:stCondLst>
                                    <p:cond delay="200"/>
                                  </p:stCondLst>
                                  <p:childTnLst>
                                    <p:set>
                                      <p:cBhvr>
                                        <p:cTn id="8" dur="1" fill="hold">
                                          <p:stCondLst>
                                            <p:cond delay="0"/>
                                          </p:stCondLst>
                                        </p:cTn>
                                        <p:tgtEl>
                                          <p:spTgt spid="8"/>
                                        </p:tgtEl>
                                        <p:attrNameLst>
                                          <p:attrName>style.visibility</p:attrName>
                                        </p:attrNameLst>
                                      </p:cBhvr>
                                      <p:to>
                                        <p:strVal val="visible"/>
                                      </p:to>
                                    </p:set>
                                    <p:animEffect transition="in" filter="dissolve">
                                      <p:cBhvr>
                                        <p:cTn id="9" dur="500"/>
                                        <p:tgtEl>
                                          <p:spTgt spid="8"/>
                                        </p:tgtEl>
                                      </p:cBhvr>
                                    </p:animEffect>
                                  </p:childTnLst>
                                </p:cTn>
                              </p:par>
                              <p:par>
                                <p:cTn id="10" presetID="55" presetClass="entr" presetSubtype="0" fill="hold" grpId="0" nodeType="withEffect">
                                  <p:stCondLst>
                                    <p:cond delay="700"/>
                                  </p:stCondLst>
                                  <p:childTnLst>
                                    <p:set>
                                      <p:cBhvr>
                                        <p:cTn id="11" dur="1" fill="hold">
                                          <p:stCondLst>
                                            <p:cond delay="0"/>
                                          </p:stCondLst>
                                        </p:cTn>
                                        <p:tgtEl>
                                          <p:spTgt spid="6"/>
                                        </p:tgtEl>
                                        <p:attrNameLst>
                                          <p:attrName>style.visibility</p:attrName>
                                        </p:attrNameLst>
                                      </p:cBhvr>
                                      <p:to>
                                        <p:strVal val="visible"/>
                                      </p:to>
                                    </p:set>
                                    <p:anim calcmode="lin" valueType="num">
                                      <p:cBhvr>
                                        <p:cTn id="12" dur="750" fill="hold"/>
                                        <p:tgtEl>
                                          <p:spTgt spid="6"/>
                                        </p:tgtEl>
                                        <p:attrNameLst>
                                          <p:attrName>ppt_w</p:attrName>
                                        </p:attrNameLst>
                                      </p:cBhvr>
                                      <p:tavLst>
                                        <p:tav tm="0">
                                          <p:val>
                                            <p:strVal val="#ppt_w*0.70"/>
                                          </p:val>
                                        </p:tav>
                                        <p:tav tm="100000">
                                          <p:val>
                                            <p:strVal val="#ppt_w"/>
                                          </p:val>
                                        </p:tav>
                                      </p:tavLst>
                                    </p:anim>
                                    <p:anim calcmode="lin" valueType="num">
                                      <p:cBhvr>
                                        <p:cTn id="13" dur="750" fill="hold"/>
                                        <p:tgtEl>
                                          <p:spTgt spid="6"/>
                                        </p:tgtEl>
                                        <p:attrNameLst>
                                          <p:attrName>ppt_h</p:attrName>
                                        </p:attrNameLst>
                                      </p:cBhvr>
                                      <p:tavLst>
                                        <p:tav tm="0">
                                          <p:val>
                                            <p:strVal val="#ppt_h"/>
                                          </p:val>
                                        </p:tav>
                                        <p:tav tm="100000">
                                          <p:val>
                                            <p:strVal val="#ppt_h"/>
                                          </p:val>
                                        </p:tav>
                                      </p:tavLst>
                                    </p:anim>
                                    <p:animEffect transition="in" filter="fade">
                                      <p:cBhvr>
                                        <p:cTn id="14" dur="750"/>
                                        <p:tgtEl>
                                          <p:spTgt spid="6"/>
                                        </p:tgtEl>
                                      </p:cBhvr>
                                    </p:animEffect>
                                  </p:childTnLst>
                                </p:cTn>
                              </p:par>
                              <p:par>
                                <p:cTn id="15" presetID="9" presetClass="entr" presetSubtype="0" fill="hold" nodeType="withEffect">
                                  <p:stCondLst>
                                    <p:cond delay="1300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750"/>
                                        <p:tgtEl>
                                          <p:spTgt spid="5"/>
                                        </p:tgtEl>
                                      </p:cBhvr>
                                    </p:animEffect>
                                  </p:childTnLst>
                                </p:cTn>
                              </p:par>
                              <p:par>
                                <p:cTn id="18" presetID="9" presetClass="entr" presetSubtype="0" fill="hold" nodeType="withEffect">
                                  <p:stCondLst>
                                    <p:cond delay="1560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750"/>
                                        <p:tgtEl>
                                          <p:spTgt spid="2"/>
                                        </p:tgtEl>
                                      </p:cBhvr>
                                    </p:animEffect>
                                  </p:childTnLst>
                                </p:cTn>
                              </p:par>
                              <p:par>
                                <p:cTn id="21" presetID="9" presetClass="exit" presetSubtype="0" fill="hold" grpId="1" nodeType="withEffect">
                                  <p:stCondLst>
                                    <p:cond delay="20800"/>
                                  </p:stCondLst>
                                  <p:childTnLst>
                                    <p:animEffect transition="out" filter="dissolv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9" presetClass="exit" presetSubtype="0" fill="hold" nodeType="withEffect">
                                  <p:stCondLst>
                                    <p:cond delay="20800"/>
                                  </p:stCondLst>
                                  <p:childTnLst>
                                    <p:animEffect transition="out" filter="dissolv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9" presetClass="exit" presetSubtype="0" fill="hold" nodeType="withEffect">
                                  <p:stCondLst>
                                    <p:cond delay="20800"/>
                                  </p:stCondLst>
                                  <p:childTnLst>
                                    <p:animEffect transition="out" filter="dissolve">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par>
                                <p:cTn id="30" presetID="55" presetClass="entr" presetSubtype="0" fill="hold" grpId="0" nodeType="withEffect">
                                  <p:stCondLst>
                                    <p:cond delay="2120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strVal val="#ppt_w*0.70"/>
                                          </p:val>
                                        </p:tav>
                                        <p:tav tm="100000">
                                          <p:val>
                                            <p:strVal val="#ppt_w"/>
                                          </p:val>
                                        </p:tav>
                                      </p:tavLst>
                                    </p:anim>
                                    <p:anim calcmode="lin" valueType="num">
                                      <p:cBhvr>
                                        <p:cTn id="33" dur="500" fill="hold"/>
                                        <p:tgtEl>
                                          <p:spTgt spid="3"/>
                                        </p:tgtEl>
                                        <p:attrNameLst>
                                          <p:attrName>ppt_h</p:attrName>
                                        </p:attrNameLst>
                                      </p:cBhvr>
                                      <p:tavLst>
                                        <p:tav tm="0">
                                          <p:val>
                                            <p:strVal val="#ppt_h"/>
                                          </p:val>
                                        </p:tav>
                                        <p:tav tm="100000">
                                          <p:val>
                                            <p:strVal val="#ppt_h"/>
                                          </p:val>
                                        </p:tav>
                                      </p:tavLst>
                                    </p:anim>
                                    <p:animEffect transition="in" filter="fade">
                                      <p:cBhvr>
                                        <p:cTn id="34" dur="500"/>
                                        <p:tgtEl>
                                          <p:spTgt spid="3"/>
                                        </p:tgtEl>
                                      </p:cBhvr>
                                    </p:animEffect>
                                  </p:childTnLst>
                                </p:cTn>
                              </p:par>
                              <p:par>
                                <p:cTn id="35" presetID="9" presetClass="entr" presetSubtype="0" fill="hold" nodeType="withEffect">
                                  <p:stCondLst>
                                    <p:cond delay="3100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7"/>
                </p:tgtEl>
              </p:cMediaNode>
            </p:audio>
          </p:childTnLst>
        </p:cTn>
      </p:par>
    </p:tnLst>
    <p:bldLst>
      <p:bldP spid="6" grpId="0"/>
      <p:bldP spid="6" grpId="1"/>
      <p:bldP spid="8"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2664C1-852D-A9A1-259B-3D90B5E6A2F7}"/>
              </a:ext>
            </a:extLst>
          </p:cNvPr>
          <p:cNvSpPr txBox="1"/>
          <p:nvPr/>
        </p:nvSpPr>
        <p:spPr>
          <a:xfrm>
            <a:off x="495300" y="914400"/>
            <a:ext cx="8153400" cy="830997"/>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addition to designating leave as FMLA qualifying, the written Designation Notice must include all of the following:</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1">
            <a:extLst>
              <a:ext uri="{FF2B5EF4-FFF2-40B4-BE49-F238E27FC236}">
                <a16:creationId xmlns:a16="http://schemas.microsoft.com/office/drawing/2014/main" id="{83292A5B-F0CE-0A28-0E17-F617CE9CF68B}"/>
              </a:ext>
            </a:extLst>
          </p:cNvPr>
          <p:cNvSpPr>
            <a:spLocks noGrp="1"/>
          </p:cNvSpPr>
          <p:nvPr>
            <p:ph type="title"/>
          </p:nvPr>
        </p:nvSpPr>
        <p:spPr>
          <a:xfrm>
            <a:off x="392625" y="299621"/>
            <a:ext cx="7704667" cy="838199"/>
          </a:xfrm>
        </p:spPr>
        <p:txBody>
          <a:bodyPr>
            <a:noAutofit/>
          </a:bodyPr>
          <a:lstStyle/>
          <a:p>
            <a:r>
              <a:rPr lang="en-US" sz="36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FMLA Designation Notice</a:t>
            </a:r>
            <a:br>
              <a:rPr lang="en-US" sz="2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2800" dirty="0">
              <a:latin typeface="+mn-lt"/>
            </a:endParaRPr>
          </a:p>
        </p:txBody>
      </p:sp>
      <p:pic>
        <p:nvPicPr>
          <p:cNvPr id="10" name="Picture 9">
            <a:extLst>
              <a:ext uri="{FF2B5EF4-FFF2-40B4-BE49-F238E27FC236}">
                <a16:creationId xmlns:a16="http://schemas.microsoft.com/office/drawing/2014/main" id="{1F1EB014-BAB9-4ED4-CE01-A1DECA16C6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360176"/>
            <a:ext cx="7772400" cy="3544162"/>
          </a:xfrm>
          <a:prstGeom prst="rect">
            <a:avLst/>
          </a:prstGeom>
        </p:spPr>
      </p:pic>
      <p:cxnSp>
        <p:nvCxnSpPr>
          <p:cNvPr id="12" name="Straight Arrow Connector 11">
            <a:extLst>
              <a:ext uri="{FF2B5EF4-FFF2-40B4-BE49-F238E27FC236}">
                <a16:creationId xmlns:a16="http://schemas.microsoft.com/office/drawing/2014/main" id="{BAF54F61-93C9-0237-532B-73F05325F076}"/>
              </a:ext>
            </a:extLst>
          </p:cNvPr>
          <p:cNvCxnSpPr>
            <a:cxnSpLocks/>
          </p:cNvCxnSpPr>
          <p:nvPr/>
        </p:nvCxnSpPr>
        <p:spPr>
          <a:xfrm>
            <a:off x="4572000" y="1981200"/>
            <a:ext cx="1238250" cy="11671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E7006BD-2E0F-14E9-200C-A9BE39F59656}"/>
              </a:ext>
            </a:extLst>
          </p:cNvPr>
          <p:cNvSpPr txBox="1"/>
          <p:nvPr/>
        </p:nvSpPr>
        <p:spPr>
          <a:xfrm>
            <a:off x="2819400" y="1796534"/>
            <a:ext cx="2133600" cy="369332"/>
          </a:xfrm>
          <a:prstGeom prst="rect">
            <a:avLst/>
          </a:prstGeom>
          <a:noFill/>
        </p:spPr>
        <p:txBody>
          <a:bodyPr wrap="square" rtlCol="0">
            <a:spAutoFit/>
          </a:bodyPr>
          <a:lstStyle/>
          <a:p>
            <a:r>
              <a:rPr lang="en-US" b="1" dirty="0"/>
              <a:t>Amount of Leave</a:t>
            </a:r>
          </a:p>
        </p:txBody>
      </p:sp>
      <p:cxnSp>
        <p:nvCxnSpPr>
          <p:cNvPr id="17" name="Straight Arrow Connector 16">
            <a:extLst>
              <a:ext uri="{FF2B5EF4-FFF2-40B4-BE49-F238E27FC236}">
                <a16:creationId xmlns:a16="http://schemas.microsoft.com/office/drawing/2014/main" id="{D261C238-0B73-9FAC-B6F1-E889A1B613A7}"/>
              </a:ext>
            </a:extLst>
          </p:cNvPr>
          <p:cNvCxnSpPr>
            <a:cxnSpLocks/>
          </p:cNvCxnSpPr>
          <p:nvPr/>
        </p:nvCxnSpPr>
        <p:spPr>
          <a:xfrm flipH="1">
            <a:off x="3333750" y="1997765"/>
            <a:ext cx="1238250" cy="12026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C844F72-547B-5F69-B533-135E8B818F61}"/>
              </a:ext>
            </a:extLst>
          </p:cNvPr>
          <p:cNvSpPr/>
          <p:nvPr/>
        </p:nvSpPr>
        <p:spPr>
          <a:xfrm>
            <a:off x="980661" y="3657600"/>
            <a:ext cx="3601278" cy="39338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F16F933-8C6D-B109-6935-6B185357DB3E}"/>
              </a:ext>
            </a:extLst>
          </p:cNvPr>
          <p:cNvSpPr/>
          <p:nvPr/>
        </p:nvSpPr>
        <p:spPr>
          <a:xfrm>
            <a:off x="980661" y="4919259"/>
            <a:ext cx="4810539" cy="40524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8380B18-4688-DEA8-3AF4-9389ABE9539D}"/>
              </a:ext>
            </a:extLst>
          </p:cNvPr>
          <p:cNvCxnSpPr>
            <a:cxnSpLocks/>
          </p:cNvCxnSpPr>
          <p:nvPr/>
        </p:nvCxnSpPr>
        <p:spPr>
          <a:xfrm flipH="1" flipV="1">
            <a:off x="4646159" y="5822119"/>
            <a:ext cx="812800" cy="5515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48F6153-08CB-E99D-3A58-5F716CE78E8E}"/>
              </a:ext>
            </a:extLst>
          </p:cNvPr>
          <p:cNvSpPr txBox="1"/>
          <p:nvPr/>
        </p:nvSpPr>
        <p:spPr>
          <a:xfrm>
            <a:off x="5550723" y="6172200"/>
            <a:ext cx="2133600" cy="369332"/>
          </a:xfrm>
          <a:prstGeom prst="rect">
            <a:avLst/>
          </a:prstGeom>
          <a:noFill/>
        </p:spPr>
        <p:txBody>
          <a:bodyPr wrap="square" rtlCol="0">
            <a:spAutoFit/>
          </a:bodyPr>
          <a:lstStyle/>
          <a:p>
            <a:r>
              <a:rPr lang="en-US" b="1" dirty="0"/>
              <a:t>Fitness-for-Duty</a:t>
            </a:r>
          </a:p>
        </p:txBody>
      </p:sp>
      <p:sp>
        <p:nvSpPr>
          <p:cNvPr id="5" name="Oval 4">
            <a:extLst>
              <a:ext uri="{FF2B5EF4-FFF2-40B4-BE49-F238E27FC236}">
                <a16:creationId xmlns:a16="http://schemas.microsoft.com/office/drawing/2014/main" id="{4FC0B7C6-FB9D-EDB9-78F8-A7D2C62FA525}"/>
              </a:ext>
            </a:extLst>
          </p:cNvPr>
          <p:cNvSpPr/>
          <p:nvPr/>
        </p:nvSpPr>
        <p:spPr>
          <a:xfrm>
            <a:off x="4639327" y="3837135"/>
            <a:ext cx="3601278" cy="39338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DB861E1-32DA-FE00-BA4E-1EC9E6B7370A}"/>
              </a:ext>
            </a:extLst>
          </p:cNvPr>
          <p:cNvSpPr/>
          <p:nvPr/>
        </p:nvSpPr>
        <p:spPr>
          <a:xfrm>
            <a:off x="1646217" y="5331615"/>
            <a:ext cx="4810539" cy="40524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5EEC4DF2-44A5-48F5-91F8-90DAEBFB567A}"/>
              </a:ext>
            </a:extLst>
          </p:cNvPr>
          <p:cNvCxnSpPr>
            <a:cxnSpLocks/>
          </p:cNvCxnSpPr>
          <p:nvPr/>
        </p:nvCxnSpPr>
        <p:spPr>
          <a:xfrm flipV="1">
            <a:off x="980661" y="5245151"/>
            <a:ext cx="665556" cy="7680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E8FBCD9-9BFD-AE42-764C-CFFDA73F403F}"/>
              </a:ext>
            </a:extLst>
          </p:cNvPr>
          <p:cNvSpPr txBox="1"/>
          <p:nvPr/>
        </p:nvSpPr>
        <p:spPr>
          <a:xfrm>
            <a:off x="771041" y="6098648"/>
            <a:ext cx="2133600" cy="369332"/>
          </a:xfrm>
          <a:prstGeom prst="rect">
            <a:avLst/>
          </a:prstGeom>
          <a:noFill/>
        </p:spPr>
        <p:txBody>
          <a:bodyPr wrap="square" rtlCol="0">
            <a:spAutoFit/>
          </a:bodyPr>
          <a:lstStyle/>
          <a:p>
            <a:r>
              <a:rPr lang="en-US" b="1" dirty="0"/>
              <a:t>Paid Leave</a:t>
            </a:r>
          </a:p>
        </p:txBody>
      </p:sp>
      <p:sp>
        <p:nvSpPr>
          <p:cNvPr id="19" name="Oval 18">
            <a:extLst>
              <a:ext uri="{FF2B5EF4-FFF2-40B4-BE49-F238E27FC236}">
                <a16:creationId xmlns:a16="http://schemas.microsoft.com/office/drawing/2014/main" id="{AF2818B4-E8E3-79B5-5860-1F38F2D69AFA}"/>
              </a:ext>
            </a:extLst>
          </p:cNvPr>
          <p:cNvSpPr/>
          <p:nvPr/>
        </p:nvSpPr>
        <p:spPr>
          <a:xfrm>
            <a:off x="4816884" y="3202589"/>
            <a:ext cx="3601278" cy="39338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9B5BB86-C2EC-07A2-BC3B-1541375F7B0B}"/>
              </a:ext>
            </a:extLst>
          </p:cNvPr>
          <p:cNvSpPr/>
          <p:nvPr/>
        </p:nvSpPr>
        <p:spPr>
          <a:xfrm>
            <a:off x="771041" y="3246625"/>
            <a:ext cx="2962759" cy="39338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slide 21 redux.mp3">
            <a:hlinkClick r:id="" action="ppaction://media"/>
            <a:extLst>
              <a:ext uri="{FF2B5EF4-FFF2-40B4-BE49-F238E27FC236}">
                <a16:creationId xmlns:a16="http://schemas.microsoft.com/office/drawing/2014/main" id="{E6EC66F6-D471-5702-B293-444F9E45A6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8700" y="6373713"/>
            <a:ext cx="698500" cy="494742"/>
          </a:xfrm>
          <a:prstGeom prst="rect">
            <a:avLst/>
          </a:prstGeom>
        </p:spPr>
      </p:pic>
    </p:spTree>
    <p:extLst>
      <p:ext uri="{BB962C8B-B14F-4D97-AF65-F5344CB8AC3E}">
        <p14:creationId xmlns:p14="http://schemas.microsoft.com/office/powerpoint/2010/main" val="701203405"/>
      </p:ext>
    </p:extLst>
  </p:cSld>
  <p:clrMapOvr>
    <a:masterClrMapping/>
  </p:clrMapOvr>
  <mc:AlternateContent xmlns:mc="http://schemas.openxmlformats.org/markup-compatibility/2006" xmlns:p14="http://schemas.microsoft.com/office/powerpoint/2010/main">
    <mc:Choice Requires="p14">
      <p:transition p14:dur="250" advClick="0" advTm="48900">
        <p:fade/>
      </p:transition>
    </mc:Choice>
    <mc:Fallback xmlns="">
      <p:transition advClick="0" advTm="489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10" fill="hold"/>
                                        <p:tgtEl>
                                          <p:spTgt spid="6"/>
                                        </p:tgtEl>
                                      </p:cBhvr>
                                    </p:cmd>
                                  </p:childTnLst>
                                </p:cTn>
                              </p:par>
                              <p:par>
                                <p:cTn id="7" presetID="9" presetClass="entr" presetSubtype="0" fill="hold" grpId="0" nodeType="withEffect">
                                  <p:stCondLst>
                                    <p:cond delay="8500"/>
                                  </p:stCondLst>
                                  <p:childTnLst>
                                    <p:set>
                                      <p:cBhvr>
                                        <p:cTn id="8" dur="1" fill="hold">
                                          <p:stCondLst>
                                            <p:cond delay="0"/>
                                          </p:stCondLst>
                                        </p:cTn>
                                        <p:tgtEl>
                                          <p:spTgt spid="16"/>
                                        </p:tgtEl>
                                        <p:attrNameLst>
                                          <p:attrName>style.visibility</p:attrName>
                                        </p:attrNameLst>
                                      </p:cBhvr>
                                      <p:to>
                                        <p:strVal val="visible"/>
                                      </p:to>
                                    </p:set>
                                    <p:animEffect transition="in" filter="dissolve">
                                      <p:cBhvr>
                                        <p:cTn id="9" dur="500"/>
                                        <p:tgtEl>
                                          <p:spTgt spid="16"/>
                                        </p:tgtEl>
                                      </p:cBhvr>
                                    </p:animEffect>
                                  </p:childTnLst>
                                </p:cTn>
                              </p:par>
                              <p:par>
                                <p:cTn id="10" presetID="9" presetClass="entr" presetSubtype="0" fill="hold" nodeType="withEffect">
                                  <p:stCondLst>
                                    <p:cond delay="1010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par>
                                <p:cTn id="13" presetID="9" presetClass="entr" presetSubtype="0" fill="hold" grpId="0" nodeType="withEffect">
                                  <p:stCondLst>
                                    <p:cond delay="10600"/>
                                  </p:stCondLst>
                                  <p:childTnLst>
                                    <p:set>
                                      <p:cBhvr>
                                        <p:cTn id="14" dur="1" fill="hold">
                                          <p:stCondLst>
                                            <p:cond delay="0"/>
                                          </p:stCondLst>
                                        </p:cTn>
                                        <p:tgtEl>
                                          <p:spTgt spid="24"/>
                                        </p:tgtEl>
                                        <p:attrNameLst>
                                          <p:attrName>style.visibility</p:attrName>
                                        </p:attrNameLst>
                                      </p:cBhvr>
                                      <p:to>
                                        <p:strVal val="visible"/>
                                      </p:to>
                                    </p:set>
                                    <p:animEffect transition="in" filter="dissolve">
                                      <p:cBhvr>
                                        <p:cTn id="15" dur="500"/>
                                        <p:tgtEl>
                                          <p:spTgt spid="24"/>
                                        </p:tgtEl>
                                      </p:cBhvr>
                                    </p:animEffect>
                                  </p:childTnLst>
                                </p:cTn>
                              </p:par>
                              <p:par>
                                <p:cTn id="16" presetID="9" presetClass="entr" presetSubtype="0" fill="hold" nodeType="withEffect">
                                  <p:stCondLst>
                                    <p:cond delay="1100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par>
                                <p:cTn id="19" presetID="9" presetClass="entr" presetSubtype="0" fill="hold" grpId="0" nodeType="withEffect">
                                  <p:stCondLst>
                                    <p:cond delay="1230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par>
                                <p:cTn id="22" presetID="9" presetClass="entr" presetSubtype="0" fill="hold" grpId="0" nodeType="withEffect">
                                  <p:stCondLst>
                                    <p:cond delay="15720"/>
                                  </p:stCondLst>
                                  <p:childTnLst>
                                    <p:set>
                                      <p:cBhvr>
                                        <p:cTn id="23" dur="1" fill="hold">
                                          <p:stCondLst>
                                            <p:cond delay="0"/>
                                          </p:stCondLst>
                                        </p:cTn>
                                        <p:tgtEl>
                                          <p:spTgt spid="20"/>
                                        </p:tgtEl>
                                        <p:attrNameLst>
                                          <p:attrName>style.visibility</p:attrName>
                                        </p:attrNameLst>
                                      </p:cBhvr>
                                      <p:to>
                                        <p:strVal val="visible"/>
                                      </p:to>
                                    </p:set>
                                    <p:animEffect transition="in" filter="dissolve">
                                      <p:cBhvr>
                                        <p:cTn id="24" dur="500"/>
                                        <p:tgtEl>
                                          <p:spTgt spid="20"/>
                                        </p:tgtEl>
                                      </p:cBhvr>
                                    </p:animEffect>
                                  </p:childTnLst>
                                </p:cTn>
                              </p:par>
                              <p:par>
                                <p:cTn id="25" presetID="9" presetClass="entr" presetSubtype="0" fill="hold" grpId="0" nodeType="withEffect">
                                  <p:stCondLst>
                                    <p:cond delay="3000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par>
                                <p:cTn id="28" presetID="9" presetClass="entr" presetSubtype="0" fill="hold" grpId="0" nodeType="withEffect">
                                  <p:stCondLst>
                                    <p:cond delay="37000"/>
                                  </p:stCondLst>
                                  <p:childTnLst>
                                    <p:set>
                                      <p:cBhvr>
                                        <p:cTn id="29" dur="1" fill="hold">
                                          <p:stCondLst>
                                            <p:cond delay="0"/>
                                          </p:stCondLst>
                                        </p:cTn>
                                        <p:tgtEl>
                                          <p:spTgt spid="15"/>
                                        </p:tgtEl>
                                        <p:attrNameLst>
                                          <p:attrName>style.visibility</p:attrName>
                                        </p:attrNameLst>
                                      </p:cBhvr>
                                      <p:to>
                                        <p:strVal val="visible"/>
                                      </p:to>
                                    </p:set>
                                    <p:animEffect transition="in" filter="dissolve">
                                      <p:cBhvr>
                                        <p:cTn id="30" dur="500"/>
                                        <p:tgtEl>
                                          <p:spTgt spid="15"/>
                                        </p:tgtEl>
                                      </p:cBhvr>
                                    </p:animEffect>
                                  </p:childTnLst>
                                </p:cTn>
                              </p:par>
                              <p:par>
                                <p:cTn id="31" presetID="9" presetClass="entr" presetSubtype="0" fill="hold" nodeType="withEffect">
                                  <p:stCondLst>
                                    <p:cond delay="3880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par>
                                <p:cTn id="34" presetID="9" presetClass="entr" presetSubtype="0" fill="hold" grpId="0" nodeType="withEffect">
                                  <p:stCondLst>
                                    <p:cond delay="39300"/>
                                  </p:stCondLst>
                                  <p:childTnLst>
                                    <p:set>
                                      <p:cBhvr>
                                        <p:cTn id="35" dur="1" fill="hold">
                                          <p:stCondLst>
                                            <p:cond delay="0"/>
                                          </p:stCondLst>
                                        </p:cTn>
                                        <p:tgtEl>
                                          <p:spTgt spid="21"/>
                                        </p:tgtEl>
                                        <p:attrNameLst>
                                          <p:attrName>style.visibility</p:attrName>
                                        </p:attrNameLst>
                                      </p:cBhvr>
                                      <p:to>
                                        <p:strVal val="visible"/>
                                      </p:to>
                                    </p:set>
                                    <p:animEffect transition="in" filter="dissolve">
                                      <p:cBhvr>
                                        <p:cTn id="36" dur="500"/>
                                        <p:tgtEl>
                                          <p:spTgt spid="21"/>
                                        </p:tgtEl>
                                      </p:cBhvr>
                                    </p:animEffect>
                                  </p:childTnLst>
                                </p:cTn>
                              </p:par>
                              <p:par>
                                <p:cTn id="37" presetID="9" presetClass="entr" presetSubtype="0" fill="hold" grpId="0" nodeType="withEffect">
                                  <p:stCondLst>
                                    <p:cond delay="42600"/>
                                  </p:stCondLst>
                                  <p:childTnLst>
                                    <p:set>
                                      <p:cBhvr>
                                        <p:cTn id="38" dur="1" fill="hold">
                                          <p:stCondLst>
                                            <p:cond delay="0"/>
                                          </p:stCondLst>
                                        </p:cTn>
                                        <p:tgtEl>
                                          <p:spTgt spid="27"/>
                                        </p:tgtEl>
                                        <p:attrNameLst>
                                          <p:attrName>style.visibility</p:attrName>
                                        </p:attrNameLst>
                                      </p:cBhvr>
                                      <p:to>
                                        <p:strVal val="visible"/>
                                      </p:to>
                                    </p:set>
                                    <p:animEffect transition="in" filter="dissolve">
                                      <p:cBhvr>
                                        <p:cTn id="39" dur="500"/>
                                        <p:tgtEl>
                                          <p:spTgt spid="27"/>
                                        </p:tgtEl>
                                      </p:cBhvr>
                                    </p:animEffect>
                                  </p:childTnLst>
                                </p:cTn>
                              </p:par>
                              <p:par>
                                <p:cTn id="40" presetID="9" presetClass="entr" presetSubtype="0" fill="hold" nodeType="withEffect">
                                  <p:stCondLst>
                                    <p:cond delay="46000"/>
                                  </p:stCondLst>
                                  <p:childTnLst>
                                    <p:set>
                                      <p:cBhvr>
                                        <p:cTn id="41" dur="1" fill="hold">
                                          <p:stCondLst>
                                            <p:cond delay="0"/>
                                          </p:stCondLst>
                                        </p:cTn>
                                        <p:tgtEl>
                                          <p:spTgt spid="22"/>
                                        </p:tgtEl>
                                        <p:attrNameLst>
                                          <p:attrName>style.visibility</p:attrName>
                                        </p:attrNameLst>
                                      </p:cBhvr>
                                      <p:to>
                                        <p:strVal val="visible"/>
                                      </p:to>
                                    </p:set>
                                    <p:animEffect transition="in" filter="dissolve">
                                      <p:cBhvr>
                                        <p:cTn id="42" dur="500"/>
                                        <p:tgtEl>
                                          <p:spTgt spid="22"/>
                                        </p:tgtEl>
                                      </p:cBhvr>
                                    </p:animEffect>
                                  </p:childTnLst>
                                </p:cTn>
                              </p:par>
                              <p:par>
                                <p:cTn id="43" presetID="9" presetClass="entr" presetSubtype="0" fill="hold" grpId="0" nodeType="withEffect">
                                  <p:stCondLst>
                                    <p:cond delay="47500"/>
                                  </p:stCondLst>
                                  <p:childTnLst>
                                    <p:set>
                                      <p:cBhvr>
                                        <p:cTn id="44" dur="1" fill="hold">
                                          <p:stCondLst>
                                            <p:cond delay="0"/>
                                          </p:stCondLst>
                                        </p:cTn>
                                        <p:tgtEl>
                                          <p:spTgt spid="8"/>
                                        </p:tgtEl>
                                        <p:attrNameLst>
                                          <p:attrName>style.visibility</p:attrName>
                                        </p:attrNameLst>
                                      </p:cBhvr>
                                      <p:to>
                                        <p:strVal val="visible"/>
                                      </p:to>
                                    </p:set>
                                    <p:animEffect transition="in" filter="dissolv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6"/>
                </p:tgtEl>
              </p:cMediaNode>
            </p:audio>
          </p:childTnLst>
        </p:cTn>
      </p:par>
    </p:tnLst>
    <p:bldLst>
      <p:bldP spid="16" grpId="0"/>
      <p:bldP spid="20" grpId="0" animBg="1"/>
      <p:bldP spid="21" grpId="0" animBg="1"/>
      <p:bldP spid="27" grpId="0"/>
      <p:bldP spid="5" grpId="0" animBg="1"/>
      <p:bldP spid="8" grpId="0" animBg="1"/>
      <p:bldP spid="15" grpId="0"/>
      <p:bldP spid="19"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2664C1-852D-A9A1-259B-3D90B5E6A2F7}"/>
              </a:ext>
            </a:extLst>
          </p:cNvPr>
          <p:cNvSpPr txBox="1"/>
          <p:nvPr/>
        </p:nvSpPr>
        <p:spPr>
          <a:xfrm>
            <a:off x="392625" y="2438400"/>
            <a:ext cx="4267200" cy="2308324"/>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Employers may use the </a:t>
            </a:r>
            <a:r>
              <a:rPr lang="en-US" sz="2400" i="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Wage and Hour Division</a:t>
            </a: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form or may create their own Designation Notice or use, as long as it meets the Designation Notice requirements.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1">
            <a:extLst>
              <a:ext uri="{FF2B5EF4-FFF2-40B4-BE49-F238E27FC236}">
                <a16:creationId xmlns:a16="http://schemas.microsoft.com/office/drawing/2014/main" id="{83292A5B-F0CE-0A28-0E17-F617CE9CF68B}"/>
              </a:ext>
            </a:extLst>
          </p:cNvPr>
          <p:cNvSpPr>
            <a:spLocks noGrp="1"/>
          </p:cNvSpPr>
          <p:nvPr>
            <p:ph type="title"/>
          </p:nvPr>
        </p:nvSpPr>
        <p:spPr>
          <a:xfrm>
            <a:off x="392625" y="299621"/>
            <a:ext cx="7704667" cy="838199"/>
          </a:xfrm>
        </p:spPr>
        <p:txBody>
          <a:bodyPr>
            <a:noAutofit/>
          </a:bodyPr>
          <a:lstStyle/>
          <a:p>
            <a:r>
              <a:rPr lang="en-US" sz="36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FMLA Designation Notice</a:t>
            </a:r>
            <a:br>
              <a:rPr lang="en-US" sz="2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2800" dirty="0">
              <a:latin typeface="+mn-lt"/>
            </a:endParaRPr>
          </a:p>
        </p:txBody>
      </p:sp>
      <p:pic>
        <p:nvPicPr>
          <p:cNvPr id="4" name="Picture 3">
            <a:extLst>
              <a:ext uri="{FF2B5EF4-FFF2-40B4-BE49-F238E27FC236}">
                <a16:creationId xmlns:a16="http://schemas.microsoft.com/office/drawing/2014/main" id="{DAA10F0B-6A27-14AB-C837-5C92307938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600200"/>
            <a:ext cx="3441067" cy="4267200"/>
          </a:xfrm>
          <a:prstGeom prst="rect">
            <a:avLst/>
          </a:prstGeom>
        </p:spPr>
      </p:pic>
      <p:pic>
        <p:nvPicPr>
          <p:cNvPr id="6" name="slide 22 redux.mp3">
            <a:hlinkClick r:id="" action="ppaction://media"/>
            <a:extLst>
              <a:ext uri="{FF2B5EF4-FFF2-40B4-BE49-F238E27FC236}">
                <a16:creationId xmlns:a16="http://schemas.microsoft.com/office/drawing/2014/main" id="{2196E6D9-D461-EC1D-91D5-4FD245716E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63000" y="6400800"/>
            <a:ext cx="584200" cy="457200"/>
          </a:xfrm>
          <a:prstGeom prst="rect">
            <a:avLst/>
          </a:prstGeom>
        </p:spPr>
      </p:pic>
    </p:spTree>
    <p:extLst>
      <p:ext uri="{BB962C8B-B14F-4D97-AF65-F5344CB8AC3E}">
        <p14:creationId xmlns:p14="http://schemas.microsoft.com/office/powerpoint/2010/main" val="4245474093"/>
      </p:ext>
    </p:extLst>
  </p:cSld>
  <p:clrMapOvr>
    <a:masterClrMapping/>
  </p:clrMapOvr>
  <mc:AlternateContent xmlns:mc="http://schemas.openxmlformats.org/markup-compatibility/2006" xmlns:p14="http://schemas.microsoft.com/office/powerpoint/2010/main">
    <mc:Choice Requires="p14">
      <p:transition p14:dur="250" advClick="0" advTm="10830">
        <p:fade/>
      </p:transition>
    </mc:Choice>
    <mc:Fallback xmlns="">
      <p:transition advClick="0" advTm="1083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40" fill="hold"/>
                                        <p:tgtEl>
                                          <p:spTgt spid="6"/>
                                        </p:tgtEl>
                                      </p:cBhvr>
                                    </p:cmd>
                                  </p:childTnLst>
                                </p:cTn>
                              </p:par>
                              <p:par>
                                <p:cTn id="7" presetID="9" presetClass="entr" presetSubtype="0" fill="hold" grpId="0" nodeType="withEffect">
                                  <p:stCondLst>
                                    <p:cond delay="500"/>
                                  </p:stCondLst>
                                  <p:childTnLst>
                                    <p:set>
                                      <p:cBhvr>
                                        <p:cTn id="8" dur="1" fill="hold">
                                          <p:stCondLst>
                                            <p:cond delay="0"/>
                                          </p:stCondLst>
                                        </p:cTn>
                                        <p:tgtEl>
                                          <p:spTgt spid="2"/>
                                        </p:tgtEl>
                                        <p:attrNameLst>
                                          <p:attrName>style.visibility</p:attrName>
                                        </p:attrNameLst>
                                      </p:cBhvr>
                                      <p:to>
                                        <p:strVal val="visible"/>
                                      </p:to>
                                    </p:set>
                                    <p:animEffect transition="in" filter="dissolve">
                                      <p:cBhvr>
                                        <p:cTn id="9" dur="500"/>
                                        <p:tgtEl>
                                          <p:spTgt spid="2"/>
                                        </p:tgtEl>
                                      </p:cBhvr>
                                    </p:animEffect>
                                  </p:childTnLst>
                                </p:cTn>
                              </p:par>
                              <p:par>
                                <p:cTn id="10" presetID="9" presetClass="entr" presetSubtype="0" fill="hold" nodeType="withEffect">
                                  <p:stCondLst>
                                    <p:cond delay="200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BE4DE-CFEB-54AB-C5BA-B8CD40F6736D}"/>
              </a:ext>
            </a:extLst>
          </p:cNvPr>
          <p:cNvSpPr txBox="1"/>
          <p:nvPr/>
        </p:nvSpPr>
        <p:spPr>
          <a:xfrm>
            <a:off x="1143000" y="1678692"/>
            <a:ext cx="6858000" cy="3416320"/>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the employee requests leave and the information provided in the Designation Notice changes (for example, the employee exhausts his or her FMLA entitlement), </a:t>
            </a: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400"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employer must provide the employee written notice of the changes within five business days of receiving the employee’s leave request subsequent to any change.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1">
            <a:extLst>
              <a:ext uri="{FF2B5EF4-FFF2-40B4-BE49-F238E27FC236}">
                <a16:creationId xmlns:a16="http://schemas.microsoft.com/office/drawing/2014/main" id="{2AFFC0BD-9E60-9006-2E46-2F5F60CB612C}"/>
              </a:ext>
            </a:extLst>
          </p:cNvPr>
          <p:cNvSpPr>
            <a:spLocks noGrp="1"/>
          </p:cNvSpPr>
          <p:nvPr>
            <p:ph type="title"/>
          </p:nvPr>
        </p:nvSpPr>
        <p:spPr>
          <a:xfrm>
            <a:off x="392625" y="299621"/>
            <a:ext cx="7704667" cy="838199"/>
          </a:xfrm>
        </p:spPr>
        <p:txBody>
          <a:bodyPr>
            <a:noAutofit/>
          </a:bodyPr>
          <a:lstStyle/>
          <a:p>
            <a:r>
              <a:rPr lang="en-US" sz="36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FMLA Designation Notice</a:t>
            </a:r>
            <a:br>
              <a:rPr lang="en-US" sz="2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2800" dirty="0">
              <a:latin typeface="+mn-lt"/>
            </a:endParaRPr>
          </a:p>
        </p:txBody>
      </p:sp>
      <p:sp>
        <p:nvSpPr>
          <p:cNvPr id="4" name="TextBox 3">
            <a:extLst>
              <a:ext uri="{FF2B5EF4-FFF2-40B4-BE49-F238E27FC236}">
                <a16:creationId xmlns:a16="http://schemas.microsoft.com/office/drawing/2014/main" id="{70778B55-0F87-2E1D-F771-0FDB4623926D}"/>
              </a:ext>
            </a:extLst>
          </p:cNvPr>
          <p:cNvSpPr txBox="1"/>
          <p:nvPr/>
        </p:nvSpPr>
        <p:spPr>
          <a:xfrm>
            <a:off x="164025" y="2971355"/>
            <a:ext cx="6998775" cy="1200329"/>
          </a:xfrm>
          <a:prstGeom prst="rect">
            <a:avLst/>
          </a:prstGeom>
          <a:noFill/>
        </p:spPr>
        <p:txBody>
          <a:bodyPr wrap="square" rtlCol="0">
            <a:spAutoFit/>
          </a:bodyPr>
          <a:lstStyle/>
          <a:p>
            <a:r>
              <a:rPr lang="en-US" sz="2400" dirty="0"/>
              <a:t>Only one “Designation Notice” for each </a:t>
            </a:r>
          </a:p>
          <a:p>
            <a:r>
              <a:rPr lang="en-US" sz="2400" dirty="0"/>
              <a:t>FMLA – qualifying reason for leave in a 12-month leave year.</a:t>
            </a:r>
          </a:p>
        </p:txBody>
      </p:sp>
      <p:sp>
        <p:nvSpPr>
          <p:cNvPr id="5" name="TextBox 4">
            <a:extLst>
              <a:ext uri="{FF2B5EF4-FFF2-40B4-BE49-F238E27FC236}">
                <a16:creationId xmlns:a16="http://schemas.microsoft.com/office/drawing/2014/main" id="{79DAA146-ECE9-4DD3-26B9-668FA41FED91}"/>
              </a:ext>
            </a:extLst>
          </p:cNvPr>
          <p:cNvSpPr txBox="1"/>
          <p:nvPr/>
        </p:nvSpPr>
        <p:spPr>
          <a:xfrm>
            <a:off x="978738" y="1387198"/>
            <a:ext cx="6629400" cy="3785652"/>
          </a:xfrm>
          <a:prstGeom prst="rect">
            <a:avLst/>
          </a:prstGeom>
          <a:noFill/>
        </p:spPr>
        <p:txBody>
          <a:bodyPr wrap="square" rtlCol="0">
            <a:spAutoFit/>
          </a:bodyPr>
          <a:lstStyle/>
          <a:p>
            <a:pPr marL="0" marR="0" algn="ctr">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Although a medical certification will often provide the information needed to determine that the leave is FMLA-qualifying, </a:t>
            </a:r>
          </a:p>
          <a:p>
            <a:pPr marL="0" marR="0" algn="ctr">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400"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algn="ctr">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the employer has enough information to designate the leave as FMLA leave</a:t>
            </a:r>
            <a:r>
              <a:rPr lang="en-US" sz="2400" kern="100" dirty="0">
                <a:latin typeface="Calibri" panose="020F0502020204030204" pitchFamily="34" charset="0"/>
                <a:ea typeface="Calibri" panose="020F0502020204030204" pitchFamily="34" charset="0"/>
                <a:cs typeface="Times New Roman" panose="02020603050405020304" pitchFamily="18" charset="0"/>
              </a:rPr>
              <a:t> </a:t>
            </a:r>
            <a:r>
              <a:rPr lang="en-US" sz="2400" kern="0" dirty="0">
                <a:solidFill>
                  <a:srgbClr val="000000"/>
                </a:solidFill>
                <a:effectLst/>
                <a:latin typeface="Calibri" panose="020F0502020204030204" pitchFamily="34" charset="0"/>
                <a:ea typeface="Calibri" panose="020F0502020204030204" pitchFamily="34" charset="0"/>
              </a:rPr>
              <a:t>immediately after receiving the notice of the need for leave, the employer may provide the employee with the Designation Notice at that time.</a:t>
            </a:r>
            <a:r>
              <a:rPr lang="en-US" sz="2400" dirty="0">
                <a:effectLst/>
              </a:rPr>
              <a:t> </a:t>
            </a:r>
            <a:endParaRPr lang="en-US" sz="2400" dirty="0"/>
          </a:p>
          <a:p>
            <a:pPr algn="ctr"/>
            <a:endParaRPr lang="en-US" sz="2400" dirty="0"/>
          </a:p>
        </p:txBody>
      </p:sp>
      <p:pic>
        <p:nvPicPr>
          <p:cNvPr id="7" name="Picture 6">
            <a:extLst>
              <a:ext uri="{FF2B5EF4-FFF2-40B4-BE49-F238E27FC236}">
                <a16:creationId xmlns:a16="http://schemas.microsoft.com/office/drawing/2014/main" id="{5B2DF422-E6D6-2A66-1467-8D3308C008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2907" y="2588276"/>
            <a:ext cx="1588769" cy="1597153"/>
          </a:xfrm>
          <a:prstGeom prst="rect">
            <a:avLst/>
          </a:prstGeom>
          <a:effectLst>
            <a:softEdge rad="44648"/>
          </a:effectLst>
        </p:spPr>
      </p:pic>
      <p:pic>
        <p:nvPicPr>
          <p:cNvPr id="9" name="Picture 8">
            <a:extLst>
              <a:ext uri="{FF2B5EF4-FFF2-40B4-BE49-F238E27FC236}">
                <a16:creationId xmlns:a16="http://schemas.microsoft.com/office/drawing/2014/main" id="{F4AFA71C-F12E-85F4-EF8F-6D063441AB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4770488"/>
            <a:ext cx="1918615" cy="1895475"/>
          </a:xfrm>
          <a:prstGeom prst="rect">
            <a:avLst/>
          </a:prstGeom>
          <a:effectLst>
            <a:softEdge rad="44079"/>
          </a:effectLst>
        </p:spPr>
      </p:pic>
      <p:pic>
        <p:nvPicPr>
          <p:cNvPr id="8" name="slide 23 redux.mp3">
            <a:hlinkClick r:id="" action="ppaction://media"/>
            <a:extLst>
              <a:ext uri="{FF2B5EF4-FFF2-40B4-BE49-F238E27FC236}">
                <a16:creationId xmlns:a16="http://schemas.microsoft.com/office/drawing/2014/main" id="{2DAB8A74-A0BC-92D4-EE93-DAD3B0AA4F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63000" y="6324600"/>
            <a:ext cx="535076" cy="533400"/>
          </a:xfrm>
          <a:prstGeom prst="rect">
            <a:avLst/>
          </a:prstGeom>
        </p:spPr>
      </p:pic>
    </p:spTree>
    <p:extLst>
      <p:ext uri="{BB962C8B-B14F-4D97-AF65-F5344CB8AC3E}">
        <p14:creationId xmlns:p14="http://schemas.microsoft.com/office/powerpoint/2010/main" val="3824090830"/>
      </p:ext>
    </p:extLst>
  </p:cSld>
  <p:clrMapOvr>
    <a:masterClrMapping/>
  </p:clrMapOvr>
  <mc:AlternateContent xmlns:mc="http://schemas.openxmlformats.org/markup-compatibility/2006" xmlns:p14="http://schemas.microsoft.com/office/powerpoint/2010/main">
    <mc:Choice Requires="p14">
      <p:transition p14:dur="250" advClick="0" advTm="63750">
        <p:fade/>
      </p:transition>
    </mc:Choice>
    <mc:Fallback xmlns="">
      <p:transition advClick="0" advTm="637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73" fill="hold"/>
                                        <p:tgtEl>
                                          <p:spTgt spid="8"/>
                                        </p:tgtEl>
                                      </p:cBhvr>
                                    </p:cmd>
                                  </p:childTnLst>
                                </p:cTn>
                              </p:par>
                              <p:par>
                                <p:cTn id="7" presetID="9" presetClass="entr" presetSubtype="0"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500"/>
                                        <p:tgtEl>
                                          <p:spTgt spid="4"/>
                                        </p:tgtEl>
                                      </p:cBhvr>
                                    </p:animEffect>
                                  </p:childTnLst>
                                </p:cTn>
                              </p:par>
                              <p:par>
                                <p:cTn id="10" presetID="9" presetClass="entr" presetSubtype="0" fill="hold" nodeType="withEffect">
                                  <p:stCondLst>
                                    <p:cond delay="300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xit" presetSubtype="0" fill="hold" grpId="1" nodeType="withEffect">
                                  <p:stCondLst>
                                    <p:cond delay="16500"/>
                                  </p:stCondLst>
                                  <p:childTnLst>
                                    <p:animEffect transition="out" filter="dissolv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9" presetClass="exit" presetSubtype="0" fill="hold" nodeType="withEffect">
                                  <p:stCondLst>
                                    <p:cond delay="16500"/>
                                  </p:stCondLst>
                                  <p:childTnLst>
                                    <p:animEffect transition="out" filter="dissolv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9" presetClass="entr" presetSubtype="0" fill="hold" nodeType="withEffect">
                                  <p:stCondLst>
                                    <p:cond delay="1700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dissolve">
                                      <p:cBhvr>
                                        <p:cTn id="21" dur="500"/>
                                        <p:tgtEl>
                                          <p:spTgt spid="2">
                                            <p:txEl>
                                              <p:pRg st="0" end="0"/>
                                            </p:txEl>
                                          </p:spTgt>
                                        </p:tgtEl>
                                      </p:cBhvr>
                                    </p:animEffect>
                                  </p:childTnLst>
                                </p:cTn>
                              </p:par>
                              <p:par>
                                <p:cTn id="22" presetID="9" presetClass="entr" presetSubtype="0" fill="hold" nodeType="withEffect">
                                  <p:stCondLst>
                                    <p:cond delay="2800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dissolve">
                                      <p:cBhvr>
                                        <p:cTn id="24" dur="500"/>
                                        <p:tgtEl>
                                          <p:spTgt spid="2">
                                            <p:txEl>
                                              <p:pRg st="2" end="2"/>
                                            </p:txEl>
                                          </p:spTgt>
                                        </p:tgtEl>
                                      </p:cBhvr>
                                    </p:animEffect>
                                  </p:childTnLst>
                                </p:cTn>
                              </p:par>
                              <p:par>
                                <p:cTn id="25" presetID="9" presetClass="entr" presetSubtype="0" fill="hold" nodeType="withEffect">
                                  <p:stCondLst>
                                    <p:cond delay="3400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par>
                                <p:cTn id="28" presetID="9" presetClass="exit" presetSubtype="0" fill="hold" grpId="0" nodeType="withEffect">
                                  <p:stCondLst>
                                    <p:cond delay="40500"/>
                                  </p:stCondLst>
                                  <p:childTnLst>
                                    <p:animEffect transition="out" filter="dissolve">
                                      <p:cBhvr>
                                        <p:cTn id="29" dur="500"/>
                                        <p:tgtEl>
                                          <p:spTgt spid="2">
                                            <p:txEl>
                                              <p:pRg st="0" end="0"/>
                                            </p:txEl>
                                          </p:spTgt>
                                        </p:tgtEl>
                                      </p:cBhvr>
                                    </p:animEffect>
                                    <p:set>
                                      <p:cBhvr>
                                        <p:cTn id="30" dur="1" fill="hold">
                                          <p:stCondLst>
                                            <p:cond delay="499"/>
                                          </p:stCondLst>
                                        </p:cTn>
                                        <p:tgtEl>
                                          <p:spTgt spid="2">
                                            <p:txEl>
                                              <p:pRg st="0" end="0"/>
                                            </p:txEl>
                                          </p:spTgt>
                                        </p:tgtEl>
                                        <p:attrNameLst>
                                          <p:attrName>style.visibility</p:attrName>
                                        </p:attrNameLst>
                                      </p:cBhvr>
                                      <p:to>
                                        <p:strVal val="hidden"/>
                                      </p:to>
                                    </p:set>
                                  </p:childTnLst>
                                </p:cTn>
                              </p:par>
                              <p:par>
                                <p:cTn id="31" presetID="9" presetClass="exit" presetSubtype="0" fill="hold" grpId="0" nodeType="withEffect">
                                  <p:stCondLst>
                                    <p:cond delay="40500"/>
                                  </p:stCondLst>
                                  <p:childTnLst>
                                    <p:animEffect transition="out" filter="dissolve">
                                      <p:cBhvr>
                                        <p:cTn id="32" dur="500"/>
                                        <p:tgtEl>
                                          <p:spTgt spid="2">
                                            <p:txEl>
                                              <p:pRg st="2" end="2"/>
                                            </p:txEl>
                                          </p:spTgt>
                                        </p:tgtEl>
                                      </p:cBhvr>
                                    </p:animEffect>
                                    <p:set>
                                      <p:cBhvr>
                                        <p:cTn id="33" dur="1" fill="hold">
                                          <p:stCondLst>
                                            <p:cond delay="499"/>
                                          </p:stCondLst>
                                        </p:cTn>
                                        <p:tgtEl>
                                          <p:spTgt spid="2">
                                            <p:txEl>
                                              <p:pRg st="2" end="2"/>
                                            </p:txEl>
                                          </p:spTgt>
                                        </p:tgtEl>
                                        <p:attrNameLst>
                                          <p:attrName>style.visibility</p:attrName>
                                        </p:attrNameLst>
                                      </p:cBhvr>
                                      <p:to>
                                        <p:strVal val="hidden"/>
                                      </p:to>
                                    </p:set>
                                  </p:childTnLst>
                                </p:cTn>
                              </p:par>
                              <p:par>
                                <p:cTn id="34" presetID="9" presetClass="exit" presetSubtype="0" fill="hold" nodeType="withEffect">
                                  <p:stCondLst>
                                    <p:cond delay="40500"/>
                                  </p:stCondLst>
                                  <p:childTnLst>
                                    <p:animEffect transition="out" filter="dissolv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par>
                                <p:cTn id="37" presetID="9" presetClass="entr" presetSubtype="0" fill="hold" grpId="0" nodeType="withEffect">
                                  <p:stCondLst>
                                    <p:cond delay="41000"/>
                                  </p:stCondLst>
                                  <p:childTnLst>
                                    <p:set>
                                      <p:cBhvr>
                                        <p:cTn id="38" dur="1" fill="hold">
                                          <p:stCondLst>
                                            <p:cond delay="0"/>
                                          </p:stCondLst>
                                        </p:cTn>
                                        <p:tgtEl>
                                          <p:spTgt spid="5"/>
                                        </p:tgtEl>
                                        <p:attrNameLst>
                                          <p:attrName>style.visibility</p:attrName>
                                        </p:attrNameLst>
                                      </p:cBhvr>
                                      <p:to>
                                        <p:strVal val="visible"/>
                                      </p:to>
                                    </p:set>
                                    <p:animEffect transition="in" filter="dissolv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childTnLst>
        </p:cTn>
      </p:par>
    </p:tnLst>
    <p:bldLst>
      <p:bldP spid="2" grpId="0" build="allAtOnce"/>
      <p:bldP spid="4" grpId="0"/>
      <p:bldP spid="4" grpId="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9D7237-1E91-571F-6B0F-2FBA13D7C148}"/>
              </a:ext>
            </a:extLst>
          </p:cNvPr>
          <p:cNvSpPr txBox="1"/>
          <p:nvPr/>
        </p:nvSpPr>
        <p:spPr>
          <a:xfrm>
            <a:off x="838200" y="1295400"/>
            <a:ext cx="7899923" cy="4832092"/>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All of these processes regarding: </a:t>
            </a: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457200" marR="0" indent="-457200">
              <a:spcBef>
                <a:spcPts val="0"/>
              </a:spcBef>
              <a:spcAft>
                <a:spcPts val="0"/>
              </a:spcAft>
              <a:buClr>
                <a:srgbClr val="92D050"/>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review, </a:t>
            </a:r>
          </a:p>
          <a:p>
            <a:pPr marL="457200" marR="0" indent="-457200">
              <a:spcBef>
                <a:spcPts val="0"/>
              </a:spcBef>
              <a:spcAft>
                <a:spcPts val="0"/>
              </a:spcAft>
              <a:buClr>
                <a:srgbClr val="92D050"/>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authentication, </a:t>
            </a:r>
          </a:p>
          <a:p>
            <a:pPr marL="457200" marR="0" indent="-457200">
              <a:spcBef>
                <a:spcPts val="0"/>
              </a:spcBef>
              <a:spcAft>
                <a:spcPts val="0"/>
              </a:spcAft>
              <a:buClr>
                <a:srgbClr val="92D050"/>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clarification, and</a:t>
            </a:r>
          </a:p>
          <a:p>
            <a:pPr marL="457200" marR="0" indent="-457200">
              <a:spcBef>
                <a:spcPts val="0"/>
              </a:spcBef>
              <a:spcAft>
                <a:spcPts val="0"/>
              </a:spcAft>
              <a:buClr>
                <a:srgbClr val="92D050"/>
              </a:buClr>
              <a:buSzPct val="90000"/>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second and third medical options </a:t>
            </a: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800"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all revolve around the information within the certification form that will show the employee or the employee’s family member has a </a:t>
            </a:r>
            <a:r>
              <a:rPr lang="en-US" sz="2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qualifying</a:t>
            </a: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serious health condition.</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1">
            <a:extLst>
              <a:ext uri="{FF2B5EF4-FFF2-40B4-BE49-F238E27FC236}">
                <a16:creationId xmlns:a16="http://schemas.microsoft.com/office/drawing/2014/main" id="{59197B62-F2F1-91D6-B356-57F4B494DB4D}"/>
              </a:ext>
            </a:extLst>
          </p:cNvPr>
          <p:cNvSpPr>
            <a:spLocks noGrp="1"/>
          </p:cNvSpPr>
          <p:nvPr>
            <p:ph type="title"/>
          </p:nvPr>
        </p:nvSpPr>
        <p:spPr>
          <a:xfrm>
            <a:off x="392625" y="299621"/>
            <a:ext cx="7704667" cy="838199"/>
          </a:xfrm>
        </p:spPr>
        <p:txBody>
          <a:bodyPr>
            <a:noAutofit/>
          </a:bodyPr>
          <a:lstStyle/>
          <a:p>
            <a:r>
              <a:rPr lang="en-US" sz="36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Failure to Give An FMLA Designation Notice</a:t>
            </a:r>
            <a:br>
              <a:rPr lang="en-US" sz="2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2800" dirty="0">
              <a:latin typeface="+mn-lt"/>
            </a:endParaRPr>
          </a:p>
        </p:txBody>
      </p:sp>
      <p:sp>
        <p:nvSpPr>
          <p:cNvPr id="4" name="TextBox 3">
            <a:extLst>
              <a:ext uri="{FF2B5EF4-FFF2-40B4-BE49-F238E27FC236}">
                <a16:creationId xmlns:a16="http://schemas.microsoft.com/office/drawing/2014/main" id="{04298B2D-570C-AEDF-3EA5-FF26E184E0DD}"/>
              </a:ext>
            </a:extLst>
          </p:cNvPr>
          <p:cNvSpPr txBox="1"/>
          <p:nvPr/>
        </p:nvSpPr>
        <p:spPr>
          <a:xfrm>
            <a:off x="1485899" y="1295400"/>
            <a:ext cx="6096000" cy="4832092"/>
          </a:xfrm>
          <a:prstGeom prst="rect">
            <a:avLst/>
          </a:prstGeom>
          <a:noFill/>
        </p:spPr>
        <p:txBody>
          <a:bodyPr wrap="square" rtlCol="0">
            <a:spAutoFit/>
          </a:bodyPr>
          <a:lstStyle/>
          <a:p>
            <a:r>
              <a:rPr lang="en-US" sz="2800" kern="0" dirty="0">
                <a:solidFill>
                  <a:srgbClr val="000000"/>
                </a:solidFill>
                <a:latin typeface="Calibri" panose="020F0502020204030204" pitchFamily="34" charset="0"/>
                <a:ea typeface="Calibri" panose="020F0502020204030204" pitchFamily="34" charset="0"/>
                <a:cs typeface="Calibri" panose="020F0502020204030204" pitchFamily="34" charset="0"/>
              </a:rPr>
              <a:t>F</a:t>
            </a: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ailure to provide a timely Designation Notice to an employee may be  considered:</a:t>
            </a:r>
          </a:p>
          <a:p>
            <a:endParaRPr lang="en-US" sz="2800"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457200" indent="-457200">
              <a:buClr>
                <a:srgbClr val="92D050"/>
              </a:buClr>
              <a:buSzPct val="90000"/>
              <a:buFont typeface="Wingdings" pitchFamily="2" charset="2"/>
              <a:buChar char="Ø"/>
            </a:pP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interference with, </a:t>
            </a:r>
          </a:p>
          <a:p>
            <a:pPr marL="457200" indent="-457200">
              <a:buClr>
                <a:srgbClr val="92D050"/>
              </a:buClr>
              <a:buSzPct val="90000"/>
              <a:buFont typeface="Wingdings" pitchFamily="2" charset="2"/>
              <a:buChar char="Ø"/>
            </a:pP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restraint, or </a:t>
            </a:r>
          </a:p>
          <a:p>
            <a:pPr marL="457200" indent="-457200">
              <a:buClr>
                <a:srgbClr val="92D050"/>
              </a:buClr>
              <a:buSzPct val="90000"/>
              <a:buFont typeface="Wingdings" pitchFamily="2" charset="2"/>
              <a:buChar char="Ø"/>
            </a:pPr>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denial of the exercise of the employee's FMLA rights.</a:t>
            </a:r>
          </a:p>
          <a:p>
            <a:endParaRPr lang="en-US" sz="2800"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sz="2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These are all causes of action under the FMLA.</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1FDD3578-F1EE-1B54-5563-0566DC99DF7F}"/>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rot="20342870">
            <a:off x="4033523" y="2595538"/>
            <a:ext cx="3494895" cy="1595106"/>
          </a:xfrm>
          <a:prstGeom prst="rect">
            <a:avLst/>
          </a:prstGeom>
          <a:effectLst>
            <a:softEdge rad="217319"/>
          </a:effectLst>
        </p:spPr>
      </p:pic>
      <p:pic>
        <p:nvPicPr>
          <p:cNvPr id="7" name="slide 24 redux.mp3">
            <a:hlinkClick r:id="" action="ppaction://media"/>
            <a:extLst>
              <a:ext uri="{FF2B5EF4-FFF2-40B4-BE49-F238E27FC236}">
                <a16:creationId xmlns:a16="http://schemas.microsoft.com/office/drawing/2014/main" id="{1FB7F5CB-9208-2E1C-4F9B-6E25854DAC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6301" y="6364638"/>
            <a:ext cx="647699" cy="493362"/>
          </a:xfrm>
          <a:prstGeom prst="rect">
            <a:avLst/>
          </a:prstGeom>
        </p:spPr>
      </p:pic>
    </p:spTree>
    <p:extLst>
      <p:ext uri="{BB962C8B-B14F-4D97-AF65-F5344CB8AC3E}">
        <p14:creationId xmlns:p14="http://schemas.microsoft.com/office/powerpoint/2010/main" val="197883986"/>
      </p:ext>
    </p:extLst>
  </p:cSld>
  <p:clrMapOvr>
    <a:masterClrMapping/>
  </p:clrMapOvr>
  <mc:AlternateContent xmlns:mc="http://schemas.openxmlformats.org/markup-compatibility/2006" xmlns:p14="http://schemas.microsoft.com/office/powerpoint/2010/main">
    <mc:Choice Requires="p14">
      <p:transition p14:dur="250" advClick="0" advTm="38600">
        <p:fade/>
      </p:transition>
    </mc:Choice>
    <mc:Fallback xmlns="">
      <p:transition advClick="0" advTm="386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39" fill="hold"/>
                                        <p:tgtEl>
                                          <p:spTgt spid="7"/>
                                        </p:tgtEl>
                                      </p:cBhvr>
                                    </p:cmd>
                                  </p:childTnLst>
                                </p:cTn>
                              </p:par>
                              <p:par>
                                <p:cTn id="7" presetID="9" presetClass="entr" presetSubtype="0" fill="hold" nodeType="withEffect">
                                  <p:stCondLst>
                                    <p:cond delay="50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dissolve">
                                      <p:cBhvr>
                                        <p:cTn id="9" dur="500"/>
                                        <p:tgtEl>
                                          <p:spTgt spid="4">
                                            <p:txEl>
                                              <p:pRg st="0" end="0"/>
                                            </p:txEl>
                                          </p:spTgt>
                                        </p:tgtEl>
                                      </p:cBhvr>
                                    </p:animEffect>
                                  </p:childTnLst>
                                </p:cTn>
                              </p:par>
                              <p:par>
                                <p:cTn id="10" presetID="9" presetClass="entr" presetSubtype="0" fill="hold" nodeType="withEffect">
                                  <p:stCondLst>
                                    <p:cond delay="620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par>
                                <p:cTn id="13" presetID="9" presetClass="entr" presetSubtype="0" fill="hold" nodeType="withEffect">
                                  <p:stCondLst>
                                    <p:cond delay="820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dissolve">
                                      <p:cBhvr>
                                        <p:cTn id="15" dur="500"/>
                                        <p:tgtEl>
                                          <p:spTgt spid="4">
                                            <p:txEl>
                                              <p:pRg st="3" end="3"/>
                                            </p:txEl>
                                          </p:spTgt>
                                        </p:tgtEl>
                                      </p:cBhvr>
                                    </p:animEffect>
                                  </p:childTnLst>
                                </p:cTn>
                              </p:par>
                              <p:par>
                                <p:cTn id="16" presetID="9" presetClass="entr" presetSubtype="0" fill="hold" nodeType="withEffect">
                                  <p:stCondLst>
                                    <p:cond delay="980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dissolve">
                                      <p:cBhvr>
                                        <p:cTn id="18" dur="500"/>
                                        <p:tgtEl>
                                          <p:spTgt spid="4">
                                            <p:txEl>
                                              <p:pRg st="4" end="4"/>
                                            </p:txEl>
                                          </p:spTgt>
                                        </p:tgtEl>
                                      </p:cBhvr>
                                    </p:animEffect>
                                  </p:childTnLst>
                                </p:cTn>
                              </p:par>
                              <p:par>
                                <p:cTn id="19" presetID="9" presetClass="entr" presetSubtype="0" fill="hold" nodeType="withEffect">
                                  <p:stCondLst>
                                    <p:cond delay="1450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dissolve">
                                      <p:cBhvr>
                                        <p:cTn id="21" dur="500"/>
                                        <p:tgtEl>
                                          <p:spTgt spid="4">
                                            <p:txEl>
                                              <p:pRg st="6" end="6"/>
                                            </p:txEl>
                                          </p:spTgt>
                                        </p:tgtEl>
                                      </p:cBhvr>
                                    </p:animEffect>
                                  </p:childTnLst>
                                </p:cTn>
                              </p:par>
                              <p:par>
                                <p:cTn id="22" presetID="9" presetClass="exit" presetSubtype="0" fill="hold" grpId="0" nodeType="withEffect">
                                  <p:stCondLst>
                                    <p:cond delay="18200"/>
                                  </p:stCondLst>
                                  <p:childTnLst>
                                    <p:animEffect transition="out" filter="dissolve">
                                      <p:cBhvr>
                                        <p:cTn id="23" dur="500"/>
                                        <p:tgtEl>
                                          <p:spTgt spid="4">
                                            <p:txEl>
                                              <p:pRg st="0" end="0"/>
                                            </p:txEl>
                                          </p:spTgt>
                                        </p:tgtEl>
                                      </p:cBhvr>
                                    </p:animEffect>
                                    <p:set>
                                      <p:cBhvr>
                                        <p:cTn id="24" dur="1" fill="hold">
                                          <p:stCondLst>
                                            <p:cond delay="499"/>
                                          </p:stCondLst>
                                        </p:cTn>
                                        <p:tgtEl>
                                          <p:spTgt spid="4">
                                            <p:txEl>
                                              <p:pRg st="0" end="0"/>
                                            </p:txEl>
                                          </p:spTgt>
                                        </p:tgtEl>
                                        <p:attrNameLst>
                                          <p:attrName>style.visibility</p:attrName>
                                        </p:attrNameLst>
                                      </p:cBhvr>
                                      <p:to>
                                        <p:strVal val="hidden"/>
                                      </p:to>
                                    </p:set>
                                  </p:childTnLst>
                                </p:cTn>
                              </p:par>
                              <p:par>
                                <p:cTn id="25" presetID="9" presetClass="exit" presetSubtype="0" fill="hold" grpId="0" nodeType="withEffect">
                                  <p:stCondLst>
                                    <p:cond delay="18200"/>
                                  </p:stCondLst>
                                  <p:childTnLst>
                                    <p:animEffect transition="out" filter="dissolve">
                                      <p:cBhvr>
                                        <p:cTn id="26" dur="500"/>
                                        <p:tgtEl>
                                          <p:spTgt spid="4">
                                            <p:txEl>
                                              <p:pRg st="2" end="2"/>
                                            </p:txEl>
                                          </p:spTgt>
                                        </p:tgtEl>
                                      </p:cBhvr>
                                    </p:animEffect>
                                    <p:set>
                                      <p:cBhvr>
                                        <p:cTn id="27" dur="1" fill="hold">
                                          <p:stCondLst>
                                            <p:cond delay="499"/>
                                          </p:stCondLst>
                                        </p:cTn>
                                        <p:tgtEl>
                                          <p:spTgt spid="4">
                                            <p:txEl>
                                              <p:pRg st="2" end="2"/>
                                            </p:txEl>
                                          </p:spTgt>
                                        </p:tgtEl>
                                        <p:attrNameLst>
                                          <p:attrName>style.visibility</p:attrName>
                                        </p:attrNameLst>
                                      </p:cBhvr>
                                      <p:to>
                                        <p:strVal val="hidden"/>
                                      </p:to>
                                    </p:set>
                                  </p:childTnLst>
                                </p:cTn>
                              </p:par>
                              <p:par>
                                <p:cTn id="28" presetID="9" presetClass="exit" presetSubtype="0" fill="hold" grpId="0" nodeType="withEffect">
                                  <p:stCondLst>
                                    <p:cond delay="18200"/>
                                  </p:stCondLst>
                                  <p:childTnLst>
                                    <p:animEffect transition="out" filter="dissolve">
                                      <p:cBhvr>
                                        <p:cTn id="29" dur="500"/>
                                        <p:tgtEl>
                                          <p:spTgt spid="4">
                                            <p:txEl>
                                              <p:pRg st="3" end="3"/>
                                            </p:txEl>
                                          </p:spTgt>
                                        </p:tgtEl>
                                      </p:cBhvr>
                                    </p:animEffect>
                                    <p:set>
                                      <p:cBhvr>
                                        <p:cTn id="30" dur="1" fill="hold">
                                          <p:stCondLst>
                                            <p:cond delay="499"/>
                                          </p:stCondLst>
                                        </p:cTn>
                                        <p:tgtEl>
                                          <p:spTgt spid="4">
                                            <p:txEl>
                                              <p:pRg st="3" end="3"/>
                                            </p:txEl>
                                          </p:spTgt>
                                        </p:tgtEl>
                                        <p:attrNameLst>
                                          <p:attrName>style.visibility</p:attrName>
                                        </p:attrNameLst>
                                      </p:cBhvr>
                                      <p:to>
                                        <p:strVal val="hidden"/>
                                      </p:to>
                                    </p:set>
                                  </p:childTnLst>
                                </p:cTn>
                              </p:par>
                              <p:par>
                                <p:cTn id="31" presetID="9" presetClass="exit" presetSubtype="0" fill="hold" grpId="0" nodeType="withEffect">
                                  <p:stCondLst>
                                    <p:cond delay="18200"/>
                                  </p:stCondLst>
                                  <p:childTnLst>
                                    <p:animEffect transition="out" filter="dissolve">
                                      <p:cBhvr>
                                        <p:cTn id="32" dur="500"/>
                                        <p:tgtEl>
                                          <p:spTgt spid="4">
                                            <p:txEl>
                                              <p:pRg st="4" end="4"/>
                                            </p:txEl>
                                          </p:spTgt>
                                        </p:tgtEl>
                                      </p:cBhvr>
                                    </p:animEffect>
                                    <p:set>
                                      <p:cBhvr>
                                        <p:cTn id="33" dur="1" fill="hold">
                                          <p:stCondLst>
                                            <p:cond delay="499"/>
                                          </p:stCondLst>
                                        </p:cTn>
                                        <p:tgtEl>
                                          <p:spTgt spid="4">
                                            <p:txEl>
                                              <p:pRg st="4" end="4"/>
                                            </p:txEl>
                                          </p:spTgt>
                                        </p:tgtEl>
                                        <p:attrNameLst>
                                          <p:attrName>style.visibility</p:attrName>
                                        </p:attrNameLst>
                                      </p:cBhvr>
                                      <p:to>
                                        <p:strVal val="hidden"/>
                                      </p:to>
                                    </p:set>
                                  </p:childTnLst>
                                </p:cTn>
                              </p:par>
                              <p:par>
                                <p:cTn id="34" presetID="9" presetClass="exit" presetSubtype="0" fill="hold" grpId="0" nodeType="withEffect">
                                  <p:stCondLst>
                                    <p:cond delay="18200"/>
                                  </p:stCondLst>
                                  <p:childTnLst>
                                    <p:animEffect transition="out" filter="dissolve">
                                      <p:cBhvr>
                                        <p:cTn id="35" dur="500"/>
                                        <p:tgtEl>
                                          <p:spTgt spid="4">
                                            <p:txEl>
                                              <p:pRg st="6" end="6"/>
                                            </p:txEl>
                                          </p:spTgt>
                                        </p:tgtEl>
                                      </p:cBhvr>
                                    </p:animEffect>
                                    <p:set>
                                      <p:cBhvr>
                                        <p:cTn id="36" dur="1" fill="hold">
                                          <p:stCondLst>
                                            <p:cond delay="499"/>
                                          </p:stCondLst>
                                        </p:cTn>
                                        <p:tgtEl>
                                          <p:spTgt spid="4">
                                            <p:txEl>
                                              <p:pRg st="6" end="6"/>
                                            </p:txEl>
                                          </p:spTgt>
                                        </p:tgtEl>
                                        <p:attrNameLst>
                                          <p:attrName>style.visibility</p:attrName>
                                        </p:attrNameLst>
                                      </p:cBhvr>
                                      <p:to>
                                        <p:strVal val="hidden"/>
                                      </p:to>
                                    </p:set>
                                  </p:childTnLst>
                                </p:cTn>
                              </p:par>
                              <p:par>
                                <p:cTn id="37" presetID="9" presetClass="exit" presetSubtype="0" fill="hold" nodeType="withEffect">
                                  <p:stCondLst>
                                    <p:cond delay="18200"/>
                                  </p:stCondLst>
                                  <p:childTnLst>
                                    <p:animEffect transition="out" filter="dissolv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9" presetClass="entr" presetSubtype="0" fill="hold" nodeType="withEffect">
                                  <p:stCondLst>
                                    <p:cond delay="18800"/>
                                  </p:stCondLst>
                                  <p:childTnLst>
                                    <p:set>
                                      <p:cBhvr>
                                        <p:cTn id="41" dur="1" fill="hold">
                                          <p:stCondLst>
                                            <p:cond delay="0"/>
                                          </p:stCondLst>
                                        </p:cTn>
                                        <p:tgtEl>
                                          <p:spTgt spid="2">
                                            <p:txEl>
                                              <p:pRg st="0" end="0"/>
                                            </p:txEl>
                                          </p:spTgt>
                                        </p:tgtEl>
                                        <p:attrNameLst>
                                          <p:attrName>style.visibility</p:attrName>
                                        </p:attrNameLst>
                                      </p:cBhvr>
                                      <p:to>
                                        <p:strVal val="visible"/>
                                      </p:to>
                                    </p:set>
                                    <p:animEffect transition="in" filter="dissolve">
                                      <p:cBhvr>
                                        <p:cTn id="42" dur="500"/>
                                        <p:tgtEl>
                                          <p:spTgt spid="2">
                                            <p:txEl>
                                              <p:pRg st="0" end="0"/>
                                            </p:txEl>
                                          </p:spTgt>
                                        </p:tgtEl>
                                      </p:cBhvr>
                                    </p:animEffect>
                                  </p:childTnLst>
                                </p:cTn>
                              </p:par>
                              <p:par>
                                <p:cTn id="43" presetID="9" presetClass="entr" presetSubtype="0" fill="hold" nodeType="withEffect">
                                  <p:stCondLst>
                                    <p:cond delay="20800"/>
                                  </p:stCondLst>
                                  <p:childTnLst>
                                    <p:set>
                                      <p:cBhvr>
                                        <p:cTn id="44" dur="1" fill="hold">
                                          <p:stCondLst>
                                            <p:cond delay="0"/>
                                          </p:stCondLst>
                                        </p:cTn>
                                        <p:tgtEl>
                                          <p:spTgt spid="2">
                                            <p:txEl>
                                              <p:pRg st="2" end="2"/>
                                            </p:txEl>
                                          </p:spTgt>
                                        </p:tgtEl>
                                        <p:attrNameLst>
                                          <p:attrName>style.visibility</p:attrName>
                                        </p:attrNameLst>
                                      </p:cBhvr>
                                      <p:to>
                                        <p:strVal val="visible"/>
                                      </p:to>
                                    </p:set>
                                    <p:animEffect transition="in" filter="dissolve">
                                      <p:cBhvr>
                                        <p:cTn id="45" dur="500"/>
                                        <p:tgtEl>
                                          <p:spTgt spid="2">
                                            <p:txEl>
                                              <p:pRg st="2" end="2"/>
                                            </p:txEl>
                                          </p:spTgt>
                                        </p:tgtEl>
                                      </p:cBhvr>
                                    </p:animEffect>
                                  </p:childTnLst>
                                </p:cTn>
                              </p:par>
                              <p:par>
                                <p:cTn id="46" presetID="9" presetClass="entr" presetSubtype="0" fill="hold" nodeType="withEffect">
                                  <p:stCondLst>
                                    <p:cond delay="21300"/>
                                  </p:stCondLst>
                                  <p:childTnLst>
                                    <p:set>
                                      <p:cBhvr>
                                        <p:cTn id="47" dur="1" fill="hold">
                                          <p:stCondLst>
                                            <p:cond delay="0"/>
                                          </p:stCondLst>
                                        </p:cTn>
                                        <p:tgtEl>
                                          <p:spTgt spid="2">
                                            <p:txEl>
                                              <p:pRg st="3" end="3"/>
                                            </p:txEl>
                                          </p:spTgt>
                                        </p:tgtEl>
                                        <p:attrNameLst>
                                          <p:attrName>style.visibility</p:attrName>
                                        </p:attrNameLst>
                                      </p:cBhvr>
                                      <p:to>
                                        <p:strVal val="visible"/>
                                      </p:to>
                                    </p:set>
                                    <p:animEffect transition="in" filter="dissolve">
                                      <p:cBhvr>
                                        <p:cTn id="48" dur="500"/>
                                        <p:tgtEl>
                                          <p:spTgt spid="2">
                                            <p:txEl>
                                              <p:pRg st="3" end="3"/>
                                            </p:txEl>
                                          </p:spTgt>
                                        </p:tgtEl>
                                      </p:cBhvr>
                                    </p:animEffect>
                                  </p:childTnLst>
                                </p:cTn>
                              </p:par>
                              <p:par>
                                <p:cTn id="49" presetID="9" presetClass="entr" presetSubtype="0" fill="hold" nodeType="withEffect">
                                  <p:stCondLst>
                                    <p:cond delay="22400"/>
                                  </p:stCondLst>
                                  <p:childTnLst>
                                    <p:set>
                                      <p:cBhvr>
                                        <p:cTn id="50" dur="1" fill="hold">
                                          <p:stCondLst>
                                            <p:cond delay="0"/>
                                          </p:stCondLst>
                                        </p:cTn>
                                        <p:tgtEl>
                                          <p:spTgt spid="2">
                                            <p:txEl>
                                              <p:pRg st="4" end="4"/>
                                            </p:txEl>
                                          </p:spTgt>
                                        </p:tgtEl>
                                        <p:attrNameLst>
                                          <p:attrName>style.visibility</p:attrName>
                                        </p:attrNameLst>
                                      </p:cBhvr>
                                      <p:to>
                                        <p:strVal val="visible"/>
                                      </p:to>
                                    </p:set>
                                    <p:animEffect transition="in" filter="dissolve">
                                      <p:cBhvr>
                                        <p:cTn id="51" dur="500"/>
                                        <p:tgtEl>
                                          <p:spTgt spid="2">
                                            <p:txEl>
                                              <p:pRg st="4" end="4"/>
                                            </p:txEl>
                                          </p:spTgt>
                                        </p:tgtEl>
                                      </p:cBhvr>
                                    </p:animEffect>
                                  </p:childTnLst>
                                </p:cTn>
                              </p:par>
                              <p:par>
                                <p:cTn id="52" presetID="9" presetClass="entr" presetSubtype="0" fill="hold" nodeType="withEffect">
                                  <p:stCondLst>
                                    <p:cond delay="24500"/>
                                  </p:stCondLst>
                                  <p:childTnLst>
                                    <p:set>
                                      <p:cBhvr>
                                        <p:cTn id="53" dur="1" fill="hold">
                                          <p:stCondLst>
                                            <p:cond delay="0"/>
                                          </p:stCondLst>
                                        </p:cTn>
                                        <p:tgtEl>
                                          <p:spTgt spid="2">
                                            <p:txEl>
                                              <p:pRg st="5" end="5"/>
                                            </p:txEl>
                                          </p:spTgt>
                                        </p:tgtEl>
                                        <p:attrNameLst>
                                          <p:attrName>style.visibility</p:attrName>
                                        </p:attrNameLst>
                                      </p:cBhvr>
                                      <p:to>
                                        <p:strVal val="visible"/>
                                      </p:to>
                                    </p:set>
                                    <p:animEffect transition="in" filter="dissolve">
                                      <p:cBhvr>
                                        <p:cTn id="54" dur="500"/>
                                        <p:tgtEl>
                                          <p:spTgt spid="2">
                                            <p:txEl>
                                              <p:pRg st="5" end="5"/>
                                            </p:txEl>
                                          </p:spTgt>
                                        </p:tgtEl>
                                      </p:cBhvr>
                                    </p:animEffect>
                                  </p:childTnLst>
                                </p:cTn>
                              </p:par>
                              <p:par>
                                <p:cTn id="55" presetID="9" presetClass="entr" presetSubtype="0" fill="hold" nodeType="withEffect">
                                  <p:stCondLst>
                                    <p:cond delay="27000"/>
                                  </p:stCondLst>
                                  <p:childTnLst>
                                    <p:set>
                                      <p:cBhvr>
                                        <p:cTn id="56" dur="1" fill="hold">
                                          <p:stCondLst>
                                            <p:cond delay="0"/>
                                          </p:stCondLst>
                                        </p:cTn>
                                        <p:tgtEl>
                                          <p:spTgt spid="2">
                                            <p:txEl>
                                              <p:pRg st="7" end="7"/>
                                            </p:txEl>
                                          </p:spTgt>
                                        </p:tgtEl>
                                        <p:attrNameLst>
                                          <p:attrName>style.visibility</p:attrName>
                                        </p:attrNameLst>
                                      </p:cBhvr>
                                      <p:to>
                                        <p:strVal val="visible"/>
                                      </p:to>
                                    </p:set>
                                    <p:animEffect transition="in" filter="dissolve">
                                      <p:cBhvr>
                                        <p:cTn id="5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7"/>
                </p:tgtEl>
              </p:cMediaNode>
            </p:audio>
          </p:childTnLst>
        </p:cTn>
      </p:par>
    </p:tnLst>
    <p:bldLst>
      <p:bldP spid="4"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CA0695-83F1-E982-F338-E890E38DA6CE}"/>
              </a:ext>
            </a:extLst>
          </p:cNvPr>
          <p:cNvSpPr txBox="1"/>
          <p:nvPr/>
        </p:nvSpPr>
        <p:spPr>
          <a:xfrm>
            <a:off x="1066800" y="1447800"/>
            <a:ext cx="7010400" cy="3385542"/>
          </a:xfrm>
          <a:prstGeom prst="rect">
            <a:avLst/>
          </a:prstGeom>
          <a:noFill/>
        </p:spPr>
        <p:txBody>
          <a:bodyPr wrap="square" rtlCol="0">
            <a:spAutoFit/>
          </a:bodyPr>
          <a:lstStyle/>
          <a:p>
            <a:pPr algn="ctr"/>
            <a:r>
              <a:rPr lang="en-US" sz="3400" b="1" dirty="0"/>
              <a:t>“Qualifying Serious Health Condition”</a:t>
            </a:r>
          </a:p>
          <a:p>
            <a:endParaRPr lang="en-US" sz="3600" dirty="0"/>
          </a:p>
          <a:p>
            <a:pPr algn="ctr"/>
            <a:r>
              <a:rPr lang="en-US" sz="3600" dirty="0"/>
              <a:t>is a very important issue and in Module 4 - we will start with what are qualifying reasons for leave under the FMLA!</a:t>
            </a:r>
          </a:p>
        </p:txBody>
      </p:sp>
      <p:pic>
        <p:nvPicPr>
          <p:cNvPr id="4" name="slide 25 redux.mp3">
            <a:hlinkClick r:id="" action="ppaction://media"/>
            <a:extLst>
              <a:ext uri="{FF2B5EF4-FFF2-40B4-BE49-F238E27FC236}">
                <a16:creationId xmlns:a16="http://schemas.microsoft.com/office/drawing/2014/main" id="{A87FF23E-4A21-F13E-39D5-93CBFF5EE0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324600"/>
            <a:ext cx="660400" cy="533400"/>
          </a:xfrm>
          <a:prstGeom prst="rect">
            <a:avLst/>
          </a:prstGeom>
        </p:spPr>
      </p:pic>
    </p:spTree>
    <p:extLst>
      <p:ext uri="{BB962C8B-B14F-4D97-AF65-F5344CB8AC3E}">
        <p14:creationId xmlns:p14="http://schemas.microsoft.com/office/powerpoint/2010/main" val="853237582"/>
      </p:ext>
    </p:extLst>
  </p:cSld>
  <p:clrMapOvr>
    <a:masterClrMapping/>
  </p:clrMapOvr>
  <mc:AlternateContent xmlns:mc="http://schemas.openxmlformats.org/markup-compatibility/2006" xmlns:p14="http://schemas.microsoft.com/office/powerpoint/2010/main">
    <mc:Choice Requires="p14">
      <p:transition p14:dur="250" advClick="0" advTm="13450">
        <p:fade/>
      </p:transition>
    </mc:Choice>
    <mc:Fallback xmlns="">
      <p:transition advClick="0" advTm="134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26" fill="hold"/>
                                        <p:tgtEl>
                                          <p:spTgt spid="4"/>
                                        </p:tgtEl>
                                      </p:cBhvr>
                                    </p:cmd>
                                  </p:childTnLst>
                                </p:cTn>
                              </p:par>
                              <p:par>
                                <p:cTn id="7" presetID="55" presetClass="entr" presetSubtype="0" fill="hold" nodeType="withEffect">
                                  <p:stCondLst>
                                    <p:cond delay="50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p:cTn id="9" dur="5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0" dur="5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1" dur="500"/>
                                        <p:tgtEl>
                                          <p:spTgt spid="3">
                                            <p:txEl>
                                              <p:pRg st="0" end="0"/>
                                            </p:txEl>
                                          </p:spTgt>
                                        </p:tgtEl>
                                      </p:cBhvr>
                                    </p:animEffect>
                                  </p:childTnLst>
                                </p:cTn>
                              </p:par>
                              <p:par>
                                <p:cTn id="12" presetID="55" presetClass="entr" presetSubtype="0" fill="hold" nodeType="withEffect">
                                  <p:stCondLst>
                                    <p:cond delay="300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B4A734-807B-EF03-7B9C-B8C82626B29A}"/>
              </a:ext>
            </a:extLst>
          </p:cNvPr>
          <p:cNvSpPr>
            <a:spLocks noGrp="1"/>
          </p:cNvSpPr>
          <p:nvPr>
            <p:ph type="title"/>
          </p:nvPr>
        </p:nvSpPr>
        <p:spPr>
          <a:xfrm>
            <a:off x="685800" y="3124200"/>
            <a:ext cx="7772400" cy="1206500"/>
          </a:xfrm>
        </p:spPr>
        <p:txBody>
          <a:bodyPr>
            <a:noAutofit/>
          </a:bodyPr>
          <a:lstStyle/>
          <a:p>
            <a:pPr algn="ctr"/>
            <a:r>
              <a:rPr lang="en-US" sz="4000" b="1" dirty="0">
                <a:latin typeface="+mn-lt"/>
              </a:rPr>
              <a:t>End of Module Three</a:t>
            </a:r>
            <a:br>
              <a:rPr lang="en-US" sz="3600" dirty="0">
                <a:latin typeface="+mn-lt"/>
              </a:rPr>
            </a:br>
            <a:br>
              <a:rPr lang="en-US" sz="3600" dirty="0">
                <a:latin typeface="+mn-lt"/>
              </a:rPr>
            </a:br>
            <a:r>
              <a:rPr lang="en-US" sz="4000" b="1" dirty="0">
                <a:latin typeface="+mn-lt"/>
              </a:rPr>
              <a:t>Thank you!</a:t>
            </a:r>
            <a:br>
              <a:rPr lang="en-US" sz="4000" b="1" dirty="0">
                <a:latin typeface="+mn-lt"/>
              </a:rPr>
            </a:br>
            <a:br>
              <a:rPr lang="en-US" sz="3600" dirty="0">
                <a:latin typeface="+mn-lt"/>
              </a:rPr>
            </a:br>
            <a:r>
              <a:rPr lang="en-US" sz="2800" dirty="0">
                <a:latin typeface="+mn-lt"/>
              </a:rPr>
              <a:t>Mark Stephens</a:t>
            </a:r>
            <a:br>
              <a:rPr lang="en-US" sz="2800" dirty="0">
                <a:latin typeface="+mn-lt"/>
              </a:rPr>
            </a:br>
            <a:r>
              <a:rPr lang="en-US" sz="2800" dirty="0">
                <a:latin typeface="+mn-lt"/>
                <a:hlinkClick r:id="rId4"/>
              </a:rPr>
              <a:t>www.mstephenstc.com</a:t>
            </a:r>
            <a:br>
              <a:rPr lang="en-US" sz="2800" dirty="0">
                <a:latin typeface="+mn-lt"/>
              </a:rPr>
            </a:br>
            <a:r>
              <a:rPr lang="en-US" sz="2800" dirty="0">
                <a:latin typeface="+mn-lt"/>
              </a:rPr>
              <a:t>817-368-7494</a:t>
            </a:r>
          </a:p>
        </p:txBody>
      </p:sp>
      <p:pic>
        <p:nvPicPr>
          <p:cNvPr id="3" name="slide 26 redux.mp3">
            <a:hlinkClick r:id="" action="ppaction://media"/>
            <a:extLst>
              <a:ext uri="{FF2B5EF4-FFF2-40B4-BE49-F238E27FC236}">
                <a16:creationId xmlns:a16="http://schemas.microsoft.com/office/drawing/2014/main" id="{EF77A032-C9E3-B15A-C561-860A57AD08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096000"/>
            <a:ext cx="584200" cy="508000"/>
          </a:xfrm>
          <a:prstGeom prst="rect">
            <a:avLst/>
          </a:prstGeom>
        </p:spPr>
      </p:pic>
    </p:spTree>
    <p:extLst>
      <p:ext uri="{BB962C8B-B14F-4D97-AF65-F5344CB8AC3E}">
        <p14:creationId xmlns:p14="http://schemas.microsoft.com/office/powerpoint/2010/main" val="1698595159"/>
      </p:ext>
    </p:extLst>
  </p:cSld>
  <p:clrMapOvr>
    <a:masterClrMapping/>
  </p:clrMapOvr>
  <mc:AlternateContent xmlns:mc="http://schemas.openxmlformats.org/markup-compatibility/2006" xmlns:p14="http://schemas.microsoft.com/office/powerpoint/2010/main">
    <mc:Choice Requires="p14">
      <p:transition p14:dur="250" advClick="0" advTm="13480">
        <p:fade/>
      </p:transition>
    </mc:Choice>
    <mc:Fallback xmlns="">
      <p:transition advClick="0" advTm="134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26" fill="hold"/>
                                        <p:tgtEl>
                                          <p:spTgt spid="3"/>
                                        </p:tgtEl>
                                      </p:cBhvr>
                                    </p:cmd>
                                  </p:childTnLst>
                                </p:cTn>
                              </p:par>
                              <p:par>
                                <p:cTn id="7" presetID="9" presetClass="entr" presetSubtype="0" fill="hold" grpId="0" nodeType="withEffect">
                                  <p:stCondLst>
                                    <p:cond delay="2000"/>
                                  </p:stCondLst>
                                  <p:childTnLst>
                                    <p:set>
                                      <p:cBhvr>
                                        <p:cTn id="8" dur="1" fill="hold">
                                          <p:stCondLst>
                                            <p:cond delay="0"/>
                                          </p:stCondLst>
                                        </p:cTn>
                                        <p:tgtEl>
                                          <p:spTgt spid="5"/>
                                        </p:tgtEl>
                                        <p:attrNameLst>
                                          <p:attrName>style.visibility</p:attrName>
                                        </p:attrNameLst>
                                      </p:cBhvr>
                                      <p:to>
                                        <p:strVal val="visible"/>
                                      </p:to>
                                    </p:set>
                                    <p:animEffect transition="in" filter="dissolv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290796"/>
      </p:ext>
    </p:extLst>
  </p:cSld>
  <p:clrMapOvr>
    <a:masterClrMapping/>
  </p:clrMapOvr>
  <mc:AlternateContent xmlns:mc="http://schemas.openxmlformats.org/markup-compatibility/2006" xmlns:p14="http://schemas.microsoft.com/office/powerpoint/2010/main">
    <mc:Choice Requires="p14">
      <p:transition p14:dur="250" advClick="0" advTm="14900">
        <p:fade/>
      </p:transition>
    </mc:Choice>
    <mc:Fallback xmlns="">
      <p:transition advClick="0" advTm="149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1E973F-3E22-C6A7-1E0D-38E2683CF8EC}"/>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a:extLst>
              <a:ext uri="{FF2B5EF4-FFF2-40B4-BE49-F238E27FC236}">
                <a16:creationId xmlns:a16="http://schemas.microsoft.com/office/drawing/2014/main" id="{D5B4A734-807B-EF03-7B9C-B8C82626B29A}"/>
              </a:ext>
            </a:extLst>
          </p:cNvPr>
          <p:cNvSpPr>
            <a:spLocks noGrp="1"/>
          </p:cNvSpPr>
          <p:nvPr>
            <p:ph type="title"/>
          </p:nvPr>
        </p:nvSpPr>
        <p:spPr>
          <a:xfrm>
            <a:off x="685800" y="2438400"/>
            <a:ext cx="7772400" cy="1206500"/>
          </a:xfrm>
        </p:spPr>
        <p:txBody>
          <a:bodyPr>
            <a:noAutofit/>
          </a:bodyPr>
          <a:lstStyle/>
          <a:p>
            <a:pPr algn="ctr"/>
            <a:r>
              <a:rPr lang="en-US" sz="3600" b="1" dirty="0">
                <a:latin typeface="+mn-lt"/>
              </a:rPr>
              <a:t>Module Three</a:t>
            </a:r>
            <a:br>
              <a:rPr lang="en-US" sz="3600" b="1" dirty="0">
                <a:latin typeface="+mn-lt"/>
              </a:rPr>
            </a:br>
            <a:br>
              <a:rPr lang="en-US" sz="3600" b="1" dirty="0">
                <a:latin typeface="+mn-lt"/>
              </a:rPr>
            </a:br>
            <a:r>
              <a:rPr lang="en-US" sz="3600" b="1" dirty="0">
                <a:latin typeface="+mn-lt"/>
              </a:rPr>
              <a:t>Moving On Down the FMLA Road</a:t>
            </a:r>
          </a:p>
        </p:txBody>
      </p:sp>
      <p:pic>
        <p:nvPicPr>
          <p:cNvPr id="4" name="slide racing car reux.mp3">
            <a:hlinkClick r:id="" action="ppaction://media"/>
            <a:extLst>
              <a:ext uri="{FF2B5EF4-FFF2-40B4-BE49-F238E27FC236}">
                <a16:creationId xmlns:a16="http://schemas.microsoft.com/office/drawing/2014/main" id="{07D2E1BB-C0B2-F411-553E-D1FA8CE231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10600" y="6248400"/>
            <a:ext cx="545024" cy="508000"/>
          </a:xfrm>
          <a:prstGeom prst="rect">
            <a:avLst/>
          </a:prstGeom>
        </p:spPr>
      </p:pic>
    </p:spTree>
    <p:extLst>
      <p:ext uri="{BB962C8B-B14F-4D97-AF65-F5344CB8AC3E}">
        <p14:creationId xmlns:p14="http://schemas.microsoft.com/office/powerpoint/2010/main" val="2907541733"/>
      </p:ext>
    </p:extLst>
  </p:cSld>
  <p:clrMapOvr>
    <a:masterClrMapping/>
  </p:clrMapOvr>
  <mc:AlternateContent xmlns:mc="http://schemas.openxmlformats.org/markup-compatibility/2006" xmlns:p14="http://schemas.microsoft.com/office/powerpoint/2010/main">
    <mc:Choice Requires="p14">
      <p:transition p14:dur="250" advClick="0" advTm="5970">
        <p:fade/>
      </p:transition>
    </mc:Choice>
    <mc:Fallback xmlns="">
      <p:transition advClick="0" advTm="597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8" fill="hold"/>
                                        <p:tgtEl>
                                          <p:spTgt spid="4"/>
                                        </p:tgtEl>
                                      </p:cBhvr>
                                    </p:cmd>
                                  </p:childTnLst>
                                </p:cTn>
                              </p:par>
                              <p:par>
                                <p:cTn id="7" presetID="41" presetClass="entr" presetSubtype="0" fill="hold" grpId="0" nodeType="withEffect">
                                  <p:stCondLst>
                                    <p:cond delay="1500"/>
                                  </p:stCondLst>
                                  <p:iterate type="lt">
                                    <p:tmPct val="10000"/>
                                  </p:iterate>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anim calcmode="lin" valueType="num">
                                      <p:cBhvr>
                                        <p:cTn id="11"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4B783-1069-25EF-62DD-0261B0EDDDCF}"/>
              </a:ext>
            </a:extLst>
          </p:cNvPr>
          <p:cNvSpPr>
            <a:spLocks noGrp="1"/>
          </p:cNvSpPr>
          <p:nvPr>
            <p:ph type="title"/>
          </p:nvPr>
        </p:nvSpPr>
        <p:spPr>
          <a:xfrm>
            <a:off x="405006" y="0"/>
            <a:ext cx="7886700" cy="1219200"/>
          </a:xfrm>
        </p:spPr>
        <p:txBody>
          <a:bodyPr>
            <a:normAutofit/>
          </a:bodyPr>
          <a:lstStyle/>
          <a:p>
            <a:pPr algn="ctr"/>
            <a:r>
              <a:rPr lang="en-US" sz="3600" dirty="0">
                <a:latin typeface="Copperplate" panose="02000504000000020004" pitchFamily="2" charset="77"/>
              </a:rPr>
              <a:t>Objectives</a:t>
            </a:r>
          </a:p>
        </p:txBody>
      </p:sp>
      <p:sp>
        <p:nvSpPr>
          <p:cNvPr id="4" name="TextBox 3">
            <a:extLst>
              <a:ext uri="{FF2B5EF4-FFF2-40B4-BE49-F238E27FC236}">
                <a16:creationId xmlns:a16="http://schemas.microsoft.com/office/drawing/2014/main" id="{697B4241-2B08-3C86-9641-663A9309E683}"/>
              </a:ext>
            </a:extLst>
          </p:cNvPr>
          <p:cNvSpPr txBox="1"/>
          <p:nvPr/>
        </p:nvSpPr>
        <p:spPr>
          <a:xfrm>
            <a:off x="370373" y="903877"/>
            <a:ext cx="8403253" cy="5970865"/>
          </a:xfrm>
          <a:prstGeom prst="rect">
            <a:avLst/>
          </a:prstGeom>
          <a:noFill/>
        </p:spPr>
        <p:txBody>
          <a:bodyPr wrap="square" rtlCol="0">
            <a:spAutoFit/>
          </a:bodyPr>
          <a:lstStyle/>
          <a:p>
            <a:r>
              <a:rPr lang="en-US" sz="3200" dirty="0"/>
              <a:t>In Module Three, we are:</a:t>
            </a:r>
          </a:p>
          <a:p>
            <a:pPr marL="571500" indent="-571500">
              <a:buFont typeface="Arial" panose="020B0604020202020204" pitchFamily="34" charset="0"/>
              <a:buChar char="•"/>
            </a:pPr>
            <a:endParaRPr lang="en-US" sz="1600" dirty="0"/>
          </a:p>
          <a:p>
            <a:pPr marL="342900" indent="-342900">
              <a:buClr>
                <a:schemeClr val="accent6">
                  <a:lumMod val="75000"/>
                </a:schemeClr>
              </a:buClr>
              <a:buSzPct val="90000"/>
              <a:buFont typeface="Wingdings" pitchFamily="2" charset="2"/>
              <a:buChar char="Ø"/>
            </a:pPr>
            <a:r>
              <a:rPr lang="en-US" sz="2400" dirty="0"/>
              <a:t>Reviewing the processes involved in completing the FMLA medical certification form;</a:t>
            </a:r>
          </a:p>
          <a:p>
            <a:pPr marL="342900" indent="-342900">
              <a:buClr>
                <a:schemeClr val="accent6">
                  <a:lumMod val="75000"/>
                </a:schemeClr>
              </a:buClr>
              <a:buSzPct val="90000"/>
              <a:buFont typeface="Wingdings" pitchFamily="2" charset="2"/>
              <a:buChar char="Ø"/>
            </a:pPr>
            <a:endParaRPr lang="en-US" sz="1000" dirty="0"/>
          </a:p>
          <a:p>
            <a:pPr marL="342900" indent="-342900">
              <a:buClr>
                <a:schemeClr val="accent6">
                  <a:lumMod val="75000"/>
                </a:schemeClr>
              </a:buClr>
              <a:buSzPct val="90000"/>
              <a:buFont typeface="Wingdings" pitchFamily="2" charset="2"/>
              <a:buChar char="Ø"/>
            </a:pPr>
            <a:r>
              <a:rPr lang="en-US" sz="2400" dirty="0"/>
              <a:t>Understanding the concepts of Authentication and Clarification for validating an employee’s completed medical certification form;</a:t>
            </a:r>
          </a:p>
          <a:p>
            <a:pPr marL="342900" indent="-342900">
              <a:buClr>
                <a:schemeClr val="accent6">
                  <a:lumMod val="75000"/>
                </a:schemeClr>
              </a:buClr>
              <a:buSzPct val="90000"/>
              <a:buFont typeface="Wingdings" pitchFamily="2" charset="2"/>
              <a:buChar char="Ø"/>
            </a:pPr>
            <a:endParaRPr lang="en-US" sz="1000" dirty="0"/>
          </a:p>
          <a:p>
            <a:pPr marL="342900" indent="-342900">
              <a:buClr>
                <a:schemeClr val="accent6">
                  <a:lumMod val="75000"/>
                </a:schemeClr>
              </a:buClr>
              <a:buSzPct val="90000"/>
              <a:buFont typeface="Wingdings" pitchFamily="2" charset="2"/>
              <a:buChar char="Ø"/>
            </a:pPr>
            <a:r>
              <a:rPr lang="en-US" sz="2400" dirty="0"/>
              <a:t>Examining the process surrounding how second and third medical opinions may be used to validate the employee’s completed medical certification form, and,</a:t>
            </a:r>
          </a:p>
          <a:p>
            <a:pPr>
              <a:buClr>
                <a:schemeClr val="accent6">
                  <a:lumMod val="75000"/>
                </a:schemeClr>
              </a:buClr>
              <a:buSzPct val="90000"/>
            </a:pPr>
            <a:endParaRPr lang="en-US" sz="800" dirty="0"/>
          </a:p>
          <a:p>
            <a:pPr marL="342900" indent="-342900">
              <a:buClr>
                <a:schemeClr val="accent6">
                  <a:lumMod val="75000"/>
                </a:schemeClr>
              </a:buClr>
              <a:buSzPct val="90000"/>
              <a:buFont typeface="Wingdings" pitchFamily="2" charset="2"/>
              <a:buChar char="Ø"/>
            </a:pPr>
            <a:r>
              <a:rPr lang="en-US" sz="2400" dirty="0"/>
              <a:t>Reviewing the last step in the certification process – the information included in the Designation Notice;</a:t>
            </a:r>
          </a:p>
          <a:p>
            <a:pPr marL="342900" indent="-342900">
              <a:buClr>
                <a:schemeClr val="accent6">
                  <a:lumMod val="75000"/>
                </a:schemeClr>
              </a:buClr>
              <a:buSzPct val="90000"/>
              <a:buFont typeface="Wingdings" pitchFamily="2" charset="2"/>
              <a:buChar char="Ø"/>
            </a:pPr>
            <a:endParaRPr lang="en-US" sz="1000" dirty="0"/>
          </a:p>
          <a:p>
            <a:pPr marL="342900" indent="-342900">
              <a:buClr>
                <a:schemeClr val="accent6">
                  <a:lumMod val="75000"/>
                </a:schemeClr>
              </a:buClr>
              <a:buSzPct val="90000"/>
              <a:buFont typeface="Wingdings" pitchFamily="2" charset="2"/>
              <a:buChar char="Ø"/>
            </a:pPr>
            <a:endParaRPr lang="en-US" sz="800" dirty="0"/>
          </a:p>
          <a:p>
            <a:pPr marL="342900" indent="-342900">
              <a:buClr>
                <a:schemeClr val="accent6">
                  <a:lumMod val="75000"/>
                </a:schemeClr>
              </a:buClr>
              <a:buSzPct val="90000"/>
              <a:buFont typeface="Wingdings" pitchFamily="2" charset="2"/>
              <a:buChar char="Ø"/>
            </a:pPr>
            <a:r>
              <a:rPr lang="en-US" sz="2400" dirty="0"/>
              <a:t>The timing and methodology for FMLA recertification. </a:t>
            </a:r>
          </a:p>
          <a:p>
            <a:pPr marL="342900" indent="-342900">
              <a:buClr>
                <a:schemeClr val="accent6">
                  <a:lumMod val="75000"/>
                </a:schemeClr>
              </a:buClr>
              <a:buSzPct val="90000"/>
              <a:buFont typeface="Wingdings" pitchFamily="2" charset="2"/>
              <a:buChar char="Ø"/>
            </a:pPr>
            <a:endParaRPr lang="en-US" sz="2400" dirty="0"/>
          </a:p>
        </p:txBody>
      </p:sp>
      <p:pic>
        <p:nvPicPr>
          <p:cNvPr id="5" name="slide 3 redux.mp3">
            <a:hlinkClick r:id="" action="ppaction://media"/>
            <a:extLst>
              <a:ext uri="{FF2B5EF4-FFF2-40B4-BE49-F238E27FC236}">
                <a16:creationId xmlns:a16="http://schemas.microsoft.com/office/drawing/2014/main" id="{3DC6EBB3-00B8-6865-77D8-DA011054B7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73626" y="6287098"/>
            <a:ext cx="649774" cy="590227"/>
          </a:xfrm>
          <a:prstGeom prst="rect">
            <a:avLst/>
          </a:prstGeom>
        </p:spPr>
      </p:pic>
    </p:spTree>
    <p:extLst>
      <p:ext uri="{BB962C8B-B14F-4D97-AF65-F5344CB8AC3E}">
        <p14:creationId xmlns:p14="http://schemas.microsoft.com/office/powerpoint/2010/main" val="1532810889"/>
      </p:ext>
    </p:extLst>
  </p:cSld>
  <p:clrMapOvr>
    <a:masterClrMapping/>
  </p:clrMapOvr>
  <mc:AlternateContent xmlns:mc="http://schemas.openxmlformats.org/markup-compatibility/2006" xmlns:p14="http://schemas.microsoft.com/office/powerpoint/2010/main">
    <mc:Choice Requires="p14">
      <p:transition p14:dur="250" advClick="0" advTm="46130">
        <p:fade/>
      </p:transition>
    </mc:Choice>
    <mc:Fallback xmlns="">
      <p:transition advClick="0" advTm="4613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32" fill="hold"/>
                                        <p:tgtEl>
                                          <p:spTgt spid="5"/>
                                        </p:tgtEl>
                                      </p:cBhvr>
                                    </p:cmd>
                                  </p:childTnLst>
                                </p:cTn>
                              </p:par>
                              <p:par>
                                <p:cTn id="7" presetID="9" presetClass="entr" presetSubtype="0" fill="hold" nodeType="withEffect">
                                  <p:stCondLst>
                                    <p:cond delay="110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dissolve">
                                      <p:cBhvr>
                                        <p:cTn id="9" dur="500"/>
                                        <p:tgtEl>
                                          <p:spTgt spid="4">
                                            <p:txEl>
                                              <p:pRg st="0" end="0"/>
                                            </p:txEl>
                                          </p:spTgt>
                                        </p:tgtEl>
                                      </p:cBhvr>
                                    </p:animEffect>
                                  </p:childTnLst>
                                </p:cTn>
                              </p:par>
                              <p:par>
                                <p:cTn id="10" presetID="9" presetClass="entr" presetSubtype="0" fill="hold" nodeType="withEffect">
                                  <p:stCondLst>
                                    <p:cond delay="250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par>
                                <p:cTn id="13" presetID="9" presetClass="entr" presetSubtype="0" fill="hold" nodeType="withEffect">
                                  <p:stCondLst>
                                    <p:cond delay="820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dissolve">
                                      <p:cBhvr>
                                        <p:cTn id="15" dur="500"/>
                                        <p:tgtEl>
                                          <p:spTgt spid="4">
                                            <p:txEl>
                                              <p:pRg st="4" end="4"/>
                                            </p:txEl>
                                          </p:spTgt>
                                        </p:tgtEl>
                                      </p:cBhvr>
                                    </p:animEffect>
                                  </p:childTnLst>
                                </p:cTn>
                              </p:par>
                              <p:par>
                                <p:cTn id="16" presetID="9" presetClass="entr" presetSubtype="0" fill="hold" nodeType="withEffect">
                                  <p:stCondLst>
                                    <p:cond delay="18300"/>
                                  </p:stCondLst>
                                  <p:childTnLst>
                                    <p:set>
                                      <p:cBhvr>
                                        <p:cTn id="17" dur="1" fill="hold">
                                          <p:stCondLst>
                                            <p:cond delay="0"/>
                                          </p:stCondLst>
                                        </p:cTn>
                                        <p:tgtEl>
                                          <p:spTgt spid="4">
                                            <p:txEl>
                                              <p:pRg st="6" end="6"/>
                                            </p:txEl>
                                          </p:spTgt>
                                        </p:tgtEl>
                                        <p:attrNameLst>
                                          <p:attrName>style.visibility</p:attrName>
                                        </p:attrNameLst>
                                      </p:cBhvr>
                                      <p:to>
                                        <p:strVal val="visible"/>
                                      </p:to>
                                    </p:set>
                                    <p:animEffect transition="in" filter="dissolve">
                                      <p:cBhvr>
                                        <p:cTn id="18" dur="500"/>
                                        <p:tgtEl>
                                          <p:spTgt spid="4">
                                            <p:txEl>
                                              <p:pRg st="6" end="6"/>
                                            </p:txEl>
                                          </p:spTgt>
                                        </p:tgtEl>
                                      </p:cBhvr>
                                    </p:animEffect>
                                  </p:childTnLst>
                                </p:cTn>
                              </p:par>
                              <p:par>
                                <p:cTn id="19" presetID="9" presetClass="entr" presetSubtype="0" fill="hold" nodeType="withEffect">
                                  <p:stCondLst>
                                    <p:cond delay="30000"/>
                                  </p:stCondLst>
                                  <p:childTnLst>
                                    <p:set>
                                      <p:cBhvr>
                                        <p:cTn id="20" dur="1" fill="hold">
                                          <p:stCondLst>
                                            <p:cond delay="0"/>
                                          </p:stCondLst>
                                        </p:cTn>
                                        <p:tgtEl>
                                          <p:spTgt spid="4">
                                            <p:txEl>
                                              <p:pRg st="8" end="8"/>
                                            </p:txEl>
                                          </p:spTgt>
                                        </p:tgtEl>
                                        <p:attrNameLst>
                                          <p:attrName>style.visibility</p:attrName>
                                        </p:attrNameLst>
                                      </p:cBhvr>
                                      <p:to>
                                        <p:strVal val="visible"/>
                                      </p:to>
                                    </p:set>
                                    <p:animEffect transition="in" filter="dissolve">
                                      <p:cBhvr>
                                        <p:cTn id="21" dur="500"/>
                                        <p:tgtEl>
                                          <p:spTgt spid="4">
                                            <p:txEl>
                                              <p:pRg st="8" end="8"/>
                                            </p:txEl>
                                          </p:spTgt>
                                        </p:tgtEl>
                                      </p:cBhvr>
                                    </p:animEffect>
                                  </p:childTnLst>
                                </p:cTn>
                              </p:par>
                              <p:par>
                                <p:cTn id="22" presetID="9" presetClass="entr" presetSubtype="0" fill="hold" nodeType="withEffect">
                                  <p:stCondLst>
                                    <p:cond delay="40000"/>
                                  </p:stCondLst>
                                  <p:childTnLst>
                                    <p:set>
                                      <p:cBhvr>
                                        <p:cTn id="23" dur="1" fill="hold">
                                          <p:stCondLst>
                                            <p:cond delay="0"/>
                                          </p:stCondLst>
                                        </p:cTn>
                                        <p:tgtEl>
                                          <p:spTgt spid="4">
                                            <p:txEl>
                                              <p:pRg st="11" end="11"/>
                                            </p:txEl>
                                          </p:spTgt>
                                        </p:tgtEl>
                                        <p:attrNameLst>
                                          <p:attrName>style.visibility</p:attrName>
                                        </p:attrNameLst>
                                      </p:cBhvr>
                                      <p:to>
                                        <p:strVal val="visible"/>
                                      </p:to>
                                    </p:set>
                                    <p:animEffect transition="in" filter="dissolve">
                                      <p:cBhvr>
                                        <p:cTn id="24"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C72A0D-02A6-4246-3BC4-D6769AF3AE9C}"/>
              </a:ext>
            </a:extLst>
          </p:cNvPr>
          <p:cNvSpPr txBox="1"/>
          <p:nvPr/>
        </p:nvSpPr>
        <p:spPr>
          <a:xfrm>
            <a:off x="647700" y="1031440"/>
            <a:ext cx="7848600" cy="830997"/>
          </a:xfrm>
          <a:prstGeom prst="rect">
            <a:avLst/>
          </a:prstGeom>
          <a:noFill/>
        </p:spPr>
        <p:txBody>
          <a:bodyPr wrap="square" rtlCol="0">
            <a:spAutoFit/>
          </a:bodyPr>
          <a:lstStyle/>
          <a:p>
            <a:r>
              <a:rPr lang="en-US" sz="2400" dirty="0"/>
              <a:t>What happens when the medical certification form is not filled out appropriately? </a:t>
            </a:r>
            <a:endParaRPr lang="en-US" sz="2400" b="1" dirty="0"/>
          </a:p>
        </p:txBody>
      </p:sp>
      <p:sp>
        <p:nvSpPr>
          <p:cNvPr id="11" name="Title 1">
            <a:extLst>
              <a:ext uri="{FF2B5EF4-FFF2-40B4-BE49-F238E27FC236}">
                <a16:creationId xmlns:a16="http://schemas.microsoft.com/office/drawing/2014/main" id="{2833A4A6-8DBF-4A05-8894-29991C2677EB}"/>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The FMLA Medical Certification - Completeness</a:t>
            </a:r>
          </a:p>
        </p:txBody>
      </p:sp>
      <p:sp>
        <p:nvSpPr>
          <p:cNvPr id="18" name="TextBox 17">
            <a:extLst>
              <a:ext uri="{FF2B5EF4-FFF2-40B4-BE49-F238E27FC236}">
                <a16:creationId xmlns:a16="http://schemas.microsoft.com/office/drawing/2014/main" id="{4F638C96-23CF-ADC4-26B9-610420F2C2CB}"/>
              </a:ext>
            </a:extLst>
          </p:cNvPr>
          <p:cNvSpPr txBox="1"/>
          <p:nvPr/>
        </p:nvSpPr>
        <p:spPr>
          <a:xfrm>
            <a:off x="3291902" y="2208755"/>
            <a:ext cx="5299648" cy="1938992"/>
          </a:xfrm>
          <a:prstGeom prst="rect">
            <a:avLst/>
          </a:prstGeom>
          <a:noFill/>
        </p:spPr>
        <p:txBody>
          <a:bodyPr wrap="square" rtlCol="0">
            <a:spAutoFit/>
          </a:bodyPr>
          <a:lstStyle/>
          <a:p>
            <a:r>
              <a:rPr lang="en-US" sz="2400" dirty="0"/>
              <a:t>The employer must give the employee a written notice stating what additional information is necessary to make the certification complete and sufficient. </a:t>
            </a:r>
          </a:p>
          <a:p>
            <a:r>
              <a:rPr lang="en-US" sz="2400" dirty="0"/>
              <a:t> </a:t>
            </a:r>
          </a:p>
        </p:txBody>
      </p:sp>
      <p:sp>
        <p:nvSpPr>
          <p:cNvPr id="4" name="TextBox 3">
            <a:extLst>
              <a:ext uri="{FF2B5EF4-FFF2-40B4-BE49-F238E27FC236}">
                <a16:creationId xmlns:a16="http://schemas.microsoft.com/office/drawing/2014/main" id="{25C76E5C-C018-0DC7-2BEF-1EFFEC5C735C}"/>
              </a:ext>
            </a:extLst>
          </p:cNvPr>
          <p:cNvSpPr txBox="1"/>
          <p:nvPr/>
        </p:nvSpPr>
        <p:spPr>
          <a:xfrm>
            <a:off x="533400" y="1898239"/>
            <a:ext cx="2286000" cy="2246769"/>
          </a:xfrm>
          <a:prstGeom prst="rect">
            <a:avLst/>
          </a:prstGeom>
          <a:noFill/>
        </p:spPr>
        <p:txBody>
          <a:bodyPr wrap="square" rtlCol="0">
            <a:spAutoFit/>
          </a:bodyPr>
          <a:lstStyle/>
          <a:p>
            <a:r>
              <a:rPr lang="en-US" sz="2800" b="1" dirty="0">
                <a:solidFill>
                  <a:srgbClr val="FF0000"/>
                </a:solidFill>
              </a:rPr>
              <a:t>“Incomplete”</a:t>
            </a:r>
          </a:p>
          <a:p>
            <a:endParaRPr lang="en-US" sz="2800" dirty="0"/>
          </a:p>
          <a:p>
            <a:r>
              <a:rPr lang="en-US" sz="2800" dirty="0"/>
              <a:t> or</a:t>
            </a:r>
          </a:p>
          <a:p>
            <a:endParaRPr lang="en-US" sz="2800" dirty="0"/>
          </a:p>
          <a:p>
            <a:r>
              <a:rPr lang="en-US" sz="2800" dirty="0"/>
              <a:t> </a:t>
            </a:r>
            <a:r>
              <a:rPr lang="en-US" sz="2800" b="1" dirty="0">
                <a:solidFill>
                  <a:srgbClr val="FF0000"/>
                </a:solidFill>
              </a:rPr>
              <a:t>“Insufficient”</a:t>
            </a:r>
          </a:p>
        </p:txBody>
      </p:sp>
      <p:pic>
        <p:nvPicPr>
          <p:cNvPr id="6" name="Picture 5">
            <a:extLst>
              <a:ext uri="{FF2B5EF4-FFF2-40B4-BE49-F238E27FC236}">
                <a16:creationId xmlns:a16="http://schemas.microsoft.com/office/drawing/2014/main" id="{4613688A-B02A-81E1-C7E9-6A91C6118C79}"/>
              </a:ext>
            </a:extLst>
          </p:cNvPr>
          <p:cNvPicPr>
            <a:picLocks noChangeAspect="1"/>
          </p:cNvPicPr>
          <p:nvPr/>
        </p:nvPicPr>
        <p:blipFill rotWithShape="1">
          <a:blip r:embed="rId4">
            <a:extLst>
              <a:ext uri="{28A0092B-C50C-407E-A947-70E740481C1C}">
                <a14:useLocalDpi xmlns:a14="http://schemas.microsoft.com/office/drawing/2010/main" val="0"/>
              </a:ext>
            </a:extLst>
          </a:blip>
          <a:srcRect l="9091" r="9091" b="13543"/>
          <a:stretch/>
        </p:blipFill>
        <p:spPr>
          <a:xfrm>
            <a:off x="4191000" y="4246793"/>
            <a:ext cx="2743200" cy="1549468"/>
          </a:xfrm>
          <a:prstGeom prst="rect">
            <a:avLst/>
          </a:prstGeom>
        </p:spPr>
      </p:pic>
      <p:pic>
        <p:nvPicPr>
          <p:cNvPr id="2" name="slide 5 redux.mp3">
            <a:hlinkClick r:id="" action="ppaction://media"/>
            <a:extLst>
              <a:ext uri="{FF2B5EF4-FFF2-40B4-BE49-F238E27FC236}">
                <a16:creationId xmlns:a16="http://schemas.microsoft.com/office/drawing/2014/main" id="{05978C94-A642-4D29-A104-B8700E8F6C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97900" y="6324503"/>
            <a:ext cx="546100" cy="533497"/>
          </a:xfrm>
          <a:prstGeom prst="rect">
            <a:avLst/>
          </a:prstGeom>
        </p:spPr>
      </p:pic>
      <p:pic>
        <p:nvPicPr>
          <p:cNvPr id="8" name="Picture 7">
            <a:extLst>
              <a:ext uri="{FF2B5EF4-FFF2-40B4-BE49-F238E27FC236}">
                <a16:creationId xmlns:a16="http://schemas.microsoft.com/office/drawing/2014/main" id="{979750AE-7C0A-40BB-B1F1-FA82906828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700" y="4491326"/>
            <a:ext cx="7772400" cy="1833177"/>
          </a:xfrm>
          <a:prstGeom prst="rect">
            <a:avLst/>
          </a:prstGeom>
        </p:spPr>
      </p:pic>
    </p:spTree>
    <p:extLst>
      <p:ext uri="{BB962C8B-B14F-4D97-AF65-F5344CB8AC3E}">
        <p14:creationId xmlns:p14="http://schemas.microsoft.com/office/powerpoint/2010/main" val="1335607075"/>
      </p:ext>
    </p:extLst>
  </p:cSld>
  <p:clrMapOvr>
    <a:masterClrMapping/>
  </p:clrMapOvr>
  <mc:AlternateContent xmlns:mc="http://schemas.openxmlformats.org/markup-compatibility/2006" xmlns:p14="http://schemas.microsoft.com/office/powerpoint/2010/main">
    <mc:Choice Requires="p14">
      <p:transition p14:dur="250" advClick="0" advTm="31220">
        <p:fade/>
      </p:transition>
    </mc:Choice>
    <mc:Fallback xmlns="">
      <p:transition advClick="0" advTm="3122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99" fill="hold"/>
                                        <p:tgtEl>
                                          <p:spTgt spid="2"/>
                                        </p:tgtEl>
                                      </p:cBhvr>
                                    </p:cmd>
                                  </p:childTnLst>
                                </p:cTn>
                              </p:par>
                              <p:par>
                                <p:cTn id="7" presetID="9" presetClass="entr" presetSubtype="0" fill="hold" nodeType="withEffect">
                                  <p:stCondLst>
                                    <p:cond delay="770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dissolve">
                                      <p:cBhvr>
                                        <p:cTn id="9" dur="500"/>
                                        <p:tgtEl>
                                          <p:spTgt spid="4">
                                            <p:txEl>
                                              <p:pRg st="0" end="0"/>
                                            </p:txEl>
                                          </p:spTgt>
                                        </p:tgtEl>
                                      </p:cBhvr>
                                    </p:animEffect>
                                  </p:childTnLst>
                                </p:cTn>
                              </p:par>
                              <p:par>
                                <p:cTn id="10" presetID="9" presetClass="entr" presetSubtype="0" fill="hold" nodeType="withEffect">
                                  <p:stCondLst>
                                    <p:cond delay="973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par>
                                <p:cTn id="13" presetID="9" presetClass="entr" presetSubtype="0" fill="hold" nodeType="withEffect">
                                  <p:stCondLst>
                                    <p:cond delay="1050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dissolve">
                                      <p:cBhvr>
                                        <p:cTn id="15" dur="500"/>
                                        <p:tgtEl>
                                          <p:spTgt spid="4">
                                            <p:txEl>
                                              <p:pRg st="4" end="4"/>
                                            </p:txEl>
                                          </p:spTgt>
                                        </p:tgtEl>
                                      </p:cBhvr>
                                    </p:animEffect>
                                  </p:childTnLst>
                                </p:cTn>
                              </p:par>
                              <p:par>
                                <p:cTn id="16" presetID="9" presetClass="entr" presetSubtype="0" fill="hold" nodeType="withEffect">
                                  <p:stCondLst>
                                    <p:cond delay="1170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dissolve">
                                      <p:cBhvr>
                                        <p:cTn id="18" dur="500"/>
                                        <p:tgtEl>
                                          <p:spTgt spid="18">
                                            <p:txEl>
                                              <p:pRg st="0" end="0"/>
                                            </p:txEl>
                                          </p:spTgt>
                                        </p:tgtEl>
                                      </p:cBhvr>
                                    </p:animEffect>
                                  </p:childTnLst>
                                </p:cTn>
                              </p:par>
                              <p:par>
                                <p:cTn id="19" presetID="9" presetClass="entr" presetSubtype="0" fill="hold" nodeType="withEffect">
                                  <p:stCondLst>
                                    <p:cond delay="1440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par>
                                <p:cTn id="22" presetID="9" presetClass="exit" presetSubtype="0" fill="hold" nodeType="withEffect">
                                  <p:stCondLst>
                                    <p:cond delay="21500"/>
                                  </p:stCondLst>
                                  <p:childTnLst>
                                    <p:animEffect transition="out" filter="dissolv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9" presetClass="entr" presetSubtype="0" fill="hold" nodeType="withEffect">
                                  <p:stCondLst>
                                    <p:cond delay="2210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C844A8E-5FD7-E9B4-0BD5-D09744D17334}"/>
              </a:ext>
            </a:extLst>
          </p:cNvPr>
          <p:cNvSpPr txBox="1"/>
          <p:nvPr/>
        </p:nvSpPr>
        <p:spPr>
          <a:xfrm>
            <a:off x="221105" y="1199227"/>
            <a:ext cx="4981435" cy="430887"/>
          </a:xfrm>
          <a:prstGeom prst="rect">
            <a:avLst/>
          </a:prstGeom>
          <a:noFill/>
        </p:spPr>
        <p:txBody>
          <a:bodyPr wrap="square" rtlCol="0">
            <a:spAutoFit/>
          </a:bodyPr>
          <a:lstStyle/>
          <a:p>
            <a:r>
              <a:rPr lang="en-US" sz="2200" dirty="0"/>
              <a:t>A certification is considered </a:t>
            </a:r>
            <a:r>
              <a:rPr lang="en-US" sz="2200" b="1" dirty="0">
                <a:solidFill>
                  <a:srgbClr val="FF0000"/>
                </a:solidFill>
              </a:rPr>
              <a:t>incomplete i</a:t>
            </a:r>
            <a:r>
              <a:rPr lang="en-US" sz="2000" b="1" dirty="0">
                <a:solidFill>
                  <a:srgbClr val="FF0000"/>
                </a:solidFill>
              </a:rPr>
              <a:t>f</a:t>
            </a:r>
            <a:r>
              <a:rPr lang="en-US" sz="2000" dirty="0"/>
              <a:t>:</a:t>
            </a:r>
          </a:p>
        </p:txBody>
      </p:sp>
      <p:sp>
        <p:nvSpPr>
          <p:cNvPr id="10" name="Title 1">
            <a:extLst>
              <a:ext uri="{FF2B5EF4-FFF2-40B4-BE49-F238E27FC236}">
                <a16:creationId xmlns:a16="http://schemas.microsoft.com/office/drawing/2014/main" id="{D799E9C6-FA0C-D2FB-F2F5-4C9E099364FB}"/>
              </a:ext>
            </a:extLst>
          </p:cNvPr>
          <p:cNvSpPr txBox="1">
            <a:spLocks/>
          </p:cNvSpPr>
          <p:nvPr/>
        </p:nvSpPr>
        <p:spPr>
          <a:xfrm>
            <a:off x="221105" y="5442"/>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mn-lt"/>
              </a:rPr>
              <a:t>The FMLA Medical Certification - Completeness</a:t>
            </a:r>
          </a:p>
        </p:txBody>
      </p:sp>
      <p:sp>
        <p:nvSpPr>
          <p:cNvPr id="2" name="TextBox 1">
            <a:extLst>
              <a:ext uri="{FF2B5EF4-FFF2-40B4-BE49-F238E27FC236}">
                <a16:creationId xmlns:a16="http://schemas.microsoft.com/office/drawing/2014/main" id="{B342FAF5-F471-D854-48F6-18D547AD3ECD}"/>
              </a:ext>
            </a:extLst>
          </p:cNvPr>
          <p:cNvSpPr txBox="1"/>
          <p:nvPr/>
        </p:nvSpPr>
        <p:spPr>
          <a:xfrm>
            <a:off x="897730" y="3156004"/>
            <a:ext cx="5468335" cy="1200329"/>
          </a:xfrm>
          <a:prstGeom prst="rect">
            <a:avLst/>
          </a:prstGeom>
          <a:noFill/>
        </p:spPr>
        <p:txBody>
          <a:bodyPr wrap="square" rtlCol="0">
            <a:spAutoFit/>
          </a:bodyPr>
          <a:lstStyle/>
          <a:p>
            <a:r>
              <a:rPr lang="en-US" sz="2400" dirty="0"/>
              <a:t>The employer provides the employee with at least seven calendar days to correct any deficiency in the certification. </a:t>
            </a:r>
          </a:p>
        </p:txBody>
      </p:sp>
      <p:sp>
        <p:nvSpPr>
          <p:cNvPr id="3" name="TextBox 2">
            <a:extLst>
              <a:ext uri="{FF2B5EF4-FFF2-40B4-BE49-F238E27FC236}">
                <a16:creationId xmlns:a16="http://schemas.microsoft.com/office/drawing/2014/main" id="{0D731B96-77D2-E763-5387-BD44A36F91B0}"/>
              </a:ext>
            </a:extLst>
          </p:cNvPr>
          <p:cNvSpPr txBox="1"/>
          <p:nvPr/>
        </p:nvSpPr>
        <p:spPr>
          <a:xfrm>
            <a:off x="1704365" y="1308200"/>
            <a:ext cx="6541905" cy="4062651"/>
          </a:xfrm>
          <a:prstGeom prst="rect">
            <a:avLst/>
          </a:prstGeom>
          <a:noFill/>
        </p:spPr>
        <p:txBody>
          <a:bodyPr wrap="square" rtlCol="0">
            <a:spAutoFit/>
          </a:bodyPr>
          <a:lstStyle/>
          <a:p>
            <a:r>
              <a:rPr lang="en-US" sz="2400" dirty="0"/>
              <a:t>If an employee fails to provide a complete and sufficient certification despite the opportunity to cure the deficiency, an employer may deny the employee’s request for FMLA leave.</a:t>
            </a:r>
          </a:p>
          <a:p>
            <a:endParaRPr lang="en-US" sz="2400" dirty="0"/>
          </a:p>
          <a:p>
            <a:endParaRPr lang="en-US" sz="2400" dirty="0"/>
          </a:p>
          <a:p>
            <a:endParaRPr lang="en-US" sz="2400" dirty="0"/>
          </a:p>
          <a:p>
            <a:endParaRPr lang="en-US" sz="2400" dirty="0"/>
          </a:p>
          <a:p>
            <a:endParaRPr lang="en-US" sz="2400" dirty="0"/>
          </a:p>
          <a:p>
            <a:r>
              <a:rPr lang="en-US" sz="2400" dirty="0"/>
              <a:t> This denial must be completely paper-trailed. </a:t>
            </a:r>
          </a:p>
          <a:p>
            <a:endParaRPr lang="en-US" dirty="0"/>
          </a:p>
        </p:txBody>
      </p:sp>
      <p:pic>
        <p:nvPicPr>
          <p:cNvPr id="9" name="Picture 8">
            <a:extLst>
              <a:ext uri="{FF2B5EF4-FFF2-40B4-BE49-F238E27FC236}">
                <a16:creationId xmlns:a16="http://schemas.microsoft.com/office/drawing/2014/main" id="{A367D232-E330-B6CD-0E47-75371BD841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315" y="1783148"/>
            <a:ext cx="2081086" cy="2317180"/>
          </a:xfrm>
          <a:prstGeom prst="rect">
            <a:avLst/>
          </a:prstGeom>
          <a:effectLst>
            <a:softEdge rad="41864"/>
          </a:effectLst>
        </p:spPr>
      </p:pic>
      <p:sp>
        <p:nvSpPr>
          <p:cNvPr id="11" name="TextBox 10">
            <a:extLst>
              <a:ext uri="{FF2B5EF4-FFF2-40B4-BE49-F238E27FC236}">
                <a16:creationId xmlns:a16="http://schemas.microsoft.com/office/drawing/2014/main" id="{21C2CCBD-132F-AEB2-C70A-C923CA194BFE}"/>
              </a:ext>
            </a:extLst>
          </p:cNvPr>
          <p:cNvSpPr txBox="1"/>
          <p:nvPr/>
        </p:nvSpPr>
        <p:spPr>
          <a:xfrm>
            <a:off x="2649265" y="2622486"/>
            <a:ext cx="2667000" cy="400110"/>
          </a:xfrm>
          <a:prstGeom prst="rect">
            <a:avLst/>
          </a:prstGeom>
          <a:noFill/>
        </p:spPr>
        <p:txBody>
          <a:bodyPr wrap="square" rtlCol="0">
            <a:spAutoFit/>
          </a:bodyPr>
          <a:lstStyle/>
          <a:p>
            <a:r>
              <a:rPr lang="en-US" sz="2000" dirty="0"/>
              <a:t>Or more of the entries:</a:t>
            </a:r>
          </a:p>
        </p:txBody>
      </p:sp>
      <p:sp>
        <p:nvSpPr>
          <p:cNvPr id="12" name="TextBox 11">
            <a:extLst>
              <a:ext uri="{FF2B5EF4-FFF2-40B4-BE49-F238E27FC236}">
                <a16:creationId xmlns:a16="http://schemas.microsoft.com/office/drawing/2014/main" id="{11FC9A2A-9164-5D2D-82BA-99D1524A0146}"/>
              </a:ext>
            </a:extLst>
          </p:cNvPr>
          <p:cNvSpPr txBox="1"/>
          <p:nvPr/>
        </p:nvSpPr>
        <p:spPr>
          <a:xfrm>
            <a:off x="5202540" y="1953553"/>
            <a:ext cx="3335291" cy="2462213"/>
          </a:xfrm>
          <a:prstGeom prst="rect">
            <a:avLst/>
          </a:prstGeom>
          <a:noFill/>
        </p:spPr>
        <p:txBody>
          <a:bodyPr wrap="square" rtlCol="0">
            <a:spAutoFit/>
          </a:bodyPr>
          <a:lstStyle/>
          <a:p>
            <a:r>
              <a:rPr lang="en-US" sz="2200" dirty="0"/>
              <a:t>Have not been completed; </a:t>
            </a:r>
          </a:p>
          <a:p>
            <a:endParaRPr lang="en-US" sz="2200" dirty="0"/>
          </a:p>
          <a:p>
            <a:r>
              <a:rPr lang="en-US" sz="2200" dirty="0"/>
              <a:t>or</a:t>
            </a:r>
          </a:p>
          <a:p>
            <a:endParaRPr lang="en-US" sz="2200" dirty="0"/>
          </a:p>
          <a:p>
            <a:r>
              <a:rPr lang="en-US" sz="2200" dirty="0"/>
              <a:t>The information provided is vague, ambiguous, or non-responsive.</a:t>
            </a:r>
          </a:p>
        </p:txBody>
      </p:sp>
      <p:sp>
        <p:nvSpPr>
          <p:cNvPr id="13" name="TextBox 12">
            <a:extLst>
              <a:ext uri="{FF2B5EF4-FFF2-40B4-BE49-F238E27FC236}">
                <a16:creationId xmlns:a16="http://schemas.microsoft.com/office/drawing/2014/main" id="{01A0CBB6-9788-189D-4FC0-4BD1DBE4AC69}"/>
              </a:ext>
            </a:extLst>
          </p:cNvPr>
          <p:cNvSpPr txBox="1"/>
          <p:nvPr/>
        </p:nvSpPr>
        <p:spPr>
          <a:xfrm>
            <a:off x="2734134" y="2528347"/>
            <a:ext cx="5226096" cy="1569660"/>
          </a:xfrm>
          <a:prstGeom prst="rect">
            <a:avLst/>
          </a:prstGeom>
          <a:noFill/>
        </p:spPr>
        <p:txBody>
          <a:bodyPr wrap="square" rtlCol="0">
            <a:spAutoFit/>
          </a:bodyPr>
          <a:lstStyle/>
          <a:p>
            <a:r>
              <a:rPr lang="en-US" sz="2400" dirty="0"/>
              <a:t>If the seven-day period is not practical with the employee’s diligent good faith efforts, the employer should provide additional time.</a:t>
            </a:r>
          </a:p>
        </p:txBody>
      </p:sp>
      <p:pic>
        <p:nvPicPr>
          <p:cNvPr id="15" name="Picture 14">
            <a:extLst>
              <a:ext uri="{FF2B5EF4-FFF2-40B4-BE49-F238E27FC236}">
                <a16:creationId xmlns:a16="http://schemas.microsoft.com/office/drawing/2014/main" id="{989C8E17-23D8-8288-CF33-3F35877C7CA8}"/>
              </a:ext>
            </a:extLst>
          </p:cNvPr>
          <p:cNvPicPr>
            <a:picLocks noChangeAspect="1"/>
          </p:cNvPicPr>
          <p:nvPr/>
        </p:nvPicPr>
        <p:blipFill rotWithShape="1">
          <a:blip r:embed="rId6">
            <a:extLst>
              <a:ext uri="{28A0092B-C50C-407E-A947-70E740481C1C}">
                <a14:useLocalDpi xmlns:a14="http://schemas.microsoft.com/office/drawing/2010/main" val="0"/>
              </a:ext>
            </a:extLst>
          </a:blip>
          <a:srcRect l="2986" r="7101"/>
          <a:stretch/>
        </p:blipFill>
        <p:spPr>
          <a:xfrm>
            <a:off x="7007307" y="2613089"/>
            <a:ext cx="1720686" cy="2177388"/>
          </a:xfrm>
          <a:prstGeom prst="rect">
            <a:avLst/>
          </a:prstGeom>
          <a:effectLst>
            <a:softEdge rad="59784"/>
          </a:effectLst>
        </p:spPr>
      </p:pic>
      <p:pic>
        <p:nvPicPr>
          <p:cNvPr id="16" name="Picture 15">
            <a:extLst>
              <a:ext uri="{FF2B5EF4-FFF2-40B4-BE49-F238E27FC236}">
                <a16:creationId xmlns:a16="http://schemas.microsoft.com/office/drawing/2014/main" id="{2BA018B5-ED69-69C3-3C4D-582035BB1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4488" y="2573032"/>
            <a:ext cx="1359945" cy="1532989"/>
          </a:xfrm>
          <a:prstGeom prst="rect">
            <a:avLst/>
          </a:prstGeom>
        </p:spPr>
      </p:pic>
      <p:pic>
        <p:nvPicPr>
          <p:cNvPr id="18" name="Picture 17">
            <a:extLst>
              <a:ext uri="{FF2B5EF4-FFF2-40B4-BE49-F238E27FC236}">
                <a16:creationId xmlns:a16="http://schemas.microsoft.com/office/drawing/2014/main" id="{1F91025B-D2E9-931B-85FF-732A8F0A69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1078" y="3108721"/>
            <a:ext cx="2775867" cy="1359074"/>
          </a:xfrm>
          <a:prstGeom prst="rect">
            <a:avLst/>
          </a:prstGeom>
          <a:effectLst>
            <a:softEdge rad="63631"/>
          </a:effectLst>
        </p:spPr>
      </p:pic>
      <p:pic>
        <p:nvPicPr>
          <p:cNvPr id="5" name="slide 6 incomplete considered redux.mp3">
            <a:hlinkClick r:id="" action="ppaction://media"/>
            <a:extLst>
              <a:ext uri="{FF2B5EF4-FFF2-40B4-BE49-F238E27FC236}">
                <a16:creationId xmlns:a16="http://schemas.microsoft.com/office/drawing/2014/main" id="{C90080F8-D026-C426-87EA-8551617751D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27993" y="6324600"/>
            <a:ext cx="622638" cy="533400"/>
          </a:xfrm>
          <a:prstGeom prst="rect">
            <a:avLst/>
          </a:prstGeom>
        </p:spPr>
      </p:pic>
      <p:pic>
        <p:nvPicPr>
          <p:cNvPr id="8" name="Picture 7">
            <a:extLst>
              <a:ext uri="{FF2B5EF4-FFF2-40B4-BE49-F238E27FC236}">
                <a16:creationId xmlns:a16="http://schemas.microsoft.com/office/drawing/2014/main" id="{B69361BF-6380-051B-7367-6CA38EEB02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50989" y="5095452"/>
            <a:ext cx="2878913" cy="166853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Click="0" advTm="47350">
        <p:fade/>
      </p:transition>
    </mc:Choice>
    <mc:Fallback xmlns="">
      <p:transition advClick="0" advTm="473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21" fill="hold"/>
                                        <p:tgtEl>
                                          <p:spTgt spid="5"/>
                                        </p:tgtEl>
                                      </p:cBhvr>
                                    </p:cmd>
                                  </p:childTnLst>
                                </p:cTn>
                              </p:par>
                              <p:par>
                                <p:cTn id="7" presetID="9" presetClass="entr" presetSubtype="0" fill="hold" grpId="0" nodeType="withEffect">
                                  <p:stCondLst>
                                    <p:cond delay="700"/>
                                  </p:stCondLst>
                                  <p:childTnLst>
                                    <p:set>
                                      <p:cBhvr>
                                        <p:cTn id="8" dur="1" fill="hold">
                                          <p:stCondLst>
                                            <p:cond delay="0"/>
                                          </p:stCondLst>
                                        </p:cTn>
                                        <p:tgtEl>
                                          <p:spTgt spid="6"/>
                                        </p:tgtEl>
                                        <p:attrNameLst>
                                          <p:attrName>style.visibility</p:attrName>
                                        </p:attrNameLst>
                                      </p:cBhvr>
                                      <p:to>
                                        <p:strVal val="visible"/>
                                      </p:to>
                                    </p:set>
                                    <p:animEffect transition="in" filter="dissolve">
                                      <p:cBhvr>
                                        <p:cTn id="9" dur="500"/>
                                        <p:tgtEl>
                                          <p:spTgt spid="6"/>
                                        </p:tgtEl>
                                      </p:cBhvr>
                                    </p:animEffect>
                                  </p:childTnLst>
                                </p:cTn>
                              </p:par>
                              <p:par>
                                <p:cTn id="10" presetID="9" presetClass="entr" presetSubtype="0" fill="hold" nodeType="withEffect">
                                  <p:stCondLst>
                                    <p:cond delay="274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grpId="0" nodeType="withEffect">
                                  <p:stCondLst>
                                    <p:cond delay="324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492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dissolve">
                                      <p:cBhvr>
                                        <p:cTn id="18" dur="500"/>
                                        <p:tgtEl>
                                          <p:spTgt spid="12">
                                            <p:txEl>
                                              <p:pRg st="0" end="0"/>
                                            </p:txEl>
                                          </p:spTgt>
                                        </p:tgtEl>
                                      </p:cBhvr>
                                    </p:animEffect>
                                  </p:childTnLst>
                                </p:cTn>
                              </p:par>
                              <p:par>
                                <p:cTn id="19" presetID="9" presetClass="entr" presetSubtype="0" fill="hold" nodeType="withEffect">
                                  <p:stCondLst>
                                    <p:cond delay="648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dissolve">
                                      <p:cBhvr>
                                        <p:cTn id="21" dur="500"/>
                                        <p:tgtEl>
                                          <p:spTgt spid="12">
                                            <p:txEl>
                                              <p:pRg st="2" end="2"/>
                                            </p:txEl>
                                          </p:spTgt>
                                        </p:tgtEl>
                                      </p:cBhvr>
                                    </p:animEffect>
                                  </p:childTnLst>
                                </p:cTn>
                              </p:par>
                              <p:par>
                                <p:cTn id="22" presetID="9" presetClass="entr" presetSubtype="0" fill="hold" nodeType="withEffect">
                                  <p:stCondLst>
                                    <p:cond delay="7200"/>
                                  </p:stCondLst>
                                  <p:childTnLst>
                                    <p:set>
                                      <p:cBhvr>
                                        <p:cTn id="23" dur="1" fill="hold">
                                          <p:stCondLst>
                                            <p:cond delay="0"/>
                                          </p:stCondLst>
                                        </p:cTn>
                                        <p:tgtEl>
                                          <p:spTgt spid="12">
                                            <p:txEl>
                                              <p:pRg st="4" end="4"/>
                                            </p:txEl>
                                          </p:spTgt>
                                        </p:tgtEl>
                                        <p:attrNameLst>
                                          <p:attrName>style.visibility</p:attrName>
                                        </p:attrNameLst>
                                      </p:cBhvr>
                                      <p:to>
                                        <p:strVal val="visible"/>
                                      </p:to>
                                    </p:set>
                                    <p:animEffect transition="in" filter="dissolve">
                                      <p:cBhvr>
                                        <p:cTn id="24" dur="500"/>
                                        <p:tgtEl>
                                          <p:spTgt spid="12">
                                            <p:txEl>
                                              <p:pRg st="4" end="4"/>
                                            </p:txEl>
                                          </p:spTgt>
                                        </p:tgtEl>
                                      </p:cBhvr>
                                    </p:animEffect>
                                  </p:childTnLst>
                                </p:cTn>
                              </p:par>
                              <p:par>
                                <p:cTn id="25" presetID="9" presetClass="exit" presetSubtype="0" fill="hold" nodeType="withEffect">
                                  <p:stCondLst>
                                    <p:cond delay="11800"/>
                                  </p:stCondLst>
                                  <p:childTnLst>
                                    <p:animEffect transition="out" filter="dissolv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9" presetClass="exit" presetSubtype="0" fill="hold" grpId="1" nodeType="withEffect">
                                  <p:stCondLst>
                                    <p:cond delay="11800"/>
                                  </p:stCondLst>
                                  <p:childTnLst>
                                    <p:animEffect transition="out" filter="dissolv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9" presetClass="exit" presetSubtype="0" fill="hold" grpId="1" nodeType="withEffect">
                                  <p:stCondLst>
                                    <p:cond delay="11800"/>
                                  </p:stCondLst>
                                  <p:childTnLst>
                                    <p:animEffect transition="out" filter="dissolv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9" presetClass="exit" presetSubtype="0" fill="hold" grpId="0" nodeType="withEffect">
                                  <p:stCondLst>
                                    <p:cond delay="11800"/>
                                  </p:stCondLst>
                                  <p:childTnLst>
                                    <p:animEffect transition="out" filter="dissolve">
                                      <p:cBhvr>
                                        <p:cTn id="35" dur="500"/>
                                        <p:tgtEl>
                                          <p:spTgt spid="12">
                                            <p:txEl>
                                              <p:pRg st="0" end="0"/>
                                            </p:txEl>
                                          </p:spTgt>
                                        </p:tgtEl>
                                      </p:cBhvr>
                                    </p:animEffect>
                                    <p:set>
                                      <p:cBhvr>
                                        <p:cTn id="36" dur="1" fill="hold">
                                          <p:stCondLst>
                                            <p:cond delay="499"/>
                                          </p:stCondLst>
                                        </p:cTn>
                                        <p:tgtEl>
                                          <p:spTgt spid="12">
                                            <p:txEl>
                                              <p:pRg st="0" end="0"/>
                                            </p:txEl>
                                          </p:spTgt>
                                        </p:tgtEl>
                                        <p:attrNameLst>
                                          <p:attrName>style.visibility</p:attrName>
                                        </p:attrNameLst>
                                      </p:cBhvr>
                                      <p:to>
                                        <p:strVal val="hidden"/>
                                      </p:to>
                                    </p:set>
                                  </p:childTnLst>
                                </p:cTn>
                              </p:par>
                              <p:par>
                                <p:cTn id="37" presetID="9" presetClass="exit" presetSubtype="0" fill="hold" grpId="0" nodeType="withEffect">
                                  <p:stCondLst>
                                    <p:cond delay="11800"/>
                                  </p:stCondLst>
                                  <p:childTnLst>
                                    <p:animEffect transition="out" filter="dissolve">
                                      <p:cBhvr>
                                        <p:cTn id="38" dur="500"/>
                                        <p:tgtEl>
                                          <p:spTgt spid="12">
                                            <p:txEl>
                                              <p:pRg st="2" end="2"/>
                                            </p:txEl>
                                          </p:spTgt>
                                        </p:tgtEl>
                                      </p:cBhvr>
                                    </p:animEffect>
                                    <p:set>
                                      <p:cBhvr>
                                        <p:cTn id="39" dur="1" fill="hold">
                                          <p:stCondLst>
                                            <p:cond delay="499"/>
                                          </p:stCondLst>
                                        </p:cTn>
                                        <p:tgtEl>
                                          <p:spTgt spid="12">
                                            <p:txEl>
                                              <p:pRg st="2" end="2"/>
                                            </p:txEl>
                                          </p:spTgt>
                                        </p:tgtEl>
                                        <p:attrNameLst>
                                          <p:attrName>style.visibility</p:attrName>
                                        </p:attrNameLst>
                                      </p:cBhvr>
                                      <p:to>
                                        <p:strVal val="hidden"/>
                                      </p:to>
                                    </p:set>
                                  </p:childTnLst>
                                </p:cTn>
                              </p:par>
                              <p:par>
                                <p:cTn id="40" presetID="9" presetClass="exit" presetSubtype="0" fill="hold" grpId="0" nodeType="withEffect">
                                  <p:stCondLst>
                                    <p:cond delay="11800"/>
                                  </p:stCondLst>
                                  <p:childTnLst>
                                    <p:animEffect transition="out" filter="dissolve">
                                      <p:cBhvr>
                                        <p:cTn id="41" dur="500"/>
                                        <p:tgtEl>
                                          <p:spTgt spid="12">
                                            <p:txEl>
                                              <p:pRg st="4" end="4"/>
                                            </p:txEl>
                                          </p:spTgt>
                                        </p:tgtEl>
                                      </p:cBhvr>
                                    </p:animEffect>
                                    <p:set>
                                      <p:cBhvr>
                                        <p:cTn id="42" dur="1" fill="hold">
                                          <p:stCondLst>
                                            <p:cond delay="499"/>
                                          </p:stCondLst>
                                        </p:cTn>
                                        <p:tgtEl>
                                          <p:spTgt spid="12">
                                            <p:txEl>
                                              <p:pRg st="4" end="4"/>
                                            </p:txEl>
                                          </p:spTgt>
                                        </p:tgtEl>
                                        <p:attrNameLst>
                                          <p:attrName>style.visibility</p:attrName>
                                        </p:attrNameLst>
                                      </p:cBhvr>
                                      <p:to>
                                        <p:strVal val="hidden"/>
                                      </p:to>
                                    </p:set>
                                  </p:childTnLst>
                                </p:cTn>
                              </p:par>
                              <p:par>
                                <p:cTn id="43" presetID="9" presetClass="entr" presetSubtype="0" fill="hold" grpId="0" nodeType="withEffect">
                                  <p:stCondLst>
                                    <p:cond delay="12000"/>
                                  </p:stCondLst>
                                  <p:childTnLst>
                                    <p:set>
                                      <p:cBhvr>
                                        <p:cTn id="44" dur="1" fill="hold">
                                          <p:stCondLst>
                                            <p:cond delay="0"/>
                                          </p:stCondLst>
                                        </p:cTn>
                                        <p:tgtEl>
                                          <p:spTgt spid="2"/>
                                        </p:tgtEl>
                                        <p:attrNameLst>
                                          <p:attrName>style.visibility</p:attrName>
                                        </p:attrNameLst>
                                      </p:cBhvr>
                                      <p:to>
                                        <p:strVal val="visible"/>
                                      </p:to>
                                    </p:set>
                                    <p:animEffect transition="in" filter="dissolve">
                                      <p:cBhvr>
                                        <p:cTn id="45" dur="500"/>
                                        <p:tgtEl>
                                          <p:spTgt spid="2"/>
                                        </p:tgtEl>
                                      </p:cBhvr>
                                    </p:animEffect>
                                  </p:childTnLst>
                                </p:cTn>
                              </p:par>
                              <p:par>
                                <p:cTn id="46" presetID="9" presetClass="entr" presetSubtype="0" fill="hold" nodeType="withEffect">
                                  <p:stCondLst>
                                    <p:cond delay="13700"/>
                                  </p:stCondLst>
                                  <p:childTnLst>
                                    <p:set>
                                      <p:cBhvr>
                                        <p:cTn id="47" dur="1" fill="hold">
                                          <p:stCondLst>
                                            <p:cond delay="0"/>
                                          </p:stCondLst>
                                        </p:cTn>
                                        <p:tgtEl>
                                          <p:spTgt spid="15"/>
                                        </p:tgtEl>
                                        <p:attrNameLst>
                                          <p:attrName>style.visibility</p:attrName>
                                        </p:attrNameLst>
                                      </p:cBhvr>
                                      <p:to>
                                        <p:strVal val="visible"/>
                                      </p:to>
                                    </p:set>
                                    <p:animEffect transition="in" filter="dissolve">
                                      <p:cBhvr>
                                        <p:cTn id="48" dur="500"/>
                                        <p:tgtEl>
                                          <p:spTgt spid="15"/>
                                        </p:tgtEl>
                                      </p:cBhvr>
                                    </p:animEffect>
                                  </p:childTnLst>
                                </p:cTn>
                              </p:par>
                              <p:par>
                                <p:cTn id="49" presetID="9" presetClass="exit" presetSubtype="0" fill="hold" grpId="1" nodeType="withEffect">
                                  <p:stCondLst>
                                    <p:cond delay="18900"/>
                                  </p:stCondLst>
                                  <p:childTnLst>
                                    <p:animEffect transition="out" filter="dissolve">
                                      <p:cBhvr>
                                        <p:cTn id="50" dur="500"/>
                                        <p:tgtEl>
                                          <p:spTgt spid="2"/>
                                        </p:tgtEl>
                                      </p:cBhvr>
                                    </p:animEffect>
                                    <p:set>
                                      <p:cBhvr>
                                        <p:cTn id="51" dur="1" fill="hold">
                                          <p:stCondLst>
                                            <p:cond delay="499"/>
                                          </p:stCondLst>
                                        </p:cTn>
                                        <p:tgtEl>
                                          <p:spTgt spid="2"/>
                                        </p:tgtEl>
                                        <p:attrNameLst>
                                          <p:attrName>style.visibility</p:attrName>
                                        </p:attrNameLst>
                                      </p:cBhvr>
                                      <p:to>
                                        <p:strVal val="hidden"/>
                                      </p:to>
                                    </p:set>
                                  </p:childTnLst>
                                </p:cTn>
                              </p:par>
                              <p:par>
                                <p:cTn id="52" presetID="9" presetClass="exit" presetSubtype="0" fill="hold" nodeType="withEffect">
                                  <p:stCondLst>
                                    <p:cond delay="18900"/>
                                  </p:stCondLst>
                                  <p:childTnLst>
                                    <p:animEffect transition="out" filter="dissolv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9" presetClass="entr" presetSubtype="0" fill="hold" nodeType="withEffect">
                                  <p:stCondLst>
                                    <p:cond delay="19200"/>
                                  </p:stCondLst>
                                  <p:childTnLst>
                                    <p:set>
                                      <p:cBhvr>
                                        <p:cTn id="56" dur="1" fill="hold">
                                          <p:stCondLst>
                                            <p:cond delay="0"/>
                                          </p:stCondLst>
                                        </p:cTn>
                                        <p:tgtEl>
                                          <p:spTgt spid="16"/>
                                        </p:tgtEl>
                                        <p:attrNameLst>
                                          <p:attrName>style.visibility</p:attrName>
                                        </p:attrNameLst>
                                      </p:cBhvr>
                                      <p:to>
                                        <p:strVal val="visible"/>
                                      </p:to>
                                    </p:set>
                                    <p:animEffect transition="in" filter="dissolve">
                                      <p:cBhvr>
                                        <p:cTn id="57" dur="500"/>
                                        <p:tgtEl>
                                          <p:spTgt spid="16"/>
                                        </p:tgtEl>
                                      </p:cBhvr>
                                    </p:animEffect>
                                  </p:childTnLst>
                                </p:cTn>
                              </p:par>
                              <p:par>
                                <p:cTn id="58" presetID="9" presetClass="entr" presetSubtype="0" fill="hold" grpId="0" nodeType="withEffect">
                                  <p:stCondLst>
                                    <p:cond delay="20000"/>
                                  </p:stCondLst>
                                  <p:childTnLst>
                                    <p:set>
                                      <p:cBhvr>
                                        <p:cTn id="59" dur="1" fill="hold">
                                          <p:stCondLst>
                                            <p:cond delay="0"/>
                                          </p:stCondLst>
                                        </p:cTn>
                                        <p:tgtEl>
                                          <p:spTgt spid="13"/>
                                        </p:tgtEl>
                                        <p:attrNameLst>
                                          <p:attrName>style.visibility</p:attrName>
                                        </p:attrNameLst>
                                      </p:cBhvr>
                                      <p:to>
                                        <p:strVal val="visible"/>
                                      </p:to>
                                    </p:set>
                                    <p:animEffect transition="in" filter="dissolve">
                                      <p:cBhvr>
                                        <p:cTn id="60" dur="500"/>
                                        <p:tgtEl>
                                          <p:spTgt spid="13"/>
                                        </p:tgtEl>
                                      </p:cBhvr>
                                    </p:animEffect>
                                  </p:childTnLst>
                                </p:cTn>
                              </p:par>
                              <p:par>
                                <p:cTn id="61" presetID="9" presetClass="exit" presetSubtype="0" fill="hold" nodeType="withEffect">
                                  <p:stCondLst>
                                    <p:cond delay="29080"/>
                                  </p:stCondLst>
                                  <p:childTnLst>
                                    <p:animEffect transition="out" filter="dissolv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par>
                                <p:cTn id="64" presetID="9" presetClass="exit" presetSubtype="0" fill="hold" grpId="1" nodeType="withEffect">
                                  <p:stCondLst>
                                    <p:cond delay="29080"/>
                                  </p:stCondLst>
                                  <p:childTnLst>
                                    <p:animEffect transition="out" filter="dissolve">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par>
                                <p:cTn id="67" presetID="9" presetClass="entr" presetSubtype="0" fill="hold" nodeType="withEffect">
                                  <p:stCondLst>
                                    <p:cond delay="30000"/>
                                  </p:stCondLst>
                                  <p:childTnLst>
                                    <p:set>
                                      <p:cBhvr>
                                        <p:cTn id="68" dur="1" fill="hold">
                                          <p:stCondLst>
                                            <p:cond delay="0"/>
                                          </p:stCondLst>
                                        </p:cTn>
                                        <p:tgtEl>
                                          <p:spTgt spid="3">
                                            <p:txEl>
                                              <p:pRg st="0" end="0"/>
                                            </p:txEl>
                                          </p:spTgt>
                                        </p:tgtEl>
                                        <p:attrNameLst>
                                          <p:attrName>style.visibility</p:attrName>
                                        </p:attrNameLst>
                                      </p:cBhvr>
                                      <p:to>
                                        <p:strVal val="visible"/>
                                      </p:to>
                                    </p:set>
                                    <p:animEffect transition="in" filter="dissolve">
                                      <p:cBhvr>
                                        <p:cTn id="69" dur="500"/>
                                        <p:tgtEl>
                                          <p:spTgt spid="3">
                                            <p:txEl>
                                              <p:pRg st="0" end="0"/>
                                            </p:txEl>
                                          </p:spTgt>
                                        </p:tgtEl>
                                      </p:cBhvr>
                                    </p:animEffect>
                                  </p:childTnLst>
                                </p:cTn>
                              </p:par>
                              <p:par>
                                <p:cTn id="70" presetID="9" presetClass="entr" presetSubtype="0" fill="hold" nodeType="withEffect">
                                  <p:stCondLst>
                                    <p:cond delay="39500"/>
                                  </p:stCondLst>
                                  <p:childTnLst>
                                    <p:set>
                                      <p:cBhvr>
                                        <p:cTn id="71" dur="1" fill="hold">
                                          <p:stCondLst>
                                            <p:cond delay="0"/>
                                          </p:stCondLst>
                                        </p:cTn>
                                        <p:tgtEl>
                                          <p:spTgt spid="18"/>
                                        </p:tgtEl>
                                        <p:attrNameLst>
                                          <p:attrName>style.visibility</p:attrName>
                                        </p:attrNameLst>
                                      </p:cBhvr>
                                      <p:to>
                                        <p:strVal val="visible"/>
                                      </p:to>
                                    </p:set>
                                    <p:animEffect transition="in" filter="dissolve">
                                      <p:cBhvr>
                                        <p:cTn id="72" dur="500"/>
                                        <p:tgtEl>
                                          <p:spTgt spid="18"/>
                                        </p:tgtEl>
                                      </p:cBhvr>
                                    </p:animEffect>
                                  </p:childTnLst>
                                </p:cTn>
                              </p:par>
                              <p:par>
                                <p:cTn id="73" presetID="9" presetClass="entr" presetSubtype="0" fill="hold" nodeType="withEffect">
                                  <p:stCondLst>
                                    <p:cond delay="43500"/>
                                  </p:stCondLst>
                                  <p:childTnLst>
                                    <p:set>
                                      <p:cBhvr>
                                        <p:cTn id="74" dur="1" fill="hold">
                                          <p:stCondLst>
                                            <p:cond delay="0"/>
                                          </p:stCondLst>
                                        </p:cTn>
                                        <p:tgtEl>
                                          <p:spTgt spid="3">
                                            <p:txEl>
                                              <p:pRg st="6" end="6"/>
                                            </p:txEl>
                                          </p:spTgt>
                                        </p:tgtEl>
                                        <p:attrNameLst>
                                          <p:attrName>style.visibility</p:attrName>
                                        </p:attrNameLst>
                                      </p:cBhvr>
                                      <p:to>
                                        <p:strVal val="visible"/>
                                      </p:to>
                                    </p:set>
                                    <p:animEffect transition="in" filter="dissolve">
                                      <p:cBhvr>
                                        <p:cTn id="75" dur="500"/>
                                        <p:tgtEl>
                                          <p:spTgt spid="3">
                                            <p:txEl>
                                              <p:pRg st="6" end="6"/>
                                            </p:txEl>
                                          </p:spTgt>
                                        </p:tgtEl>
                                      </p:cBhvr>
                                    </p:animEffect>
                                  </p:childTnLst>
                                </p:cTn>
                              </p:par>
                              <p:par>
                                <p:cTn id="76" presetID="2" presetClass="entr" presetSubtype="4" fill="hold" nodeType="withEffect">
                                  <p:stCondLst>
                                    <p:cond delay="43700"/>
                                  </p:stCondLst>
                                  <p:childTnLst>
                                    <p:set>
                                      <p:cBhvr>
                                        <p:cTn id="77" dur="1" fill="hold">
                                          <p:stCondLst>
                                            <p:cond delay="0"/>
                                          </p:stCondLst>
                                        </p:cTn>
                                        <p:tgtEl>
                                          <p:spTgt spid="8"/>
                                        </p:tgtEl>
                                        <p:attrNameLst>
                                          <p:attrName>style.visibility</p:attrName>
                                        </p:attrNameLst>
                                      </p:cBhvr>
                                      <p:to>
                                        <p:strVal val="visible"/>
                                      </p:to>
                                    </p:set>
                                    <p:anim calcmode="lin" valueType="num">
                                      <p:cBhvr additive="base">
                                        <p:cTn id="78" dur="500" fill="hold"/>
                                        <p:tgtEl>
                                          <p:spTgt spid="8"/>
                                        </p:tgtEl>
                                        <p:attrNameLst>
                                          <p:attrName>ppt_x</p:attrName>
                                        </p:attrNameLst>
                                      </p:cBhvr>
                                      <p:tavLst>
                                        <p:tav tm="0">
                                          <p:val>
                                            <p:strVal val="#ppt_x"/>
                                          </p:val>
                                        </p:tav>
                                        <p:tav tm="100000">
                                          <p:val>
                                            <p:strVal val="#ppt_x"/>
                                          </p:val>
                                        </p:tav>
                                      </p:tavLst>
                                    </p:anim>
                                    <p:anim calcmode="lin" valueType="num">
                                      <p:cBhvr additive="base">
                                        <p:cTn id="7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0" fill="hold" display="0">
                  <p:stCondLst>
                    <p:cond delay="indefinite"/>
                  </p:stCondLst>
                  <p:endCondLst>
                    <p:cond evt="onStopAudio" delay="0">
                      <p:tgtEl>
                        <p:sldTgt/>
                      </p:tgtEl>
                    </p:cond>
                  </p:endCondLst>
                </p:cTn>
                <p:tgtEl>
                  <p:spTgt spid="5"/>
                </p:tgtEl>
              </p:cMediaNode>
            </p:audio>
          </p:childTnLst>
        </p:cTn>
      </p:par>
    </p:tnLst>
    <p:bldLst>
      <p:bldP spid="6" grpId="0"/>
      <p:bldP spid="6" grpId="1"/>
      <p:bldP spid="2" grpId="0"/>
      <p:bldP spid="2" grpId="1"/>
      <p:bldP spid="11" grpId="0"/>
      <p:bldP spid="11" grpId="1"/>
      <p:bldP spid="12" grpId="0" uiExpand="1" build="allAtOnce"/>
      <p:bldP spid="13" grpId="0"/>
      <p:bldP spid="13"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50F1E08-9E42-1623-44F7-2958B2EEF333}"/>
              </a:ext>
            </a:extLst>
          </p:cNvPr>
          <p:cNvSpPr txBox="1"/>
          <p:nvPr/>
        </p:nvSpPr>
        <p:spPr>
          <a:xfrm>
            <a:off x="533400" y="1269758"/>
            <a:ext cx="8077200" cy="4154984"/>
          </a:xfrm>
          <a:prstGeom prst="rect">
            <a:avLst/>
          </a:prstGeom>
          <a:noFill/>
        </p:spPr>
        <p:txBody>
          <a:bodyPr wrap="square" rtlCol="0">
            <a:spAutoFit/>
          </a:bodyPr>
          <a:lstStyle/>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employer has a couple of more options to ensure that the certification is accurate.  One of these options includes the terms: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2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Authentication and Clarification</a:t>
            </a:r>
            <a:endParaRPr lang="en-US" sz="32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After the employer has given the employee the opportunity to cure any deficiencies, the employer may contact the health care provider only for purposes of authentication and/or clarification of the medical certification.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itle 1">
            <a:extLst>
              <a:ext uri="{FF2B5EF4-FFF2-40B4-BE49-F238E27FC236}">
                <a16:creationId xmlns:a16="http://schemas.microsoft.com/office/drawing/2014/main" id="{2AABB3CE-2CBF-E450-5FE4-886ED9814C62}"/>
              </a:ext>
            </a:extLst>
          </p:cNvPr>
          <p:cNvSpPr txBox="1">
            <a:spLocks/>
          </p:cNvSpPr>
          <p:nvPr/>
        </p:nvSpPr>
        <p:spPr>
          <a:xfrm>
            <a:off x="185936" y="76200"/>
            <a:ext cx="8237095" cy="10667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dirty="0">
                <a:latin typeface="+mn-lt"/>
              </a:rPr>
              <a:t>Authentication and Clarification</a:t>
            </a:r>
          </a:p>
        </p:txBody>
      </p:sp>
      <p:pic>
        <p:nvPicPr>
          <p:cNvPr id="16" name="Picture 15">
            <a:extLst>
              <a:ext uri="{FF2B5EF4-FFF2-40B4-BE49-F238E27FC236}">
                <a16:creationId xmlns:a16="http://schemas.microsoft.com/office/drawing/2014/main" id="{5548233B-D0E4-97D0-7464-1E8A81C23B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2743200"/>
            <a:ext cx="1969770" cy="1631216"/>
          </a:xfrm>
          <a:prstGeom prst="rect">
            <a:avLst/>
          </a:prstGeom>
        </p:spPr>
      </p:pic>
      <p:sp>
        <p:nvSpPr>
          <p:cNvPr id="2" name="TextBox 1">
            <a:extLst>
              <a:ext uri="{FF2B5EF4-FFF2-40B4-BE49-F238E27FC236}">
                <a16:creationId xmlns:a16="http://schemas.microsoft.com/office/drawing/2014/main" id="{D556780C-BEF5-17A5-1B66-3E25A2CE93C6}"/>
              </a:ext>
            </a:extLst>
          </p:cNvPr>
          <p:cNvSpPr txBox="1"/>
          <p:nvPr/>
        </p:nvSpPr>
        <p:spPr>
          <a:xfrm>
            <a:off x="2839071" y="2090172"/>
            <a:ext cx="5756031" cy="2677656"/>
          </a:xfrm>
          <a:prstGeom prst="rect">
            <a:avLst/>
          </a:prstGeom>
          <a:noFill/>
        </p:spPr>
        <p:txBody>
          <a:bodyPr wrap="square" rtlCol="0">
            <a:spAutoFit/>
          </a:bodyPr>
          <a:lstStyle/>
          <a:p>
            <a:r>
              <a:rPr lang="en-US" sz="2400" kern="0" dirty="0">
                <a:solidFill>
                  <a:srgbClr val="000000"/>
                </a:solidFill>
                <a:effectLst/>
                <a:ea typeface="Calibri" panose="020F0502020204030204" pitchFamily="34" charset="0"/>
              </a:rPr>
              <a:t>Under no circumstances may the employee’s </a:t>
            </a:r>
            <a:r>
              <a:rPr lang="en-US" sz="2400" b="1" i="1" kern="0" dirty="0">
                <a:solidFill>
                  <a:srgbClr val="000000"/>
                </a:solidFill>
                <a:effectLst/>
                <a:ea typeface="Calibri" panose="020F0502020204030204" pitchFamily="34" charset="0"/>
              </a:rPr>
              <a:t>direct supervisor</a:t>
            </a:r>
            <a:r>
              <a:rPr lang="en-US" sz="2400" kern="0" dirty="0">
                <a:solidFill>
                  <a:srgbClr val="000000"/>
                </a:solidFill>
                <a:effectLst/>
                <a:ea typeface="Calibri" panose="020F0502020204030204" pitchFamily="34" charset="0"/>
              </a:rPr>
              <a:t> contact the employee’s health care provider. </a:t>
            </a:r>
          </a:p>
          <a:p>
            <a:endParaRPr lang="en-US" sz="2400" kern="0" dirty="0">
              <a:solidFill>
                <a:srgbClr val="000000"/>
              </a:solidFill>
              <a:ea typeface="Calibri" panose="020F0502020204030204" pitchFamily="34" charset="0"/>
            </a:endParaRPr>
          </a:p>
          <a:p>
            <a:r>
              <a:rPr lang="en-US" sz="2400" kern="0" dirty="0">
                <a:solidFill>
                  <a:srgbClr val="000000"/>
                </a:solidFill>
                <a:effectLst/>
                <a:ea typeface="Calibri" panose="020F0502020204030204" pitchFamily="34" charset="0"/>
              </a:rPr>
              <a:t>A human resources professional, a leave administrator, or a management official must make the contact.</a:t>
            </a:r>
            <a:r>
              <a:rPr lang="en-US" sz="2400" dirty="0">
                <a:effectLst/>
              </a:rPr>
              <a:t> </a:t>
            </a:r>
            <a:endParaRPr lang="en-US" sz="2400" dirty="0"/>
          </a:p>
        </p:txBody>
      </p:sp>
      <p:pic>
        <p:nvPicPr>
          <p:cNvPr id="3" name="slide 7 mod 3 no circ man tal to doc.mp3">
            <a:hlinkClick r:id="" action="ppaction://media"/>
            <a:extLst>
              <a:ext uri="{FF2B5EF4-FFF2-40B4-BE49-F238E27FC236}">
                <a16:creationId xmlns:a16="http://schemas.microsoft.com/office/drawing/2014/main" id="{3169DA0D-697B-4EF5-2E4D-D095DD39FE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95101" y="6096000"/>
            <a:ext cx="640729" cy="555556"/>
          </a:xfrm>
          <a:prstGeom prst="rect">
            <a:avLst/>
          </a:prstGeom>
        </p:spPr>
      </p:pic>
    </p:spTree>
    <p:extLst>
      <p:ext uri="{BB962C8B-B14F-4D97-AF65-F5344CB8AC3E}">
        <p14:creationId xmlns:p14="http://schemas.microsoft.com/office/powerpoint/2010/main" val="2734663254"/>
      </p:ext>
    </p:extLst>
  </p:cSld>
  <p:clrMapOvr>
    <a:masterClrMapping/>
  </p:clrMapOvr>
  <mc:AlternateContent xmlns:mc="http://schemas.openxmlformats.org/markup-compatibility/2006" xmlns:p14="http://schemas.microsoft.com/office/powerpoint/2010/main">
    <mc:Choice Requires="p14">
      <p:transition p14:dur="250" advClick="0" advTm="47350">
        <p:fade/>
      </p:transition>
    </mc:Choice>
    <mc:Fallback xmlns="">
      <p:transition advClick="0" advTm="473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21" fill="hold"/>
                                        <p:tgtEl>
                                          <p:spTgt spid="3"/>
                                        </p:tgtEl>
                                      </p:cBhvr>
                                    </p:cmd>
                                  </p:childTnLst>
                                </p:cTn>
                              </p:par>
                              <p:par>
                                <p:cTn id="7" presetID="9" presetClass="entr" presetSubtype="0" fill="hold" nodeType="withEffect">
                                  <p:stCondLst>
                                    <p:cond delay="300"/>
                                  </p:stCondLst>
                                  <p:childTnLst>
                                    <p:set>
                                      <p:cBhvr>
                                        <p:cTn id="8" dur="1" fill="hold">
                                          <p:stCondLst>
                                            <p:cond delay="0"/>
                                          </p:stCondLst>
                                        </p:cTn>
                                        <p:tgtEl>
                                          <p:spTgt spid="7">
                                            <p:txEl>
                                              <p:pRg st="0" end="0"/>
                                            </p:txEl>
                                          </p:spTgt>
                                        </p:tgtEl>
                                        <p:attrNameLst>
                                          <p:attrName>style.visibility</p:attrName>
                                        </p:attrNameLst>
                                      </p:cBhvr>
                                      <p:to>
                                        <p:strVal val="visible"/>
                                      </p:to>
                                    </p:set>
                                    <p:animEffect transition="in" filter="dissolve">
                                      <p:cBhvr>
                                        <p:cTn id="9" dur="500"/>
                                        <p:tgtEl>
                                          <p:spTgt spid="7">
                                            <p:txEl>
                                              <p:pRg st="0" end="0"/>
                                            </p:txEl>
                                          </p:spTgt>
                                        </p:tgtEl>
                                      </p:cBhvr>
                                    </p:animEffect>
                                  </p:childTnLst>
                                </p:cTn>
                              </p:par>
                              <p:par>
                                <p:cTn id="10" presetID="9" presetClass="entr" presetSubtype="0" fill="hold" nodeType="withEffect">
                                  <p:stCondLst>
                                    <p:cond delay="810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dissolve">
                                      <p:cBhvr>
                                        <p:cTn id="12" dur="500"/>
                                        <p:tgtEl>
                                          <p:spTgt spid="7">
                                            <p:txEl>
                                              <p:pRg st="2" end="2"/>
                                            </p:txEl>
                                          </p:spTgt>
                                        </p:tgtEl>
                                      </p:cBhvr>
                                    </p:animEffect>
                                  </p:childTnLst>
                                </p:cTn>
                              </p:par>
                              <p:par>
                                <p:cTn id="13" presetID="9" presetClass="entr" presetSubtype="0" fill="hold" nodeType="withEffect">
                                  <p:stCondLst>
                                    <p:cond delay="1170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dissolve">
                                      <p:cBhvr>
                                        <p:cTn id="15" dur="500"/>
                                        <p:tgtEl>
                                          <p:spTgt spid="7">
                                            <p:txEl>
                                              <p:pRg st="4" end="4"/>
                                            </p:txEl>
                                          </p:spTgt>
                                        </p:tgtEl>
                                      </p:cBhvr>
                                    </p:animEffect>
                                  </p:childTnLst>
                                </p:cTn>
                              </p:par>
                              <p:par>
                                <p:cTn id="16" presetID="9" presetClass="exit" presetSubtype="0" fill="hold" grpId="0" nodeType="withEffect">
                                  <p:stCondLst>
                                    <p:cond delay="27900"/>
                                  </p:stCondLst>
                                  <p:childTnLst>
                                    <p:animEffect transition="out" filter="dissolve">
                                      <p:cBhvr>
                                        <p:cTn id="17" dur="500"/>
                                        <p:tgtEl>
                                          <p:spTgt spid="7">
                                            <p:txEl>
                                              <p:pRg st="0" end="0"/>
                                            </p:txEl>
                                          </p:spTgt>
                                        </p:tgtEl>
                                      </p:cBhvr>
                                    </p:animEffect>
                                    <p:set>
                                      <p:cBhvr>
                                        <p:cTn id="18" dur="1" fill="hold">
                                          <p:stCondLst>
                                            <p:cond delay="499"/>
                                          </p:stCondLst>
                                        </p:cTn>
                                        <p:tgtEl>
                                          <p:spTgt spid="7">
                                            <p:txEl>
                                              <p:pRg st="0" end="0"/>
                                            </p:txEl>
                                          </p:spTgt>
                                        </p:tgtEl>
                                        <p:attrNameLst>
                                          <p:attrName>style.visibility</p:attrName>
                                        </p:attrNameLst>
                                      </p:cBhvr>
                                      <p:to>
                                        <p:strVal val="hidden"/>
                                      </p:to>
                                    </p:set>
                                  </p:childTnLst>
                                </p:cTn>
                              </p:par>
                              <p:par>
                                <p:cTn id="19" presetID="9" presetClass="exit" presetSubtype="0" fill="hold" grpId="0" nodeType="withEffect">
                                  <p:stCondLst>
                                    <p:cond delay="27900"/>
                                  </p:stCondLst>
                                  <p:childTnLst>
                                    <p:animEffect transition="out" filter="dissolve">
                                      <p:cBhvr>
                                        <p:cTn id="20" dur="500"/>
                                        <p:tgtEl>
                                          <p:spTgt spid="7">
                                            <p:txEl>
                                              <p:pRg st="1" end="1"/>
                                            </p:txEl>
                                          </p:spTgt>
                                        </p:tgtEl>
                                      </p:cBhvr>
                                    </p:animEffect>
                                    <p:set>
                                      <p:cBhvr>
                                        <p:cTn id="21" dur="1" fill="hold">
                                          <p:stCondLst>
                                            <p:cond delay="499"/>
                                          </p:stCondLst>
                                        </p:cTn>
                                        <p:tgtEl>
                                          <p:spTgt spid="7">
                                            <p:txEl>
                                              <p:pRg st="1" end="1"/>
                                            </p:txEl>
                                          </p:spTgt>
                                        </p:tgtEl>
                                        <p:attrNameLst>
                                          <p:attrName>style.visibility</p:attrName>
                                        </p:attrNameLst>
                                      </p:cBhvr>
                                      <p:to>
                                        <p:strVal val="hidden"/>
                                      </p:to>
                                    </p:set>
                                  </p:childTnLst>
                                </p:cTn>
                              </p:par>
                              <p:par>
                                <p:cTn id="22" presetID="9" presetClass="exit" presetSubtype="0" fill="hold" grpId="0" nodeType="withEffect">
                                  <p:stCondLst>
                                    <p:cond delay="27900"/>
                                  </p:stCondLst>
                                  <p:childTnLst>
                                    <p:animEffect transition="out" filter="dissolve">
                                      <p:cBhvr>
                                        <p:cTn id="23" dur="500"/>
                                        <p:tgtEl>
                                          <p:spTgt spid="7">
                                            <p:txEl>
                                              <p:pRg st="2" end="2"/>
                                            </p:txEl>
                                          </p:spTgt>
                                        </p:tgtEl>
                                      </p:cBhvr>
                                    </p:animEffect>
                                    <p:set>
                                      <p:cBhvr>
                                        <p:cTn id="24" dur="1" fill="hold">
                                          <p:stCondLst>
                                            <p:cond delay="499"/>
                                          </p:stCondLst>
                                        </p:cTn>
                                        <p:tgtEl>
                                          <p:spTgt spid="7">
                                            <p:txEl>
                                              <p:pRg st="2" end="2"/>
                                            </p:txEl>
                                          </p:spTgt>
                                        </p:tgtEl>
                                        <p:attrNameLst>
                                          <p:attrName>style.visibility</p:attrName>
                                        </p:attrNameLst>
                                      </p:cBhvr>
                                      <p:to>
                                        <p:strVal val="hidden"/>
                                      </p:to>
                                    </p:set>
                                  </p:childTnLst>
                                </p:cTn>
                              </p:par>
                              <p:par>
                                <p:cTn id="25" presetID="9" presetClass="exit" presetSubtype="0" fill="hold" grpId="0" nodeType="withEffect">
                                  <p:stCondLst>
                                    <p:cond delay="27900"/>
                                  </p:stCondLst>
                                  <p:childTnLst>
                                    <p:animEffect transition="out" filter="dissolve">
                                      <p:cBhvr>
                                        <p:cTn id="26" dur="500"/>
                                        <p:tgtEl>
                                          <p:spTgt spid="7">
                                            <p:txEl>
                                              <p:pRg st="3" end="3"/>
                                            </p:txEl>
                                          </p:spTgt>
                                        </p:tgtEl>
                                      </p:cBhvr>
                                    </p:animEffect>
                                    <p:set>
                                      <p:cBhvr>
                                        <p:cTn id="27" dur="1" fill="hold">
                                          <p:stCondLst>
                                            <p:cond delay="499"/>
                                          </p:stCondLst>
                                        </p:cTn>
                                        <p:tgtEl>
                                          <p:spTgt spid="7">
                                            <p:txEl>
                                              <p:pRg st="3" end="3"/>
                                            </p:txEl>
                                          </p:spTgt>
                                        </p:tgtEl>
                                        <p:attrNameLst>
                                          <p:attrName>style.visibility</p:attrName>
                                        </p:attrNameLst>
                                      </p:cBhvr>
                                      <p:to>
                                        <p:strVal val="hidden"/>
                                      </p:to>
                                    </p:set>
                                  </p:childTnLst>
                                </p:cTn>
                              </p:par>
                              <p:par>
                                <p:cTn id="28" presetID="9" presetClass="exit" presetSubtype="0" fill="hold" grpId="0" nodeType="withEffect">
                                  <p:stCondLst>
                                    <p:cond delay="27900"/>
                                  </p:stCondLst>
                                  <p:childTnLst>
                                    <p:animEffect transition="out" filter="dissolve">
                                      <p:cBhvr>
                                        <p:cTn id="29" dur="500"/>
                                        <p:tgtEl>
                                          <p:spTgt spid="7">
                                            <p:txEl>
                                              <p:pRg st="4" end="4"/>
                                            </p:txEl>
                                          </p:spTgt>
                                        </p:tgtEl>
                                      </p:cBhvr>
                                    </p:animEffect>
                                    <p:set>
                                      <p:cBhvr>
                                        <p:cTn id="30" dur="1" fill="hold">
                                          <p:stCondLst>
                                            <p:cond delay="499"/>
                                          </p:stCondLst>
                                        </p:cTn>
                                        <p:tgtEl>
                                          <p:spTgt spid="7">
                                            <p:txEl>
                                              <p:pRg st="4" end="4"/>
                                            </p:txEl>
                                          </p:spTgt>
                                        </p:tgtEl>
                                        <p:attrNameLst>
                                          <p:attrName>style.visibility</p:attrName>
                                        </p:attrNameLst>
                                      </p:cBhvr>
                                      <p:to>
                                        <p:strVal val="hidden"/>
                                      </p:to>
                                    </p:set>
                                  </p:childTnLst>
                                </p:cTn>
                              </p:par>
                              <p:par>
                                <p:cTn id="31" presetID="9" presetClass="entr" presetSubtype="0" fill="hold" nodeType="withEffect">
                                  <p:stCondLst>
                                    <p:cond delay="28200"/>
                                  </p:stCondLst>
                                  <p:childTnLst>
                                    <p:set>
                                      <p:cBhvr>
                                        <p:cTn id="32" dur="1" fill="hold">
                                          <p:stCondLst>
                                            <p:cond delay="0"/>
                                          </p:stCondLst>
                                        </p:cTn>
                                        <p:tgtEl>
                                          <p:spTgt spid="16"/>
                                        </p:tgtEl>
                                        <p:attrNameLst>
                                          <p:attrName>style.visibility</p:attrName>
                                        </p:attrNameLst>
                                      </p:cBhvr>
                                      <p:to>
                                        <p:strVal val="visible"/>
                                      </p:to>
                                    </p:set>
                                    <p:animEffect transition="in" filter="dissolve">
                                      <p:cBhvr>
                                        <p:cTn id="33" dur="500"/>
                                        <p:tgtEl>
                                          <p:spTgt spid="16"/>
                                        </p:tgtEl>
                                      </p:cBhvr>
                                    </p:animEffect>
                                  </p:childTnLst>
                                </p:cTn>
                              </p:par>
                              <p:par>
                                <p:cTn id="34" presetID="9" presetClass="entr" presetSubtype="0" fill="hold" grpId="0" nodeType="withEffect">
                                  <p:stCondLst>
                                    <p:cond delay="30100"/>
                                  </p:stCondLst>
                                  <p:childTnLst>
                                    <p:set>
                                      <p:cBhvr>
                                        <p:cTn id="35" dur="1" fill="hold">
                                          <p:stCondLst>
                                            <p:cond delay="0"/>
                                          </p:stCondLst>
                                        </p:cTn>
                                        <p:tgtEl>
                                          <p:spTgt spid="2"/>
                                        </p:tgtEl>
                                        <p:attrNameLst>
                                          <p:attrName>style.visibility</p:attrName>
                                        </p:attrNameLst>
                                      </p:cBhvr>
                                      <p:to>
                                        <p:strVal val="visible"/>
                                      </p:to>
                                    </p:set>
                                    <p:animEffect transition="in" filter="dissolv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3"/>
                </p:tgtEl>
              </p:cMediaNode>
            </p:audio>
          </p:childTnLst>
        </p:cTn>
      </p:par>
    </p:tnLst>
    <p:bldLst>
      <p:bldP spid="7" grpId="0" build="allAtOnce"/>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7304-DAC3-ABFF-B1C4-6A1AF4BE3656}"/>
              </a:ext>
            </a:extLst>
          </p:cNvPr>
          <p:cNvSpPr>
            <a:spLocks noGrp="1"/>
          </p:cNvSpPr>
          <p:nvPr>
            <p:ph type="title"/>
          </p:nvPr>
        </p:nvSpPr>
        <p:spPr>
          <a:xfrm>
            <a:off x="304800" y="170677"/>
            <a:ext cx="7704667" cy="838199"/>
          </a:xfrm>
        </p:spPr>
        <p:txBody>
          <a:bodyPr>
            <a:normAutofit/>
          </a:bodyPr>
          <a:lstStyle/>
          <a:p>
            <a:r>
              <a:rPr lang="en-US" sz="3600" dirty="0">
                <a:latin typeface="+mn-lt"/>
              </a:rPr>
              <a:t>Authentication and Clarification</a:t>
            </a:r>
          </a:p>
        </p:txBody>
      </p:sp>
      <p:sp>
        <p:nvSpPr>
          <p:cNvPr id="3" name="TextBox 2">
            <a:extLst>
              <a:ext uri="{FF2B5EF4-FFF2-40B4-BE49-F238E27FC236}">
                <a16:creationId xmlns:a16="http://schemas.microsoft.com/office/drawing/2014/main" id="{8D5EB977-252D-B502-FDA9-28FE88DE96CB}"/>
              </a:ext>
            </a:extLst>
          </p:cNvPr>
          <p:cNvSpPr txBox="1"/>
          <p:nvPr/>
        </p:nvSpPr>
        <p:spPr>
          <a:xfrm>
            <a:off x="584200" y="1024374"/>
            <a:ext cx="8305800" cy="2123658"/>
          </a:xfrm>
          <a:prstGeom prst="rect">
            <a:avLst/>
          </a:prstGeom>
          <a:noFill/>
        </p:spPr>
        <p:txBody>
          <a:bodyPr wrap="square" rtlCol="0">
            <a:spAutoFit/>
          </a:bodyPr>
          <a:lstStyle/>
          <a:p>
            <a:r>
              <a:rPr lang="en-US" sz="2400" dirty="0"/>
              <a:t>Authentication means:</a:t>
            </a:r>
          </a:p>
          <a:p>
            <a:endParaRPr lang="en-US" dirty="0"/>
          </a:p>
          <a:p>
            <a:endParaRPr lang="en-US" dirty="0"/>
          </a:p>
          <a:p>
            <a:endParaRPr lang="en-US" dirty="0"/>
          </a:p>
          <a:p>
            <a:endParaRPr lang="en-US" dirty="0"/>
          </a:p>
          <a:p>
            <a:endParaRPr lang="en-US" dirty="0"/>
          </a:p>
          <a:p>
            <a:endParaRPr lang="en-US" dirty="0"/>
          </a:p>
        </p:txBody>
      </p:sp>
      <p:sp>
        <p:nvSpPr>
          <p:cNvPr id="5" name="TextBox 4">
            <a:extLst>
              <a:ext uri="{FF2B5EF4-FFF2-40B4-BE49-F238E27FC236}">
                <a16:creationId xmlns:a16="http://schemas.microsoft.com/office/drawing/2014/main" id="{48F05C53-BC75-99B8-D335-09D679D25383}"/>
              </a:ext>
            </a:extLst>
          </p:cNvPr>
          <p:cNvSpPr txBox="1"/>
          <p:nvPr/>
        </p:nvSpPr>
        <p:spPr>
          <a:xfrm>
            <a:off x="797169" y="1490007"/>
            <a:ext cx="6858000" cy="1323439"/>
          </a:xfrm>
          <a:prstGeom prst="rect">
            <a:avLst/>
          </a:prstGeom>
          <a:noFill/>
        </p:spPr>
        <p:txBody>
          <a:bodyPr wrap="square" rtlCol="0">
            <a:spAutoFit/>
          </a:bodyPr>
          <a:lstStyle/>
          <a:p>
            <a:r>
              <a:rPr lang="en-US" sz="2000" dirty="0"/>
              <a:t>providing the health care provider with a copy of the certification and </a:t>
            </a:r>
            <a:r>
              <a:rPr lang="en-US" sz="2000" b="1" dirty="0"/>
              <a:t>confirming </a:t>
            </a:r>
            <a:r>
              <a:rPr lang="en-US" sz="2000" dirty="0"/>
              <a:t>that on the </a:t>
            </a:r>
            <a:r>
              <a:rPr lang="en-US" sz="2000" b="1" dirty="0"/>
              <a:t>information</a:t>
            </a:r>
            <a:r>
              <a:rPr lang="en-US" sz="2000" dirty="0"/>
              <a:t> contained on the certification form was </a:t>
            </a:r>
            <a:r>
              <a:rPr lang="en-US" sz="2000" b="1" dirty="0"/>
              <a:t>completed and/or authorized</a:t>
            </a:r>
            <a:r>
              <a:rPr lang="en-US" sz="2000" dirty="0"/>
              <a:t> by the health care provider </a:t>
            </a:r>
            <a:r>
              <a:rPr lang="en-US" sz="2000" b="1" dirty="0"/>
              <a:t>who signed the document</a:t>
            </a:r>
            <a:r>
              <a:rPr lang="en-US" sz="2000" dirty="0"/>
              <a:t>.</a:t>
            </a:r>
          </a:p>
        </p:txBody>
      </p:sp>
      <p:sp>
        <p:nvSpPr>
          <p:cNvPr id="6" name="TextBox 5">
            <a:extLst>
              <a:ext uri="{FF2B5EF4-FFF2-40B4-BE49-F238E27FC236}">
                <a16:creationId xmlns:a16="http://schemas.microsoft.com/office/drawing/2014/main" id="{0BF6F01A-0E03-2BA8-FB61-C6280CC8916E}"/>
              </a:ext>
            </a:extLst>
          </p:cNvPr>
          <p:cNvSpPr txBox="1"/>
          <p:nvPr/>
        </p:nvSpPr>
        <p:spPr>
          <a:xfrm>
            <a:off x="1041400" y="2896648"/>
            <a:ext cx="6400800" cy="461665"/>
          </a:xfrm>
          <a:prstGeom prst="rect">
            <a:avLst/>
          </a:prstGeom>
          <a:noFill/>
        </p:spPr>
        <p:txBody>
          <a:bodyPr wrap="square" rtlCol="0">
            <a:spAutoFit/>
          </a:bodyPr>
          <a:lstStyle/>
          <a:p>
            <a:pPr algn="ctr"/>
            <a:r>
              <a:rPr lang="en-US" sz="2400" b="1" i="1" dirty="0">
                <a:solidFill>
                  <a:srgbClr val="FF0000"/>
                </a:solidFill>
              </a:rPr>
              <a:t>Did you sign this document?</a:t>
            </a:r>
          </a:p>
        </p:txBody>
      </p:sp>
      <p:sp>
        <p:nvSpPr>
          <p:cNvPr id="7" name="TextBox 6">
            <a:extLst>
              <a:ext uri="{FF2B5EF4-FFF2-40B4-BE49-F238E27FC236}">
                <a16:creationId xmlns:a16="http://schemas.microsoft.com/office/drawing/2014/main" id="{8F92A5FC-AB50-BCB1-ED8D-102127D870B1}"/>
              </a:ext>
            </a:extLst>
          </p:cNvPr>
          <p:cNvSpPr txBox="1"/>
          <p:nvPr/>
        </p:nvSpPr>
        <p:spPr>
          <a:xfrm>
            <a:off x="584200" y="3359558"/>
            <a:ext cx="6858000" cy="461665"/>
          </a:xfrm>
          <a:prstGeom prst="rect">
            <a:avLst/>
          </a:prstGeom>
          <a:noFill/>
        </p:spPr>
        <p:txBody>
          <a:bodyPr wrap="square" rtlCol="0">
            <a:spAutoFit/>
          </a:bodyPr>
          <a:lstStyle/>
          <a:p>
            <a:r>
              <a:rPr lang="en-US" sz="2400" dirty="0"/>
              <a:t>Clarification means:</a:t>
            </a:r>
            <a:endParaRPr lang="en-US" dirty="0"/>
          </a:p>
        </p:txBody>
      </p:sp>
      <p:sp>
        <p:nvSpPr>
          <p:cNvPr id="8" name="TextBox 7">
            <a:extLst>
              <a:ext uri="{FF2B5EF4-FFF2-40B4-BE49-F238E27FC236}">
                <a16:creationId xmlns:a16="http://schemas.microsoft.com/office/drawing/2014/main" id="{4141780C-2F92-6F34-52CB-367D328788AE}"/>
              </a:ext>
            </a:extLst>
          </p:cNvPr>
          <p:cNvSpPr txBox="1"/>
          <p:nvPr/>
        </p:nvSpPr>
        <p:spPr>
          <a:xfrm>
            <a:off x="2439699" y="2692488"/>
            <a:ext cx="6450301" cy="1384995"/>
          </a:xfrm>
          <a:prstGeom prst="rect">
            <a:avLst/>
          </a:prstGeom>
          <a:noFill/>
        </p:spPr>
        <p:txBody>
          <a:bodyPr wrap="square" rtlCol="0">
            <a:spAutoFit/>
          </a:bodyPr>
          <a:lstStyle/>
          <a:p>
            <a:r>
              <a:rPr lang="en-US" sz="2800" dirty="0"/>
              <a:t>An employer may not ask health care providers for additional information beyond that in the certification form. </a:t>
            </a:r>
          </a:p>
        </p:txBody>
      </p:sp>
      <p:pic>
        <p:nvPicPr>
          <p:cNvPr id="10" name="Picture 9">
            <a:extLst>
              <a:ext uri="{FF2B5EF4-FFF2-40B4-BE49-F238E27FC236}">
                <a16:creationId xmlns:a16="http://schemas.microsoft.com/office/drawing/2014/main" id="{EF3064F1-CE02-5689-DBBA-4484F38CB1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8279" y="4921737"/>
            <a:ext cx="1812507" cy="1422836"/>
          </a:xfrm>
          <a:prstGeom prst="rect">
            <a:avLst/>
          </a:prstGeom>
        </p:spPr>
      </p:pic>
      <p:sp>
        <p:nvSpPr>
          <p:cNvPr id="11" name="TextBox 10">
            <a:extLst>
              <a:ext uri="{FF2B5EF4-FFF2-40B4-BE49-F238E27FC236}">
                <a16:creationId xmlns:a16="http://schemas.microsoft.com/office/drawing/2014/main" id="{4B88BDD5-8A4A-9877-8F09-D037144E8EC8}"/>
              </a:ext>
            </a:extLst>
          </p:cNvPr>
          <p:cNvSpPr txBox="1"/>
          <p:nvPr/>
        </p:nvSpPr>
        <p:spPr>
          <a:xfrm>
            <a:off x="5201986" y="5071795"/>
            <a:ext cx="2784232" cy="461665"/>
          </a:xfrm>
          <a:prstGeom prst="rect">
            <a:avLst/>
          </a:prstGeom>
          <a:noFill/>
        </p:spPr>
        <p:txBody>
          <a:bodyPr wrap="square" rtlCol="0">
            <a:spAutoFit/>
          </a:bodyPr>
          <a:lstStyle/>
          <a:p>
            <a:r>
              <a:rPr lang="en-US" sz="2400" b="1" i="1" dirty="0">
                <a:solidFill>
                  <a:srgbClr val="FF0000"/>
                </a:solidFill>
              </a:rPr>
              <a:t>What does this say?</a:t>
            </a:r>
          </a:p>
        </p:txBody>
      </p:sp>
      <p:sp>
        <p:nvSpPr>
          <p:cNvPr id="12" name="TextBox 11">
            <a:extLst>
              <a:ext uri="{FF2B5EF4-FFF2-40B4-BE49-F238E27FC236}">
                <a16:creationId xmlns:a16="http://schemas.microsoft.com/office/drawing/2014/main" id="{69654CEF-8E9C-569F-2552-7D45AC44F2CD}"/>
              </a:ext>
            </a:extLst>
          </p:cNvPr>
          <p:cNvSpPr txBox="1"/>
          <p:nvPr/>
        </p:nvSpPr>
        <p:spPr>
          <a:xfrm>
            <a:off x="797168" y="3832220"/>
            <a:ext cx="6857999" cy="1015663"/>
          </a:xfrm>
          <a:prstGeom prst="rect">
            <a:avLst/>
          </a:prstGeom>
          <a:noFill/>
        </p:spPr>
        <p:txBody>
          <a:bodyPr wrap="square" rtlCol="0">
            <a:spAutoFit/>
          </a:bodyPr>
          <a:lstStyle/>
          <a:p>
            <a:r>
              <a:rPr lang="en-US" sz="2000" dirty="0"/>
              <a:t>contacting the health care provider to </a:t>
            </a:r>
            <a:r>
              <a:rPr lang="en-US" sz="2000" b="1" dirty="0"/>
              <a:t>understand the handwriting </a:t>
            </a:r>
            <a:r>
              <a:rPr lang="en-US" sz="2000" dirty="0"/>
              <a:t>on the medical certification or </a:t>
            </a:r>
            <a:r>
              <a:rPr lang="en-US" sz="2000" b="1" dirty="0"/>
              <a:t>to understand the meaning of a response.</a:t>
            </a:r>
          </a:p>
        </p:txBody>
      </p:sp>
      <p:pic>
        <p:nvPicPr>
          <p:cNvPr id="9" name="Picture 8">
            <a:extLst>
              <a:ext uri="{FF2B5EF4-FFF2-40B4-BE49-F238E27FC236}">
                <a16:creationId xmlns:a16="http://schemas.microsoft.com/office/drawing/2014/main" id="{E21FE889-B48A-5239-9568-3DE9469613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087" y="2692488"/>
            <a:ext cx="1506913" cy="1650912"/>
          </a:xfrm>
          <a:prstGeom prst="rect">
            <a:avLst/>
          </a:prstGeom>
        </p:spPr>
      </p:pic>
      <p:sp>
        <p:nvSpPr>
          <p:cNvPr id="13" name="TextBox 12">
            <a:extLst>
              <a:ext uri="{FF2B5EF4-FFF2-40B4-BE49-F238E27FC236}">
                <a16:creationId xmlns:a16="http://schemas.microsoft.com/office/drawing/2014/main" id="{6651CB50-4692-3138-BA5F-90A280AAC0B9}"/>
              </a:ext>
            </a:extLst>
          </p:cNvPr>
          <p:cNvSpPr txBox="1"/>
          <p:nvPr/>
        </p:nvSpPr>
        <p:spPr>
          <a:xfrm>
            <a:off x="5201986" y="5639418"/>
            <a:ext cx="3103813" cy="461665"/>
          </a:xfrm>
          <a:prstGeom prst="rect">
            <a:avLst/>
          </a:prstGeom>
          <a:noFill/>
        </p:spPr>
        <p:txBody>
          <a:bodyPr wrap="square" rtlCol="0">
            <a:spAutoFit/>
          </a:bodyPr>
          <a:lstStyle/>
          <a:p>
            <a:r>
              <a:rPr lang="en-US" sz="2400" b="1" i="1" dirty="0">
                <a:solidFill>
                  <a:srgbClr val="FF0000"/>
                </a:solidFill>
              </a:rPr>
              <a:t>What does this mean?</a:t>
            </a:r>
          </a:p>
        </p:txBody>
      </p:sp>
      <p:pic>
        <p:nvPicPr>
          <p:cNvPr id="14" name="slide 8 redux.mp3">
            <a:hlinkClick r:id="" action="ppaction://media"/>
            <a:extLst>
              <a:ext uri="{FF2B5EF4-FFF2-40B4-BE49-F238E27FC236}">
                <a16:creationId xmlns:a16="http://schemas.microsoft.com/office/drawing/2014/main" id="{097D8CBB-330C-9CFC-5973-4FFC3E0CE3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0599" y="6248399"/>
            <a:ext cx="709199" cy="502573"/>
          </a:xfrm>
          <a:prstGeom prst="rect">
            <a:avLst/>
          </a:prstGeom>
        </p:spPr>
      </p:pic>
    </p:spTree>
    <p:extLst>
      <p:ext uri="{BB962C8B-B14F-4D97-AF65-F5344CB8AC3E}">
        <p14:creationId xmlns:p14="http://schemas.microsoft.com/office/powerpoint/2010/main" val="1864308412"/>
      </p:ext>
    </p:extLst>
  </p:cSld>
  <p:clrMapOvr>
    <a:masterClrMapping/>
  </p:clrMapOvr>
  <mc:AlternateContent xmlns:mc="http://schemas.openxmlformats.org/markup-compatibility/2006" xmlns:p14="http://schemas.microsoft.com/office/powerpoint/2010/main">
    <mc:Choice Requires="p14">
      <p:transition p14:dur="250" advClick="0" advTm="39000">
        <p:fade/>
      </p:transition>
    </mc:Choice>
    <mc:Fallback xmlns="">
      <p:transition advClick="0" advTm="3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22" fill="hold"/>
                                        <p:tgtEl>
                                          <p:spTgt spid="14"/>
                                        </p:tgtEl>
                                      </p:cBhvr>
                                    </p:cmd>
                                  </p:childTnLst>
                                </p:cTn>
                              </p:par>
                              <p:par>
                                <p:cTn id="7" presetID="9" presetClass="entr" presetSubtype="0" fill="hold" nodeType="withEffect">
                                  <p:stCondLst>
                                    <p:cond delay="5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dissolve">
                                      <p:cBhvr>
                                        <p:cTn id="9" dur="500"/>
                                        <p:tgtEl>
                                          <p:spTgt spid="3">
                                            <p:txEl>
                                              <p:pRg st="0" end="0"/>
                                            </p:txEl>
                                          </p:spTgt>
                                        </p:tgtEl>
                                      </p:cBhvr>
                                    </p:animEffect>
                                  </p:childTnLst>
                                </p:cTn>
                              </p:par>
                              <p:par>
                                <p:cTn id="10" presetID="9" presetClass="entr" presetSubtype="0" fill="hold" nodeType="withEffect">
                                  <p:stCondLst>
                                    <p:cond delay="20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1000"/>
                                        <p:tgtEl>
                                          <p:spTgt spid="5">
                                            <p:txEl>
                                              <p:pRg st="0" end="0"/>
                                            </p:txEl>
                                          </p:spTgt>
                                        </p:tgtEl>
                                      </p:cBhvr>
                                    </p:animEffect>
                                  </p:childTnLst>
                                </p:cTn>
                              </p:par>
                              <p:par>
                                <p:cTn id="13" presetID="9" presetClass="entr" presetSubtype="0" fill="hold" grpId="0" nodeType="withEffect">
                                  <p:stCondLst>
                                    <p:cond delay="1500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grpId="0" nodeType="withEffect">
                                  <p:stCondLst>
                                    <p:cond delay="1800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1920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par>
                                <p:cTn id="22" presetID="9" presetClass="entr" presetSubtype="0" fill="hold" nodeType="withEffect">
                                  <p:stCondLst>
                                    <p:cond delay="2100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par>
                                <p:cTn id="25" presetID="9" presetClass="entr" presetSubtype="0" fill="hold" grpId="0" nodeType="withEffect">
                                  <p:stCondLst>
                                    <p:cond delay="2250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par>
                                <p:cTn id="28" presetID="9" presetClass="entr" presetSubtype="0" fill="hold" grpId="0" nodeType="withEffect">
                                  <p:stCondLst>
                                    <p:cond delay="2600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tgtEl>
                                          <p:spTgt spid="13"/>
                                        </p:tgtEl>
                                      </p:cBhvr>
                                    </p:animEffect>
                                  </p:childTnLst>
                                </p:cTn>
                              </p:par>
                              <p:par>
                                <p:cTn id="31" presetID="9" presetClass="exit" presetSubtype="0" fill="hold" grpId="0" nodeType="withEffect">
                                  <p:stCondLst>
                                    <p:cond delay="28900"/>
                                  </p:stCondLst>
                                  <p:childTnLst>
                                    <p:animEffect transition="out" filter="dissolve">
                                      <p:cBhvr>
                                        <p:cTn id="32" dur="500"/>
                                        <p:tgtEl>
                                          <p:spTgt spid="3">
                                            <p:txEl>
                                              <p:pRg st="0" end="0"/>
                                            </p:txEl>
                                          </p:spTgt>
                                        </p:tgtEl>
                                      </p:cBhvr>
                                    </p:animEffect>
                                    <p:set>
                                      <p:cBhvr>
                                        <p:cTn id="33" dur="1" fill="hold">
                                          <p:stCondLst>
                                            <p:cond delay="499"/>
                                          </p:stCondLst>
                                        </p:cTn>
                                        <p:tgtEl>
                                          <p:spTgt spid="3">
                                            <p:txEl>
                                              <p:pRg st="0" end="0"/>
                                            </p:txEl>
                                          </p:spTgt>
                                        </p:tgtEl>
                                        <p:attrNameLst>
                                          <p:attrName>style.visibility</p:attrName>
                                        </p:attrNameLst>
                                      </p:cBhvr>
                                      <p:to>
                                        <p:strVal val="hidden"/>
                                      </p:to>
                                    </p:set>
                                  </p:childTnLst>
                                </p:cTn>
                              </p:par>
                              <p:par>
                                <p:cTn id="34" presetID="9" presetClass="exit" presetSubtype="0" fill="hold" grpId="0" nodeType="withEffect">
                                  <p:stCondLst>
                                    <p:cond delay="28900"/>
                                  </p:stCondLst>
                                  <p:childTnLst>
                                    <p:animEffect transition="out" filter="dissolve">
                                      <p:cBhvr>
                                        <p:cTn id="35" dur="500"/>
                                        <p:tgtEl>
                                          <p:spTgt spid="5">
                                            <p:txEl>
                                              <p:pRg st="0" end="0"/>
                                            </p:txEl>
                                          </p:spTgt>
                                        </p:tgtEl>
                                      </p:cBhvr>
                                    </p:animEffect>
                                    <p:set>
                                      <p:cBhvr>
                                        <p:cTn id="36" dur="1" fill="hold">
                                          <p:stCondLst>
                                            <p:cond delay="499"/>
                                          </p:stCondLst>
                                        </p:cTn>
                                        <p:tgtEl>
                                          <p:spTgt spid="5">
                                            <p:txEl>
                                              <p:pRg st="0" end="0"/>
                                            </p:txEl>
                                          </p:spTgt>
                                        </p:tgtEl>
                                        <p:attrNameLst>
                                          <p:attrName>style.visibility</p:attrName>
                                        </p:attrNameLst>
                                      </p:cBhvr>
                                      <p:to>
                                        <p:strVal val="hidden"/>
                                      </p:to>
                                    </p:set>
                                  </p:childTnLst>
                                </p:cTn>
                              </p:par>
                              <p:par>
                                <p:cTn id="37" presetID="9" presetClass="exit" presetSubtype="0" fill="hold" grpId="1" nodeType="withEffect">
                                  <p:stCondLst>
                                    <p:cond delay="28900"/>
                                  </p:stCondLst>
                                  <p:childTnLst>
                                    <p:animEffect transition="out" filter="dissolv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9" presetClass="exit" presetSubtype="0" fill="hold" grpId="1" nodeType="withEffect">
                                  <p:stCondLst>
                                    <p:cond delay="28900"/>
                                  </p:stCondLst>
                                  <p:childTnLst>
                                    <p:animEffect transition="out" filter="dissolv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9" presetClass="exit" presetSubtype="0" fill="hold" grpId="1" nodeType="withEffect">
                                  <p:stCondLst>
                                    <p:cond delay="28900"/>
                                  </p:stCondLst>
                                  <p:childTnLst>
                                    <p:animEffect transition="out" filter="dissolv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par>
                                <p:cTn id="46" presetID="9" presetClass="exit" presetSubtype="0" fill="hold" nodeType="withEffect">
                                  <p:stCondLst>
                                    <p:cond delay="28900"/>
                                  </p:stCondLst>
                                  <p:childTnLst>
                                    <p:animEffect transition="out" filter="dissolv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9" presetClass="exit" presetSubtype="0" fill="hold" grpId="1" nodeType="withEffect">
                                  <p:stCondLst>
                                    <p:cond delay="28900"/>
                                  </p:stCondLst>
                                  <p:childTnLst>
                                    <p:animEffect transition="out" filter="dissolv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9" presetClass="exit" presetSubtype="0" fill="hold" grpId="2" nodeType="withEffect">
                                  <p:stCondLst>
                                    <p:cond delay="28900"/>
                                  </p:stCondLst>
                                  <p:childTnLst>
                                    <p:animEffect transition="out" filter="dissolv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9" presetClass="entr" presetSubtype="0" fill="hold" nodeType="withEffect">
                                  <p:stCondLst>
                                    <p:cond delay="29400"/>
                                  </p:stCondLst>
                                  <p:childTnLst>
                                    <p:set>
                                      <p:cBhvr>
                                        <p:cTn id="56" dur="1" fill="hold">
                                          <p:stCondLst>
                                            <p:cond delay="0"/>
                                          </p:stCondLst>
                                        </p:cTn>
                                        <p:tgtEl>
                                          <p:spTgt spid="9"/>
                                        </p:tgtEl>
                                        <p:attrNameLst>
                                          <p:attrName>style.visibility</p:attrName>
                                        </p:attrNameLst>
                                      </p:cBhvr>
                                      <p:to>
                                        <p:strVal val="visible"/>
                                      </p:to>
                                    </p:set>
                                    <p:animEffect transition="in" filter="dissolve">
                                      <p:cBhvr>
                                        <p:cTn id="57" dur="500"/>
                                        <p:tgtEl>
                                          <p:spTgt spid="9"/>
                                        </p:tgtEl>
                                      </p:cBhvr>
                                    </p:animEffect>
                                  </p:childTnLst>
                                </p:cTn>
                              </p:par>
                              <p:par>
                                <p:cTn id="58" presetID="9" presetClass="entr" presetSubtype="0" fill="hold" grpId="0" nodeType="withEffect">
                                  <p:stCondLst>
                                    <p:cond delay="30000"/>
                                  </p:stCondLst>
                                  <p:childTnLst>
                                    <p:set>
                                      <p:cBhvr>
                                        <p:cTn id="59" dur="1" fill="hold">
                                          <p:stCondLst>
                                            <p:cond delay="0"/>
                                          </p:stCondLst>
                                        </p:cTn>
                                        <p:tgtEl>
                                          <p:spTgt spid="8"/>
                                        </p:tgtEl>
                                        <p:attrNameLst>
                                          <p:attrName>style.visibility</p:attrName>
                                        </p:attrNameLst>
                                      </p:cBhvr>
                                      <p:to>
                                        <p:strVal val="visible"/>
                                      </p:to>
                                    </p:set>
                                    <p:animEffect transition="in" filter="dissolve">
                                      <p:cBhvr>
                                        <p:cTn id="6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14"/>
                </p:tgtEl>
              </p:cMediaNode>
            </p:audio>
          </p:childTnLst>
        </p:cTn>
      </p:par>
    </p:tnLst>
    <p:bldLst>
      <p:bldP spid="3" grpId="0" build="allAtOnce"/>
      <p:bldP spid="5" grpId="0" build="allAtOnce"/>
      <p:bldP spid="6" grpId="0"/>
      <p:bldP spid="6" grpId="1"/>
      <p:bldP spid="7" grpId="0"/>
      <p:bldP spid="7" grpId="1"/>
      <p:bldP spid="8" grpId="0"/>
      <p:bldP spid="11" grpId="0"/>
      <p:bldP spid="11" grpId="2"/>
      <p:bldP spid="12" grpId="0"/>
      <p:bldP spid="12" grpId="1"/>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7304-DAC3-ABFF-B1C4-6A1AF4BE3656}"/>
              </a:ext>
            </a:extLst>
          </p:cNvPr>
          <p:cNvSpPr>
            <a:spLocks noGrp="1"/>
          </p:cNvSpPr>
          <p:nvPr>
            <p:ph type="title"/>
          </p:nvPr>
        </p:nvSpPr>
        <p:spPr>
          <a:xfrm>
            <a:off x="304800" y="170677"/>
            <a:ext cx="7704667" cy="838199"/>
          </a:xfrm>
        </p:spPr>
        <p:txBody>
          <a:bodyPr>
            <a:normAutofit fontScale="90000"/>
          </a:bodyPr>
          <a:lstStyle/>
          <a:p>
            <a:r>
              <a:rPr lang="en-US" sz="3600" dirty="0">
                <a:latin typeface="+mn-lt"/>
              </a:rPr>
              <a:t>How Does HIPAA Fit In The Medical Certification Process?</a:t>
            </a:r>
          </a:p>
        </p:txBody>
      </p:sp>
      <p:sp>
        <p:nvSpPr>
          <p:cNvPr id="4" name="TextBox 3">
            <a:extLst>
              <a:ext uri="{FF2B5EF4-FFF2-40B4-BE49-F238E27FC236}">
                <a16:creationId xmlns:a16="http://schemas.microsoft.com/office/drawing/2014/main" id="{7FD18C95-0E03-CD19-E60E-E5698AA3D421}"/>
              </a:ext>
            </a:extLst>
          </p:cNvPr>
          <p:cNvSpPr txBox="1"/>
          <p:nvPr/>
        </p:nvSpPr>
        <p:spPr>
          <a:xfrm>
            <a:off x="4298609" y="1217711"/>
            <a:ext cx="4419600" cy="2554545"/>
          </a:xfrm>
          <a:prstGeom prst="rect">
            <a:avLst/>
          </a:prstGeom>
          <a:noFill/>
        </p:spPr>
        <p:txBody>
          <a:bodyPr wrap="square" rtlCol="0">
            <a:spAutoFit/>
          </a:bodyPr>
          <a:lstStyle/>
          <a:p>
            <a:r>
              <a:rPr lang="en-US" sz="2000" dirty="0"/>
              <a:t>(HIPAA) governs this process, and </a:t>
            </a:r>
          </a:p>
          <a:p>
            <a:endParaRPr lang="en-US" sz="2000" dirty="0"/>
          </a:p>
          <a:p>
            <a:r>
              <a:rPr lang="en-US" sz="2000" dirty="0"/>
              <a:t>HIPAA requirements must be satisfied for a HIPAA-covered entity to share an employee’s or (an employee’s family member’s) individually-identifiable healthcare information with an employer. </a:t>
            </a:r>
          </a:p>
        </p:txBody>
      </p:sp>
      <p:sp>
        <p:nvSpPr>
          <p:cNvPr id="6" name="TextBox 5">
            <a:extLst>
              <a:ext uri="{FF2B5EF4-FFF2-40B4-BE49-F238E27FC236}">
                <a16:creationId xmlns:a16="http://schemas.microsoft.com/office/drawing/2014/main" id="{80D16CC2-472A-B08D-8E0C-D811F5053E30}"/>
              </a:ext>
            </a:extLst>
          </p:cNvPr>
          <p:cNvSpPr txBox="1"/>
          <p:nvPr/>
        </p:nvSpPr>
        <p:spPr>
          <a:xfrm>
            <a:off x="4851744" y="3845428"/>
            <a:ext cx="2916983" cy="1015663"/>
          </a:xfrm>
          <a:prstGeom prst="rect">
            <a:avLst/>
          </a:prstGeom>
          <a:noFill/>
        </p:spPr>
        <p:txBody>
          <a:bodyPr wrap="square" rtlCol="0">
            <a:spAutoFit/>
          </a:bodyPr>
          <a:lstStyle/>
          <a:p>
            <a:r>
              <a:rPr lang="en-US" sz="2000" dirty="0"/>
              <a:t>Employer may deny the FMLA leave request if the certification is unclear. </a:t>
            </a:r>
          </a:p>
        </p:txBody>
      </p:sp>
      <p:sp>
        <p:nvSpPr>
          <p:cNvPr id="7" name="TextBox 6">
            <a:extLst>
              <a:ext uri="{FF2B5EF4-FFF2-40B4-BE49-F238E27FC236}">
                <a16:creationId xmlns:a16="http://schemas.microsoft.com/office/drawing/2014/main" id="{933F5A03-020A-3728-ACAA-8D56194E01C0}"/>
              </a:ext>
            </a:extLst>
          </p:cNvPr>
          <p:cNvSpPr txBox="1"/>
          <p:nvPr/>
        </p:nvSpPr>
        <p:spPr>
          <a:xfrm>
            <a:off x="1366232" y="3798600"/>
            <a:ext cx="6287989" cy="1815882"/>
          </a:xfrm>
          <a:prstGeom prst="rect">
            <a:avLst/>
          </a:prstGeom>
          <a:noFill/>
        </p:spPr>
        <p:txBody>
          <a:bodyPr wrap="square" rtlCol="0">
            <a:spAutoFit/>
          </a:bodyPr>
          <a:lstStyle/>
          <a:p>
            <a:pPr algn="ctr"/>
            <a:r>
              <a:rPr lang="en-US" sz="2800" dirty="0"/>
              <a:t>It’s the employee’s responsibility to provide the employer with a complete and sufficient certification and to clarify the certification, if necessary.</a:t>
            </a:r>
          </a:p>
        </p:txBody>
      </p:sp>
      <p:sp>
        <p:nvSpPr>
          <p:cNvPr id="8" name="TextBox 7">
            <a:extLst>
              <a:ext uri="{FF2B5EF4-FFF2-40B4-BE49-F238E27FC236}">
                <a16:creationId xmlns:a16="http://schemas.microsoft.com/office/drawing/2014/main" id="{72D275BC-4B80-3C67-7AFC-0FB811DB8709}"/>
              </a:ext>
            </a:extLst>
          </p:cNvPr>
          <p:cNvSpPr txBox="1"/>
          <p:nvPr/>
        </p:nvSpPr>
        <p:spPr>
          <a:xfrm>
            <a:off x="4316690" y="1356695"/>
            <a:ext cx="4230581" cy="400110"/>
          </a:xfrm>
          <a:prstGeom prst="rect">
            <a:avLst/>
          </a:prstGeom>
          <a:noFill/>
        </p:spPr>
        <p:txBody>
          <a:bodyPr wrap="square" rtlCol="0">
            <a:spAutoFit/>
          </a:bodyPr>
          <a:lstStyle/>
          <a:p>
            <a:r>
              <a:rPr lang="en-US" sz="2000" dirty="0"/>
              <a:t>HIPAA requires, among other things:  </a:t>
            </a:r>
          </a:p>
        </p:txBody>
      </p:sp>
      <p:pic>
        <p:nvPicPr>
          <p:cNvPr id="11" name="Picture 10">
            <a:extLst>
              <a:ext uri="{FF2B5EF4-FFF2-40B4-BE49-F238E27FC236}">
                <a16:creationId xmlns:a16="http://schemas.microsoft.com/office/drawing/2014/main" id="{A25632A9-EC11-93EF-A1DC-1B3FBD33E9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1371600"/>
            <a:ext cx="3048000" cy="1938992"/>
          </a:xfrm>
          <a:prstGeom prst="rect">
            <a:avLst/>
          </a:prstGeom>
        </p:spPr>
      </p:pic>
      <p:sp>
        <p:nvSpPr>
          <p:cNvPr id="12" name="TextBox 11">
            <a:extLst>
              <a:ext uri="{FF2B5EF4-FFF2-40B4-BE49-F238E27FC236}">
                <a16:creationId xmlns:a16="http://schemas.microsoft.com/office/drawing/2014/main" id="{3A5D5896-0058-4F6A-EBC4-50B7060E79FE}"/>
              </a:ext>
            </a:extLst>
          </p:cNvPr>
          <p:cNvSpPr txBox="1"/>
          <p:nvPr/>
        </p:nvSpPr>
        <p:spPr>
          <a:xfrm>
            <a:off x="4326187" y="1840580"/>
            <a:ext cx="3848100" cy="369332"/>
          </a:xfrm>
          <a:prstGeom prst="rect">
            <a:avLst/>
          </a:prstGeom>
          <a:noFill/>
        </p:spPr>
        <p:txBody>
          <a:bodyPr wrap="square" rtlCol="0">
            <a:spAutoFit/>
          </a:bodyPr>
          <a:lstStyle/>
          <a:p>
            <a:pPr algn="ctr"/>
            <a:r>
              <a:rPr lang="en-US" b="1" dirty="0">
                <a:latin typeface="Optima" panose="02000503060000020004" pitchFamily="2" charset="0"/>
              </a:rPr>
              <a:t>Written Authorization</a:t>
            </a:r>
          </a:p>
        </p:txBody>
      </p:sp>
      <p:sp>
        <p:nvSpPr>
          <p:cNvPr id="13" name="TextBox 12">
            <a:extLst>
              <a:ext uri="{FF2B5EF4-FFF2-40B4-BE49-F238E27FC236}">
                <a16:creationId xmlns:a16="http://schemas.microsoft.com/office/drawing/2014/main" id="{3A48620D-6715-1F17-E4CE-98044FCBEE10}"/>
              </a:ext>
            </a:extLst>
          </p:cNvPr>
          <p:cNvSpPr txBox="1"/>
          <p:nvPr/>
        </p:nvSpPr>
        <p:spPr>
          <a:xfrm>
            <a:off x="4326187" y="2361232"/>
            <a:ext cx="3848100" cy="646331"/>
          </a:xfrm>
          <a:prstGeom prst="rect">
            <a:avLst/>
          </a:prstGeom>
          <a:noFill/>
        </p:spPr>
        <p:txBody>
          <a:bodyPr wrap="square" rtlCol="0">
            <a:spAutoFit/>
          </a:bodyPr>
          <a:lstStyle/>
          <a:p>
            <a:pPr algn="ctr"/>
            <a:r>
              <a:rPr lang="en-US" b="1" dirty="0">
                <a:latin typeface="Optima" panose="02000503060000020004" pitchFamily="2" charset="0"/>
              </a:rPr>
              <a:t>Release Information for </a:t>
            </a:r>
          </a:p>
          <a:p>
            <a:pPr algn="ctr"/>
            <a:r>
              <a:rPr lang="en-US" b="1" dirty="0">
                <a:latin typeface="Optima" panose="02000503060000020004" pitchFamily="2" charset="0"/>
              </a:rPr>
              <a:t>Clarification Purposes </a:t>
            </a:r>
          </a:p>
        </p:txBody>
      </p:sp>
      <p:sp>
        <p:nvSpPr>
          <p:cNvPr id="14" name="TextBox 13">
            <a:extLst>
              <a:ext uri="{FF2B5EF4-FFF2-40B4-BE49-F238E27FC236}">
                <a16:creationId xmlns:a16="http://schemas.microsoft.com/office/drawing/2014/main" id="{EB5CA66C-29B5-23E4-7AA0-B3F583F5CABE}"/>
              </a:ext>
            </a:extLst>
          </p:cNvPr>
          <p:cNvSpPr txBox="1"/>
          <p:nvPr/>
        </p:nvSpPr>
        <p:spPr>
          <a:xfrm>
            <a:off x="738505" y="3838037"/>
            <a:ext cx="1906857" cy="707886"/>
          </a:xfrm>
          <a:prstGeom prst="rect">
            <a:avLst/>
          </a:prstGeom>
          <a:noFill/>
        </p:spPr>
        <p:txBody>
          <a:bodyPr wrap="square" rtlCol="0">
            <a:spAutoFit/>
          </a:bodyPr>
          <a:lstStyle/>
          <a:p>
            <a:r>
              <a:rPr lang="en-US" sz="2000" dirty="0"/>
              <a:t>Employee may authorize</a:t>
            </a:r>
          </a:p>
        </p:txBody>
      </p:sp>
      <p:sp>
        <p:nvSpPr>
          <p:cNvPr id="15" name="TextBox 14">
            <a:extLst>
              <a:ext uri="{FF2B5EF4-FFF2-40B4-BE49-F238E27FC236}">
                <a16:creationId xmlns:a16="http://schemas.microsoft.com/office/drawing/2014/main" id="{EA0534FD-B340-571A-CC86-E7013043BD51}"/>
              </a:ext>
            </a:extLst>
          </p:cNvPr>
          <p:cNvSpPr txBox="1"/>
          <p:nvPr/>
        </p:nvSpPr>
        <p:spPr>
          <a:xfrm>
            <a:off x="2693049" y="3979906"/>
            <a:ext cx="2347742" cy="400110"/>
          </a:xfrm>
          <a:prstGeom prst="rect">
            <a:avLst/>
          </a:prstGeom>
          <a:noFill/>
        </p:spPr>
        <p:txBody>
          <a:bodyPr wrap="square" rtlCol="0">
            <a:spAutoFit/>
          </a:bodyPr>
          <a:lstStyle/>
          <a:p>
            <a:r>
              <a:rPr lang="en-US" sz="2000" dirty="0"/>
              <a:t>health care provider</a:t>
            </a:r>
          </a:p>
        </p:txBody>
      </p:sp>
      <p:sp>
        <p:nvSpPr>
          <p:cNvPr id="16" name="TextBox 15">
            <a:extLst>
              <a:ext uri="{FF2B5EF4-FFF2-40B4-BE49-F238E27FC236}">
                <a16:creationId xmlns:a16="http://schemas.microsoft.com/office/drawing/2014/main" id="{E4C56B16-D492-1C35-8991-A9956278DB68}"/>
              </a:ext>
            </a:extLst>
          </p:cNvPr>
          <p:cNvSpPr txBox="1"/>
          <p:nvPr/>
        </p:nvSpPr>
        <p:spPr>
          <a:xfrm>
            <a:off x="5106703" y="3835061"/>
            <a:ext cx="3440568" cy="707886"/>
          </a:xfrm>
          <a:prstGeom prst="rect">
            <a:avLst/>
          </a:prstGeom>
          <a:noFill/>
        </p:spPr>
        <p:txBody>
          <a:bodyPr wrap="square" rtlCol="0">
            <a:spAutoFit/>
          </a:bodyPr>
          <a:lstStyle/>
          <a:p>
            <a:r>
              <a:rPr lang="en-US" sz="2000" dirty="0"/>
              <a:t>to provide clarification directly to the employer </a:t>
            </a:r>
          </a:p>
        </p:txBody>
      </p:sp>
      <p:pic>
        <p:nvPicPr>
          <p:cNvPr id="18" name="Picture 17">
            <a:extLst>
              <a:ext uri="{FF2B5EF4-FFF2-40B4-BE49-F238E27FC236}">
                <a16:creationId xmlns:a16="http://schemas.microsoft.com/office/drawing/2014/main" id="{9547319E-1ED5-8F5D-3842-D3264406C84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460" b="94153" l="7828" r="93151">
                        <a14:foregroundMark x1="16634" y1="25202" x2="11350" y2="39516"/>
                        <a14:foregroundMark x1="11350" y1="39516" x2="10176" y2="56452"/>
                        <a14:foregroundMark x1="10176" y1="56452" x2="14873" y2="70968"/>
                        <a14:foregroundMark x1="14873" y1="70968" x2="36986" y2="91734"/>
                        <a14:foregroundMark x1="36986" y1="91734" x2="53033" y2="92944"/>
                        <a14:foregroundMark x1="53033" y1="92944" x2="67906" y2="89919"/>
                        <a14:foregroundMark x1="67906" y1="89919" x2="86888" y2="65927"/>
                        <a14:foregroundMark x1="86888" y1="65927" x2="89041" y2="50403"/>
                        <a14:foregroundMark x1="89041" y1="50403" x2="85714" y2="35282"/>
                        <a14:foregroundMark x1="85714" y1="35282" x2="77299" y2="22581"/>
                        <a14:foregroundMark x1="77299" y1="22581" x2="64971" y2="14113"/>
                        <a14:foregroundMark x1="64971" y1="14113" x2="49902" y2="9677"/>
                        <a14:foregroundMark x1="49902" y1="9677" x2="34442" y2="10081"/>
                        <a14:foregroundMark x1="34442" y1="10081" x2="16243" y2="26008"/>
                        <a14:foregroundMark x1="22505" y1="80040" x2="73973" y2="25605"/>
                        <a14:foregroundMark x1="6654" y1="43145" x2="8023" y2="58669"/>
                        <a14:foregroundMark x1="8023" y1="58669" x2="8415" y2="59476"/>
                        <a14:foregroundMark x1="57534" y1="10081" x2="45597" y2="7661"/>
                        <a14:foregroundMark x1="89041" y1="43548" x2="90607" y2="56452"/>
                        <a14:foregroundMark x1="70646" y1="77419" x2="70646" y2="77419"/>
                        <a14:foregroundMark x1="91585" y1="44153" x2="93151" y2="59476"/>
                        <a14:foregroundMark x1="93151" y1="59476" x2="90607" y2="44556"/>
                        <a14:foregroundMark x1="61252" y1="94153" x2="39530" y2="92944"/>
                      </a14:backgroundRemoval>
                    </a14:imgEffect>
                  </a14:imgLayer>
                </a14:imgProps>
              </a:ext>
              <a:ext uri="{28A0092B-C50C-407E-A947-70E740481C1C}">
                <a14:useLocalDpi xmlns:a14="http://schemas.microsoft.com/office/drawing/2010/main" val="0"/>
              </a:ext>
            </a:extLst>
          </a:blip>
          <a:stretch>
            <a:fillRect/>
          </a:stretch>
        </p:blipFill>
        <p:spPr>
          <a:xfrm>
            <a:off x="3256553" y="4727835"/>
            <a:ext cx="1981200" cy="1938992"/>
          </a:xfrm>
          <a:prstGeom prst="rect">
            <a:avLst/>
          </a:prstGeom>
        </p:spPr>
      </p:pic>
      <p:sp>
        <p:nvSpPr>
          <p:cNvPr id="3" name="TextBox 2">
            <a:extLst>
              <a:ext uri="{FF2B5EF4-FFF2-40B4-BE49-F238E27FC236}">
                <a16:creationId xmlns:a16="http://schemas.microsoft.com/office/drawing/2014/main" id="{49337916-5828-447B-C843-F31FF208FCB6}"/>
              </a:ext>
            </a:extLst>
          </p:cNvPr>
          <p:cNvSpPr txBox="1"/>
          <p:nvPr/>
        </p:nvSpPr>
        <p:spPr>
          <a:xfrm>
            <a:off x="760277" y="3855184"/>
            <a:ext cx="3048000" cy="1631216"/>
          </a:xfrm>
          <a:prstGeom prst="rect">
            <a:avLst/>
          </a:prstGeom>
          <a:noFill/>
        </p:spPr>
        <p:txBody>
          <a:bodyPr wrap="square" rtlCol="0">
            <a:spAutoFit/>
          </a:bodyPr>
          <a:lstStyle/>
          <a:p>
            <a:r>
              <a:rPr lang="en-US" sz="2000" dirty="0"/>
              <a:t>If the employee chooses not to provide such authorization to  the employer or clarify the certification -</a:t>
            </a:r>
          </a:p>
        </p:txBody>
      </p:sp>
      <p:sp>
        <p:nvSpPr>
          <p:cNvPr id="5" name="TextBox 4">
            <a:extLst>
              <a:ext uri="{FF2B5EF4-FFF2-40B4-BE49-F238E27FC236}">
                <a16:creationId xmlns:a16="http://schemas.microsoft.com/office/drawing/2014/main" id="{F7FFBB89-6033-5C76-DD0D-E44D78929D55}"/>
              </a:ext>
            </a:extLst>
          </p:cNvPr>
          <p:cNvSpPr txBox="1"/>
          <p:nvPr/>
        </p:nvSpPr>
        <p:spPr>
          <a:xfrm>
            <a:off x="3067506" y="5327999"/>
            <a:ext cx="2359294" cy="830997"/>
          </a:xfrm>
          <a:prstGeom prst="rect">
            <a:avLst/>
          </a:prstGeom>
          <a:noFill/>
        </p:spPr>
        <p:txBody>
          <a:bodyPr wrap="square" rtlCol="0">
            <a:spAutoFit/>
          </a:bodyPr>
          <a:lstStyle/>
          <a:p>
            <a:pPr algn="ctr"/>
            <a:r>
              <a:rPr lang="en-US" sz="2400" dirty="0"/>
              <a:t>FMLA Leave Request</a:t>
            </a:r>
          </a:p>
        </p:txBody>
      </p:sp>
      <p:pic>
        <p:nvPicPr>
          <p:cNvPr id="9" name="slide 9 redux.mp3">
            <a:hlinkClick r:id="" action="ppaction://media"/>
            <a:extLst>
              <a:ext uri="{FF2B5EF4-FFF2-40B4-BE49-F238E27FC236}">
                <a16:creationId xmlns:a16="http://schemas.microsoft.com/office/drawing/2014/main" id="{1A1C62E9-909F-6A35-3118-939EF985D4A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18209" y="6324600"/>
            <a:ext cx="641862" cy="533400"/>
          </a:xfrm>
          <a:prstGeom prst="rect">
            <a:avLst/>
          </a:prstGeom>
        </p:spPr>
      </p:pic>
    </p:spTree>
    <p:extLst>
      <p:ext uri="{BB962C8B-B14F-4D97-AF65-F5344CB8AC3E}">
        <p14:creationId xmlns:p14="http://schemas.microsoft.com/office/powerpoint/2010/main" val="1961093225"/>
      </p:ext>
    </p:extLst>
  </p:cSld>
  <p:clrMapOvr>
    <a:masterClrMapping/>
  </p:clrMapOvr>
  <mc:AlternateContent xmlns:mc="http://schemas.openxmlformats.org/markup-compatibility/2006" xmlns:p14="http://schemas.microsoft.com/office/powerpoint/2010/main">
    <mc:Choice Requires="p14">
      <p:transition p14:dur="250" advClick="0" advTm="72600">
        <p:fade/>
      </p:transition>
    </mc:Choice>
    <mc:Fallback xmlns="">
      <p:transition advClick="0" advTm="726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881" fill="hold"/>
                                        <p:tgtEl>
                                          <p:spTgt spid="9"/>
                                        </p:tgtEl>
                                      </p:cBhvr>
                                    </p:cmd>
                                  </p:childTnLst>
                                </p:cTn>
                              </p:par>
                              <p:par>
                                <p:cTn id="7" presetID="9" presetClass="entr" presetSubtype="0" fill="hold" nodeType="withEffect">
                                  <p:stCondLst>
                                    <p:cond delay="670"/>
                                  </p:stCondLst>
                                  <p:childTnLst>
                                    <p:set>
                                      <p:cBhvr>
                                        <p:cTn id="8" dur="1" fill="hold">
                                          <p:stCondLst>
                                            <p:cond delay="0"/>
                                          </p:stCondLst>
                                        </p:cTn>
                                        <p:tgtEl>
                                          <p:spTgt spid="11"/>
                                        </p:tgtEl>
                                        <p:attrNameLst>
                                          <p:attrName>style.visibility</p:attrName>
                                        </p:attrNameLst>
                                      </p:cBhvr>
                                      <p:to>
                                        <p:strVal val="visible"/>
                                      </p:to>
                                    </p:set>
                                    <p:animEffect transition="in" filter="dissolve">
                                      <p:cBhvr>
                                        <p:cTn id="9" dur="500"/>
                                        <p:tgtEl>
                                          <p:spTgt spid="11"/>
                                        </p:tgtEl>
                                      </p:cBhvr>
                                    </p:animEffect>
                                  </p:childTnLst>
                                </p:cTn>
                              </p:par>
                              <p:par>
                                <p:cTn id="10" presetID="9" presetClass="entr" presetSubtype="0" fill="hold" nodeType="withEffect">
                                  <p:stCondLst>
                                    <p:cond delay="10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par>
                                <p:cTn id="13" presetID="9" presetClass="entr" presetSubtype="0" fill="hold" nodeType="withEffect">
                                  <p:stCondLst>
                                    <p:cond delay="600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ssolve">
                                      <p:cBhvr>
                                        <p:cTn id="15" dur="500"/>
                                        <p:tgtEl>
                                          <p:spTgt spid="4">
                                            <p:txEl>
                                              <p:pRg st="2" end="2"/>
                                            </p:txEl>
                                          </p:spTgt>
                                        </p:tgtEl>
                                      </p:cBhvr>
                                    </p:animEffect>
                                  </p:childTnLst>
                                </p:cTn>
                              </p:par>
                              <p:par>
                                <p:cTn id="16" presetID="9" presetClass="exit" presetSubtype="0" fill="hold" grpId="0" nodeType="withEffect">
                                  <p:stCondLst>
                                    <p:cond delay="22000"/>
                                  </p:stCondLst>
                                  <p:childTnLst>
                                    <p:animEffect transition="out" filter="dissolve">
                                      <p:cBhvr>
                                        <p:cTn id="17" dur="500"/>
                                        <p:tgtEl>
                                          <p:spTgt spid="4">
                                            <p:txEl>
                                              <p:pRg st="0" end="0"/>
                                            </p:txEl>
                                          </p:spTgt>
                                        </p:tgtEl>
                                      </p:cBhvr>
                                    </p:animEffect>
                                    <p:set>
                                      <p:cBhvr>
                                        <p:cTn id="18" dur="1" fill="hold">
                                          <p:stCondLst>
                                            <p:cond delay="499"/>
                                          </p:stCondLst>
                                        </p:cTn>
                                        <p:tgtEl>
                                          <p:spTgt spid="4">
                                            <p:txEl>
                                              <p:pRg st="0" end="0"/>
                                            </p:txEl>
                                          </p:spTgt>
                                        </p:tgtEl>
                                        <p:attrNameLst>
                                          <p:attrName>style.visibility</p:attrName>
                                        </p:attrNameLst>
                                      </p:cBhvr>
                                      <p:to>
                                        <p:strVal val="hidden"/>
                                      </p:to>
                                    </p:set>
                                  </p:childTnLst>
                                </p:cTn>
                              </p:par>
                              <p:par>
                                <p:cTn id="19" presetID="9" presetClass="exit" presetSubtype="0" fill="hold" grpId="0" nodeType="withEffect">
                                  <p:stCondLst>
                                    <p:cond delay="22000"/>
                                  </p:stCondLst>
                                  <p:childTnLst>
                                    <p:animEffect transition="out" filter="dissolve">
                                      <p:cBhvr>
                                        <p:cTn id="20" dur="500"/>
                                        <p:tgtEl>
                                          <p:spTgt spid="4">
                                            <p:txEl>
                                              <p:pRg st="2" end="2"/>
                                            </p:txEl>
                                          </p:spTgt>
                                        </p:tgtEl>
                                      </p:cBhvr>
                                    </p:animEffect>
                                    <p:set>
                                      <p:cBhvr>
                                        <p:cTn id="21" dur="1" fill="hold">
                                          <p:stCondLst>
                                            <p:cond delay="499"/>
                                          </p:stCondLst>
                                        </p:cTn>
                                        <p:tgtEl>
                                          <p:spTgt spid="4">
                                            <p:txEl>
                                              <p:pRg st="2" end="2"/>
                                            </p:txEl>
                                          </p:spTgt>
                                        </p:tgtEl>
                                        <p:attrNameLst>
                                          <p:attrName>style.visibility</p:attrName>
                                        </p:attrNameLst>
                                      </p:cBhvr>
                                      <p:to>
                                        <p:strVal val="hidden"/>
                                      </p:to>
                                    </p:set>
                                  </p:childTnLst>
                                </p:cTn>
                              </p:par>
                              <p:par>
                                <p:cTn id="22" presetID="9" presetClass="entr" presetSubtype="0" fill="hold" grpId="0" nodeType="withEffect">
                                  <p:stCondLst>
                                    <p:cond delay="2230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par>
                                <p:cTn id="25" presetID="9" presetClass="entr" presetSubtype="0" fill="hold" grpId="0" nodeType="withEffect">
                                  <p:stCondLst>
                                    <p:cond delay="2450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par>
                                <p:cTn id="28" presetID="9" presetClass="entr" presetSubtype="0" fill="hold" grpId="0" nodeType="withEffect">
                                  <p:stCondLst>
                                    <p:cond delay="2960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tgtEl>
                                          <p:spTgt spid="13"/>
                                        </p:tgtEl>
                                      </p:cBhvr>
                                    </p:animEffect>
                                  </p:childTnLst>
                                </p:cTn>
                              </p:par>
                              <p:par>
                                <p:cTn id="31" presetID="9" presetClass="entr" presetSubtype="0" fill="hold" grpId="0" nodeType="withEffect">
                                  <p:stCondLst>
                                    <p:cond delay="33000"/>
                                  </p:stCondLst>
                                  <p:childTnLst>
                                    <p:set>
                                      <p:cBhvr>
                                        <p:cTn id="32" dur="1" fill="hold">
                                          <p:stCondLst>
                                            <p:cond delay="0"/>
                                          </p:stCondLst>
                                        </p:cTn>
                                        <p:tgtEl>
                                          <p:spTgt spid="14"/>
                                        </p:tgtEl>
                                        <p:attrNameLst>
                                          <p:attrName>style.visibility</p:attrName>
                                        </p:attrNameLst>
                                      </p:cBhvr>
                                      <p:to>
                                        <p:strVal val="visible"/>
                                      </p:to>
                                    </p:set>
                                    <p:animEffect transition="in" filter="dissolve">
                                      <p:cBhvr>
                                        <p:cTn id="33" dur="500"/>
                                        <p:tgtEl>
                                          <p:spTgt spid="14"/>
                                        </p:tgtEl>
                                      </p:cBhvr>
                                    </p:animEffect>
                                  </p:childTnLst>
                                </p:cTn>
                              </p:par>
                              <p:par>
                                <p:cTn id="34" presetID="9" presetClass="entr" presetSubtype="0" fill="hold" grpId="0" nodeType="withEffect">
                                  <p:stCondLst>
                                    <p:cond delay="36000"/>
                                  </p:stCondLst>
                                  <p:childTnLst>
                                    <p:set>
                                      <p:cBhvr>
                                        <p:cTn id="35" dur="1" fill="hold">
                                          <p:stCondLst>
                                            <p:cond delay="0"/>
                                          </p:stCondLst>
                                        </p:cTn>
                                        <p:tgtEl>
                                          <p:spTgt spid="15"/>
                                        </p:tgtEl>
                                        <p:attrNameLst>
                                          <p:attrName>style.visibility</p:attrName>
                                        </p:attrNameLst>
                                      </p:cBhvr>
                                      <p:to>
                                        <p:strVal val="visible"/>
                                      </p:to>
                                    </p:set>
                                    <p:animEffect transition="in" filter="dissolve">
                                      <p:cBhvr>
                                        <p:cTn id="36" dur="500"/>
                                        <p:tgtEl>
                                          <p:spTgt spid="15"/>
                                        </p:tgtEl>
                                      </p:cBhvr>
                                    </p:animEffect>
                                  </p:childTnLst>
                                </p:cTn>
                              </p:par>
                              <p:par>
                                <p:cTn id="37" presetID="9" presetClass="entr" presetSubtype="0" fill="hold" grpId="0" nodeType="withEffect">
                                  <p:stCondLst>
                                    <p:cond delay="37700"/>
                                  </p:stCondLst>
                                  <p:childTnLst>
                                    <p:set>
                                      <p:cBhvr>
                                        <p:cTn id="38" dur="1" fill="hold">
                                          <p:stCondLst>
                                            <p:cond delay="0"/>
                                          </p:stCondLst>
                                        </p:cTn>
                                        <p:tgtEl>
                                          <p:spTgt spid="16"/>
                                        </p:tgtEl>
                                        <p:attrNameLst>
                                          <p:attrName>style.visibility</p:attrName>
                                        </p:attrNameLst>
                                      </p:cBhvr>
                                      <p:to>
                                        <p:strVal val="visible"/>
                                      </p:to>
                                    </p:set>
                                    <p:animEffect transition="in" filter="dissolve">
                                      <p:cBhvr>
                                        <p:cTn id="39" dur="500"/>
                                        <p:tgtEl>
                                          <p:spTgt spid="16"/>
                                        </p:tgtEl>
                                      </p:cBhvr>
                                    </p:animEffect>
                                  </p:childTnLst>
                                </p:cTn>
                              </p:par>
                              <p:par>
                                <p:cTn id="40" presetID="9" presetClass="exit" presetSubtype="0" fill="hold" grpId="1" nodeType="withEffect">
                                  <p:stCondLst>
                                    <p:cond delay="4290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9" presetClass="exit" presetSubtype="0" fill="hold" grpId="1" nodeType="withEffect">
                                  <p:stCondLst>
                                    <p:cond delay="42900"/>
                                  </p:stCondLst>
                                  <p:childTnLst>
                                    <p:animEffect transition="out" filter="dissolv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9" presetClass="exit" presetSubtype="0" fill="hold" grpId="1" nodeType="withEffect">
                                  <p:stCondLst>
                                    <p:cond delay="43000"/>
                                  </p:stCondLst>
                                  <p:childTnLst>
                                    <p:animEffect transition="out" filter="dissolv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9" presetClass="entr" presetSubtype="0" fill="hold" grpId="0" nodeType="withEffect">
                                  <p:stCondLst>
                                    <p:cond delay="43300"/>
                                  </p:stCondLst>
                                  <p:childTnLst>
                                    <p:set>
                                      <p:cBhvr>
                                        <p:cTn id="50" dur="1" fill="hold">
                                          <p:stCondLst>
                                            <p:cond delay="0"/>
                                          </p:stCondLst>
                                        </p:cTn>
                                        <p:tgtEl>
                                          <p:spTgt spid="3"/>
                                        </p:tgtEl>
                                        <p:attrNameLst>
                                          <p:attrName>style.visibility</p:attrName>
                                        </p:attrNameLst>
                                      </p:cBhvr>
                                      <p:to>
                                        <p:strVal val="visible"/>
                                      </p:to>
                                    </p:set>
                                    <p:animEffect transition="in" filter="dissolve">
                                      <p:cBhvr>
                                        <p:cTn id="51" dur="500"/>
                                        <p:tgtEl>
                                          <p:spTgt spid="3"/>
                                        </p:tgtEl>
                                      </p:cBhvr>
                                    </p:animEffect>
                                  </p:childTnLst>
                                </p:cTn>
                              </p:par>
                              <p:par>
                                <p:cTn id="52" presetID="9" presetClass="entr" presetSubtype="0" fill="hold" grpId="0" nodeType="withEffect">
                                  <p:stCondLst>
                                    <p:cond delay="53500"/>
                                  </p:stCondLst>
                                  <p:childTnLst>
                                    <p:set>
                                      <p:cBhvr>
                                        <p:cTn id="53" dur="1" fill="hold">
                                          <p:stCondLst>
                                            <p:cond delay="0"/>
                                          </p:stCondLst>
                                        </p:cTn>
                                        <p:tgtEl>
                                          <p:spTgt spid="6"/>
                                        </p:tgtEl>
                                        <p:attrNameLst>
                                          <p:attrName>style.visibility</p:attrName>
                                        </p:attrNameLst>
                                      </p:cBhvr>
                                      <p:to>
                                        <p:strVal val="visible"/>
                                      </p:to>
                                    </p:set>
                                    <p:animEffect transition="in" filter="dissolve">
                                      <p:cBhvr>
                                        <p:cTn id="54" dur="500"/>
                                        <p:tgtEl>
                                          <p:spTgt spid="6"/>
                                        </p:tgtEl>
                                      </p:cBhvr>
                                    </p:animEffect>
                                  </p:childTnLst>
                                </p:cTn>
                              </p:par>
                              <p:par>
                                <p:cTn id="55" presetID="9" presetClass="entr" presetSubtype="0" fill="hold" nodeType="withEffect">
                                  <p:stCondLst>
                                    <p:cond delay="55000"/>
                                  </p:stCondLst>
                                  <p:childTnLst>
                                    <p:set>
                                      <p:cBhvr>
                                        <p:cTn id="56" dur="1" fill="hold">
                                          <p:stCondLst>
                                            <p:cond delay="0"/>
                                          </p:stCondLst>
                                        </p:cTn>
                                        <p:tgtEl>
                                          <p:spTgt spid="5">
                                            <p:txEl>
                                              <p:pRg st="0" end="0"/>
                                            </p:txEl>
                                          </p:spTgt>
                                        </p:tgtEl>
                                        <p:attrNameLst>
                                          <p:attrName>style.visibility</p:attrName>
                                        </p:attrNameLst>
                                      </p:cBhvr>
                                      <p:to>
                                        <p:strVal val="visible"/>
                                      </p:to>
                                    </p:set>
                                    <p:animEffect transition="in" filter="dissolve">
                                      <p:cBhvr>
                                        <p:cTn id="57" dur="500"/>
                                        <p:tgtEl>
                                          <p:spTgt spid="5">
                                            <p:txEl>
                                              <p:pRg st="0" end="0"/>
                                            </p:txEl>
                                          </p:spTgt>
                                        </p:tgtEl>
                                      </p:cBhvr>
                                    </p:animEffect>
                                  </p:childTnLst>
                                </p:cTn>
                              </p:par>
                              <p:par>
                                <p:cTn id="58" presetID="9" presetClass="entr" presetSubtype="0" fill="hold" nodeType="withEffect">
                                  <p:stCondLst>
                                    <p:cond delay="55000"/>
                                  </p:stCondLst>
                                  <p:childTnLst>
                                    <p:set>
                                      <p:cBhvr>
                                        <p:cTn id="59" dur="1" fill="hold">
                                          <p:stCondLst>
                                            <p:cond delay="0"/>
                                          </p:stCondLst>
                                        </p:cTn>
                                        <p:tgtEl>
                                          <p:spTgt spid="18"/>
                                        </p:tgtEl>
                                        <p:attrNameLst>
                                          <p:attrName>style.visibility</p:attrName>
                                        </p:attrNameLst>
                                      </p:cBhvr>
                                      <p:to>
                                        <p:strVal val="visible"/>
                                      </p:to>
                                    </p:set>
                                    <p:animEffect transition="in" filter="dissolve">
                                      <p:cBhvr>
                                        <p:cTn id="60" dur="500"/>
                                        <p:tgtEl>
                                          <p:spTgt spid="18"/>
                                        </p:tgtEl>
                                      </p:cBhvr>
                                    </p:animEffect>
                                  </p:childTnLst>
                                </p:cTn>
                              </p:par>
                              <p:par>
                                <p:cTn id="61" presetID="9" presetClass="exit" presetSubtype="0" fill="hold" grpId="1" nodeType="withEffect">
                                  <p:stCondLst>
                                    <p:cond delay="59200"/>
                                  </p:stCondLst>
                                  <p:childTnLst>
                                    <p:animEffect transition="out" filter="dissolve">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par>
                                <p:cTn id="64" presetID="9" presetClass="exit" presetSubtype="0" fill="hold" grpId="1" nodeType="withEffect">
                                  <p:stCondLst>
                                    <p:cond delay="59400"/>
                                  </p:stCondLst>
                                  <p:childTnLst>
                                    <p:animEffect transition="out" filter="dissolv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par>
                                <p:cTn id="67" presetID="9" presetClass="exit" presetSubtype="0" fill="hold" nodeType="withEffect">
                                  <p:stCondLst>
                                    <p:cond delay="59400"/>
                                  </p:stCondLst>
                                  <p:childTnLst>
                                    <p:animEffect transition="out" filter="dissolv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par>
                                <p:cTn id="70" presetID="9" presetClass="exit" presetSubtype="0" fill="hold" grpId="0" nodeType="withEffect">
                                  <p:stCondLst>
                                    <p:cond delay="59400"/>
                                  </p:stCondLst>
                                  <p:childTnLst>
                                    <p:animEffect transition="out" filter="dissolve">
                                      <p:cBhvr>
                                        <p:cTn id="71" dur="500"/>
                                        <p:tgtEl>
                                          <p:spTgt spid="5">
                                            <p:txEl>
                                              <p:pRg st="0" end="0"/>
                                            </p:txEl>
                                          </p:spTgt>
                                        </p:tgtEl>
                                      </p:cBhvr>
                                    </p:animEffect>
                                    <p:set>
                                      <p:cBhvr>
                                        <p:cTn id="72" dur="1" fill="hold">
                                          <p:stCondLst>
                                            <p:cond delay="499"/>
                                          </p:stCondLst>
                                        </p:cTn>
                                        <p:tgtEl>
                                          <p:spTgt spid="5">
                                            <p:txEl>
                                              <p:pRg st="0" end="0"/>
                                            </p:txEl>
                                          </p:spTgt>
                                        </p:tgtEl>
                                        <p:attrNameLst>
                                          <p:attrName>style.visibility</p:attrName>
                                        </p:attrNameLst>
                                      </p:cBhvr>
                                      <p:to>
                                        <p:strVal val="hidden"/>
                                      </p:to>
                                    </p:set>
                                  </p:childTnLst>
                                </p:cTn>
                              </p:par>
                              <p:par>
                                <p:cTn id="73" presetID="9" presetClass="entr" presetSubtype="0" fill="hold" grpId="0" nodeType="withEffect">
                                  <p:stCondLst>
                                    <p:cond delay="59800"/>
                                  </p:stCondLst>
                                  <p:childTnLst>
                                    <p:set>
                                      <p:cBhvr>
                                        <p:cTn id="74" dur="1" fill="hold">
                                          <p:stCondLst>
                                            <p:cond delay="0"/>
                                          </p:stCondLst>
                                        </p:cTn>
                                        <p:tgtEl>
                                          <p:spTgt spid="7"/>
                                        </p:tgtEl>
                                        <p:attrNameLst>
                                          <p:attrName>style.visibility</p:attrName>
                                        </p:attrNameLst>
                                      </p:cBhvr>
                                      <p:to>
                                        <p:strVal val="visible"/>
                                      </p:to>
                                    </p:set>
                                    <p:animEffect transition="in" filter="dissolve">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9"/>
                </p:tgtEl>
              </p:cMediaNode>
            </p:audio>
          </p:childTnLst>
        </p:cTn>
      </p:par>
    </p:tnLst>
    <p:bldLst>
      <p:bldP spid="4" grpId="0" build="allAtOnce"/>
      <p:bldP spid="6" grpId="0"/>
      <p:bldP spid="6" grpId="1"/>
      <p:bldP spid="7" grpId="0"/>
      <p:bldP spid="8" grpId="0"/>
      <p:bldP spid="12" grpId="0"/>
      <p:bldP spid="13" grpId="0"/>
      <p:bldP spid="14" grpId="0"/>
      <p:bldP spid="14" grpId="1"/>
      <p:bldP spid="15" grpId="0"/>
      <p:bldP spid="15" grpId="1"/>
      <p:bldP spid="16" grpId="0"/>
      <p:bldP spid="16" grpId="1"/>
      <p:bldP spid="3" grpId="0"/>
      <p:bldP spid="3" grpId="1"/>
      <p:bldP spid="5" grpId="0"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34440</TotalTime>
  <Words>2613</Words>
  <Application>Microsoft Macintosh PowerPoint</Application>
  <PresentationFormat>On-screen Show (4:3)</PresentationFormat>
  <Paragraphs>228</Paragraphs>
  <Slides>27</Slides>
  <Notes>11</Notes>
  <HiddenSlides>0</HiddenSlides>
  <MMClips>26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Arial</vt:lpstr>
      <vt:lpstr>Calibri</vt:lpstr>
      <vt:lpstr>Calibri Light</vt:lpstr>
      <vt:lpstr>Copperplate</vt:lpstr>
      <vt:lpstr>Impact</vt:lpstr>
      <vt:lpstr>Optima</vt:lpstr>
      <vt:lpstr>ProximaNova</vt:lpstr>
      <vt:lpstr>Source Sans Pro Web</vt:lpstr>
      <vt:lpstr>Symbol</vt:lpstr>
      <vt:lpstr>Times New Roman</vt:lpstr>
      <vt:lpstr>Wingdings</vt:lpstr>
      <vt:lpstr>Office Theme</vt:lpstr>
      <vt:lpstr>PowerPoint Presentation</vt:lpstr>
      <vt:lpstr>Disclaimer</vt:lpstr>
      <vt:lpstr>Module Three  Moving On Down the FMLA Road</vt:lpstr>
      <vt:lpstr>Objectives</vt:lpstr>
      <vt:lpstr>PowerPoint Presentation</vt:lpstr>
      <vt:lpstr>PowerPoint Presentation</vt:lpstr>
      <vt:lpstr>PowerPoint Presentation</vt:lpstr>
      <vt:lpstr>Authentication and Clarification</vt:lpstr>
      <vt:lpstr>How Does HIPAA Fit In The Medical Certification Process?</vt:lpstr>
      <vt:lpstr>The Certification Process  (Second and Third Medical Opinions)</vt:lpstr>
      <vt:lpstr>Second and Third Medical Opinions – The Process</vt:lpstr>
      <vt:lpstr>PowerPoint Presentation</vt:lpstr>
      <vt:lpstr>PowerPoint Presentation</vt:lpstr>
      <vt:lpstr>PowerPoint Presentation</vt:lpstr>
      <vt:lpstr>PowerPoint Presentation</vt:lpstr>
      <vt:lpstr>PowerPoint Presentation</vt:lpstr>
      <vt:lpstr>PowerPoint Presentation</vt:lpstr>
      <vt:lpstr>Annual Medical Certification </vt:lpstr>
      <vt:lpstr>The FMLA Designation Notice </vt:lpstr>
      <vt:lpstr>The FMLA Designation Notice </vt:lpstr>
      <vt:lpstr>The FMLA Designation Notice </vt:lpstr>
      <vt:lpstr>The FMLA Designation Notice </vt:lpstr>
      <vt:lpstr>The FMLA Designation Notice </vt:lpstr>
      <vt:lpstr>The Failure to Give An FMLA Designation Notice </vt:lpstr>
      <vt:lpstr>PowerPoint Presentation</vt:lpstr>
      <vt:lpstr>End of Module Three  Thank you!  Mark Stephens www.mstephenstc.com 817-368-7494</vt:lpstr>
      <vt:lpstr>PowerPoint Presentation</vt:lpstr>
    </vt:vector>
  </TitlesOfParts>
  <Company>City of Denton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Family and Medical Leave Act</dc:title>
  <dc:creator>City of Denton</dc:creator>
  <cp:lastModifiedBy>Mark Stephens</cp:lastModifiedBy>
  <cp:revision>370</cp:revision>
  <cp:lastPrinted>2023-05-03T22:34:13Z</cp:lastPrinted>
  <dcterms:created xsi:type="dcterms:W3CDTF">2001-11-01T15:29:13Z</dcterms:created>
  <dcterms:modified xsi:type="dcterms:W3CDTF">2024-08-02T16:47:26Z</dcterms:modified>
</cp:coreProperties>
</file>