
<file path=[Content_Types].xml><?xml version="1.0" encoding="utf-8"?>
<Types xmlns="http://schemas.openxmlformats.org/package/2006/content-types">
  <Default Extension="emf" ContentType="image/x-em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2" r:id="rId1"/>
  </p:sldMasterIdLst>
  <p:notesMasterIdLst>
    <p:notesMasterId r:id="rId29"/>
  </p:notesMasterIdLst>
  <p:handoutMasterIdLst>
    <p:handoutMasterId r:id="rId30"/>
  </p:handoutMasterIdLst>
  <p:sldIdLst>
    <p:sldId id="256" r:id="rId2"/>
    <p:sldId id="326" r:id="rId3"/>
    <p:sldId id="478" r:id="rId4"/>
    <p:sldId id="476" r:id="rId5"/>
    <p:sldId id="325" r:id="rId6"/>
    <p:sldId id="309" r:id="rId7"/>
    <p:sldId id="327" r:id="rId8"/>
    <p:sldId id="492" r:id="rId9"/>
    <p:sldId id="498" r:id="rId10"/>
    <p:sldId id="495" r:id="rId11"/>
    <p:sldId id="493" r:id="rId12"/>
    <p:sldId id="494" r:id="rId13"/>
    <p:sldId id="477" r:id="rId14"/>
    <p:sldId id="329" r:id="rId15"/>
    <p:sldId id="499" r:id="rId16"/>
    <p:sldId id="496" r:id="rId17"/>
    <p:sldId id="500" r:id="rId18"/>
    <p:sldId id="481" r:id="rId19"/>
    <p:sldId id="475" r:id="rId20"/>
    <p:sldId id="480" r:id="rId21"/>
    <p:sldId id="485" r:id="rId22"/>
    <p:sldId id="479" r:id="rId23"/>
    <p:sldId id="482" r:id="rId24"/>
    <p:sldId id="486" r:id="rId25"/>
    <p:sldId id="488" r:id="rId26"/>
    <p:sldId id="330" r:id="rId27"/>
    <p:sldId id="491" r:id="rId28"/>
  </p:sldIdLst>
  <p:sldSz cx="9144000" cy="6858000" type="screen4x3"/>
  <p:notesSz cx="6950075" cy="9236075"/>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33" autoAdjust="0"/>
    <p:restoredTop sz="95884" autoAdjust="0"/>
  </p:normalViewPr>
  <p:slideViewPr>
    <p:cSldViewPr>
      <p:cViewPr>
        <p:scale>
          <a:sx n="86" d="100"/>
          <a:sy n="86" d="100"/>
        </p:scale>
        <p:origin x="400" y="6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BC7E276-B3B8-80E9-A553-D0AC65F2976C}"/>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58371" name="Rectangle 3">
            <a:extLst>
              <a:ext uri="{FF2B5EF4-FFF2-40B4-BE49-F238E27FC236}">
                <a16:creationId xmlns:a16="http://schemas.microsoft.com/office/drawing/2014/main" id="{9700DF75-18E9-A362-2534-E29EE680754E}"/>
              </a:ext>
            </a:extLst>
          </p:cNvPr>
          <p:cNvSpPr>
            <a:spLocks noGrp="1" noChangeArrowheads="1"/>
          </p:cNvSpPr>
          <p:nvPr>
            <p:ph type="dt" sz="quarter"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58372" name="Rectangle 4">
            <a:extLst>
              <a:ext uri="{FF2B5EF4-FFF2-40B4-BE49-F238E27FC236}">
                <a16:creationId xmlns:a16="http://schemas.microsoft.com/office/drawing/2014/main" id="{0217E49B-577D-50D0-088F-22540CE2D1F3}"/>
              </a:ext>
            </a:extLst>
          </p:cNvPr>
          <p:cNvSpPr>
            <a:spLocks noGrp="1" noChangeArrowheads="1"/>
          </p:cNvSpPr>
          <p:nvPr>
            <p:ph type="ftr" sz="quarter" idx="2"/>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58373" name="Rectangle 5">
            <a:extLst>
              <a:ext uri="{FF2B5EF4-FFF2-40B4-BE49-F238E27FC236}">
                <a16:creationId xmlns:a16="http://schemas.microsoft.com/office/drawing/2014/main" id="{6CBAC419-7695-EDD2-1E5E-3E2A2C0A8897}"/>
              </a:ext>
            </a:extLst>
          </p:cNvPr>
          <p:cNvSpPr>
            <a:spLocks noGrp="1" noChangeArrowheads="1"/>
          </p:cNvSpPr>
          <p:nvPr>
            <p:ph type="sldNum" sz="quarter" idx="3"/>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9D843E28-64CB-414B-B502-C9A2FFA5D91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606253C-5E39-CEB4-61CB-569E482B18F3}"/>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11267" name="Rectangle 3">
            <a:extLst>
              <a:ext uri="{FF2B5EF4-FFF2-40B4-BE49-F238E27FC236}">
                <a16:creationId xmlns:a16="http://schemas.microsoft.com/office/drawing/2014/main" id="{03FABB6D-08E1-81B3-241A-7D7833417795}"/>
              </a:ext>
            </a:extLst>
          </p:cNvPr>
          <p:cNvSpPr>
            <a:spLocks noGrp="1" noChangeArrowheads="1"/>
          </p:cNvSpPr>
          <p:nvPr>
            <p:ph type="dt"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21508" name="Rectangle 4">
            <a:extLst>
              <a:ext uri="{FF2B5EF4-FFF2-40B4-BE49-F238E27FC236}">
                <a16:creationId xmlns:a16="http://schemas.microsoft.com/office/drawing/2014/main" id="{A494DC46-F6B1-8209-6D24-C60C165CCE7D}"/>
              </a:ext>
            </a:extLst>
          </p:cNvPr>
          <p:cNvSpPr>
            <a:spLocks noGrp="1" noRot="1" noChangeAspect="1" noChangeArrowheads="1" noTextEdit="1"/>
          </p:cNvSpPr>
          <p:nvPr>
            <p:ph type="sldImg" idx="2"/>
          </p:nvPr>
        </p:nvSpPr>
        <p:spPr bwMode="auto">
          <a:xfrm>
            <a:off x="1168400" y="693738"/>
            <a:ext cx="4614863"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18A0928A-C5D6-F798-A2DB-45A3C6DA09C4}"/>
              </a:ext>
            </a:extLst>
          </p:cNvPr>
          <p:cNvSpPr>
            <a:spLocks noGrp="1" noChangeArrowheads="1"/>
          </p:cNvSpPr>
          <p:nvPr>
            <p:ph type="body" sz="quarter" idx="3"/>
          </p:nvPr>
        </p:nvSpPr>
        <p:spPr bwMode="auto">
          <a:xfrm>
            <a:off x="927100" y="4387850"/>
            <a:ext cx="5095875" cy="4154488"/>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431ED27C-2D52-5E76-8D68-8146905948E3}"/>
              </a:ext>
            </a:extLst>
          </p:cNvPr>
          <p:cNvSpPr>
            <a:spLocks noGrp="1" noChangeArrowheads="1"/>
          </p:cNvSpPr>
          <p:nvPr>
            <p:ph type="ftr" sz="quarter" idx="4"/>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11271" name="Rectangle 7">
            <a:extLst>
              <a:ext uri="{FF2B5EF4-FFF2-40B4-BE49-F238E27FC236}">
                <a16:creationId xmlns:a16="http://schemas.microsoft.com/office/drawing/2014/main" id="{56D58940-0642-7D53-0B11-C5C3B9752D39}"/>
              </a:ext>
            </a:extLst>
          </p:cNvPr>
          <p:cNvSpPr>
            <a:spLocks noGrp="1" noChangeArrowheads="1"/>
          </p:cNvSpPr>
          <p:nvPr>
            <p:ph type="sldNum" sz="quarter" idx="5"/>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8A2BB86B-EF9B-5847-A54D-0BAA252B62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AE30514-2A0D-D520-7A8F-C8F9DABFF942}"/>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ECE48D3D-2954-29C6-FBBF-E1F7857A6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79" name="Slide Number Placeholder 3">
            <a:extLst>
              <a:ext uri="{FF2B5EF4-FFF2-40B4-BE49-F238E27FC236}">
                <a16:creationId xmlns:a16="http://schemas.microsoft.com/office/drawing/2014/main" id="{3C701510-C148-95B2-9988-36EC604421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DE5DBD-D938-AE45-B8F7-A5CF4D804587}"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buFont typeface="Arial" panose="020B0604020202020204" pitchFamily="34" charset="0"/>
              <a:buChar char="•"/>
            </a:pPr>
            <a:r>
              <a:rPr lang="en-US" sz="1800" b="0" i="0" u="none" strike="noStrike" dirty="0">
                <a:solidFill>
                  <a:srgbClr val="212121"/>
                </a:solidFill>
                <a:effectLst/>
                <a:latin typeface="Source Sans Pro Web"/>
              </a:rPr>
              <a:t>The poster must be displayed in plain view where all employees and applicants can readily see it and must have text large enough so it can be easily read.</a:t>
            </a:r>
          </a:p>
          <a:p>
            <a:pPr algn="l" fontAlgn="t">
              <a:buFont typeface="Arial" panose="020B0604020202020204" pitchFamily="34" charset="0"/>
              <a:buChar char="•"/>
            </a:pPr>
            <a:r>
              <a:rPr lang="en-US" sz="1800" b="0" i="0" u="none" strike="noStrike" dirty="0">
                <a:solidFill>
                  <a:srgbClr val="212121"/>
                </a:solidFill>
                <a:effectLst/>
                <a:latin typeface="Source Sans Pro Web"/>
              </a:rPr>
              <a:t>The information displayed on the poster must explain the FMLA provisions and provide information on how to file a complaint with the Wage and Hour Division.</a:t>
            </a:r>
          </a:p>
          <a:p>
            <a:pPr algn="l" fontAlgn="t">
              <a:buFont typeface="Arial" panose="020B0604020202020204" pitchFamily="34" charset="0"/>
              <a:buChar char="•"/>
            </a:pPr>
            <a:r>
              <a:rPr lang="en-US" sz="1800" b="0" i="0" u="none" strike="noStrike" dirty="0">
                <a:solidFill>
                  <a:srgbClr val="212121"/>
                </a:solidFill>
                <a:effectLst/>
                <a:latin typeface="Source Sans Pro Web"/>
              </a:rPr>
              <a:t>If a significant portion of employees do not read and write English, the employer must provide the general notice in a language in which they can read and write.</a:t>
            </a:r>
          </a:p>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13</a:t>
            </a:fld>
            <a:endParaRPr lang="en-US" altLang="en-US"/>
          </a:p>
        </p:txBody>
      </p:sp>
    </p:spTree>
    <p:extLst>
      <p:ext uri="{BB962C8B-B14F-4D97-AF65-F5344CB8AC3E}">
        <p14:creationId xmlns:p14="http://schemas.microsoft.com/office/powerpoint/2010/main" val="275860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none" strike="noStrike" dirty="0">
                <a:solidFill>
                  <a:srgbClr val="253951"/>
                </a:solidFill>
                <a:effectLst/>
                <a:latin typeface="depot-new-web"/>
              </a:rPr>
              <a:t>Employers’ Responsibilities</a:t>
            </a:r>
          </a:p>
          <a:p>
            <a:pPr algn="l" fontAlgn="base"/>
            <a:r>
              <a:rPr lang="en-US" b="0" i="0" u="none" strike="noStrike" dirty="0">
                <a:solidFill>
                  <a:srgbClr val="081D2C"/>
                </a:solidFill>
                <a:effectLst/>
                <a:latin typeface="depot-new-web"/>
              </a:rPr>
              <a:t>On June 28, 2016, the Court issued its opinion in the case of </a:t>
            </a:r>
            <a:r>
              <a:rPr lang="en-US" b="0" i="1" u="none" strike="noStrike" dirty="0" err="1">
                <a:solidFill>
                  <a:srgbClr val="081D2C"/>
                </a:solidFill>
                <a:effectLst/>
                <a:latin typeface="inherit"/>
              </a:rPr>
              <a:t>Vannoy</a:t>
            </a:r>
            <a:r>
              <a:rPr lang="en-US" b="0" i="1" u="none" strike="noStrike" dirty="0">
                <a:solidFill>
                  <a:srgbClr val="081D2C"/>
                </a:solidFill>
                <a:effectLst/>
                <a:latin typeface="inherit"/>
              </a:rPr>
              <a:t> v. The Federal Reserve Bank of Richmond</a:t>
            </a:r>
            <a:r>
              <a:rPr lang="en-US" b="0" i="0" u="none" strike="noStrike" dirty="0">
                <a:solidFill>
                  <a:srgbClr val="081D2C"/>
                </a:solidFill>
                <a:effectLst/>
                <a:latin typeface="depot-new-web"/>
              </a:rPr>
              <a:t>, in which it held that an employer may be liable for a violation of the FMLA even if it grants an employee’s request for medical leave. The Court found that a defective “Rights and Responsibilities” notice which omitted information about the right to reinstatement may have interfered with the employee’s understanding and exercise of his rights under the FMLA.</a:t>
            </a:r>
          </a:p>
          <a:p>
            <a:pPr algn="l" fontAlgn="base"/>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an employee of the Federal Reserve Bank of Richmond, was battling depression and alcoholism. The bank was aware of this condition and made efforts to accommodate his condition. In November 2010,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was hospitalized for psychiatric treatment where it was recommended that he complete a 30-day inpatient rehabilitation program. Around this time, the bank granted his request for one month of leave under the FMLA (which was submitted as an application for short term disability). The bank sent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a notice of his FMLA rights and responsibilities, but the notice did not include any reference to job protection rights under the FMLA.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returned to work with a doctor’s note before the expiration of the month of approved FMLA leave and did not enter into the recommended inpatient treatment program.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testified that he was fearful that taking extended time off from work would result in termination.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was subsequently terminated after failing to report for a three-day work assignment in Baltimore. In his suit against the bank,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claimed that he would have stayed on leave longer if he was aware of his restoration rights.</a:t>
            </a:r>
          </a:p>
          <a:p>
            <a:pPr algn="l" fontAlgn="base"/>
            <a:r>
              <a:rPr lang="en-US" b="0" i="0" u="none" strike="noStrike" dirty="0">
                <a:solidFill>
                  <a:srgbClr val="081D2C"/>
                </a:solidFill>
                <a:effectLst/>
                <a:latin typeface="depot-new-web"/>
              </a:rPr>
              <a:t>The Fourth Circuit reversed the district court’s finding of summary judgment in favor of the bank, and held that there was sufficient evidence to show that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would have exercised his rights under the FMLA differently had he known his job would be protected. Thus, the Fourth Circuit found that the evidence presented was sufficient to show prejudice to </a:t>
            </a:r>
            <a:r>
              <a:rPr lang="en-US" b="0" i="0" u="none" strike="noStrike" dirty="0" err="1">
                <a:solidFill>
                  <a:srgbClr val="081D2C"/>
                </a:solidFill>
                <a:effectLst/>
                <a:latin typeface="depot-new-web"/>
              </a:rPr>
              <a:t>Vannoy</a:t>
            </a:r>
            <a:r>
              <a:rPr lang="en-US" b="0" i="0" u="none" strike="noStrike" dirty="0">
                <a:solidFill>
                  <a:srgbClr val="081D2C"/>
                </a:solidFill>
                <a:effectLst/>
                <a:latin typeface="depot-new-web"/>
              </a:rPr>
              <a:t> for the bank’s failure to provide the requisite notice of the right to reinstatement under the FMLA.</a:t>
            </a:r>
          </a:p>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16</a:t>
            </a:fld>
            <a:endParaRPr lang="en-US" altLang="en-US"/>
          </a:p>
        </p:txBody>
      </p:sp>
    </p:spTree>
    <p:extLst>
      <p:ext uri="{BB962C8B-B14F-4D97-AF65-F5344CB8AC3E}">
        <p14:creationId xmlns:p14="http://schemas.microsoft.com/office/powerpoint/2010/main" val="2124520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18</a:t>
            </a:fld>
            <a:endParaRPr lang="en-US"/>
          </a:p>
        </p:txBody>
      </p:sp>
    </p:spTree>
    <p:extLst>
      <p:ext uri="{BB962C8B-B14F-4D97-AF65-F5344CB8AC3E}">
        <p14:creationId xmlns:p14="http://schemas.microsoft.com/office/powerpoint/2010/main" val="391818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19</a:t>
            </a:fld>
            <a:endParaRPr lang="en-US"/>
          </a:p>
        </p:txBody>
      </p:sp>
    </p:spTree>
    <p:extLst>
      <p:ext uri="{BB962C8B-B14F-4D97-AF65-F5344CB8AC3E}">
        <p14:creationId xmlns:p14="http://schemas.microsoft.com/office/powerpoint/2010/main" val="353695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20</a:t>
            </a:fld>
            <a:endParaRPr lang="en-US"/>
          </a:p>
        </p:txBody>
      </p:sp>
    </p:spTree>
    <p:extLst>
      <p:ext uri="{BB962C8B-B14F-4D97-AF65-F5344CB8AC3E}">
        <p14:creationId xmlns:p14="http://schemas.microsoft.com/office/powerpoint/2010/main" val="242951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21</a:t>
            </a:fld>
            <a:endParaRPr lang="en-US"/>
          </a:p>
        </p:txBody>
      </p:sp>
    </p:spTree>
    <p:extLst>
      <p:ext uri="{BB962C8B-B14F-4D97-AF65-F5344CB8AC3E}">
        <p14:creationId xmlns:p14="http://schemas.microsoft.com/office/powerpoint/2010/main" val="159862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that is not foreseeable when need for leave is unexpected, the employee must provide notice of leave that is unforeseeable as much as possible to follow the employer’s notices for leave once employer has enough information that indicates an employees need for leave may be </a:t>
            </a:r>
            <a:r>
              <a:rPr lang="en-US" dirty="0" err="1"/>
              <a:t>fmla</a:t>
            </a:r>
            <a:r>
              <a:rPr lang="en-US" dirty="0"/>
              <a:t> qualifying reason, the employer should begin the </a:t>
            </a:r>
            <a:r>
              <a:rPr lang="en-US" dirty="0" err="1"/>
              <a:t>fmla</a:t>
            </a:r>
            <a:r>
              <a:rPr lang="en-US" dirty="0"/>
              <a:t> process. Managers assistant managers supervisors must be able to recognize an </a:t>
            </a:r>
            <a:r>
              <a:rPr lang="en-US" dirty="0" err="1"/>
              <a:t>fmla</a:t>
            </a:r>
            <a:r>
              <a:rPr lang="en-US" dirty="0"/>
              <a:t> qualifying reason for </a:t>
            </a:r>
            <a:r>
              <a:rPr lang="en-US" dirty="0" err="1"/>
              <a:t>leaveand</a:t>
            </a:r>
            <a:r>
              <a:rPr lang="en-US" dirty="0"/>
              <a:t> properly </a:t>
            </a:r>
            <a:r>
              <a:rPr lang="en-US" dirty="0" err="1"/>
              <a:t>initiatethe</a:t>
            </a:r>
            <a:r>
              <a:rPr lang="en-US" dirty="0"/>
              <a:t> </a:t>
            </a:r>
            <a:r>
              <a:rPr lang="en-US" dirty="0" err="1"/>
              <a:t>reuired</a:t>
            </a:r>
            <a:r>
              <a:rPr lang="en-US" dirty="0"/>
              <a:t> </a:t>
            </a:r>
            <a:r>
              <a:rPr lang="en-US" dirty="0" err="1"/>
              <a:t>notificaitons</a:t>
            </a:r>
            <a:r>
              <a:rPr lang="en-US" dirty="0"/>
              <a:t> and </a:t>
            </a:r>
            <a:r>
              <a:rPr lang="en-US" dirty="0" err="1"/>
              <a:t>eligibity</a:t>
            </a:r>
            <a:r>
              <a:rPr lang="en-US" dirty="0"/>
              <a:t> checks its all abut compliance</a:t>
            </a:r>
          </a:p>
          <a:p>
            <a:endParaRPr lang="en-US" dirty="0"/>
          </a:p>
          <a:p>
            <a:r>
              <a:rPr lang="en-US" dirty="0"/>
              <a:t>An employer may waive the employee’s notice requirement or its own internal rules about leave requests</a:t>
            </a:r>
          </a:p>
          <a:p>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22</a:t>
            </a:fld>
            <a:endParaRPr lang="en-US"/>
          </a:p>
        </p:txBody>
      </p:sp>
    </p:spTree>
    <p:extLst>
      <p:ext uri="{BB962C8B-B14F-4D97-AF65-F5344CB8AC3E}">
        <p14:creationId xmlns:p14="http://schemas.microsoft.com/office/powerpoint/2010/main" val="2003329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23</a:t>
            </a:fld>
            <a:endParaRPr lang="en-US"/>
          </a:p>
        </p:txBody>
      </p:sp>
    </p:spTree>
    <p:extLst>
      <p:ext uri="{BB962C8B-B14F-4D97-AF65-F5344CB8AC3E}">
        <p14:creationId xmlns:p14="http://schemas.microsoft.com/office/powerpoint/2010/main" val="20000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24</a:t>
            </a:fld>
            <a:endParaRPr lang="en-US"/>
          </a:p>
        </p:txBody>
      </p:sp>
    </p:spTree>
    <p:extLst>
      <p:ext uri="{BB962C8B-B14F-4D97-AF65-F5344CB8AC3E}">
        <p14:creationId xmlns:p14="http://schemas.microsoft.com/office/powerpoint/2010/main" val="1179032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25</a:t>
            </a:fld>
            <a:endParaRPr lang="en-US"/>
          </a:p>
        </p:txBody>
      </p:sp>
    </p:spTree>
    <p:extLst>
      <p:ext uri="{BB962C8B-B14F-4D97-AF65-F5344CB8AC3E}">
        <p14:creationId xmlns:p14="http://schemas.microsoft.com/office/powerpoint/2010/main" val="16075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907C077-C9E9-5673-BAF6-6C6676E42AE7}"/>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68A09B1D-EB03-4A38-09B5-BED69F3CE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BD3B9AC7-8215-7CBD-4A96-9FB836CC6F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340DFA-7A0E-D844-A1D1-9CE7EF0EC47F}" type="slidenum">
              <a:rPr lang="en-US" altLang="en-US" sz="1200" smtClean="0"/>
              <a:pPr/>
              <a:t>2</a:t>
            </a:fld>
            <a:endParaRPr lang="en-US" altLang="en-US" sz="1200"/>
          </a:p>
        </p:txBody>
      </p:sp>
    </p:spTree>
    <p:extLst>
      <p:ext uri="{BB962C8B-B14F-4D97-AF65-F5344CB8AC3E}">
        <p14:creationId xmlns:p14="http://schemas.microsoft.com/office/powerpoint/2010/main" val="110427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6ED4F39F-1E25-A942-B330-A395378287F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16FF7C6C-C327-EB7D-DA85-05BFDCB679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71" name="Slide Number Placeholder 3">
            <a:extLst>
              <a:ext uri="{FF2B5EF4-FFF2-40B4-BE49-F238E27FC236}">
                <a16:creationId xmlns:a16="http://schemas.microsoft.com/office/drawing/2014/main" id="{43E76F0C-6B2C-B123-C195-037B63CAC0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55E52C-6070-DD4C-B719-D7C19F7ABB26}" type="slidenum">
              <a:rPr lang="en-US" altLang="en-US" sz="1200" smtClean="0"/>
              <a:pPr/>
              <a:t>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7</a:t>
            </a:fld>
            <a:endParaRPr lang="en-US" altLang="en-US"/>
          </a:p>
        </p:txBody>
      </p:sp>
    </p:spTree>
    <p:extLst>
      <p:ext uri="{BB962C8B-B14F-4D97-AF65-F5344CB8AC3E}">
        <p14:creationId xmlns:p14="http://schemas.microsoft.com/office/powerpoint/2010/main" val="29183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8</a:t>
            </a:fld>
            <a:endParaRPr lang="en-US" altLang="en-US"/>
          </a:p>
        </p:txBody>
      </p:sp>
    </p:spTree>
    <p:extLst>
      <p:ext uri="{BB962C8B-B14F-4D97-AF65-F5344CB8AC3E}">
        <p14:creationId xmlns:p14="http://schemas.microsoft.com/office/powerpoint/2010/main" val="2764764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9</a:t>
            </a:fld>
            <a:endParaRPr lang="en-US" altLang="en-US"/>
          </a:p>
        </p:txBody>
      </p:sp>
    </p:spTree>
    <p:extLst>
      <p:ext uri="{BB962C8B-B14F-4D97-AF65-F5344CB8AC3E}">
        <p14:creationId xmlns:p14="http://schemas.microsoft.com/office/powerpoint/2010/main" val="146252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10</a:t>
            </a:fld>
            <a:endParaRPr lang="en-US" altLang="en-US"/>
          </a:p>
        </p:txBody>
      </p:sp>
    </p:spTree>
    <p:extLst>
      <p:ext uri="{BB962C8B-B14F-4D97-AF65-F5344CB8AC3E}">
        <p14:creationId xmlns:p14="http://schemas.microsoft.com/office/powerpoint/2010/main" val="3371129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11</a:t>
            </a:fld>
            <a:endParaRPr lang="en-US" altLang="en-US"/>
          </a:p>
        </p:txBody>
      </p:sp>
    </p:spTree>
    <p:extLst>
      <p:ext uri="{BB962C8B-B14F-4D97-AF65-F5344CB8AC3E}">
        <p14:creationId xmlns:p14="http://schemas.microsoft.com/office/powerpoint/2010/main" val="921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12</a:t>
            </a:fld>
            <a:endParaRPr lang="en-US" altLang="en-US"/>
          </a:p>
        </p:txBody>
      </p:sp>
    </p:spTree>
    <p:extLst>
      <p:ext uri="{BB962C8B-B14F-4D97-AF65-F5344CB8AC3E}">
        <p14:creationId xmlns:p14="http://schemas.microsoft.com/office/powerpoint/2010/main" val="207820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EA91-9E0E-ED1C-4920-C6436CAC9A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4ACBE7-C233-90A6-869E-16FFEFC0916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6DB27E6-4F62-7205-42C7-0489DD5B5E3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857A27A-33EA-921B-6B58-21DBE789601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8A4B1D3-D06D-C96B-7E69-CC9516527AD0}"/>
              </a:ext>
            </a:extLst>
          </p:cNvPr>
          <p:cNvSpPr>
            <a:spLocks noGrp="1"/>
          </p:cNvSpPr>
          <p:nvPr>
            <p:ph type="sldNum" sz="quarter" idx="12"/>
          </p:nvPr>
        </p:nvSpPr>
        <p:spPr/>
        <p:txBody>
          <a:bodyPr/>
          <a:lstStyle/>
          <a:p>
            <a:pPr>
              <a:defRPr/>
            </a:pPr>
            <a:fld id="{5177D36A-2D19-354C-8048-675CF2AC5EE0}" type="slidenum">
              <a:rPr lang="en-US" altLang="en-US" smtClean="0"/>
              <a:pPr>
                <a:defRPr/>
              </a:pPr>
              <a:t>‹#›</a:t>
            </a:fld>
            <a:endParaRPr lang="en-US" altLang="en-US"/>
          </a:p>
        </p:txBody>
      </p:sp>
    </p:spTree>
    <p:extLst>
      <p:ext uri="{BB962C8B-B14F-4D97-AF65-F5344CB8AC3E}">
        <p14:creationId xmlns:p14="http://schemas.microsoft.com/office/powerpoint/2010/main" val="1452428231"/>
      </p:ext>
    </p:extLst>
  </p:cSld>
  <p:clrMapOvr>
    <a:masterClrMapping/>
  </p:clrMapOvr>
  <p:transition>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DEB8-3225-E4AE-E1C2-36379A1E7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F69F0-7A56-374F-7E0F-7C478B604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E52E4-1DB3-2563-50FB-196EBE80E05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307FC02-582C-AC50-6553-46269F05F70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BC5BF9-E2F8-F809-5E1B-84A74E6EDF68}"/>
              </a:ext>
            </a:extLst>
          </p:cNvPr>
          <p:cNvSpPr>
            <a:spLocks noGrp="1"/>
          </p:cNvSpPr>
          <p:nvPr>
            <p:ph type="sldNum" sz="quarter" idx="12"/>
          </p:nvPr>
        </p:nvSpPr>
        <p:spPr/>
        <p:txBody>
          <a:bodyPr/>
          <a:lstStyle/>
          <a:p>
            <a:pPr>
              <a:defRPr/>
            </a:pPr>
            <a:fld id="{98A24CA6-0B18-784B-B07A-344525A90488}" type="slidenum">
              <a:rPr lang="en-US" altLang="en-US" smtClean="0"/>
              <a:pPr>
                <a:defRPr/>
              </a:pPr>
              <a:t>‹#›</a:t>
            </a:fld>
            <a:endParaRPr lang="en-US" altLang="en-US"/>
          </a:p>
        </p:txBody>
      </p:sp>
    </p:spTree>
    <p:extLst>
      <p:ext uri="{BB962C8B-B14F-4D97-AF65-F5344CB8AC3E}">
        <p14:creationId xmlns:p14="http://schemas.microsoft.com/office/powerpoint/2010/main" val="355996553"/>
      </p:ext>
    </p:extLst>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460DA-C471-4130-7643-594001BCBE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FB210-2135-164E-A74A-C579FE00BF8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0906B-C743-B64B-E9FB-3C0C10E50EE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43A9ED0-744A-FACD-D335-4FE969DF219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856A98F-04C3-5588-83B2-A52AB7E77E12}"/>
              </a:ext>
            </a:extLst>
          </p:cNvPr>
          <p:cNvSpPr>
            <a:spLocks noGrp="1"/>
          </p:cNvSpPr>
          <p:nvPr>
            <p:ph type="sldNum" sz="quarter" idx="12"/>
          </p:nvPr>
        </p:nvSpPr>
        <p:spPr/>
        <p:txBody>
          <a:bodyPr/>
          <a:lstStyle/>
          <a:p>
            <a:pPr>
              <a:defRPr/>
            </a:pPr>
            <a:fld id="{4CA2C093-F11F-FF40-A6D4-B9DC20C9A5AB}" type="slidenum">
              <a:rPr lang="en-US" altLang="en-US" smtClean="0"/>
              <a:pPr>
                <a:defRPr/>
              </a:pPr>
              <a:t>‹#›</a:t>
            </a:fld>
            <a:endParaRPr lang="en-US" altLang="en-US"/>
          </a:p>
        </p:txBody>
      </p:sp>
    </p:spTree>
    <p:extLst>
      <p:ext uri="{BB962C8B-B14F-4D97-AF65-F5344CB8AC3E}">
        <p14:creationId xmlns:p14="http://schemas.microsoft.com/office/powerpoint/2010/main" val="1137126536"/>
      </p:ext>
    </p:extLst>
  </p:cSld>
  <p:clrMapOvr>
    <a:masterClrMapping/>
  </p:clrMapOvr>
  <p:transition>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1"/>
            <a:ext cx="7772400" cy="1206500"/>
          </a:xfrm>
        </p:spPr>
        <p:txBody>
          <a:bodyPr/>
          <a:lstStyle/>
          <a:p>
            <a:r>
              <a:rPr lang="en-US"/>
              <a:t>Click to edit Master title style</a:t>
            </a:r>
          </a:p>
        </p:txBody>
      </p:sp>
      <p:sp>
        <p:nvSpPr>
          <p:cNvPr id="3" name="Text Placeholder 2"/>
          <p:cNvSpPr>
            <a:spLocks noGrp="1"/>
          </p:cNvSpPr>
          <p:nvPr>
            <p:ph type="body" sz="half" idx="1"/>
          </p:nvPr>
        </p:nvSpPr>
        <p:spPr>
          <a:xfrm>
            <a:off x="1219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00200"/>
            <a:ext cx="3810000" cy="44958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40137363-39C8-CB5E-CFEB-021D8905C03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DE7AEE-7B7F-1E0C-BD6E-BDFCBAF687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B908-8318-BC0A-3AFB-212E04A43708}"/>
              </a:ext>
            </a:extLst>
          </p:cNvPr>
          <p:cNvSpPr>
            <a:spLocks noGrp="1"/>
          </p:cNvSpPr>
          <p:nvPr>
            <p:ph type="sldNum" sz="quarter" idx="12"/>
          </p:nvPr>
        </p:nvSpPr>
        <p:spPr/>
        <p:txBody>
          <a:bodyPr/>
          <a:lstStyle>
            <a:lvl1pPr>
              <a:defRPr/>
            </a:lvl1pPr>
          </a:lstStyle>
          <a:p>
            <a:pPr>
              <a:defRPr/>
            </a:pPr>
            <a:fld id="{E108C89E-F2F4-C140-9552-C3B0974EAC79}" type="slidenum">
              <a:rPr lang="en-US" altLang="en-US"/>
              <a:pPr>
                <a:defRPr/>
              </a:pPr>
              <a:t>‹#›</a:t>
            </a:fld>
            <a:endParaRPr lang="en-US" altLang="en-US"/>
          </a:p>
        </p:txBody>
      </p:sp>
    </p:spTree>
    <p:extLst>
      <p:ext uri="{BB962C8B-B14F-4D97-AF65-F5344CB8AC3E}">
        <p14:creationId xmlns:p14="http://schemas.microsoft.com/office/powerpoint/2010/main" val="2101986962"/>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5E34-637A-7CAD-A173-AA86FCDD1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620E7-E4AB-068D-7ED0-4E8CC076F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448AC-2822-E56E-F50A-CC33D2CDBB0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7199E38-5305-8EA7-C238-72C30FA1854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0043BA8-CF10-F580-A275-4B3F901DA459}"/>
              </a:ext>
            </a:extLst>
          </p:cNvPr>
          <p:cNvSpPr>
            <a:spLocks noGrp="1"/>
          </p:cNvSpPr>
          <p:nvPr>
            <p:ph type="sldNum" sz="quarter" idx="12"/>
          </p:nvPr>
        </p:nvSpPr>
        <p:spPr/>
        <p:txBody>
          <a:bodyPr/>
          <a:lstStyle/>
          <a:p>
            <a:pPr>
              <a:defRPr/>
            </a:pPr>
            <a:fld id="{9E8F8F29-2482-D644-9BBC-8E8265B6293C}" type="slidenum">
              <a:rPr lang="en-US" altLang="en-US" smtClean="0"/>
              <a:pPr>
                <a:defRPr/>
              </a:pPr>
              <a:t>‹#›</a:t>
            </a:fld>
            <a:endParaRPr lang="en-US" altLang="en-US"/>
          </a:p>
        </p:txBody>
      </p:sp>
    </p:spTree>
    <p:extLst>
      <p:ext uri="{BB962C8B-B14F-4D97-AF65-F5344CB8AC3E}">
        <p14:creationId xmlns:p14="http://schemas.microsoft.com/office/powerpoint/2010/main" val="3265118472"/>
      </p:ext>
    </p:extLst>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87F0-6844-CB6E-0E9C-E6D9B56BAC2C}"/>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28DB13-0427-1DB7-B3F6-4AE44FFB5BFF}"/>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7E654-17D0-CFAD-47B9-BF7032954CB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0D32E64-8FD8-0C55-C426-7DA1256539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D70503-59E1-FAED-C47F-F192A13074FE}"/>
              </a:ext>
            </a:extLst>
          </p:cNvPr>
          <p:cNvSpPr>
            <a:spLocks noGrp="1"/>
          </p:cNvSpPr>
          <p:nvPr>
            <p:ph type="sldNum" sz="quarter" idx="12"/>
          </p:nvPr>
        </p:nvSpPr>
        <p:spPr/>
        <p:txBody>
          <a:bodyPr/>
          <a:lstStyle/>
          <a:p>
            <a:pPr>
              <a:defRPr/>
            </a:pPr>
            <a:fld id="{BED81B23-2B05-1542-BC7D-6DA29132F3B3}" type="slidenum">
              <a:rPr lang="en-US" altLang="en-US" smtClean="0"/>
              <a:pPr>
                <a:defRPr/>
              </a:pPr>
              <a:t>‹#›</a:t>
            </a:fld>
            <a:endParaRPr lang="en-US" altLang="en-US"/>
          </a:p>
        </p:txBody>
      </p:sp>
    </p:spTree>
    <p:extLst>
      <p:ext uri="{BB962C8B-B14F-4D97-AF65-F5344CB8AC3E}">
        <p14:creationId xmlns:p14="http://schemas.microsoft.com/office/powerpoint/2010/main" val="4034667884"/>
      </p:ext>
    </p:extLst>
  </p:cSld>
  <p:clrMapOvr>
    <a:masterClrMapping/>
  </p:clrMapOvr>
  <p:transition>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A131-73E4-2B77-86F3-FFC633CC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EECBB-CBAE-6916-4BA3-B23B3FDF484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0A63B-4D70-DEA9-53F0-D349981B92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1C0112-FE9E-71BB-36B3-8A3EC046468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0C2AE27-654D-621D-CD8B-E1EA4C6CF73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70FB6A-2EE5-3932-BDA6-F947A3AEB33D}"/>
              </a:ext>
            </a:extLst>
          </p:cNvPr>
          <p:cNvSpPr>
            <a:spLocks noGrp="1"/>
          </p:cNvSpPr>
          <p:nvPr>
            <p:ph type="sldNum" sz="quarter" idx="12"/>
          </p:nvPr>
        </p:nvSpPr>
        <p:spPr/>
        <p:txBody>
          <a:bodyPr/>
          <a:lstStyle/>
          <a:p>
            <a:pPr>
              <a:defRPr/>
            </a:pPr>
            <a:fld id="{70FBB8CD-C001-1247-BD2E-88A460348736}" type="slidenum">
              <a:rPr lang="en-US" altLang="en-US" smtClean="0"/>
              <a:pPr>
                <a:defRPr/>
              </a:pPr>
              <a:t>‹#›</a:t>
            </a:fld>
            <a:endParaRPr lang="en-US" altLang="en-US"/>
          </a:p>
        </p:txBody>
      </p:sp>
    </p:spTree>
    <p:extLst>
      <p:ext uri="{BB962C8B-B14F-4D97-AF65-F5344CB8AC3E}">
        <p14:creationId xmlns:p14="http://schemas.microsoft.com/office/powerpoint/2010/main" val="1149642805"/>
      </p:ext>
    </p:extLst>
  </p:cSld>
  <p:clrMapOvr>
    <a:masterClrMapping/>
  </p:clrMapOvr>
  <p:transition>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14E9-A7B2-83FD-14C0-C879C8581F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CFD10-C0D7-A64F-D7C6-B31347233E7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00871-F96E-0095-BA96-3805EB41C9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33263-B513-ED44-11FC-1CD53BF8D7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8615D-5F55-57A3-1CFB-04A10462BA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BD8F12-8E0F-090C-F785-F1660576B6E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2E002A4-3AAD-71A0-5130-57514D668F8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15FC0EA-CDD7-7DC9-E117-C69666DB04FB}"/>
              </a:ext>
            </a:extLst>
          </p:cNvPr>
          <p:cNvSpPr>
            <a:spLocks noGrp="1"/>
          </p:cNvSpPr>
          <p:nvPr>
            <p:ph type="sldNum" sz="quarter" idx="12"/>
          </p:nvPr>
        </p:nvSpPr>
        <p:spPr/>
        <p:txBody>
          <a:bodyPr/>
          <a:lstStyle/>
          <a:p>
            <a:pPr>
              <a:defRPr/>
            </a:pPr>
            <a:fld id="{84CB24F0-D2CE-0D47-A798-8210A28652BC}" type="slidenum">
              <a:rPr lang="en-US" altLang="en-US" smtClean="0"/>
              <a:pPr>
                <a:defRPr/>
              </a:pPr>
              <a:t>‹#›</a:t>
            </a:fld>
            <a:endParaRPr lang="en-US" altLang="en-US"/>
          </a:p>
        </p:txBody>
      </p:sp>
    </p:spTree>
    <p:extLst>
      <p:ext uri="{BB962C8B-B14F-4D97-AF65-F5344CB8AC3E}">
        <p14:creationId xmlns:p14="http://schemas.microsoft.com/office/powerpoint/2010/main" val="118058012"/>
      </p:ext>
    </p:extLst>
  </p:cSld>
  <p:clrMapOvr>
    <a:masterClrMapping/>
  </p:clrMapOvr>
  <p:transition>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4024-DE65-6F6E-4D54-F27F5F9678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0EBB2D-885B-F764-003D-21FF551879F5}"/>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B6528CF0-9DE8-AAAC-60B1-5E93B80E3E9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647A2AF5-5765-7F00-6259-ECE4979B33CA}"/>
              </a:ext>
            </a:extLst>
          </p:cNvPr>
          <p:cNvSpPr>
            <a:spLocks noGrp="1"/>
          </p:cNvSpPr>
          <p:nvPr>
            <p:ph type="sldNum" sz="quarter" idx="12"/>
          </p:nvPr>
        </p:nvSpPr>
        <p:spPr/>
        <p:txBody>
          <a:bodyPr/>
          <a:lstStyle/>
          <a:p>
            <a:pPr>
              <a:defRPr/>
            </a:pPr>
            <a:fld id="{E7A0A8D0-B68B-C44B-BB06-B2264BB45A1C}" type="slidenum">
              <a:rPr lang="en-US" altLang="en-US" smtClean="0"/>
              <a:pPr>
                <a:defRPr/>
              </a:pPr>
              <a:t>‹#›</a:t>
            </a:fld>
            <a:endParaRPr lang="en-US" altLang="en-US"/>
          </a:p>
        </p:txBody>
      </p:sp>
    </p:spTree>
    <p:extLst>
      <p:ext uri="{BB962C8B-B14F-4D97-AF65-F5344CB8AC3E}">
        <p14:creationId xmlns:p14="http://schemas.microsoft.com/office/powerpoint/2010/main" val="1110792925"/>
      </p:ext>
    </p:extLst>
  </p:cSld>
  <p:clrMapOvr>
    <a:masterClrMapping/>
  </p:clrMapOvr>
  <p:transition>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45ED1-5323-3BB6-4744-41C65B6E3273}"/>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6D81223D-22D7-8F28-125F-2B4B9C7B88C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C8BA9D4-27D3-4F7D-416D-20475C5410C8}"/>
              </a:ext>
            </a:extLst>
          </p:cNvPr>
          <p:cNvSpPr>
            <a:spLocks noGrp="1"/>
          </p:cNvSpPr>
          <p:nvPr>
            <p:ph type="sldNum" sz="quarter" idx="12"/>
          </p:nvPr>
        </p:nvSpPr>
        <p:spPr/>
        <p:txBody>
          <a:bodyPr/>
          <a:lstStyle/>
          <a:p>
            <a:pPr>
              <a:defRPr/>
            </a:pPr>
            <a:fld id="{818115D1-36CD-9D4D-B83E-A7C224775C24}" type="slidenum">
              <a:rPr lang="en-US" altLang="en-US" smtClean="0"/>
              <a:pPr>
                <a:defRPr/>
              </a:pPr>
              <a:t>‹#›</a:t>
            </a:fld>
            <a:endParaRPr lang="en-US" altLang="en-US"/>
          </a:p>
        </p:txBody>
      </p:sp>
    </p:spTree>
    <p:extLst>
      <p:ext uri="{BB962C8B-B14F-4D97-AF65-F5344CB8AC3E}">
        <p14:creationId xmlns:p14="http://schemas.microsoft.com/office/powerpoint/2010/main" val="1554240082"/>
      </p:ext>
    </p:extLst>
  </p:cSld>
  <p:clrMapOvr>
    <a:masterClrMapping/>
  </p:clrMapOvr>
  <p:transition>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CD0-4DF9-6B8E-2085-F5296BC2E0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420A7C-4C3E-8832-A779-099DCB7FAB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0A729-BD77-72A2-CF99-B551720A7A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179A7B-F468-F006-AB14-FF2F776FA0A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216DB31-8256-9F3A-7079-236FE83220D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942BF85-B879-285D-4A81-A8A675F6D2BD}"/>
              </a:ext>
            </a:extLst>
          </p:cNvPr>
          <p:cNvSpPr>
            <a:spLocks noGrp="1"/>
          </p:cNvSpPr>
          <p:nvPr>
            <p:ph type="sldNum" sz="quarter" idx="12"/>
          </p:nvPr>
        </p:nvSpPr>
        <p:spPr/>
        <p:txBody>
          <a:bodyPr/>
          <a:lstStyle/>
          <a:p>
            <a:pPr>
              <a:defRPr/>
            </a:pPr>
            <a:fld id="{AD186E2D-3802-B244-973D-3E6C3AB6033F}" type="slidenum">
              <a:rPr lang="en-US" altLang="en-US" smtClean="0"/>
              <a:pPr>
                <a:defRPr/>
              </a:pPr>
              <a:t>‹#›</a:t>
            </a:fld>
            <a:endParaRPr lang="en-US" altLang="en-US"/>
          </a:p>
        </p:txBody>
      </p:sp>
    </p:spTree>
    <p:extLst>
      <p:ext uri="{BB962C8B-B14F-4D97-AF65-F5344CB8AC3E}">
        <p14:creationId xmlns:p14="http://schemas.microsoft.com/office/powerpoint/2010/main" val="2536126606"/>
      </p:ext>
    </p:extLst>
  </p:cSld>
  <p:clrMapOvr>
    <a:masterClrMapping/>
  </p:clrMapOvr>
  <p:transition>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82F5-8012-55CB-CB1B-3FA8B4476C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78AFF8-44E3-1030-2BD1-1469BDEAC2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41DE27-AD00-C13D-13D4-4DBBBC811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FD1DA6-D57C-D7C5-397C-8F7A6993143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7E89714-F073-52D5-9429-915D5F3663E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FFBFC5F-1FCB-B5AC-5D76-969B254C57C4}"/>
              </a:ext>
            </a:extLst>
          </p:cNvPr>
          <p:cNvSpPr>
            <a:spLocks noGrp="1"/>
          </p:cNvSpPr>
          <p:nvPr>
            <p:ph type="sldNum" sz="quarter" idx="12"/>
          </p:nvPr>
        </p:nvSpPr>
        <p:spPr/>
        <p:txBody>
          <a:bodyPr/>
          <a:lstStyle/>
          <a:p>
            <a:pPr>
              <a:defRPr/>
            </a:pPr>
            <a:fld id="{75A73966-6818-B844-AC37-BE5F30362575}" type="slidenum">
              <a:rPr lang="en-US" altLang="en-US" smtClean="0"/>
              <a:pPr>
                <a:defRPr/>
              </a:pPr>
              <a:t>‹#›</a:t>
            </a:fld>
            <a:endParaRPr lang="en-US" altLang="en-US"/>
          </a:p>
        </p:txBody>
      </p:sp>
    </p:spTree>
    <p:extLst>
      <p:ext uri="{BB962C8B-B14F-4D97-AF65-F5344CB8AC3E}">
        <p14:creationId xmlns:p14="http://schemas.microsoft.com/office/powerpoint/2010/main" val="471715987"/>
      </p:ext>
    </p:extLst>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D53DD-24E9-A61A-93D4-B4D86822F0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392D2-1519-9E30-9687-61E789AA8F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0D5B-2AB3-77B2-0B6D-8565000732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0B201A7-0DB6-C62E-ABD3-F696607943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5235235-C1A7-1FF6-9625-8E6210526CA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07A32E2-1295-EB42-90D0-65617A1EEA7F}" type="slidenum">
              <a:rPr lang="en-US" altLang="en-US" smtClean="0"/>
              <a:pPr>
                <a:defRPr/>
              </a:pPr>
              <a:t>‹#›</a:t>
            </a:fld>
            <a:endParaRPr lang="en-US" altLang="en-US"/>
          </a:p>
        </p:txBody>
      </p:sp>
    </p:spTree>
    <p:extLst>
      <p:ext uri="{BB962C8B-B14F-4D97-AF65-F5344CB8AC3E}">
        <p14:creationId xmlns:p14="http://schemas.microsoft.com/office/powerpoint/2010/main" val="158779159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5" r:id="rId12"/>
  </p:sldLayoutIdLst>
  <p:transition>
    <p:blinds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jp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10.mp3"/><Relationship Id="rId1" Type="http://schemas.microsoft.com/office/2007/relationships/media" Target="../media/media10.mp3"/><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1.mp3"/><Relationship Id="rId1" Type="http://schemas.microsoft.com/office/2007/relationships/media" Target="../media/media11.mp3"/><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27.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hyperlink" Target="https://www.dol.gov/agencies/whd/fmla/form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mstephenstc.com/"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41000">
              <a:schemeClr val="accent6">
                <a:lumMod val="5000"/>
                <a:lumOff val="95000"/>
              </a:schemeClr>
            </a:gs>
            <a:gs pos="100000">
              <a:schemeClr val="accent6">
                <a:lumMod val="45000"/>
                <a:lumOff val="55000"/>
              </a:schemeClr>
            </a:gs>
            <a:gs pos="86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descr="ed95830b-5305-4bd5-aa89-f9efd0ff5f7f">
            <a:extLst>
              <a:ext uri="{FF2B5EF4-FFF2-40B4-BE49-F238E27FC236}">
                <a16:creationId xmlns:a16="http://schemas.microsoft.com/office/drawing/2014/main" id="{00BFAF1F-A5DA-A566-4F0F-DE4B51109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793" y="1207105"/>
            <a:ext cx="1981199" cy="17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MHRA">
            <a:extLst>
              <a:ext uri="{FF2B5EF4-FFF2-40B4-BE49-F238E27FC236}">
                <a16:creationId xmlns:a16="http://schemas.microsoft.com/office/drawing/2014/main" id="{5E2E8B86-358A-5A2C-AFB3-AC35ECD71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006" y="3783159"/>
            <a:ext cx="5352771" cy="1578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7A5262C-8FA0-6F53-C852-68FB55BFC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3437" y="1690445"/>
            <a:ext cx="4515907" cy="3764744"/>
          </a:xfrm>
          <a:prstGeom prst="rect">
            <a:avLst/>
          </a:prstGeom>
          <a:effectLst>
            <a:softEdge rad="63327"/>
          </a:effectLst>
        </p:spPr>
      </p:pic>
      <p:sp>
        <p:nvSpPr>
          <p:cNvPr id="13" name="TextBox 12">
            <a:extLst>
              <a:ext uri="{FF2B5EF4-FFF2-40B4-BE49-F238E27FC236}">
                <a16:creationId xmlns:a16="http://schemas.microsoft.com/office/drawing/2014/main" id="{71230642-8C33-5577-D881-65DC0E5B496D}"/>
              </a:ext>
            </a:extLst>
          </p:cNvPr>
          <p:cNvSpPr txBox="1"/>
          <p:nvPr/>
        </p:nvSpPr>
        <p:spPr>
          <a:xfrm>
            <a:off x="2079577" y="554667"/>
            <a:ext cx="5311823" cy="1015663"/>
          </a:xfrm>
          <a:prstGeom prst="rect">
            <a:avLst/>
          </a:prstGeom>
          <a:noFill/>
        </p:spPr>
        <p:txBody>
          <a:bodyPr wrap="square" rtlCol="0">
            <a:spAutoFit/>
          </a:bodyPr>
          <a:lstStyle/>
          <a:p>
            <a:pPr algn="ctr"/>
            <a:r>
              <a:rPr lang="en-US" sz="6000" dirty="0"/>
              <a:t>Welcome!</a:t>
            </a:r>
          </a:p>
        </p:txBody>
      </p:sp>
      <p:sp>
        <p:nvSpPr>
          <p:cNvPr id="9" name="TextBox 8">
            <a:extLst>
              <a:ext uri="{FF2B5EF4-FFF2-40B4-BE49-F238E27FC236}">
                <a16:creationId xmlns:a16="http://schemas.microsoft.com/office/drawing/2014/main" id="{AE9EE9B6-7EE2-4FF3-9452-99A9ACEC78C1}"/>
              </a:ext>
            </a:extLst>
          </p:cNvPr>
          <p:cNvSpPr txBox="1"/>
          <p:nvPr/>
        </p:nvSpPr>
        <p:spPr>
          <a:xfrm>
            <a:off x="3009900" y="2644170"/>
            <a:ext cx="3124200" cy="1569660"/>
          </a:xfrm>
          <a:prstGeom prst="rect">
            <a:avLst/>
          </a:prstGeom>
          <a:noFill/>
        </p:spPr>
        <p:txBody>
          <a:bodyPr wrap="square" rtlCol="0">
            <a:spAutoFit/>
          </a:bodyPr>
          <a:lstStyle/>
          <a:p>
            <a:pPr algn="ctr"/>
            <a:r>
              <a:rPr lang="en-US" sz="4800" b="1" dirty="0"/>
              <a:t>Module TWO</a:t>
            </a:r>
          </a:p>
        </p:txBody>
      </p:sp>
      <p:pic>
        <p:nvPicPr>
          <p:cNvPr id="2" name="slide 1 welcome mod 2.mp3">
            <a:hlinkClick r:id="" action="ppaction://media"/>
            <a:extLst>
              <a:ext uri="{FF2B5EF4-FFF2-40B4-BE49-F238E27FC236}">
                <a16:creationId xmlns:a16="http://schemas.microsoft.com/office/drawing/2014/main" id="{C49F891E-CA3A-AA24-CEAC-B304C29B8A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96793" y="6248400"/>
            <a:ext cx="457200" cy="355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48600">
        <p:fade/>
      </p:transition>
    </mc:Choice>
    <mc:Fallback>
      <p:transition advTm="48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2"/>
                                        </p:tgtEl>
                                      </p:cBhvr>
                                    </p:cmd>
                                  </p:childTnLst>
                                </p:cTn>
                              </p:par>
                              <p:par>
                                <p:cTn id="7" presetID="9"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9"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xit" presetSubtype="0" fill="hold" grpId="1" nodeType="withEffect">
                                  <p:stCondLst>
                                    <p:cond delay="3000"/>
                                  </p:stCondLst>
                                  <p:childTnLst>
                                    <p:animEffect transition="out" filter="dissolv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9" presetClass="exit" presetSubtype="0" fill="hold" grpId="1" nodeType="withEffect">
                                  <p:stCondLst>
                                    <p:cond delay="300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9" presetClass="entr" presetSubtype="0" fill="hold" nodeType="withEffect">
                                  <p:stCondLst>
                                    <p:cond delay="310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par>
                                <p:cTn id="22" presetID="9" presetClass="entr" presetSubtype="0" fill="hold" nodeType="withEffect">
                                  <p:stCondLst>
                                    <p:cond delay="40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xit" presetSubtype="0" fill="hold" nodeType="withEffect">
                                  <p:stCondLst>
                                    <p:cond delay="8800"/>
                                  </p:stCondLst>
                                  <p:childTnLst>
                                    <p:animEffect transition="out" filter="dissolv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9" presetClass="exit" presetSubtype="0" fill="hold" nodeType="withEffect">
                                  <p:stCondLst>
                                    <p:cond delay="8800"/>
                                  </p:stCondLst>
                                  <p:childTnLst>
                                    <p:animEffect transition="out" filter="dissolv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9" presetClass="entr" presetSubtype="0" fill="hold" nodeType="withEffect">
                                  <p:stCondLst>
                                    <p:cond delay="900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13" grpId="0"/>
      <p:bldP spid="13" grpId="1"/>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Autofit/>
          </a:bodyPr>
          <a:lstStyle/>
          <a:p>
            <a:r>
              <a:rPr lang="en-US" sz="3600" dirty="0">
                <a:latin typeface="+mn-lt"/>
              </a:rPr>
              <a:t>How Does Military Service Apply to the “1250”?</a:t>
            </a:r>
          </a:p>
        </p:txBody>
      </p:sp>
      <p:sp>
        <p:nvSpPr>
          <p:cNvPr id="4" name="TextBox 3">
            <a:extLst>
              <a:ext uri="{FF2B5EF4-FFF2-40B4-BE49-F238E27FC236}">
                <a16:creationId xmlns:a16="http://schemas.microsoft.com/office/drawing/2014/main" id="{7FD18C95-0E03-CD19-E60E-E5698AA3D421}"/>
              </a:ext>
            </a:extLst>
          </p:cNvPr>
          <p:cNvSpPr txBox="1"/>
          <p:nvPr/>
        </p:nvSpPr>
        <p:spPr>
          <a:xfrm>
            <a:off x="2760313" y="2489087"/>
            <a:ext cx="6038850" cy="2123658"/>
          </a:xfrm>
          <a:prstGeom prst="rect">
            <a:avLst/>
          </a:prstGeom>
          <a:noFill/>
        </p:spPr>
        <p:txBody>
          <a:bodyPr wrap="square" rtlCol="0">
            <a:spAutoFit/>
          </a:bodyPr>
          <a:lstStyle/>
          <a:p>
            <a:r>
              <a:rPr lang="en-US" sz="2200" dirty="0"/>
              <a:t>The employer is obliged to maintain accurate time records of hours worked by all employee regarding the Family and Medical Leave Act, because the employer has the burden of showing that the employee has not met the “hours of service” requirement.</a:t>
            </a:r>
          </a:p>
        </p:txBody>
      </p:sp>
      <p:pic>
        <p:nvPicPr>
          <p:cNvPr id="3" name="Picture 2">
            <a:extLst>
              <a:ext uri="{FF2B5EF4-FFF2-40B4-BE49-F238E27FC236}">
                <a16:creationId xmlns:a16="http://schemas.microsoft.com/office/drawing/2014/main" id="{F5322315-2669-1AC5-302D-0BB63891F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898" y="2735308"/>
            <a:ext cx="1969770" cy="1631216"/>
          </a:xfrm>
          <a:prstGeom prst="rect">
            <a:avLst/>
          </a:prstGeom>
        </p:spPr>
      </p:pic>
      <p:pic>
        <p:nvPicPr>
          <p:cNvPr id="7" name="Picture 6">
            <a:extLst>
              <a:ext uri="{FF2B5EF4-FFF2-40B4-BE49-F238E27FC236}">
                <a16:creationId xmlns:a16="http://schemas.microsoft.com/office/drawing/2014/main" id="{CF6ABF56-DF58-EBC9-E89B-8CB0B2884249}"/>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685800" y="4979425"/>
            <a:ext cx="7772400" cy="1705663"/>
          </a:xfrm>
          <a:prstGeom prst="rect">
            <a:avLst/>
          </a:prstGeom>
        </p:spPr>
      </p:pic>
      <p:sp>
        <p:nvSpPr>
          <p:cNvPr id="5" name="TextBox 4">
            <a:extLst>
              <a:ext uri="{FF2B5EF4-FFF2-40B4-BE49-F238E27FC236}">
                <a16:creationId xmlns:a16="http://schemas.microsoft.com/office/drawing/2014/main" id="{8C886669-2268-891F-2986-72E557FCDB7E}"/>
              </a:ext>
            </a:extLst>
          </p:cNvPr>
          <p:cNvSpPr txBox="1"/>
          <p:nvPr/>
        </p:nvSpPr>
        <p:spPr>
          <a:xfrm>
            <a:off x="515824" y="1375556"/>
            <a:ext cx="8552481" cy="4739759"/>
          </a:xfrm>
          <a:prstGeom prst="rect">
            <a:avLst/>
          </a:prstGeom>
          <a:noFill/>
        </p:spPr>
        <p:txBody>
          <a:bodyPr wrap="square" rtlCol="0">
            <a:spAutoFit/>
          </a:bodyPr>
          <a:lstStyle/>
          <a:p>
            <a:r>
              <a:rPr lang="en-US" sz="3200" dirty="0"/>
              <a:t>There is a USERRA military element here as well.</a:t>
            </a:r>
          </a:p>
          <a:p>
            <a:r>
              <a:rPr lang="en-US" sz="2800" dirty="0"/>
              <a:t> </a:t>
            </a:r>
          </a:p>
          <a:p>
            <a:r>
              <a:rPr lang="en-US" sz="2800" dirty="0"/>
              <a:t>An employee returning from fulfilling a USERRA-covered military service obligation is credited with the hours of service that would have been performed, but for, the period of military service. </a:t>
            </a:r>
          </a:p>
          <a:p>
            <a:endParaRPr lang="en-US" sz="2800" dirty="0"/>
          </a:p>
          <a:p>
            <a:r>
              <a:rPr lang="en-US" sz="2800" dirty="0"/>
              <a:t>The employee’s pre-service work schedule can generally be used for calculations to determine hours that would have been worked during the period of military service.</a:t>
            </a:r>
          </a:p>
          <a:p>
            <a:endParaRPr lang="en-US" dirty="0"/>
          </a:p>
        </p:txBody>
      </p:sp>
      <p:pic>
        <p:nvPicPr>
          <p:cNvPr id="6" name="Slide 10 Usserra element mod 2.mp3">
            <a:hlinkClick r:id="" action="ppaction://media"/>
            <a:extLst>
              <a:ext uri="{FF2B5EF4-FFF2-40B4-BE49-F238E27FC236}">
                <a16:creationId xmlns:a16="http://schemas.microsoft.com/office/drawing/2014/main" id="{BC10CFB1-9884-23E2-74C6-CCF235417A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9163" y="6248399"/>
            <a:ext cx="451610" cy="467859"/>
          </a:xfrm>
          <a:prstGeom prst="rect">
            <a:avLst/>
          </a:prstGeom>
        </p:spPr>
      </p:pic>
    </p:spTree>
    <p:extLst>
      <p:ext uri="{BB962C8B-B14F-4D97-AF65-F5344CB8AC3E}">
        <p14:creationId xmlns:p14="http://schemas.microsoft.com/office/powerpoint/2010/main" val="3521398000"/>
      </p:ext>
    </p:extLst>
  </p:cSld>
  <p:clrMapOvr>
    <a:masterClrMapping/>
  </p:clrMapOvr>
  <mc:AlternateContent xmlns:mc="http://schemas.openxmlformats.org/markup-compatibility/2006">
    <mc:Choice xmlns:p14="http://schemas.microsoft.com/office/powerpoint/2010/main" Requires="p14">
      <p:transition p14:dur="250" advTm="59800">
        <p:fade/>
      </p:transition>
    </mc:Choice>
    <mc:Fallback>
      <p:transition advTm="59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6"/>
                                        </p:tgtEl>
                                      </p:cBhvr>
                                    </p:cmd>
                                  </p:childTnLst>
                                </p:cTn>
                              </p:par>
                              <p:par>
                                <p:cTn id="7" presetID="9" presetClass="entr" presetSubtype="0" fill="hold" nodeType="withEffect">
                                  <p:stCondLst>
                                    <p:cond delay="5000"/>
                                  </p:stCondLst>
                                  <p:childTnLst>
                                    <p:set>
                                      <p:cBhvr>
                                        <p:cTn id="8" dur="1" fill="hold">
                                          <p:stCondLst>
                                            <p:cond delay="0"/>
                                          </p:stCondLst>
                                        </p:cTn>
                                        <p:tgtEl>
                                          <p:spTgt spid="5">
                                            <p:txEl>
                                              <p:pRg st="2" end="2"/>
                                            </p:txEl>
                                          </p:spTgt>
                                        </p:tgtEl>
                                        <p:attrNameLst>
                                          <p:attrName>style.visibility</p:attrName>
                                        </p:attrNameLst>
                                      </p:cBhvr>
                                      <p:to>
                                        <p:strVal val="visible"/>
                                      </p:to>
                                    </p:set>
                                    <p:animEffect transition="in" filter="dissolve">
                                      <p:cBhvr>
                                        <p:cTn id="9" dur="500"/>
                                        <p:tgtEl>
                                          <p:spTgt spid="5">
                                            <p:txEl>
                                              <p:pRg st="2" end="2"/>
                                            </p:txEl>
                                          </p:spTgt>
                                        </p:tgtEl>
                                      </p:cBhvr>
                                    </p:animEffect>
                                  </p:childTnLst>
                                </p:cTn>
                              </p:par>
                              <p:par>
                                <p:cTn id="10" presetID="9" presetClass="entr" presetSubtype="0" fill="hold" nodeType="withEffect">
                                  <p:stCondLst>
                                    <p:cond delay="2000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par>
                                <p:cTn id="13" presetID="9" presetClass="exit" presetSubtype="0" fill="hold" grpId="0" nodeType="withEffect">
                                  <p:stCondLst>
                                    <p:cond delay="32000"/>
                                  </p:stCondLst>
                                  <p:childTnLst>
                                    <p:animEffect transition="out" filter="dissolve">
                                      <p:cBhvr>
                                        <p:cTn id="14" dur="500"/>
                                        <p:tgtEl>
                                          <p:spTgt spid="5">
                                            <p:txEl>
                                              <p:pRg st="0" end="0"/>
                                            </p:txEl>
                                          </p:spTgt>
                                        </p:tgtEl>
                                      </p:cBhvr>
                                    </p:animEffect>
                                    <p:set>
                                      <p:cBhvr>
                                        <p:cTn id="15" dur="1" fill="hold">
                                          <p:stCondLst>
                                            <p:cond delay="499"/>
                                          </p:stCondLst>
                                        </p:cTn>
                                        <p:tgtEl>
                                          <p:spTgt spid="5">
                                            <p:txEl>
                                              <p:pRg st="0" end="0"/>
                                            </p:txEl>
                                          </p:spTgt>
                                        </p:tgtEl>
                                        <p:attrNameLst>
                                          <p:attrName>style.visibility</p:attrName>
                                        </p:attrNameLst>
                                      </p:cBhvr>
                                      <p:to>
                                        <p:strVal val="hidden"/>
                                      </p:to>
                                    </p:set>
                                  </p:childTnLst>
                                </p:cTn>
                              </p:par>
                              <p:par>
                                <p:cTn id="16" presetID="9" presetClass="exit" presetSubtype="0" fill="hold" grpId="0" nodeType="withEffect">
                                  <p:stCondLst>
                                    <p:cond delay="32000"/>
                                  </p:stCondLst>
                                  <p:childTnLst>
                                    <p:animEffect transition="out" filter="dissolve">
                                      <p:cBhvr>
                                        <p:cTn id="17" dur="500"/>
                                        <p:tgtEl>
                                          <p:spTgt spid="5">
                                            <p:txEl>
                                              <p:pRg st="1" end="1"/>
                                            </p:txEl>
                                          </p:spTgt>
                                        </p:tgtEl>
                                      </p:cBhvr>
                                    </p:animEffect>
                                    <p:set>
                                      <p:cBhvr>
                                        <p:cTn id="18" dur="1" fill="hold">
                                          <p:stCondLst>
                                            <p:cond delay="499"/>
                                          </p:stCondLst>
                                        </p:cTn>
                                        <p:tgtEl>
                                          <p:spTgt spid="5">
                                            <p:txEl>
                                              <p:pRg st="1" end="1"/>
                                            </p:txEl>
                                          </p:spTgt>
                                        </p:tgtEl>
                                        <p:attrNameLst>
                                          <p:attrName>style.visibility</p:attrName>
                                        </p:attrNameLst>
                                      </p:cBhvr>
                                      <p:to>
                                        <p:strVal val="hidden"/>
                                      </p:to>
                                    </p:set>
                                  </p:childTnLst>
                                </p:cTn>
                              </p:par>
                              <p:par>
                                <p:cTn id="19" presetID="9" presetClass="exit" presetSubtype="0" fill="hold" grpId="0" nodeType="withEffect">
                                  <p:stCondLst>
                                    <p:cond delay="32000"/>
                                  </p:stCondLst>
                                  <p:childTnLst>
                                    <p:animEffect transition="out" filter="dissolve">
                                      <p:cBhvr>
                                        <p:cTn id="20" dur="500"/>
                                        <p:tgtEl>
                                          <p:spTgt spid="5">
                                            <p:txEl>
                                              <p:pRg st="2" end="2"/>
                                            </p:txEl>
                                          </p:spTgt>
                                        </p:tgtEl>
                                      </p:cBhvr>
                                    </p:animEffect>
                                    <p:set>
                                      <p:cBhvr>
                                        <p:cTn id="21" dur="1" fill="hold">
                                          <p:stCondLst>
                                            <p:cond delay="499"/>
                                          </p:stCondLst>
                                        </p:cTn>
                                        <p:tgtEl>
                                          <p:spTgt spid="5">
                                            <p:txEl>
                                              <p:pRg st="2" end="2"/>
                                            </p:txEl>
                                          </p:spTgt>
                                        </p:tgtEl>
                                        <p:attrNameLst>
                                          <p:attrName>style.visibility</p:attrName>
                                        </p:attrNameLst>
                                      </p:cBhvr>
                                      <p:to>
                                        <p:strVal val="hidden"/>
                                      </p:to>
                                    </p:set>
                                  </p:childTnLst>
                                </p:cTn>
                              </p:par>
                              <p:par>
                                <p:cTn id="22" presetID="9" presetClass="exit" presetSubtype="0" fill="hold" grpId="0" nodeType="withEffect">
                                  <p:stCondLst>
                                    <p:cond delay="32000"/>
                                  </p:stCondLst>
                                  <p:childTnLst>
                                    <p:animEffect transition="out" filter="dissolve">
                                      <p:cBhvr>
                                        <p:cTn id="23" dur="500"/>
                                        <p:tgtEl>
                                          <p:spTgt spid="5">
                                            <p:txEl>
                                              <p:pRg st="4" end="4"/>
                                            </p:txEl>
                                          </p:spTgt>
                                        </p:tgtEl>
                                      </p:cBhvr>
                                    </p:animEffect>
                                    <p:set>
                                      <p:cBhvr>
                                        <p:cTn id="24" dur="1" fill="hold">
                                          <p:stCondLst>
                                            <p:cond delay="499"/>
                                          </p:stCondLst>
                                        </p:cTn>
                                        <p:tgtEl>
                                          <p:spTgt spid="5">
                                            <p:txEl>
                                              <p:pRg st="4" end="4"/>
                                            </p:txEl>
                                          </p:spTgt>
                                        </p:tgtEl>
                                        <p:attrNameLst>
                                          <p:attrName>style.visibility</p:attrName>
                                        </p:attrNameLst>
                                      </p:cBhvr>
                                      <p:to>
                                        <p:strVal val="hidden"/>
                                      </p:to>
                                    </p:set>
                                  </p:childTnLst>
                                </p:cTn>
                              </p:par>
                              <p:par>
                                <p:cTn id="25" presetID="9" presetClass="exit" presetSubtype="0" fill="hold" nodeType="withEffect">
                                  <p:stCondLst>
                                    <p:cond delay="320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9" presetClass="entr" presetSubtype="0" fill="hold" nodeType="withEffect">
                                  <p:stCondLst>
                                    <p:cond delay="3300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par>
                                <p:cTn id="31" presetID="9" presetClass="entr" presetSubtype="0" fill="hold" grpId="0" nodeType="withEffect">
                                  <p:stCondLst>
                                    <p:cond delay="3310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6"/>
                </p:tgtEl>
              </p:cMediaNode>
            </p:audio>
          </p:childTnLst>
        </p:cTn>
      </p:par>
    </p:tnLst>
    <p:bldLst>
      <p:bldP spid="4" grpId="0"/>
      <p:bldP spid="5"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http://spokenexistence.com/images/No_sign.gif">
            <a:extLst>
              <a:ext uri="{FF2B5EF4-FFF2-40B4-BE49-F238E27FC236}">
                <a16:creationId xmlns:a16="http://schemas.microsoft.com/office/drawing/2014/main" id="{FDE5D49C-75CC-5E97-163E-AC819F7053FD}"/>
              </a:ext>
            </a:extLst>
          </p:cNvPr>
          <p:cNvPicPr>
            <a:picLocks noChangeAspect="1" noChangeArrowheads="1"/>
          </p:cNvPicPr>
          <p:nvPr/>
        </p:nvPicPr>
        <p:blipFill>
          <a:blip r:embed="rId5" cstate="print">
            <a:alphaModFix amt="20000"/>
            <a:extLst>
              <a:ext uri="{BEBA8EAE-BF5A-486C-A8C5-ECC9F3942E4B}">
                <a14:imgProps xmlns:a14="http://schemas.microsoft.com/office/drawing/2010/main">
                  <a14:imgLayer r:embed="rId6">
                    <a14:imgEffect>
                      <a14:backgroundRemoval t="0" b="89986" l="5005" r="8999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667000" y="2398191"/>
            <a:ext cx="325233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Autofit/>
          </a:bodyPr>
          <a:lstStyle/>
          <a:p>
            <a:r>
              <a:rPr lang="en-US" sz="3600" dirty="0">
                <a:latin typeface="+mn-lt"/>
              </a:rPr>
              <a:t>If the Employee Does Not Meet the Eligibility Requirements</a:t>
            </a:r>
          </a:p>
        </p:txBody>
      </p:sp>
      <p:sp>
        <p:nvSpPr>
          <p:cNvPr id="4" name="TextBox 3">
            <a:extLst>
              <a:ext uri="{FF2B5EF4-FFF2-40B4-BE49-F238E27FC236}">
                <a16:creationId xmlns:a16="http://schemas.microsoft.com/office/drawing/2014/main" id="{7FD18C95-0E03-CD19-E60E-E5698AA3D421}"/>
              </a:ext>
            </a:extLst>
          </p:cNvPr>
          <p:cNvSpPr txBox="1"/>
          <p:nvPr/>
        </p:nvSpPr>
        <p:spPr>
          <a:xfrm>
            <a:off x="971550" y="1379812"/>
            <a:ext cx="7200900" cy="2062103"/>
          </a:xfrm>
          <a:prstGeom prst="rect">
            <a:avLst/>
          </a:prstGeom>
          <a:noFill/>
        </p:spPr>
        <p:txBody>
          <a:bodyPr wrap="square" rtlCol="0">
            <a:spAutoFit/>
          </a:bodyPr>
          <a:lstStyle/>
          <a:p>
            <a:pPr algn="ctr"/>
            <a:r>
              <a:rPr lang="en-US" sz="3200" dirty="0"/>
              <a:t>If the employee is not eligible for FMLA leave, the employer may grant the employee leave under the employer’s policy.</a:t>
            </a:r>
          </a:p>
        </p:txBody>
      </p:sp>
      <p:sp>
        <p:nvSpPr>
          <p:cNvPr id="5" name="TextBox 4">
            <a:extLst>
              <a:ext uri="{FF2B5EF4-FFF2-40B4-BE49-F238E27FC236}">
                <a16:creationId xmlns:a16="http://schemas.microsoft.com/office/drawing/2014/main" id="{EBD0CB92-323D-897D-29E0-FFD60B9AB892}"/>
              </a:ext>
            </a:extLst>
          </p:cNvPr>
          <p:cNvSpPr txBox="1"/>
          <p:nvPr/>
        </p:nvSpPr>
        <p:spPr>
          <a:xfrm>
            <a:off x="789122" y="2201619"/>
            <a:ext cx="7247467" cy="2831544"/>
          </a:xfrm>
          <a:prstGeom prst="rect">
            <a:avLst/>
          </a:prstGeom>
          <a:noFill/>
        </p:spPr>
        <p:txBody>
          <a:bodyPr wrap="square" rtlCol="0">
            <a:spAutoFit/>
          </a:bodyPr>
          <a:lstStyle/>
          <a:p>
            <a:pPr algn="ctr"/>
            <a:r>
              <a:rPr lang="en-US" sz="3200" dirty="0"/>
              <a:t>If the employee does not meet the eligibility requirements, an employer may not designate the leave as FMLA - even if the leave would otherwise qualify for FMLA protection. </a:t>
            </a:r>
          </a:p>
          <a:p>
            <a:pPr algn="ctr"/>
            <a:endParaRPr lang="en-US" dirty="0"/>
          </a:p>
        </p:txBody>
      </p:sp>
      <p:pic>
        <p:nvPicPr>
          <p:cNvPr id="8" name="Picture 7">
            <a:extLst>
              <a:ext uri="{FF2B5EF4-FFF2-40B4-BE49-F238E27FC236}">
                <a16:creationId xmlns:a16="http://schemas.microsoft.com/office/drawing/2014/main" id="{85BF6CF5-9FBF-F70F-998B-943E393B10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278" y="4280908"/>
            <a:ext cx="7467600" cy="2349500"/>
          </a:xfrm>
          <a:prstGeom prst="rect">
            <a:avLst/>
          </a:prstGeom>
          <a:effectLst>
            <a:softEdge rad="181377"/>
          </a:effectLst>
        </p:spPr>
      </p:pic>
      <p:pic>
        <p:nvPicPr>
          <p:cNvPr id="6" name="Slide 11 not elegible mod 2.mp3">
            <a:hlinkClick r:id="" action="ppaction://media"/>
            <a:extLst>
              <a:ext uri="{FF2B5EF4-FFF2-40B4-BE49-F238E27FC236}">
                <a16:creationId xmlns:a16="http://schemas.microsoft.com/office/drawing/2014/main" id="{C0DCCF14-04A9-E633-973E-B24CDA405D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15531" y="6198433"/>
            <a:ext cx="428469" cy="431975"/>
          </a:xfrm>
          <a:prstGeom prst="rect">
            <a:avLst/>
          </a:prstGeom>
        </p:spPr>
      </p:pic>
    </p:spTree>
    <p:extLst>
      <p:ext uri="{BB962C8B-B14F-4D97-AF65-F5344CB8AC3E}">
        <p14:creationId xmlns:p14="http://schemas.microsoft.com/office/powerpoint/2010/main" val="167064178"/>
      </p:ext>
    </p:extLst>
  </p:cSld>
  <p:clrMapOvr>
    <a:masterClrMapping/>
  </p:clrMapOvr>
  <mc:AlternateContent xmlns:mc="http://schemas.openxmlformats.org/markup-compatibility/2006">
    <mc:Choice xmlns:p14="http://schemas.microsoft.com/office/powerpoint/2010/main" Requires="p14">
      <p:transition p14:dur="250" advTm="59800">
        <p:fade/>
      </p:transition>
    </mc:Choice>
    <mc:Fallback>
      <p:transition advTm="59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1" fill="hold"/>
                                        <p:tgtEl>
                                          <p:spTgt spid="6"/>
                                        </p:tgtEl>
                                      </p:cBhvr>
                                    </p:cmd>
                                  </p:childTnLst>
                                </p:cTn>
                              </p:par>
                              <p:par>
                                <p:cTn id="7" presetID="9" presetClass="exit" presetSubtype="0" fill="hold" grpId="0" nodeType="withEffect">
                                  <p:stCondLst>
                                    <p:cond delay="12000"/>
                                  </p:stCondLst>
                                  <p:childTnLst>
                                    <p:animEffect transition="out" filter="dissolv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9" presetClass="exit" presetSubtype="0" fill="hold" nodeType="withEffect">
                                  <p:stCondLst>
                                    <p:cond delay="1200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9" presetClass="entr" presetSubtype="0" fill="hold" grpId="0" nodeType="withEffect">
                                  <p:stCondLst>
                                    <p:cond delay="123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nodeType="withEffect">
                                  <p:stCondLst>
                                    <p:cond delay="1800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rmAutofit/>
          </a:bodyPr>
          <a:lstStyle/>
          <a:p>
            <a:r>
              <a:rPr lang="en-US" sz="3600" dirty="0">
                <a:latin typeface="+mn-lt"/>
              </a:rPr>
              <a:t>The Rights and Responsibilities Notice</a:t>
            </a:r>
          </a:p>
        </p:txBody>
      </p:sp>
      <p:sp>
        <p:nvSpPr>
          <p:cNvPr id="4" name="TextBox 3">
            <a:extLst>
              <a:ext uri="{FF2B5EF4-FFF2-40B4-BE49-F238E27FC236}">
                <a16:creationId xmlns:a16="http://schemas.microsoft.com/office/drawing/2014/main" id="{7FD18C95-0E03-CD19-E60E-E5698AA3D421}"/>
              </a:ext>
            </a:extLst>
          </p:cNvPr>
          <p:cNvSpPr txBox="1"/>
          <p:nvPr/>
        </p:nvSpPr>
        <p:spPr>
          <a:xfrm>
            <a:off x="971550" y="1182354"/>
            <a:ext cx="7200900" cy="5262979"/>
          </a:xfrm>
          <a:prstGeom prst="rect">
            <a:avLst/>
          </a:prstGeom>
          <a:noFill/>
        </p:spPr>
        <p:txBody>
          <a:bodyPr wrap="square" rtlCol="0">
            <a:spAutoFit/>
          </a:bodyPr>
          <a:lstStyle/>
          <a:p>
            <a:pPr algn="ctr"/>
            <a:r>
              <a:rPr lang="en-US" sz="2800" dirty="0"/>
              <a:t>Once an employee is determined to be eligible for FMLA leave, the employer must provide a written Rights and Responsibilities  Notice -</a:t>
            </a:r>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r>
              <a:rPr lang="en-US" sz="2800" dirty="0"/>
              <a:t>within five business days of having notice of the employee’s need for leave. </a:t>
            </a:r>
          </a:p>
          <a:p>
            <a:pPr algn="ctr"/>
            <a:r>
              <a:rPr lang="en-US" sz="2800" dirty="0"/>
              <a:t> </a:t>
            </a:r>
          </a:p>
        </p:txBody>
      </p:sp>
      <p:sp>
        <p:nvSpPr>
          <p:cNvPr id="3" name="TextBox 2">
            <a:extLst>
              <a:ext uri="{FF2B5EF4-FFF2-40B4-BE49-F238E27FC236}">
                <a16:creationId xmlns:a16="http://schemas.microsoft.com/office/drawing/2014/main" id="{769342E6-3496-FB77-5182-8E15D90F6CBA}"/>
              </a:ext>
            </a:extLst>
          </p:cNvPr>
          <p:cNvSpPr txBox="1"/>
          <p:nvPr/>
        </p:nvSpPr>
        <p:spPr>
          <a:xfrm>
            <a:off x="781050" y="1179856"/>
            <a:ext cx="7391400" cy="3539430"/>
          </a:xfrm>
          <a:prstGeom prst="rect">
            <a:avLst/>
          </a:prstGeom>
          <a:noFill/>
        </p:spPr>
        <p:txBody>
          <a:bodyPr wrap="square" rtlCol="0">
            <a:spAutoFit/>
          </a:bodyPr>
          <a:lstStyle/>
          <a:p>
            <a:pPr algn="ctr"/>
            <a:r>
              <a:rPr lang="en-US" sz="2800" dirty="0"/>
              <a:t>If the employee’s leave has already begun, the Rights and Responsibilities Notice should be mailed to the employee’s address of record. </a:t>
            </a:r>
          </a:p>
          <a:p>
            <a:pPr algn="ctr"/>
            <a:endParaRPr lang="en-US" sz="2800" dirty="0"/>
          </a:p>
          <a:p>
            <a:pPr algn="ctr"/>
            <a:r>
              <a:rPr lang="en-US" sz="2800" dirty="0"/>
              <a:t>The Rights and Responsibilities Notice details the specific expectations and obligations of the employee relating to his or her FMLA leave.</a:t>
            </a:r>
          </a:p>
          <a:p>
            <a:pPr algn="ctr"/>
            <a:endParaRPr lang="en-US" sz="2800" dirty="0"/>
          </a:p>
        </p:txBody>
      </p:sp>
      <p:pic>
        <p:nvPicPr>
          <p:cNvPr id="6" name="Picture 5">
            <a:extLst>
              <a:ext uri="{FF2B5EF4-FFF2-40B4-BE49-F238E27FC236}">
                <a16:creationId xmlns:a16="http://schemas.microsoft.com/office/drawing/2014/main" id="{DE3AE8A4-9E6D-D8C0-B8B3-8D067CC9416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121"/>
                    </a14:imgEffect>
                    <a14:imgEffect>
                      <a14:saturation sat="236000"/>
                    </a14:imgEffect>
                  </a14:imgLayer>
                </a14:imgProps>
              </a:ext>
              <a:ext uri="{28A0092B-C50C-407E-A947-70E740481C1C}">
                <a14:useLocalDpi xmlns:a14="http://schemas.microsoft.com/office/drawing/2010/main" val="0"/>
              </a:ext>
            </a:extLst>
          </a:blip>
          <a:stretch>
            <a:fillRect/>
          </a:stretch>
        </p:blipFill>
        <p:spPr>
          <a:xfrm>
            <a:off x="3559539" y="2821586"/>
            <a:ext cx="1957918" cy="2031326"/>
          </a:xfrm>
          <a:prstGeom prst="rect">
            <a:avLst/>
          </a:prstGeom>
          <a:effectLst>
            <a:glow rad="206808">
              <a:schemeClr val="accent6">
                <a:lumMod val="75000"/>
                <a:alpha val="70000"/>
              </a:schemeClr>
            </a:glow>
            <a:softEdge rad="13750"/>
          </a:effectLst>
        </p:spPr>
      </p:pic>
      <p:pic>
        <p:nvPicPr>
          <p:cNvPr id="8" name="Picture 7">
            <a:extLst>
              <a:ext uri="{FF2B5EF4-FFF2-40B4-BE49-F238E27FC236}">
                <a16:creationId xmlns:a16="http://schemas.microsoft.com/office/drawing/2014/main" id="{5C9A4003-B4A9-4C5C-0CC2-A19E26D5867D}"/>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5370"/>
                    </a14:imgEffect>
                    <a14:imgEffect>
                      <a14:saturation sat="65000"/>
                    </a14:imgEffect>
                  </a14:imgLayer>
                </a14:imgProps>
              </a:ext>
              <a:ext uri="{28A0092B-C50C-407E-A947-70E740481C1C}">
                <a14:useLocalDpi xmlns:a14="http://schemas.microsoft.com/office/drawing/2010/main" val="0"/>
              </a:ext>
            </a:extLst>
          </a:blip>
          <a:stretch>
            <a:fillRect/>
          </a:stretch>
        </p:blipFill>
        <p:spPr>
          <a:xfrm>
            <a:off x="575733" y="4244731"/>
            <a:ext cx="3081867" cy="2351645"/>
          </a:xfrm>
          <a:prstGeom prst="rect">
            <a:avLst/>
          </a:prstGeom>
          <a:effectLst>
            <a:glow rad="156725">
              <a:schemeClr val="accent6">
                <a:lumMod val="75000"/>
                <a:alpha val="40000"/>
              </a:schemeClr>
            </a:glow>
            <a:softEdge rad="115063"/>
          </a:effectLst>
        </p:spPr>
      </p:pic>
      <p:pic>
        <p:nvPicPr>
          <p:cNvPr id="5" name="Slide 12 nights and respnsibilities mod 2.mp3">
            <a:hlinkClick r:id="" action="ppaction://media"/>
            <a:extLst>
              <a:ext uri="{FF2B5EF4-FFF2-40B4-BE49-F238E27FC236}">
                <a16:creationId xmlns:a16="http://schemas.microsoft.com/office/drawing/2014/main" id="{2725C138-93CE-D1AE-12D0-D001D268B8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63000" y="6320854"/>
            <a:ext cx="514730" cy="306752"/>
          </a:xfrm>
          <a:prstGeom prst="rect">
            <a:avLst/>
          </a:prstGeom>
        </p:spPr>
      </p:pic>
    </p:spTree>
    <p:extLst>
      <p:ext uri="{BB962C8B-B14F-4D97-AF65-F5344CB8AC3E}">
        <p14:creationId xmlns:p14="http://schemas.microsoft.com/office/powerpoint/2010/main" val="277234338"/>
      </p:ext>
    </p:extLst>
  </p:cSld>
  <p:clrMapOvr>
    <a:masterClrMapping/>
  </p:clrMapOvr>
  <mc:AlternateContent xmlns:mc="http://schemas.openxmlformats.org/markup-compatibility/2006">
    <mc:Choice xmlns:p14="http://schemas.microsoft.com/office/powerpoint/2010/main" Requires="p14">
      <p:transition p14:dur="250" advTm="59800">
        <p:fade/>
      </p:transition>
    </mc:Choice>
    <mc:Fallback>
      <p:transition advTm="59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5"/>
                                        </p:tgtEl>
                                      </p:cBhvr>
                                    </p:cmd>
                                  </p:childTnLst>
                                </p:cTn>
                              </p:par>
                              <p:par>
                                <p:cTn id="7" presetID="9" presetClass="entr" presetSubtype="0" fill="hold" nodeType="withEffect">
                                  <p:stCondLst>
                                    <p:cond delay="30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500"/>
                                        <p:tgtEl>
                                          <p:spTgt spid="4">
                                            <p:txEl>
                                              <p:pRg st="0" end="0"/>
                                            </p:txEl>
                                          </p:spTgt>
                                        </p:tgtEl>
                                      </p:cBhvr>
                                    </p:animEffect>
                                  </p:childTnLst>
                                </p:cTn>
                              </p:par>
                              <p:par>
                                <p:cTn id="10" presetID="22" presetClass="entr" presetSubtype="4" fill="hold" nodeType="withEffect">
                                  <p:stCondLst>
                                    <p:cond delay="130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9" presetClass="entr" presetSubtype="0" fill="hold" nodeType="withEffect">
                                  <p:stCondLst>
                                    <p:cond delay="1300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dissolve">
                                      <p:cBhvr>
                                        <p:cTn id="15" dur="500"/>
                                        <p:tgtEl>
                                          <p:spTgt spid="4">
                                            <p:txEl>
                                              <p:pRg st="7" end="7"/>
                                            </p:txEl>
                                          </p:spTgt>
                                        </p:tgtEl>
                                      </p:cBhvr>
                                    </p:animEffect>
                                  </p:childTnLst>
                                </p:cTn>
                              </p:par>
                              <p:par>
                                <p:cTn id="16" presetID="9" presetClass="exit" presetSubtype="0" fill="hold" grpId="0" nodeType="withEffect">
                                  <p:stCondLst>
                                    <p:cond delay="19500"/>
                                  </p:stCondLst>
                                  <p:childTnLst>
                                    <p:animEffect transition="out" filter="dissolve">
                                      <p:cBhvr>
                                        <p:cTn id="17" dur="500"/>
                                        <p:tgtEl>
                                          <p:spTgt spid="4">
                                            <p:txEl>
                                              <p:pRg st="0" end="0"/>
                                            </p:txEl>
                                          </p:spTgt>
                                        </p:tgtEl>
                                      </p:cBhvr>
                                    </p:animEffect>
                                    <p:set>
                                      <p:cBhvr>
                                        <p:cTn id="18" dur="1" fill="hold">
                                          <p:stCondLst>
                                            <p:cond delay="499"/>
                                          </p:stCondLst>
                                        </p:cTn>
                                        <p:tgtEl>
                                          <p:spTgt spid="4">
                                            <p:txEl>
                                              <p:pRg st="0" end="0"/>
                                            </p:txEl>
                                          </p:spTgt>
                                        </p:tgtEl>
                                        <p:attrNameLst>
                                          <p:attrName>style.visibility</p:attrName>
                                        </p:attrNameLst>
                                      </p:cBhvr>
                                      <p:to>
                                        <p:strVal val="hidden"/>
                                      </p:to>
                                    </p:set>
                                  </p:childTnLst>
                                </p:cTn>
                              </p:par>
                              <p:par>
                                <p:cTn id="19" presetID="9" presetClass="exit" presetSubtype="0" fill="hold" grpId="0" nodeType="withEffect">
                                  <p:stCondLst>
                                    <p:cond delay="19500"/>
                                  </p:stCondLst>
                                  <p:childTnLst>
                                    <p:animEffect transition="out" filter="dissolve">
                                      <p:cBhvr>
                                        <p:cTn id="20" dur="500"/>
                                        <p:tgtEl>
                                          <p:spTgt spid="4">
                                            <p:txEl>
                                              <p:pRg st="7" end="7"/>
                                            </p:txEl>
                                          </p:spTgt>
                                        </p:tgtEl>
                                      </p:cBhvr>
                                    </p:animEffect>
                                    <p:set>
                                      <p:cBhvr>
                                        <p:cTn id="21" dur="1" fill="hold">
                                          <p:stCondLst>
                                            <p:cond delay="499"/>
                                          </p:stCondLst>
                                        </p:cTn>
                                        <p:tgtEl>
                                          <p:spTgt spid="4">
                                            <p:txEl>
                                              <p:pRg st="7" end="7"/>
                                            </p:txEl>
                                          </p:spTgt>
                                        </p:tgtEl>
                                        <p:attrNameLst>
                                          <p:attrName>style.visibility</p:attrName>
                                        </p:attrNameLst>
                                      </p:cBhvr>
                                      <p:to>
                                        <p:strVal val="hidden"/>
                                      </p:to>
                                    </p:set>
                                  </p:childTnLst>
                                </p:cTn>
                              </p:par>
                              <p:par>
                                <p:cTn id="22" presetID="9" presetClass="exit" presetSubtype="0" fill="hold" grpId="0" nodeType="withEffect">
                                  <p:stCondLst>
                                    <p:cond delay="19500"/>
                                  </p:stCondLst>
                                  <p:childTnLst>
                                    <p:animEffect transition="out" filter="dissolve">
                                      <p:cBhvr>
                                        <p:cTn id="23" dur="500"/>
                                        <p:tgtEl>
                                          <p:spTgt spid="4">
                                            <p:txEl>
                                              <p:pRg st="8" end="8"/>
                                            </p:txEl>
                                          </p:spTgt>
                                        </p:tgtEl>
                                      </p:cBhvr>
                                    </p:animEffect>
                                    <p:set>
                                      <p:cBhvr>
                                        <p:cTn id="24" dur="1" fill="hold">
                                          <p:stCondLst>
                                            <p:cond delay="499"/>
                                          </p:stCondLst>
                                        </p:cTn>
                                        <p:tgtEl>
                                          <p:spTgt spid="4">
                                            <p:txEl>
                                              <p:pRg st="8" end="8"/>
                                            </p:txEl>
                                          </p:spTgt>
                                        </p:tgtEl>
                                        <p:attrNameLst>
                                          <p:attrName>style.visibility</p:attrName>
                                        </p:attrNameLst>
                                      </p:cBhvr>
                                      <p:to>
                                        <p:strVal val="hidden"/>
                                      </p:to>
                                    </p:set>
                                  </p:childTnLst>
                                </p:cTn>
                              </p:par>
                              <p:par>
                                <p:cTn id="25" presetID="9" presetClass="exit" presetSubtype="0" fill="hold" nodeType="withEffect">
                                  <p:stCondLst>
                                    <p:cond delay="1950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9" presetClass="entr" presetSubtype="0" fill="hold" grpId="0" nodeType="withEffect">
                                  <p:stCondLst>
                                    <p:cond delay="2000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par>
                                <p:cTn id="31" presetID="9" presetClass="entr" presetSubtype="0" fill="hold" nodeType="withEffect">
                                  <p:stCondLst>
                                    <p:cond delay="2400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par>
                                <p:cTn id="34" presetID="0" presetClass="path" presetSubtype="0" accel="50000" decel="50000" fill="hold" nodeType="withEffect">
                                  <p:stCondLst>
                                    <p:cond delay="30000"/>
                                  </p:stCondLst>
                                  <p:childTnLst>
                                    <p:animMotion origin="layout" path="M -3.61111E-6 2.22222E-6 L 0.45 2.22222E-6 " pathEditMode="relative" rAng="0" ptsTypes="AA">
                                      <p:cBhvr>
                                        <p:cTn id="35" dur="3000" fill="hold"/>
                                        <p:tgtEl>
                                          <p:spTgt spid="8"/>
                                        </p:tgtEl>
                                        <p:attrNameLst>
                                          <p:attrName>ppt_x</p:attrName>
                                          <p:attrName>ppt_y</p:attrName>
                                        </p:attrNameLst>
                                      </p:cBhvr>
                                      <p:rCtr x="22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bldLst>
      <p:bldP spid="4" grpId="0" build="allAtOnce"/>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1A9454-AF50-29A9-D6F7-6636B903A2FC}"/>
              </a:ext>
            </a:extLst>
          </p:cNvPr>
          <p:cNvSpPr txBox="1"/>
          <p:nvPr/>
        </p:nvSpPr>
        <p:spPr>
          <a:xfrm>
            <a:off x="1869122" y="5265015"/>
            <a:ext cx="5405756" cy="1200329"/>
          </a:xfrm>
          <a:prstGeom prst="rect">
            <a:avLst/>
          </a:prstGeom>
          <a:noFill/>
          <a:effectLst>
            <a:glow rad="127000">
              <a:schemeClr val="accent1"/>
            </a:glow>
          </a:effectLst>
        </p:spPr>
        <p:txBody>
          <a:bodyPr wrap="square" rtlCol="0">
            <a:spAutoFit/>
          </a:bodyPr>
          <a:lstStyle/>
          <a:p>
            <a:pPr algn="ctr"/>
            <a:r>
              <a:rPr lang="en-US" sz="7200" b="1" dirty="0">
                <a:solidFill>
                  <a:srgbClr val="FF0000"/>
                </a:solidFill>
                <a:latin typeface="American Typewriter" panose="02090604020004020304" pitchFamily="18" charset="77"/>
              </a:rPr>
              <a:t>CHANGES</a:t>
            </a:r>
          </a:p>
        </p:txBody>
      </p:sp>
      <p:sp>
        <p:nvSpPr>
          <p:cNvPr id="4" name="TextBox 3">
            <a:extLst>
              <a:ext uri="{FF2B5EF4-FFF2-40B4-BE49-F238E27FC236}">
                <a16:creationId xmlns:a16="http://schemas.microsoft.com/office/drawing/2014/main" id="{F0B10844-BD23-9E66-DF6A-18FC14C26C44}"/>
              </a:ext>
            </a:extLst>
          </p:cNvPr>
          <p:cNvSpPr txBox="1"/>
          <p:nvPr/>
        </p:nvSpPr>
        <p:spPr>
          <a:xfrm>
            <a:off x="685800" y="1524000"/>
            <a:ext cx="8077200" cy="4031873"/>
          </a:xfrm>
          <a:prstGeom prst="rect">
            <a:avLst/>
          </a:prstGeom>
          <a:noFill/>
        </p:spPr>
        <p:txBody>
          <a:bodyPr wrap="square" rtlCol="0">
            <a:spAutoFit/>
          </a:bodyPr>
          <a:lstStyle/>
          <a:p>
            <a:pPr algn="ctr"/>
            <a:r>
              <a:rPr lang="en-US" sz="3200" dirty="0"/>
              <a:t>If information provided in the Rights and Responsibilities Notice changes, the employer must inform the employee of the changes, </a:t>
            </a:r>
          </a:p>
          <a:p>
            <a:pPr algn="ctr"/>
            <a:r>
              <a:rPr lang="en-US" sz="3200" dirty="0"/>
              <a:t>in writing, </a:t>
            </a:r>
          </a:p>
          <a:p>
            <a:pPr algn="ctr"/>
            <a:r>
              <a:rPr lang="en-US" sz="3200" b="1" dirty="0"/>
              <a:t>within five business days</a:t>
            </a:r>
            <a:r>
              <a:rPr lang="en-US" sz="3200" dirty="0"/>
              <a:t> of the </a:t>
            </a:r>
            <a:r>
              <a:rPr lang="en-US" sz="3200" b="1" dirty="0">
                <a:solidFill>
                  <a:srgbClr val="FF0000"/>
                </a:solidFill>
              </a:rPr>
              <a:t>first time subsequent</a:t>
            </a:r>
            <a:r>
              <a:rPr lang="en-US" sz="3200" dirty="0"/>
              <a:t> to the changes that the employee gives notice of need for leave.</a:t>
            </a:r>
          </a:p>
          <a:p>
            <a:pPr algn="ctr"/>
            <a:endParaRPr lang="en-US" sz="3200" dirty="0"/>
          </a:p>
        </p:txBody>
      </p:sp>
      <p:sp>
        <p:nvSpPr>
          <p:cNvPr id="3" name="Title 1">
            <a:extLst>
              <a:ext uri="{FF2B5EF4-FFF2-40B4-BE49-F238E27FC236}">
                <a16:creationId xmlns:a16="http://schemas.microsoft.com/office/drawing/2014/main" id="{72635557-1240-5628-7D31-026EAC02CEA8}"/>
              </a:ext>
            </a:extLst>
          </p:cNvPr>
          <p:cNvSpPr txBox="1">
            <a:spLocks/>
          </p:cNvSpPr>
          <p:nvPr/>
        </p:nvSpPr>
        <p:spPr>
          <a:xfrm>
            <a:off x="304800" y="170677"/>
            <a:ext cx="7704667" cy="8381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mn-lt"/>
              </a:rPr>
              <a:t>The Rights and Responsibilities Notice</a:t>
            </a:r>
          </a:p>
        </p:txBody>
      </p:sp>
      <p:pic>
        <p:nvPicPr>
          <p:cNvPr id="5" name="slide 13 updated mod 2.mp3">
            <a:hlinkClick r:id="" action="ppaction://media"/>
            <a:extLst>
              <a:ext uri="{FF2B5EF4-FFF2-40B4-BE49-F238E27FC236}">
                <a16:creationId xmlns:a16="http://schemas.microsoft.com/office/drawing/2014/main" id="{F13A2C44-5A73-9ED2-A2AC-E610E6C9D3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6318733"/>
            <a:ext cx="228600" cy="343190"/>
          </a:xfrm>
          <a:prstGeom prst="rect">
            <a:avLst/>
          </a:prstGeom>
        </p:spPr>
      </p:pic>
      <p:pic>
        <p:nvPicPr>
          <p:cNvPr id="6" name="slide 13 updated mod 2.mp3">
            <a:hlinkClick r:id="" action="ppaction://media"/>
            <a:extLst>
              <a:ext uri="{FF2B5EF4-FFF2-40B4-BE49-F238E27FC236}">
                <a16:creationId xmlns:a16="http://schemas.microsoft.com/office/drawing/2014/main" id="{DC5A2D02-6385-F7D8-2037-CDFB97C3A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8700" y="6070997"/>
            <a:ext cx="381000" cy="431822"/>
          </a:xfrm>
          <a:prstGeom prst="rect">
            <a:avLst/>
          </a:prstGeom>
        </p:spPr>
      </p:pic>
    </p:spTree>
    <p:extLst>
      <p:ext uri="{BB962C8B-B14F-4D97-AF65-F5344CB8AC3E}">
        <p14:creationId xmlns:p14="http://schemas.microsoft.com/office/powerpoint/2010/main" val="106622133"/>
      </p:ext>
    </p:extLst>
  </p:cSld>
  <p:clrMapOvr>
    <a:masterClrMapping/>
  </p:clrMapOvr>
  <mc:AlternateContent xmlns:mc="http://schemas.openxmlformats.org/markup-compatibility/2006">
    <mc:Choice xmlns:p14="http://schemas.microsoft.com/office/powerpoint/2010/main" Requires="p14">
      <p:transition p14:dur="250" advTm="54250">
        <p:fade/>
      </p:transition>
    </mc:Choice>
    <mc:Fallback>
      <p:transition advTm="54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1" fill="hold"/>
                                        <p:tgtEl>
                                          <p:spTgt spid="6"/>
                                        </p:tgtEl>
                                      </p:cBhvr>
                                    </p:cmd>
                                  </p:childTnLst>
                                </p:cTn>
                              </p:par>
                              <p:par>
                                <p:cTn id="7" presetID="2" presetClass="entr" presetSubtype="8" fill="hold" grpId="1"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0" fill="hold"/>
                                        <p:tgtEl>
                                          <p:spTgt spid="8"/>
                                        </p:tgtEl>
                                        <p:attrNameLst>
                                          <p:attrName>ppt_x</p:attrName>
                                        </p:attrNameLst>
                                      </p:cBhvr>
                                      <p:tavLst>
                                        <p:tav tm="0">
                                          <p:val>
                                            <p:strVal val="0-#ppt_w/2"/>
                                          </p:val>
                                        </p:tav>
                                        <p:tav tm="100000">
                                          <p:val>
                                            <p:strVal val="#ppt_x"/>
                                          </p:val>
                                        </p:tav>
                                      </p:tavLst>
                                    </p:anim>
                                    <p:anim calcmode="lin" valueType="num">
                                      <p:cBhvr additive="base">
                                        <p:cTn id="10" dur="5000" fill="hold"/>
                                        <p:tgtEl>
                                          <p:spTgt spid="8"/>
                                        </p:tgtEl>
                                        <p:attrNameLst>
                                          <p:attrName>ppt_y</p:attrName>
                                        </p:attrNameLst>
                                      </p:cBhvr>
                                      <p:tavLst>
                                        <p:tav tm="0">
                                          <p:val>
                                            <p:strVal val="#ppt_y"/>
                                          </p:val>
                                        </p:tav>
                                        <p:tav tm="100000">
                                          <p:val>
                                            <p:strVal val="#ppt_y"/>
                                          </p:val>
                                        </p:tav>
                                      </p:tavLst>
                                    </p:anim>
                                  </p:childTnLst>
                                </p:cTn>
                              </p:par>
                              <p:par>
                                <p:cTn id="11" presetID="22" presetClass="entr" presetSubtype="1" fill="hold" nodeType="withEffect">
                                  <p:stCondLst>
                                    <p:cond delay="2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up)">
                                      <p:cBhvr>
                                        <p:cTn id="13" dur="1000"/>
                                        <p:tgtEl>
                                          <p:spTgt spid="4">
                                            <p:txEl>
                                              <p:pRg st="0" end="0"/>
                                            </p:txEl>
                                          </p:spTgt>
                                        </p:tgtEl>
                                      </p:cBhvr>
                                    </p:animEffect>
                                  </p:childTnLst>
                                </p:cTn>
                              </p:par>
                              <p:par>
                                <p:cTn id="14" presetID="22" presetClass="entr" presetSubtype="1" fill="hold" nodeType="withEffect">
                                  <p:stCondLst>
                                    <p:cond delay="200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up)">
                                      <p:cBhvr>
                                        <p:cTn id="16" dur="1000"/>
                                        <p:tgtEl>
                                          <p:spTgt spid="4">
                                            <p:txEl>
                                              <p:pRg st="1" end="1"/>
                                            </p:txEl>
                                          </p:spTgt>
                                        </p:tgtEl>
                                      </p:cBhvr>
                                    </p:animEffect>
                                  </p:childTnLst>
                                </p:cTn>
                              </p:par>
                              <p:par>
                                <p:cTn id="17" presetID="9" presetClass="entr" presetSubtype="0" fill="hold" nodeType="withEffect">
                                  <p:stCondLst>
                                    <p:cond delay="90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dissolv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8FDA7A-33EE-8A91-D4AF-D2B95A046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98940"/>
            <a:ext cx="9143999" cy="1674981"/>
          </a:xfrm>
          <a:prstGeom prst="rect">
            <a:avLst/>
          </a:prstGeom>
        </p:spPr>
      </p:pic>
      <p:sp>
        <p:nvSpPr>
          <p:cNvPr id="2" name="Title 1">
            <a:extLst>
              <a:ext uri="{FF2B5EF4-FFF2-40B4-BE49-F238E27FC236}">
                <a16:creationId xmlns:a16="http://schemas.microsoft.com/office/drawing/2014/main" id="{6DDCE9A0-A18F-77E7-4D35-21B43CB7B3AA}"/>
              </a:ext>
            </a:extLst>
          </p:cNvPr>
          <p:cNvSpPr>
            <a:spLocks noGrp="1"/>
          </p:cNvSpPr>
          <p:nvPr>
            <p:ph type="title"/>
          </p:nvPr>
        </p:nvSpPr>
        <p:spPr>
          <a:xfrm>
            <a:off x="228600" y="152400"/>
            <a:ext cx="8138779" cy="1206500"/>
          </a:xfrm>
        </p:spPr>
        <p:txBody>
          <a:bodyPr>
            <a:normAutofit/>
          </a:bodyPr>
          <a:lstStyle/>
          <a:p>
            <a:r>
              <a:rPr lang="en-US" sz="3600" dirty="0">
                <a:latin typeface="+mn-lt"/>
              </a:rPr>
              <a:t>The Information Within the Rights and Responsibilities Notice</a:t>
            </a:r>
          </a:p>
        </p:txBody>
      </p:sp>
      <p:sp>
        <p:nvSpPr>
          <p:cNvPr id="3" name="TextBox 2">
            <a:extLst>
              <a:ext uri="{FF2B5EF4-FFF2-40B4-BE49-F238E27FC236}">
                <a16:creationId xmlns:a16="http://schemas.microsoft.com/office/drawing/2014/main" id="{0F078656-7402-4245-7D65-32BD9136AAE8}"/>
              </a:ext>
            </a:extLst>
          </p:cNvPr>
          <p:cNvSpPr txBox="1"/>
          <p:nvPr/>
        </p:nvSpPr>
        <p:spPr>
          <a:xfrm>
            <a:off x="228600" y="1358900"/>
            <a:ext cx="8534400" cy="1384995"/>
          </a:xfrm>
          <a:prstGeom prst="rect">
            <a:avLst/>
          </a:prstGeom>
          <a:noFill/>
        </p:spPr>
        <p:txBody>
          <a:bodyPr wrap="square" rtlCol="0">
            <a:spAutoFit/>
          </a:bodyPr>
          <a:lstStyle/>
          <a:p>
            <a:r>
              <a:rPr lang="en-US" sz="2800" dirty="0"/>
              <a:t>The Rights and Responsibilities Notice must be in writing and must include all of the following information, as appropriate/applicable:</a:t>
            </a:r>
            <a:endParaRPr lang="en-US" dirty="0"/>
          </a:p>
        </p:txBody>
      </p:sp>
      <p:pic>
        <p:nvPicPr>
          <p:cNvPr id="6" name="Picture 5">
            <a:extLst>
              <a:ext uri="{FF2B5EF4-FFF2-40B4-BE49-F238E27FC236}">
                <a16:creationId xmlns:a16="http://schemas.microsoft.com/office/drawing/2014/main" id="{9CCAF44A-70FF-9689-FCA7-8FB21C4FB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 y="3070405"/>
            <a:ext cx="9144000" cy="1409687"/>
          </a:xfrm>
          <a:prstGeom prst="rect">
            <a:avLst/>
          </a:prstGeom>
          <a:effectLst>
            <a:glow>
              <a:schemeClr val="accent1"/>
            </a:glow>
          </a:effectLst>
        </p:spPr>
      </p:pic>
      <p:pic>
        <p:nvPicPr>
          <p:cNvPr id="8" name="Picture 7">
            <a:extLst>
              <a:ext uri="{FF2B5EF4-FFF2-40B4-BE49-F238E27FC236}">
                <a16:creationId xmlns:a16="http://schemas.microsoft.com/office/drawing/2014/main" id="{5C318E2E-9556-DB11-0B4D-47E4E05D9249}"/>
              </a:ext>
            </a:extLst>
          </p:cNvPr>
          <p:cNvPicPr>
            <a:picLocks noChangeAspect="1"/>
          </p:cNvPicPr>
          <p:nvPr/>
        </p:nvPicPr>
        <p:blipFill rotWithShape="1">
          <a:blip r:embed="rId6">
            <a:extLst>
              <a:ext uri="{28A0092B-C50C-407E-A947-70E740481C1C}">
                <a14:useLocalDpi xmlns:a14="http://schemas.microsoft.com/office/drawing/2010/main" val="0"/>
              </a:ext>
            </a:extLst>
          </a:blip>
          <a:srcRect t="11916"/>
          <a:stretch/>
        </p:blipFill>
        <p:spPr>
          <a:xfrm>
            <a:off x="22298" y="3031286"/>
            <a:ext cx="9144000" cy="2672997"/>
          </a:xfrm>
          <a:prstGeom prst="rect">
            <a:avLst/>
          </a:prstGeom>
        </p:spPr>
      </p:pic>
      <p:cxnSp>
        <p:nvCxnSpPr>
          <p:cNvPr id="12" name="Straight Arrow Connector 11">
            <a:extLst>
              <a:ext uri="{FF2B5EF4-FFF2-40B4-BE49-F238E27FC236}">
                <a16:creationId xmlns:a16="http://schemas.microsoft.com/office/drawing/2014/main" id="{CB9DA4A6-8589-5400-C51D-E7A9B3096F48}"/>
              </a:ext>
            </a:extLst>
          </p:cNvPr>
          <p:cNvCxnSpPr>
            <a:cxnSpLocks/>
          </p:cNvCxnSpPr>
          <p:nvPr/>
        </p:nvCxnSpPr>
        <p:spPr>
          <a:xfrm flipH="1">
            <a:off x="6699688" y="3988997"/>
            <a:ext cx="457200" cy="652031"/>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BC4844B-4520-58AA-5995-2C620BF55371}"/>
              </a:ext>
            </a:extLst>
          </p:cNvPr>
          <p:cNvSpPr/>
          <p:nvPr/>
        </p:nvSpPr>
        <p:spPr>
          <a:xfrm>
            <a:off x="228599" y="3412210"/>
            <a:ext cx="1676400" cy="576787"/>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AA3A24E4-720C-05A8-1A24-4B834DD0BC56}"/>
              </a:ext>
            </a:extLst>
          </p:cNvPr>
          <p:cNvCxnSpPr>
            <a:cxnSpLocks/>
          </p:cNvCxnSpPr>
          <p:nvPr/>
        </p:nvCxnSpPr>
        <p:spPr>
          <a:xfrm flipH="1">
            <a:off x="4800600" y="2447386"/>
            <a:ext cx="457200" cy="652031"/>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785EA12D-10D3-5137-AA11-E5A8AC149E93}"/>
              </a:ext>
            </a:extLst>
          </p:cNvPr>
          <p:cNvSpPr/>
          <p:nvPr/>
        </p:nvSpPr>
        <p:spPr>
          <a:xfrm>
            <a:off x="208610" y="3357857"/>
            <a:ext cx="5943599" cy="576787"/>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CD8FF996-1D52-A955-7391-CC49FB88435B}"/>
              </a:ext>
            </a:extLst>
          </p:cNvPr>
          <p:cNvSpPr/>
          <p:nvPr/>
        </p:nvSpPr>
        <p:spPr>
          <a:xfrm>
            <a:off x="609600" y="4573322"/>
            <a:ext cx="6772760" cy="853056"/>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7E2AE61-4CE2-0684-B231-D9672EF7EEF3}"/>
              </a:ext>
            </a:extLst>
          </p:cNvPr>
          <p:cNvCxnSpPr>
            <a:cxnSpLocks/>
          </p:cNvCxnSpPr>
          <p:nvPr/>
        </p:nvCxnSpPr>
        <p:spPr>
          <a:xfrm flipH="1">
            <a:off x="6100523" y="2704053"/>
            <a:ext cx="457200" cy="652031"/>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6DAABD2-47B8-1033-0CEE-69A51C94DC89}"/>
              </a:ext>
            </a:extLst>
          </p:cNvPr>
          <p:cNvSpPr/>
          <p:nvPr/>
        </p:nvSpPr>
        <p:spPr>
          <a:xfrm>
            <a:off x="22298" y="3105838"/>
            <a:ext cx="5943600" cy="785950"/>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49A79EE3-0246-64DA-26B5-A87AB47E8CC5}"/>
              </a:ext>
            </a:extLst>
          </p:cNvPr>
          <p:cNvCxnSpPr>
            <a:cxnSpLocks/>
          </p:cNvCxnSpPr>
          <p:nvPr/>
        </p:nvCxnSpPr>
        <p:spPr>
          <a:xfrm flipH="1">
            <a:off x="1817521" y="2820405"/>
            <a:ext cx="457200" cy="652031"/>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pic>
        <p:nvPicPr>
          <p:cNvPr id="5" name="new 14 mod 2.mp3">
            <a:hlinkClick r:id="" action="ppaction://media"/>
            <a:extLst>
              <a:ext uri="{FF2B5EF4-FFF2-40B4-BE49-F238E27FC236}">
                <a16:creationId xmlns:a16="http://schemas.microsoft.com/office/drawing/2014/main" id="{8AAE540A-A0E6-64A1-CC90-EFD56BEF6B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2200" y="6191597"/>
            <a:ext cx="431800" cy="526415"/>
          </a:xfrm>
          <a:prstGeom prst="rect">
            <a:avLst/>
          </a:prstGeom>
        </p:spPr>
      </p:pic>
    </p:spTree>
    <p:extLst>
      <p:ext uri="{BB962C8B-B14F-4D97-AF65-F5344CB8AC3E}">
        <p14:creationId xmlns:p14="http://schemas.microsoft.com/office/powerpoint/2010/main" val="1978518910"/>
      </p:ext>
    </p:extLst>
  </p:cSld>
  <p:clrMapOvr>
    <a:masterClrMapping/>
  </p:clrMapOvr>
  <mc:AlternateContent xmlns:mc="http://schemas.openxmlformats.org/markup-compatibility/2006">
    <mc:Choice xmlns:p14="http://schemas.microsoft.com/office/powerpoint/2010/main" Requires="p14">
      <p:transition p14:dur="250" advTm="29000">
        <p:fade/>
      </p:transition>
    </mc:Choice>
    <mc:Fallback>
      <p:transition advTm="2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16" fill="hold"/>
                                        <p:tgtEl>
                                          <p:spTgt spid="5"/>
                                        </p:tgtEl>
                                      </p:cBhvr>
                                    </p:cmd>
                                  </p:childTnLst>
                                </p:cTn>
                              </p:par>
                              <p:par>
                                <p:cTn id="7" presetID="9"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par>
                                <p:cTn id="10" presetID="9" presetClass="entr" presetSubtype="0" fill="hold" nodeType="withEffect">
                                  <p:stCondLst>
                                    <p:cond delay="92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1016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par>
                                <p:cTn id="16" presetID="9" presetClass="entr" presetSubtype="0" fill="hold" grpId="0" nodeType="withEffect">
                                  <p:stCondLst>
                                    <p:cond delay="1017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xit" presetSubtype="0" fill="hold" grpId="1" nodeType="withEffect">
                                  <p:stCondLst>
                                    <p:cond delay="1675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9" presetClass="exit" presetSubtype="0" fill="hold" nodeType="withEffect">
                                  <p:stCondLst>
                                    <p:cond delay="16750"/>
                                  </p:stCondLst>
                                  <p:childTnLst>
                                    <p:animEffect transition="out" filter="dissolv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9" presetClass="exit" presetSubtype="0" fill="hold" nodeType="withEffect">
                                  <p:stCondLst>
                                    <p:cond delay="1675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9" presetClass="entr" presetSubtype="0" fill="hold" nodeType="withEffect">
                                  <p:stCondLst>
                                    <p:cond delay="1700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par>
                                <p:cTn id="31" presetID="9" presetClass="entr" presetSubtype="0" fill="hold" nodeType="withEffect">
                                  <p:stCondLst>
                                    <p:cond delay="1800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9" presetClass="entr" presetSubtype="0" fill="hold" grpId="0" nodeType="withEffect">
                                  <p:stCondLst>
                                    <p:cond delay="1800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nodeType="withEffect">
                                  <p:stCondLst>
                                    <p:cond delay="2100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2100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par>
                                <p:cTn id="43" presetID="9" presetClass="exit" presetSubtype="0" fill="hold" nodeType="withEffect">
                                  <p:stCondLst>
                                    <p:cond delay="22750"/>
                                  </p:stCondLst>
                                  <p:childTnLst>
                                    <p:animEffect transition="out" filter="dissolv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9" presetClass="exit" presetSubtype="0" fill="hold" grpId="1" nodeType="withEffect">
                                  <p:stCondLst>
                                    <p:cond delay="22750"/>
                                  </p:stCondLst>
                                  <p:childTnLst>
                                    <p:animEffect transition="out" filter="dissolv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9" presetClass="exit" presetSubtype="0" fill="hold" nodeType="withEffect">
                                  <p:stCondLst>
                                    <p:cond delay="22750"/>
                                  </p:stCondLst>
                                  <p:childTnLst>
                                    <p:animEffect transition="out" filter="dissolv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9" presetClass="exit" presetSubtype="0" fill="hold" grpId="1" nodeType="withEffect">
                                  <p:stCondLst>
                                    <p:cond delay="22750"/>
                                  </p:stCondLst>
                                  <p:childTnLst>
                                    <p:animEffect transition="out" filter="dissolv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par>
                                <p:cTn id="55" presetID="9" presetClass="exit" presetSubtype="0" fill="hold" nodeType="withEffect">
                                  <p:stCondLst>
                                    <p:cond delay="22750"/>
                                  </p:stCondLst>
                                  <p:childTnLst>
                                    <p:animEffect transition="out" filter="dissolv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9" presetClass="entr" presetSubtype="0" fill="hold" nodeType="withEffect">
                                  <p:stCondLst>
                                    <p:cond delay="2320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par>
                                <p:cTn id="61" presetID="9" presetClass="entr" presetSubtype="0" fill="hold" nodeType="withEffect">
                                  <p:stCondLst>
                                    <p:cond delay="23500"/>
                                  </p:stCondLst>
                                  <p:childTnLst>
                                    <p:set>
                                      <p:cBhvr>
                                        <p:cTn id="62" dur="1" fill="hold">
                                          <p:stCondLst>
                                            <p:cond delay="0"/>
                                          </p:stCondLst>
                                        </p:cTn>
                                        <p:tgtEl>
                                          <p:spTgt spid="13"/>
                                        </p:tgtEl>
                                        <p:attrNameLst>
                                          <p:attrName>style.visibility</p:attrName>
                                        </p:attrNameLst>
                                      </p:cBhvr>
                                      <p:to>
                                        <p:strVal val="visible"/>
                                      </p:to>
                                    </p:set>
                                    <p:animEffect transition="in" filter="dissolve">
                                      <p:cBhvr>
                                        <p:cTn id="63" dur="500"/>
                                        <p:tgtEl>
                                          <p:spTgt spid="13"/>
                                        </p:tgtEl>
                                      </p:cBhvr>
                                    </p:animEffect>
                                  </p:childTnLst>
                                </p:cTn>
                              </p:par>
                              <p:par>
                                <p:cTn id="64" presetID="9" presetClass="entr" presetSubtype="0" fill="hold" grpId="0" nodeType="withEffect">
                                  <p:stCondLst>
                                    <p:cond delay="23700"/>
                                  </p:stCondLst>
                                  <p:childTnLst>
                                    <p:set>
                                      <p:cBhvr>
                                        <p:cTn id="65" dur="1" fill="hold">
                                          <p:stCondLst>
                                            <p:cond delay="0"/>
                                          </p:stCondLst>
                                        </p:cTn>
                                        <p:tgtEl>
                                          <p:spTgt spid="23"/>
                                        </p:tgtEl>
                                        <p:attrNameLst>
                                          <p:attrName>style.visibility</p:attrName>
                                        </p:attrNameLst>
                                      </p:cBhvr>
                                      <p:to>
                                        <p:strVal val="visible"/>
                                      </p:to>
                                    </p:set>
                                    <p:animEffect transition="in" filter="dissolv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
                </p:tgtEl>
              </p:cMediaNode>
            </p:audio>
          </p:childTnLst>
        </p:cTn>
      </p:par>
    </p:tnLst>
    <p:bldLst>
      <p:bldP spid="20" grpId="0" animBg="1"/>
      <p:bldP spid="20" grpId="1" animBg="1"/>
      <p:bldP spid="23" grpId="0" animBg="1"/>
      <p:bldP spid="11" grpId="0" animBg="1"/>
      <p:bldP spid="11"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E9A0-A18F-77E7-4D35-21B43CB7B3AA}"/>
              </a:ext>
            </a:extLst>
          </p:cNvPr>
          <p:cNvSpPr>
            <a:spLocks noGrp="1"/>
          </p:cNvSpPr>
          <p:nvPr>
            <p:ph type="title"/>
          </p:nvPr>
        </p:nvSpPr>
        <p:spPr>
          <a:xfrm>
            <a:off x="228600" y="152400"/>
            <a:ext cx="8138779" cy="1206500"/>
          </a:xfrm>
        </p:spPr>
        <p:txBody>
          <a:bodyPr>
            <a:normAutofit/>
          </a:bodyPr>
          <a:lstStyle/>
          <a:p>
            <a:r>
              <a:rPr lang="en-US" sz="3600" dirty="0">
                <a:latin typeface="+mn-lt"/>
              </a:rPr>
              <a:t>The Information Within the Rights and Responsibilities Notice, Cont’d</a:t>
            </a:r>
          </a:p>
        </p:txBody>
      </p:sp>
      <p:cxnSp>
        <p:nvCxnSpPr>
          <p:cNvPr id="12" name="Straight Arrow Connector 11">
            <a:extLst>
              <a:ext uri="{FF2B5EF4-FFF2-40B4-BE49-F238E27FC236}">
                <a16:creationId xmlns:a16="http://schemas.microsoft.com/office/drawing/2014/main" id="{CB9DA4A6-8589-5400-C51D-E7A9B3096F48}"/>
              </a:ext>
            </a:extLst>
          </p:cNvPr>
          <p:cNvCxnSpPr>
            <a:cxnSpLocks/>
          </p:cNvCxnSpPr>
          <p:nvPr/>
        </p:nvCxnSpPr>
        <p:spPr>
          <a:xfrm flipH="1">
            <a:off x="6910307" y="1427317"/>
            <a:ext cx="404893" cy="539165"/>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806AA42-D972-4C39-950E-2BF34BDAA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 y="2243834"/>
            <a:ext cx="9199774" cy="3784729"/>
          </a:xfrm>
          <a:prstGeom prst="rect">
            <a:avLst/>
          </a:prstGeom>
        </p:spPr>
      </p:pic>
      <p:sp>
        <p:nvSpPr>
          <p:cNvPr id="20" name="Oval 19">
            <a:extLst>
              <a:ext uri="{FF2B5EF4-FFF2-40B4-BE49-F238E27FC236}">
                <a16:creationId xmlns:a16="http://schemas.microsoft.com/office/drawing/2014/main" id="{FBC4844B-4520-58AA-5995-2C620BF55371}"/>
              </a:ext>
            </a:extLst>
          </p:cNvPr>
          <p:cNvSpPr/>
          <p:nvPr/>
        </p:nvSpPr>
        <p:spPr>
          <a:xfrm>
            <a:off x="-80722" y="4553476"/>
            <a:ext cx="8249709" cy="1155664"/>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CD8FF996-1D52-A955-7391-CC49FB88435B}"/>
              </a:ext>
            </a:extLst>
          </p:cNvPr>
          <p:cNvSpPr/>
          <p:nvPr/>
        </p:nvSpPr>
        <p:spPr>
          <a:xfrm>
            <a:off x="-22806" y="1924411"/>
            <a:ext cx="9144000" cy="1206500"/>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79F00FD5-DCC8-2924-6A50-38B40A54D2BC}"/>
              </a:ext>
            </a:extLst>
          </p:cNvPr>
          <p:cNvSpPr/>
          <p:nvPr/>
        </p:nvSpPr>
        <p:spPr>
          <a:xfrm>
            <a:off x="67806" y="3616564"/>
            <a:ext cx="4623660" cy="673100"/>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C2047423-9423-97E8-E00B-50084A9454ED}"/>
              </a:ext>
            </a:extLst>
          </p:cNvPr>
          <p:cNvCxnSpPr>
            <a:cxnSpLocks/>
          </p:cNvCxnSpPr>
          <p:nvPr/>
        </p:nvCxnSpPr>
        <p:spPr>
          <a:xfrm flipH="1">
            <a:off x="4601381" y="3016202"/>
            <a:ext cx="457200" cy="652031"/>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56C2A12-C9B4-F117-FE60-508AF17ADC14}"/>
              </a:ext>
            </a:extLst>
          </p:cNvPr>
          <p:cNvPicPr>
            <a:picLocks noChangeAspect="1"/>
          </p:cNvPicPr>
          <p:nvPr/>
        </p:nvPicPr>
        <p:blipFill rotWithShape="1">
          <a:blip r:embed="rId5">
            <a:extLst>
              <a:ext uri="{28A0092B-C50C-407E-A947-70E740481C1C}">
                <a14:useLocalDpi xmlns:a14="http://schemas.microsoft.com/office/drawing/2010/main" val="0"/>
              </a:ext>
            </a:extLst>
          </a:blip>
          <a:srcRect t="18163"/>
          <a:stretch/>
        </p:blipFill>
        <p:spPr>
          <a:xfrm>
            <a:off x="-3044" y="2831308"/>
            <a:ext cx="9144000" cy="1521588"/>
          </a:xfrm>
          <a:prstGeom prst="rect">
            <a:avLst/>
          </a:prstGeom>
        </p:spPr>
      </p:pic>
      <p:cxnSp>
        <p:nvCxnSpPr>
          <p:cNvPr id="22" name="Straight Arrow Connector 21">
            <a:extLst>
              <a:ext uri="{FF2B5EF4-FFF2-40B4-BE49-F238E27FC236}">
                <a16:creationId xmlns:a16="http://schemas.microsoft.com/office/drawing/2014/main" id="{19426E29-AB12-081B-801F-A8D3F6647A96}"/>
              </a:ext>
            </a:extLst>
          </p:cNvPr>
          <p:cNvCxnSpPr>
            <a:cxnSpLocks/>
          </p:cNvCxnSpPr>
          <p:nvPr/>
        </p:nvCxnSpPr>
        <p:spPr>
          <a:xfrm flipH="1">
            <a:off x="5418594" y="3949544"/>
            <a:ext cx="457200" cy="652031"/>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498F812-AAFE-946A-6778-B0BE3F45D181}"/>
              </a:ext>
            </a:extLst>
          </p:cNvPr>
          <p:cNvSpPr/>
          <p:nvPr/>
        </p:nvSpPr>
        <p:spPr>
          <a:xfrm>
            <a:off x="2278353" y="2739596"/>
            <a:ext cx="2349930" cy="576787"/>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8166581F-0A26-BF4B-CFD3-46F8ED078C64}"/>
              </a:ext>
            </a:extLst>
          </p:cNvPr>
          <p:cNvCxnSpPr>
            <a:cxnSpLocks/>
          </p:cNvCxnSpPr>
          <p:nvPr/>
        </p:nvCxnSpPr>
        <p:spPr>
          <a:xfrm flipH="1">
            <a:off x="4601381" y="2014488"/>
            <a:ext cx="600562" cy="753588"/>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pic>
        <p:nvPicPr>
          <p:cNvPr id="6" name="slide 15 rts mod 2.mp3">
            <a:hlinkClick r:id="" action="ppaction://media"/>
            <a:extLst>
              <a:ext uri="{FF2B5EF4-FFF2-40B4-BE49-F238E27FC236}">
                <a16:creationId xmlns:a16="http://schemas.microsoft.com/office/drawing/2014/main" id="{07398755-0181-3B3D-9089-F624D1B0A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399" y="6324600"/>
            <a:ext cx="561847" cy="388466"/>
          </a:xfrm>
          <a:prstGeom prst="rect">
            <a:avLst/>
          </a:prstGeom>
        </p:spPr>
      </p:pic>
      <p:sp>
        <p:nvSpPr>
          <p:cNvPr id="8" name="Oval 7">
            <a:extLst>
              <a:ext uri="{FF2B5EF4-FFF2-40B4-BE49-F238E27FC236}">
                <a16:creationId xmlns:a16="http://schemas.microsoft.com/office/drawing/2014/main" id="{2A322613-8081-336A-1C68-158249EFE071}"/>
              </a:ext>
            </a:extLst>
          </p:cNvPr>
          <p:cNvSpPr/>
          <p:nvPr/>
        </p:nvSpPr>
        <p:spPr>
          <a:xfrm>
            <a:off x="-80721" y="3134909"/>
            <a:ext cx="9201915" cy="992708"/>
          </a:xfrm>
          <a:prstGeom prst="ellipse">
            <a:avLst/>
          </a:prstGeom>
          <a:noFill/>
          <a:ln w="38100">
            <a:solidFill>
              <a:srgbClr val="FF0000"/>
            </a:solidFill>
          </a:ln>
          <a:effectLst>
            <a:glow rad="40244">
              <a:schemeClr val="accent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FA64EC4-AE17-BF75-03A5-3D6DCE227BCF}"/>
              </a:ext>
            </a:extLst>
          </p:cNvPr>
          <p:cNvCxnSpPr>
            <a:cxnSpLocks/>
          </p:cNvCxnSpPr>
          <p:nvPr/>
        </p:nvCxnSpPr>
        <p:spPr>
          <a:xfrm flipH="1">
            <a:off x="7764095" y="2619630"/>
            <a:ext cx="404893" cy="539165"/>
          </a:xfrm>
          <a:prstGeom prst="straightConnector1">
            <a:avLst/>
          </a:prstGeom>
          <a:ln>
            <a:solidFill>
              <a:schemeClr val="tx1"/>
            </a:solidFill>
            <a:tailEnd type="triangle"/>
          </a:ln>
          <a:effectLst>
            <a:glow rad="30373">
              <a:srgbClr val="FF0000"/>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605294"/>
      </p:ext>
    </p:extLst>
  </p:cSld>
  <p:clrMapOvr>
    <a:masterClrMapping/>
  </p:clrMapOvr>
  <mc:AlternateContent xmlns:mc="http://schemas.openxmlformats.org/markup-compatibility/2006">
    <mc:Choice xmlns:p14="http://schemas.microsoft.com/office/powerpoint/2010/main" Requires="p14">
      <p:transition p14:dur="250" advTm="29000">
        <p:fade/>
      </p:transition>
    </mc:Choice>
    <mc:Fallback>
      <p:transition advTm="2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6"/>
                                        </p:tgtEl>
                                      </p:cBhvr>
                                    </p:cmd>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351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par>
                                <p:cTn id="19" presetID="9" presetClass="entr" presetSubtype="0" fill="hold" grpId="0" nodeType="withEffect">
                                  <p:stCondLst>
                                    <p:cond delay="351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nodeType="withEffect">
                                  <p:stCondLst>
                                    <p:cond delay="1310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ntr" presetSubtype="0" fill="hold" grpId="0" nodeType="withEffect">
                                  <p:stCondLst>
                                    <p:cond delay="1310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xit" presetSubtype="0" fill="hold" grpId="1" nodeType="withEffect">
                                  <p:stCondLst>
                                    <p:cond delay="2170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9" presetClass="exit" presetSubtype="0" fill="hold" nodeType="withEffect">
                                  <p:stCondLst>
                                    <p:cond delay="21700"/>
                                  </p:stCondLst>
                                  <p:childTnLst>
                                    <p:animEffect transition="out" filter="dissolv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9" presetClass="exit" presetSubtype="0" fill="hold" nodeType="withEffect">
                                  <p:stCondLst>
                                    <p:cond delay="21700"/>
                                  </p:stCondLst>
                                  <p:childTnLst>
                                    <p:animEffect transition="out" filter="dissolv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9" presetClass="exit" presetSubtype="0" fill="hold" grpId="1" nodeType="withEffect">
                                  <p:stCondLst>
                                    <p:cond delay="21700"/>
                                  </p:stCondLst>
                                  <p:childTnLst>
                                    <p:animEffect transition="out" filter="dissolv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9" presetClass="exit" presetSubtype="0" fill="hold" nodeType="withEffect">
                                  <p:stCondLst>
                                    <p:cond delay="21700"/>
                                  </p:stCondLst>
                                  <p:childTnLst>
                                    <p:animEffect transition="out" filter="dissolv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9" presetClass="exit" presetSubtype="0" fill="hold" grpId="1" nodeType="withEffect">
                                  <p:stCondLst>
                                    <p:cond delay="21700"/>
                                  </p:stCondLst>
                                  <p:childTnLst>
                                    <p:animEffect transition="out" filter="dissolv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9" presetClass="exit" presetSubtype="0" fill="hold" nodeType="withEffect">
                                  <p:stCondLst>
                                    <p:cond delay="21700"/>
                                  </p:stCondLst>
                                  <p:childTnLst>
                                    <p:animEffect transition="out" filter="dissolv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9" presetClass="entr" presetSubtype="0" fill="hold" nodeType="withEffect">
                                  <p:stCondLst>
                                    <p:cond delay="2200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par>
                                <p:cTn id="52" presetID="9" presetClass="entr" presetSubtype="0" fill="hold" nodeType="withEffect">
                                  <p:stCondLst>
                                    <p:cond delay="22200"/>
                                  </p:stCondLst>
                                  <p:childTnLst>
                                    <p:set>
                                      <p:cBhvr>
                                        <p:cTn id="53" dur="1" fill="hold">
                                          <p:stCondLst>
                                            <p:cond delay="0"/>
                                          </p:stCondLst>
                                        </p:cTn>
                                        <p:tgtEl>
                                          <p:spTgt spid="27"/>
                                        </p:tgtEl>
                                        <p:attrNameLst>
                                          <p:attrName>style.visibility</p:attrName>
                                        </p:attrNameLst>
                                      </p:cBhvr>
                                      <p:to>
                                        <p:strVal val="visible"/>
                                      </p:to>
                                    </p:set>
                                    <p:animEffect transition="in" filter="dissolve">
                                      <p:cBhvr>
                                        <p:cTn id="54" dur="500"/>
                                        <p:tgtEl>
                                          <p:spTgt spid="27"/>
                                        </p:tgtEl>
                                      </p:cBhvr>
                                    </p:animEffect>
                                  </p:childTnLst>
                                </p:cTn>
                              </p:par>
                              <p:par>
                                <p:cTn id="55" presetID="9" presetClass="entr" presetSubtype="0" fill="hold" grpId="0" nodeType="withEffect">
                                  <p:stCondLst>
                                    <p:cond delay="22200"/>
                                  </p:stCondLst>
                                  <p:childTnLst>
                                    <p:set>
                                      <p:cBhvr>
                                        <p:cTn id="56" dur="1" fill="hold">
                                          <p:stCondLst>
                                            <p:cond delay="0"/>
                                          </p:stCondLst>
                                        </p:cTn>
                                        <p:tgtEl>
                                          <p:spTgt spid="26"/>
                                        </p:tgtEl>
                                        <p:attrNameLst>
                                          <p:attrName>style.visibility</p:attrName>
                                        </p:attrNameLst>
                                      </p:cBhvr>
                                      <p:to>
                                        <p:strVal val="visible"/>
                                      </p:to>
                                    </p:set>
                                    <p:animEffect transition="in" filter="dissolve">
                                      <p:cBhvr>
                                        <p:cTn id="57" dur="500"/>
                                        <p:tgtEl>
                                          <p:spTgt spid="26"/>
                                        </p:tgtEl>
                                      </p:cBhvr>
                                    </p:animEffect>
                                  </p:childTnLst>
                                </p:cTn>
                              </p:par>
                              <p:par>
                                <p:cTn id="58" presetID="9" presetClass="entr" presetSubtype="0" fill="hold" grpId="0" nodeType="withEffect">
                                  <p:stCondLst>
                                    <p:cond delay="25500"/>
                                  </p:stCondLst>
                                  <p:childTnLst>
                                    <p:set>
                                      <p:cBhvr>
                                        <p:cTn id="59" dur="1" fill="hold">
                                          <p:stCondLst>
                                            <p:cond delay="0"/>
                                          </p:stCondLst>
                                        </p:cTn>
                                        <p:tgtEl>
                                          <p:spTgt spid="8"/>
                                        </p:tgtEl>
                                        <p:attrNameLst>
                                          <p:attrName>style.visibility</p:attrName>
                                        </p:attrNameLst>
                                      </p:cBhvr>
                                      <p:to>
                                        <p:strVal val="visible"/>
                                      </p:to>
                                    </p:set>
                                    <p:animEffect transition="in" filter="dissolve">
                                      <p:cBhvr>
                                        <p:cTn id="60" dur="500"/>
                                        <p:tgtEl>
                                          <p:spTgt spid="8"/>
                                        </p:tgtEl>
                                      </p:cBhvr>
                                    </p:animEffect>
                                  </p:childTnLst>
                                </p:cTn>
                              </p:par>
                              <p:par>
                                <p:cTn id="61" presetID="9" presetClass="entr" presetSubtype="0" fill="hold" nodeType="withEffect">
                                  <p:stCondLst>
                                    <p:cond delay="25500"/>
                                  </p:stCondLst>
                                  <p:childTnLst>
                                    <p:set>
                                      <p:cBhvr>
                                        <p:cTn id="62" dur="1" fill="hold">
                                          <p:stCondLst>
                                            <p:cond delay="0"/>
                                          </p:stCondLst>
                                        </p:cTn>
                                        <p:tgtEl>
                                          <p:spTgt spid="9"/>
                                        </p:tgtEl>
                                        <p:attrNameLst>
                                          <p:attrName>style.visibility</p:attrName>
                                        </p:attrNameLst>
                                      </p:cBhvr>
                                      <p:to>
                                        <p:strVal val="visible"/>
                                      </p:to>
                                    </p:set>
                                    <p:animEffect transition="in" filter="dissolv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6"/>
                </p:tgtEl>
              </p:cMediaNode>
            </p:audio>
          </p:childTnLst>
        </p:cTn>
      </p:par>
    </p:tnLst>
    <p:bldLst>
      <p:bldP spid="20" grpId="0" animBg="1"/>
      <p:bldP spid="20" grpId="1" animBg="1"/>
      <p:bldP spid="11" grpId="0" animBg="1"/>
      <p:bldP spid="11" grpId="1" animBg="1"/>
      <p:bldP spid="5" grpId="0" animBg="1"/>
      <p:bldP spid="5" grpId="1" animBg="1"/>
      <p:bldP spid="2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E9A0-A18F-77E7-4D35-21B43CB7B3AA}"/>
              </a:ext>
            </a:extLst>
          </p:cNvPr>
          <p:cNvSpPr>
            <a:spLocks noGrp="1"/>
          </p:cNvSpPr>
          <p:nvPr>
            <p:ph type="title"/>
          </p:nvPr>
        </p:nvSpPr>
        <p:spPr>
          <a:xfrm>
            <a:off x="228600" y="152400"/>
            <a:ext cx="8138779" cy="1206500"/>
          </a:xfrm>
        </p:spPr>
        <p:txBody>
          <a:bodyPr>
            <a:normAutofit/>
          </a:bodyPr>
          <a:lstStyle/>
          <a:p>
            <a:r>
              <a:rPr lang="en-US" sz="3600" dirty="0">
                <a:latin typeface="+mn-lt"/>
              </a:rPr>
              <a:t>The Information Within the Rights and Responsibilities Notice, Cont’d.</a:t>
            </a:r>
          </a:p>
        </p:txBody>
      </p:sp>
      <p:pic>
        <p:nvPicPr>
          <p:cNvPr id="13" name="Picture 12">
            <a:extLst>
              <a:ext uri="{FF2B5EF4-FFF2-40B4-BE49-F238E27FC236}">
                <a16:creationId xmlns:a16="http://schemas.microsoft.com/office/drawing/2014/main" id="{EDDFCD71-40E3-99A6-6AAF-E5165E330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0984"/>
            <a:ext cx="9176932" cy="3493624"/>
          </a:xfrm>
          <a:prstGeom prst="rect">
            <a:avLst/>
          </a:prstGeom>
        </p:spPr>
      </p:pic>
      <p:pic>
        <p:nvPicPr>
          <p:cNvPr id="15" name="Picture 14">
            <a:extLst>
              <a:ext uri="{FF2B5EF4-FFF2-40B4-BE49-F238E27FC236}">
                <a16:creationId xmlns:a16="http://schemas.microsoft.com/office/drawing/2014/main" id="{1943B40A-ED04-E01A-2410-5332102A33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1" y="1707281"/>
            <a:ext cx="9176931" cy="4471016"/>
          </a:xfrm>
          <a:prstGeom prst="rect">
            <a:avLst/>
          </a:prstGeom>
        </p:spPr>
      </p:pic>
      <p:pic>
        <p:nvPicPr>
          <p:cNvPr id="27" name="Picture 26">
            <a:extLst>
              <a:ext uri="{FF2B5EF4-FFF2-40B4-BE49-F238E27FC236}">
                <a16:creationId xmlns:a16="http://schemas.microsoft.com/office/drawing/2014/main" id="{476AE32C-FF6F-D4B7-B192-CB456BAF50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91253"/>
            <a:ext cx="8991600" cy="557230"/>
          </a:xfrm>
          <a:prstGeom prst="rect">
            <a:avLst/>
          </a:prstGeom>
        </p:spPr>
      </p:pic>
      <p:pic>
        <p:nvPicPr>
          <p:cNvPr id="3" name="slide 16 rts and respons health benes and conseq.mp3">
            <a:hlinkClick r:id="" action="ppaction://media"/>
            <a:extLst>
              <a:ext uri="{FF2B5EF4-FFF2-40B4-BE49-F238E27FC236}">
                <a16:creationId xmlns:a16="http://schemas.microsoft.com/office/drawing/2014/main" id="{627420A7-DF67-1E42-F959-3BCFF1DDC4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201314"/>
            <a:ext cx="410666" cy="397586"/>
          </a:xfrm>
          <a:prstGeom prst="rect">
            <a:avLst/>
          </a:prstGeom>
        </p:spPr>
      </p:pic>
      <p:sp>
        <p:nvSpPr>
          <p:cNvPr id="6" name="Oval 5">
            <a:extLst>
              <a:ext uri="{FF2B5EF4-FFF2-40B4-BE49-F238E27FC236}">
                <a16:creationId xmlns:a16="http://schemas.microsoft.com/office/drawing/2014/main" id="{93066FA7-3F9A-DE85-C857-755EA356F56B}"/>
              </a:ext>
            </a:extLst>
          </p:cNvPr>
          <p:cNvSpPr/>
          <p:nvPr/>
        </p:nvSpPr>
        <p:spPr>
          <a:xfrm>
            <a:off x="11950" y="2826875"/>
            <a:ext cx="3264650" cy="7605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8F4E828-F0BA-7BE2-2207-68C73B02EA30}"/>
              </a:ext>
            </a:extLst>
          </p:cNvPr>
          <p:cNvCxnSpPr/>
          <p:nvPr/>
        </p:nvCxnSpPr>
        <p:spPr>
          <a:xfrm flipH="1">
            <a:off x="2897474" y="2234791"/>
            <a:ext cx="381000" cy="56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32D9DB5-06DA-B090-E4A3-6D1A3E80C194}"/>
              </a:ext>
            </a:extLst>
          </p:cNvPr>
          <p:cNvSpPr/>
          <p:nvPr/>
        </p:nvSpPr>
        <p:spPr>
          <a:xfrm>
            <a:off x="0" y="1781970"/>
            <a:ext cx="2897474" cy="760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678D502-89CF-6302-422B-41F45F6AA6E3}"/>
              </a:ext>
            </a:extLst>
          </p:cNvPr>
          <p:cNvCxnSpPr/>
          <p:nvPr/>
        </p:nvCxnSpPr>
        <p:spPr>
          <a:xfrm flipH="1">
            <a:off x="2530215" y="1200210"/>
            <a:ext cx="381000" cy="56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C440219-43C7-0448-66CB-44015F3842B0}"/>
              </a:ext>
            </a:extLst>
          </p:cNvPr>
          <p:cNvSpPr/>
          <p:nvPr/>
        </p:nvSpPr>
        <p:spPr>
          <a:xfrm>
            <a:off x="0" y="2082668"/>
            <a:ext cx="9097466" cy="12402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A179A1-2C6A-D0F0-E66C-88D9A4D8CE80}"/>
              </a:ext>
            </a:extLst>
          </p:cNvPr>
          <p:cNvSpPr/>
          <p:nvPr/>
        </p:nvSpPr>
        <p:spPr>
          <a:xfrm>
            <a:off x="63000" y="3299004"/>
            <a:ext cx="8940550" cy="11229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6727668-8F8A-0F9B-27AA-FB86E7518A31}"/>
              </a:ext>
            </a:extLst>
          </p:cNvPr>
          <p:cNvSpPr/>
          <p:nvPr/>
        </p:nvSpPr>
        <p:spPr>
          <a:xfrm>
            <a:off x="11950" y="4113218"/>
            <a:ext cx="9132050" cy="133139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D82ABF1-CE5E-EA7A-ACA8-90C95FFAC1D2}"/>
              </a:ext>
            </a:extLst>
          </p:cNvPr>
          <p:cNvCxnSpPr>
            <a:cxnSpLocks/>
          </p:cNvCxnSpPr>
          <p:nvPr/>
        </p:nvCxnSpPr>
        <p:spPr>
          <a:xfrm flipH="1">
            <a:off x="5867402" y="1425473"/>
            <a:ext cx="381000" cy="56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634B2DB-C304-12AF-9A52-DB2CCBF36476}"/>
              </a:ext>
            </a:extLst>
          </p:cNvPr>
          <p:cNvCxnSpPr/>
          <p:nvPr/>
        </p:nvCxnSpPr>
        <p:spPr>
          <a:xfrm flipH="1">
            <a:off x="5805096" y="2650881"/>
            <a:ext cx="381000" cy="56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19CD2D-CE1B-2649-A280-7EF24220F660}"/>
              </a:ext>
            </a:extLst>
          </p:cNvPr>
          <p:cNvCxnSpPr/>
          <p:nvPr/>
        </p:nvCxnSpPr>
        <p:spPr>
          <a:xfrm flipH="1">
            <a:off x="7010400" y="3506243"/>
            <a:ext cx="381000" cy="56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580645B-40AF-DCDB-F35A-6E054F737143}"/>
              </a:ext>
            </a:extLst>
          </p:cNvPr>
          <p:cNvSpPr/>
          <p:nvPr/>
        </p:nvSpPr>
        <p:spPr>
          <a:xfrm>
            <a:off x="63000" y="3285668"/>
            <a:ext cx="9097466" cy="12402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3628BB1A-2591-4CE6-EB0D-AE28CB1544A6}"/>
              </a:ext>
            </a:extLst>
          </p:cNvPr>
          <p:cNvCxnSpPr/>
          <p:nvPr/>
        </p:nvCxnSpPr>
        <p:spPr>
          <a:xfrm flipH="1">
            <a:off x="7446439" y="2713709"/>
            <a:ext cx="381000" cy="56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724407"/>
      </p:ext>
    </p:extLst>
  </p:cSld>
  <p:clrMapOvr>
    <a:masterClrMapping/>
  </p:clrMapOvr>
  <mc:AlternateContent xmlns:mc="http://schemas.openxmlformats.org/markup-compatibility/2006">
    <mc:Choice xmlns:p14="http://schemas.microsoft.com/office/powerpoint/2010/main" Requires="p14">
      <p:transition p14:dur="250" advTm="29000">
        <p:fade/>
      </p:transition>
    </mc:Choice>
    <mc:Fallback>
      <p:transition advTm="2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dissolve">
                                      <p:cBhvr>
                                        <p:cTn id="9" dur="500"/>
                                        <p:tgtEl>
                                          <p:spTgt spid="15"/>
                                        </p:tgtEl>
                                      </p:cBhvr>
                                    </p:animEffect>
                                  </p:childTnLst>
                                </p:cTn>
                              </p:par>
                              <p:par>
                                <p:cTn id="10" presetID="9"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xit" presetSubtype="0" fill="hold" nodeType="withEffect">
                                  <p:stCondLst>
                                    <p:cond delay="0"/>
                                  </p:stCondLst>
                                  <p:childTnLst>
                                    <p:animEffect transition="out" filter="dissolv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par>
                                <p:cTn id="46" presetID="9"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dissolve">
                                      <p:cBhvr>
                                        <p:cTn id="48" dur="500"/>
                                        <p:tgtEl>
                                          <p:spTgt spid="20"/>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par>
                                <p:cTn id="52" presetID="9" presetClass="exit" presetSubtype="0" fill="hold" nodeType="withEffect">
                                  <p:stCondLst>
                                    <p:cond delay="0"/>
                                  </p:stCondLst>
                                  <p:childTnLst>
                                    <p:animEffect transition="out" filter="dissolv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9" presetClass="exit" presetSubtype="0" fill="hold" grpId="1" nodeType="withEffect">
                                  <p:stCondLst>
                                    <p:cond delay="0"/>
                                  </p:stCondLst>
                                  <p:childTnLst>
                                    <p:animEffect transition="out" filter="dissolv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9" presetClass="exit" presetSubtype="0" fill="hold" nodeType="withEffect">
                                  <p:stCondLst>
                                    <p:cond delay="0"/>
                                  </p:stCondLst>
                                  <p:childTnLst>
                                    <p:animEffect transition="out" filter="dissolv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9" presetClass="exit" presetSubtype="0" fill="hold" grpId="1" nodeType="withEffect">
                                  <p:stCondLst>
                                    <p:cond delay="0"/>
                                  </p:stCondLst>
                                  <p:childTnLst>
                                    <p:animEffect transition="out" filter="dissolv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9" presetClass="exit" presetSubtype="0" fill="hold" nodeType="withEffect">
                                  <p:stCondLst>
                                    <p:cond delay="0"/>
                                  </p:stCondLst>
                                  <p:childTnLst>
                                    <p:animEffect transition="out" filter="dissolv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par>
                                <p:cTn id="73" presetID="9" presetClass="exit" presetSubtype="0" fill="hold" nodeType="withEffect">
                                  <p:stCondLst>
                                    <p:cond delay="0"/>
                                  </p:stCondLst>
                                  <p:childTnLst>
                                    <p:animEffect transition="out" filter="dissolv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9" presetClass="exit" presetSubtype="0" fill="hold" grpId="1" nodeType="withEffect">
                                  <p:stCondLst>
                                    <p:cond delay="0"/>
                                  </p:stCondLst>
                                  <p:childTnLst>
                                    <p:animEffect transition="out" filter="dissolv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9" presetClass="exit" presetSubtype="0" fill="hold" nodeType="withEffect">
                                  <p:stCondLst>
                                    <p:cond delay="0"/>
                                  </p:stCondLst>
                                  <p:childTnLst>
                                    <p:animEffect transition="out" filter="dissolv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9"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dissolve">
                                      <p:cBhvr>
                                        <p:cTn id="84" dur="500"/>
                                        <p:tgtEl>
                                          <p:spTgt spid="27"/>
                                        </p:tgtEl>
                                      </p:cBhvr>
                                    </p:animEffect>
                                  </p:childTnLst>
                                </p:cTn>
                              </p:par>
                              <p:par>
                                <p:cTn id="85" presetID="9" presetClass="entr" presetSubtype="0"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dissolve">
                                      <p:cBhvr>
                                        <p:cTn id="87" dur="500"/>
                                        <p:tgtEl>
                                          <p:spTgt spid="26"/>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dissolve">
                                      <p:cBhvr>
                                        <p:cTn id="9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9" grpId="0" animBg="1"/>
      <p:bldP spid="9" grpId="1" animBg="1"/>
      <p:bldP spid="11" grpId="0" animBg="1"/>
      <p:bldP spid="11" grpId="1" animBg="1"/>
      <p:bldP spid="12" grpId="0" animBg="1"/>
      <p:bldP spid="12" grpId="1" animBg="1"/>
      <p:bldP spid="14" grpId="0" animBg="1"/>
      <p:bldP spid="14" grpId="1"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D3AFD1-FB82-1881-EA07-5AFF4CD7CA7B}"/>
              </a:ext>
            </a:extLst>
          </p:cNvPr>
          <p:cNvSpPr txBox="1"/>
          <p:nvPr/>
        </p:nvSpPr>
        <p:spPr>
          <a:xfrm>
            <a:off x="952500" y="2133600"/>
            <a:ext cx="7239000" cy="2062103"/>
          </a:xfrm>
          <a:prstGeom prst="rect">
            <a:avLst/>
          </a:prstGeom>
          <a:noFill/>
        </p:spPr>
        <p:txBody>
          <a:bodyPr wrap="square" rtlCol="0">
            <a:spAutoFit/>
          </a:bodyPr>
          <a:lstStyle/>
          <a:p>
            <a:endParaRPr lang="en-US" sz="3200" dirty="0"/>
          </a:p>
          <a:p>
            <a:pPr algn="ctr"/>
            <a:r>
              <a:rPr lang="en-US" sz="3200" dirty="0">
                <a:latin typeface="American Typewriter" panose="02090604020004020304" pitchFamily="18" charset="77"/>
              </a:rPr>
              <a:t>The Case of the Failure to Send the Rights and Responsibilities Notice</a:t>
            </a:r>
            <a:endParaRPr lang="en-US" sz="3200" dirty="0"/>
          </a:p>
          <a:p>
            <a:endParaRPr lang="en-US" sz="3200" dirty="0"/>
          </a:p>
        </p:txBody>
      </p:sp>
      <p:pic>
        <p:nvPicPr>
          <p:cNvPr id="17" name="Picture 16">
            <a:extLst>
              <a:ext uri="{FF2B5EF4-FFF2-40B4-BE49-F238E27FC236}">
                <a16:creationId xmlns:a16="http://schemas.microsoft.com/office/drawing/2014/main" id="{96AFCFFF-D59D-A7A1-ACE5-E89B74782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380" y="463358"/>
            <a:ext cx="5283200" cy="3492500"/>
          </a:xfrm>
          <a:prstGeom prst="rect">
            <a:avLst/>
          </a:prstGeom>
        </p:spPr>
      </p:pic>
      <p:pic>
        <p:nvPicPr>
          <p:cNvPr id="21" name="Picture 20">
            <a:extLst>
              <a:ext uri="{FF2B5EF4-FFF2-40B4-BE49-F238E27FC236}">
                <a16:creationId xmlns:a16="http://schemas.microsoft.com/office/drawing/2014/main" id="{0D4469D4-987A-0B54-90A3-BFD300F09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40449"/>
            <a:ext cx="5168900" cy="3225800"/>
          </a:xfrm>
          <a:prstGeom prst="rect">
            <a:avLst/>
          </a:prstGeom>
        </p:spPr>
      </p:pic>
      <p:pic>
        <p:nvPicPr>
          <p:cNvPr id="23" name="Picture 22">
            <a:extLst>
              <a:ext uri="{FF2B5EF4-FFF2-40B4-BE49-F238E27FC236}">
                <a16:creationId xmlns:a16="http://schemas.microsoft.com/office/drawing/2014/main" id="{8CE7933F-1CEA-ED62-8983-74E8A1C0D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953" y="3734969"/>
            <a:ext cx="4175848" cy="2751147"/>
          </a:xfrm>
          <a:prstGeom prst="rect">
            <a:avLst/>
          </a:prstGeom>
        </p:spPr>
      </p:pic>
      <p:pic>
        <p:nvPicPr>
          <p:cNvPr id="27" name="Picture 26">
            <a:extLst>
              <a:ext uri="{FF2B5EF4-FFF2-40B4-BE49-F238E27FC236}">
                <a16:creationId xmlns:a16="http://schemas.microsoft.com/office/drawing/2014/main" id="{05C11D98-AB5D-B5AD-66A8-940C92959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4813" y="1411291"/>
            <a:ext cx="3293493" cy="4383023"/>
          </a:xfrm>
          <a:prstGeom prst="rect">
            <a:avLst/>
          </a:prstGeom>
        </p:spPr>
      </p:pic>
      <p:pic>
        <p:nvPicPr>
          <p:cNvPr id="25" name="Picture 24">
            <a:extLst>
              <a:ext uri="{FF2B5EF4-FFF2-40B4-BE49-F238E27FC236}">
                <a16:creationId xmlns:a16="http://schemas.microsoft.com/office/drawing/2014/main" id="{DEC4DC69-FEA2-8DD4-F725-D2D93601E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40" y="523173"/>
            <a:ext cx="4800600" cy="3079630"/>
          </a:xfrm>
          <a:prstGeom prst="rect">
            <a:avLst/>
          </a:prstGeom>
        </p:spPr>
      </p:pic>
      <p:pic>
        <p:nvPicPr>
          <p:cNvPr id="29" name="Picture 28">
            <a:extLst>
              <a:ext uri="{FF2B5EF4-FFF2-40B4-BE49-F238E27FC236}">
                <a16:creationId xmlns:a16="http://schemas.microsoft.com/office/drawing/2014/main" id="{9A3A22C0-B6A6-8D61-420B-ECD2F76735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948" y="3053645"/>
            <a:ext cx="3740150" cy="2558582"/>
          </a:xfrm>
          <a:prstGeom prst="rect">
            <a:avLst/>
          </a:prstGeom>
        </p:spPr>
      </p:pic>
      <p:pic>
        <p:nvPicPr>
          <p:cNvPr id="19" name="Picture 18">
            <a:extLst>
              <a:ext uri="{FF2B5EF4-FFF2-40B4-BE49-F238E27FC236}">
                <a16:creationId xmlns:a16="http://schemas.microsoft.com/office/drawing/2014/main" id="{0340182C-D186-22D1-F5EE-4E1DCF278CE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09674" y="1746923"/>
            <a:ext cx="4338766" cy="4038600"/>
          </a:xfrm>
          <a:prstGeom prst="rect">
            <a:avLst/>
          </a:prstGeom>
          <a:effectLst>
            <a:softEdge rad="404"/>
          </a:effectLst>
        </p:spPr>
      </p:pic>
    </p:spTree>
    <p:extLst>
      <p:ext uri="{BB962C8B-B14F-4D97-AF65-F5344CB8AC3E}">
        <p14:creationId xmlns:p14="http://schemas.microsoft.com/office/powerpoint/2010/main" val="3328434544"/>
      </p:ext>
    </p:extLst>
  </p:cSld>
  <p:clrMapOvr>
    <a:masterClrMapping/>
  </p:clrMapOvr>
  <mc:AlternateContent xmlns:mc="http://schemas.openxmlformats.org/markup-compatibility/2006">
    <mc:Choice xmlns:p14="http://schemas.microsoft.com/office/powerpoint/2010/main" Requires="p14">
      <p:transition p14:dur="250" advTm="0">
        <p:fade/>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dissolv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dissolv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dissolve">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6C7B1-AFFC-D838-8FA6-FBD0637CE4D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557" r="4652"/>
          <a:stretch/>
        </p:blipFill>
        <p:spPr>
          <a:xfrm>
            <a:off x="304800" y="1828800"/>
            <a:ext cx="8534400" cy="4435218"/>
          </a:xfrm>
          <a:prstGeom prst="rect">
            <a:avLst/>
          </a:prstGeom>
          <a:effectLst>
            <a:softEdge rad="110811"/>
          </a:effectLst>
        </p:spPr>
      </p:pic>
      <p:sp>
        <p:nvSpPr>
          <p:cNvPr id="2" name="Title 1"/>
          <p:cNvSpPr>
            <a:spLocks noGrp="1"/>
          </p:cNvSpPr>
          <p:nvPr>
            <p:ph type="title"/>
          </p:nvPr>
        </p:nvSpPr>
        <p:spPr>
          <a:xfrm>
            <a:off x="457200" y="152400"/>
            <a:ext cx="7886700" cy="930274"/>
          </a:xfrm>
        </p:spPr>
        <p:txBody>
          <a:bodyPr>
            <a:normAutofit/>
          </a:bodyPr>
          <a:lstStyle/>
          <a:p>
            <a:pPr algn="l"/>
            <a:r>
              <a:rPr lang="en-US" sz="3600" dirty="0">
                <a:latin typeface="+mn-lt"/>
              </a:rPr>
              <a:t>The FMLA Certification Process</a:t>
            </a:r>
            <a:endParaRPr lang="en-US" sz="3600" dirty="0"/>
          </a:p>
        </p:txBody>
      </p:sp>
      <p:sp>
        <p:nvSpPr>
          <p:cNvPr id="4" name="TextBox 3">
            <a:extLst>
              <a:ext uri="{FF2B5EF4-FFF2-40B4-BE49-F238E27FC236}">
                <a16:creationId xmlns:a16="http://schemas.microsoft.com/office/drawing/2014/main" id="{725C3BC8-F691-FC8B-EC25-E81B4D36B8F2}"/>
              </a:ext>
            </a:extLst>
          </p:cNvPr>
          <p:cNvSpPr txBox="1"/>
          <p:nvPr/>
        </p:nvSpPr>
        <p:spPr>
          <a:xfrm>
            <a:off x="490780" y="1219200"/>
            <a:ext cx="7734300" cy="4770537"/>
          </a:xfrm>
          <a:prstGeom prst="rect">
            <a:avLst/>
          </a:prstGeom>
          <a:noFill/>
        </p:spPr>
        <p:txBody>
          <a:bodyPr wrap="square" rtlCol="0">
            <a:spAutoFit/>
          </a:bodyPr>
          <a:lstStyle/>
          <a:p>
            <a:r>
              <a:rPr lang="en-US" sz="3200" b="1" dirty="0"/>
              <a:t>The Certification Process</a:t>
            </a:r>
          </a:p>
          <a:p>
            <a:endParaRPr lang="en-US" sz="800" dirty="0"/>
          </a:p>
          <a:p>
            <a:r>
              <a:rPr lang="en-US" dirty="0"/>
              <a:t> </a:t>
            </a:r>
          </a:p>
          <a:p>
            <a:r>
              <a:rPr lang="en-US" sz="2600" b="1" dirty="0"/>
              <a:t>An employer may require a certification when an employee requests leave for:</a:t>
            </a:r>
          </a:p>
          <a:p>
            <a:r>
              <a:rPr lang="en-US" sz="2600" dirty="0"/>
              <a:t> </a:t>
            </a:r>
          </a:p>
          <a:p>
            <a:pPr marL="342900" indent="-342900">
              <a:buClr>
                <a:schemeClr val="accent6">
                  <a:lumMod val="75000"/>
                </a:schemeClr>
              </a:buClr>
              <a:buSzPct val="90000"/>
              <a:buFont typeface="Wingdings" pitchFamily="2" charset="2"/>
              <a:buChar char="Ø"/>
            </a:pPr>
            <a:r>
              <a:rPr lang="en-US" sz="2400" b="1" dirty="0"/>
              <a:t>The employee’s own serious health condition</a:t>
            </a:r>
            <a:r>
              <a:rPr lang="en-US" sz="2400" dirty="0"/>
              <a:t>,</a:t>
            </a:r>
          </a:p>
          <a:p>
            <a:pPr marL="342900" indent="-342900">
              <a:buClr>
                <a:schemeClr val="accent6">
                  <a:lumMod val="75000"/>
                </a:schemeClr>
              </a:buClr>
              <a:buSzPct val="90000"/>
              <a:buFont typeface="Wingdings" pitchFamily="2" charset="2"/>
              <a:buChar char="Ø"/>
            </a:pPr>
            <a:endParaRPr lang="en-US" sz="2400" dirty="0"/>
          </a:p>
          <a:p>
            <a:pPr marL="342900" indent="-342900">
              <a:buClr>
                <a:schemeClr val="accent6">
                  <a:lumMod val="75000"/>
                </a:schemeClr>
              </a:buClr>
              <a:buSzPct val="90000"/>
              <a:buFont typeface="Wingdings" pitchFamily="2" charset="2"/>
              <a:buChar char="Ø"/>
            </a:pPr>
            <a:r>
              <a:rPr lang="en-US" sz="2400" b="1" dirty="0"/>
              <a:t>The serious health condition of the employee’s parent, spouse, son or daughter, and</a:t>
            </a:r>
          </a:p>
          <a:p>
            <a:pPr marL="342900" indent="-342900">
              <a:buClr>
                <a:schemeClr val="accent6">
                  <a:lumMod val="75000"/>
                </a:schemeClr>
              </a:buClr>
              <a:buSzPct val="90000"/>
              <a:buFont typeface="Wingdings" pitchFamily="2" charset="2"/>
              <a:buChar char="Ø"/>
            </a:pPr>
            <a:endParaRPr lang="en-US" sz="2400" dirty="0"/>
          </a:p>
          <a:p>
            <a:pPr marL="342900" indent="-342900">
              <a:buClr>
                <a:schemeClr val="accent6">
                  <a:lumMod val="75000"/>
                </a:schemeClr>
              </a:buClr>
              <a:buSzPct val="90000"/>
              <a:buFont typeface="Wingdings" pitchFamily="2" charset="2"/>
              <a:buChar char="Ø"/>
            </a:pPr>
            <a:r>
              <a:rPr lang="en-US" sz="2400" b="1" dirty="0"/>
              <a:t>Military family leave we will talk about this a little later.</a:t>
            </a:r>
          </a:p>
          <a:p>
            <a:endParaRPr lang="en-US" sz="2400" dirty="0"/>
          </a:p>
        </p:txBody>
      </p:sp>
    </p:spTree>
    <p:extLst>
      <p:ext uri="{BB962C8B-B14F-4D97-AF65-F5344CB8AC3E}">
        <p14:creationId xmlns:p14="http://schemas.microsoft.com/office/powerpoint/2010/main" val="853237582"/>
      </p:ext>
    </p:extLst>
  </p:cSld>
  <p:clrMapOvr>
    <a:masterClrMapping/>
  </p:clrMapOvr>
  <mc:AlternateContent xmlns:mc="http://schemas.openxmlformats.org/markup-compatibility/2006">
    <mc:Choice xmlns:p14="http://schemas.microsoft.com/office/powerpoint/2010/main" Requires="p14">
      <p:transition p14:dur="250" advTm="69000">
        <p:fade/>
      </p:transition>
    </mc:Choice>
    <mc:Fallback>
      <p:transition advTm="6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dissolv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dissolve">
                                      <p:cBhvr>
                                        <p:cTn id="12" dur="500"/>
                                        <p:tgtEl>
                                          <p:spTgt spid="4">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animEffect transition="in" filter="dissolve">
                                      <p:cBhvr>
                                        <p:cTn id="1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147" y="49465"/>
            <a:ext cx="7886700" cy="1030545"/>
          </a:xfrm>
        </p:spPr>
        <p:txBody>
          <a:bodyPr>
            <a:normAutofit/>
          </a:bodyPr>
          <a:lstStyle/>
          <a:p>
            <a:r>
              <a:rPr lang="en-US" sz="3600" dirty="0"/>
              <a:t>Certification Notice and Timing</a:t>
            </a:r>
          </a:p>
        </p:txBody>
      </p:sp>
      <p:sp>
        <p:nvSpPr>
          <p:cNvPr id="6" name="TextBox 5">
            <a:extLst>
              <a:ext uri="{FF2B5EF4-FFF2-40B4-BE49-F238E27FC236}">
                <a16:creationId xmlns:a16="http://schemas.microsoft.com/office/drawing/2014/main" id="{5D5EA243-32DC-CA8C-875E-B2D2DC15709B}"/>
              </a:ext>
            </a:extLst>
          </p:cNvPr>
          <p:cNvSpPr txBox="1"/>
          <p:nvPr/>
        </p:nvSpPr>
        <p:spPr>
          <a:xfrm>
            <a:off x="457200" y="1383536"/>
            <a:ext cx="7772400" cy="954107"/>
          </a:xfrm>
          <a:prstGeom prst="rect">
            <a:avLst/>
          </a:prstGeom>
          <a:noFill/>
        </p:spPr>
        <p:txBody>
          <a:bodyPr wrap="square" rtlCol="0">
            <a:spAutoFit/>
          </a:bodyPr>
          <a:lstStyle/>
          <a:p>
            <a:r>
              <a:rPr lang="en-US" sz="2800" dirty="0"/>
              <a:t>Employers must notify employees each time they require a medical certification. </a:t>
            </a:r>
          </a:p>
        </p:txBody>
      </p:sp>
      <p:sp>
        <p:nvSpPr>
          <p:cNvPr id="5" name="TextBox 4">
            <a:extLst>
              <a:ext uri="{FF2B5EF4-FFF2-40B4-BE49-F238E27FC236}">
                <a16:creationId xmlns:a16="http://schemas.microsoft.com/office/drawing/2014/main" id="{172AAC6D-B266-7031-D902-79F2638A3736}"/>
              </a:ext>
            </a:extLst>
          </p:cNvPr>
          <p:cNvSpPr txBox="1"/>
          <p:nvPr/>
        </p:nvSpPr>
        <p:spPr>
          <a:xfrm>
            <a:off x="457200" y="2667000"/>
            <a:ext cx="8028768" cy="2954655"/>
          </a:xfrm>
          <a:prstGeom prst="rect">
            <a:avLst/>
          </a:prstGeom>
          <a:noFill/>
        </p:spPr>
        <p:txBody>
          <a:bodyPr wrap="square" rtlCol="0">
            <a:spAutoFit/>
          </a:bodyPr>
          <a:lstStyle/>
          <a:p>
            <a:r>
              <a:rPr lang="en-US" sz="2800" dirty="0"/>
              <a:t>The employer’s notice that </a:t>
            </a:r>
            <a:r>
              <a:rPr lang="en-US" sz="2800" i="1" dirty="0"/>
              <a:t>a certification </a:t>
            </a:r>
            <a:r>
              <a:rPr lang="en-US" sz="2800" dirty="0"/>
              <a:t>is required must be included in the written Rights and Responsibilities Notice that the employer gives the employee within five business days of becoming aware of the employee’s need for FMLA leave.  Call back sound </a:t>
            </a:r>
          </a:p>
          <a:p>
            <a:endParaRPr lang="en-US" dirty="0"/>
          </a:p>
        </p:txBody>
      </p:sp>
      <p:sp>
        <p:nvSpPr>
          <p:cNvPr id="7" name="TextBox 6">
            <a:extLst>
              <a:ext uri="{FF2B5EF4-FFF2-40B4-BE49-F238E27FC236}">
                <a16:creationId xmlns:a16="http://schemas.microsoft.com/office/drawing/2014/main" id="{D218E307-142C-CE00-AEDE-3EDB38D676CE}"/>
              </a:ext>
            </a:extLst>
          </p:cNvPr>
          <p:cNvSpPr txBox="1"/>
          <p:nvPr/>
        </p:nvSpPr>
        <p:spPr>
          <a:xfrm>
            <a:off x="457200" y="2337643"/>
            <a:ext cx="8534400" cy="3385542"/>
          </a:xfrm>
          <a:prstGeom prst="rect">
            <a:avLst/>
          </a:prstGeom>
          <a:noFill/>
        </p:spPr>
        <p:txBody>
          <a:bodyPr wrap="square" rtlCol="0">
            <a:spAutoFit/>
          </a:bodyPr>
          <a:lstStyle/>
          <a:p>
            <a:r>
              <a:rPr lang="en-US" sz="2800" dirty="0"/>
              <a:t>In some instances, an employer may request a medical certification at a later date if the employer has reason to question the appropriateness of the leave or its duration.</a:t>
            </a:r>
          </a:p>
          <a:p>
            <a:endParaRPr lang="en-US" sz="2800" dirty="0"/>
          </a:p>
          <a:p>
            <a:r>
              <a:rPr lang="en-US" sz="2800" dirty="0"/>
              <a:t>When requesting a medical certification, the employer must advise the employee of the consequences of failing to provide a complete and sufficient certification. </a:t>
            </a:r>
          </a:p>
          <a:p>
            <a:endParaRPr lang="en-US" dirty="0"/>
          </a:p>
        </p:txBody>
      </p:sp>
    </p:spTree>
    <p:extLst>
      <p:ext uri="{BB962C8B-B14F-4D97-AF65-F5344CB8AC3E}">
        <p14:creationId xmlns:p14="http://schemas.microsoft.com/office/powerpoint/2010/main" val="2294352791"/>
      </p:ext>
    </p:extLst>
  </p:cSld>
  <p:clrMapOvr>
    <a:masterClrMapping/>
  </p:clrMapOvr>
  <mc:AlternateContent xmlns:mc="http://schemas.openxmlformats.org/markup-compatibility/2006">
    <mc:Choice xmlns:p14="http://schemas.microsoft.com/office/powerpoint/2010/main" Requires="p14">
      <p:transition p14:dur="250" advTm="14250">
        <p:fade/>
      </p:transition>
    </mc:Choice>
    <mc:Fallback>
      <p:transition advTm="14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5" grpId="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3CD2B3-671E-E243-E9BF-BE6DD5F3EAD1}"/>
              </a:ext>
            </a:extLst>
          </p:cNvPr>
          <p:cNvSpPr>
            <a:spLocks noGrp="1" noChangeArrowheads="1"/>
          </p:cNvSpPr>
          <p:nvPr>
            <p:ph type="title"/>
          </p:nvPr>
        </p:nvSpPr>
        <p:spPr>
          <a:xfrm>
            <a:off x="719931" y="342900"/>
            <a:ext cx="7704137" cy="838200"/>
          </a:xfrm>
        </p:spPr>
        <p:txBody>
          <a:bodyPr rtlCol="0">
            <a:normAutofit/>
          </a:bodyPr>
          <a:lstStyle/>
          <a:p>
            <a:pPr algn="ctr" eaLnBrk="1" fontAlgn="auto" hangingPunct="1">
              <a:spcAft>
                <a:spcPts val="0"/>
              </a:spcAft>
              <a:defRPr/>
            </a:pPr>
            <a:r>
              <a:rPr lang="en-US" sz="3600" dirty="0">
                <a:latin typeface="+mn-lt"/>
              </a:rPr>
              <a:t>Disclaimer</a:t>
            </a:r>
          </a:p>
        </p:txBody>
      </p:sp>
      <p:sp>
        <p:nvSpPr>
          <p:cNvPr id="2" name="Content Placeholder 1">
            <a:extLst>
              <a:ext uri="{FF2B5EF4-FFF2-40B4-BE49-F238E27FC236}">
                <a16:creationId xmlns:a16="http://schemas.microsoft.com/office/drawing/2014/main" id="{1DE1A174-22B9-0872-74D8-C2D687098F6E}"/>
              </a:ext>
            </a:extLst>
          </p:cNvPr>
          <p:cNvSpPr txBox="1">
            <a:spLocks/>
          </p:cNvSpPr>
          <p:nvPr/>
        </p:nvSpPr>
        <p:spPr bwMode="auto">
          <a:xfrm>
            <a:off x="1028700" y="1676400"/>
            <a:ext cx="7086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0000" lnSpcReduction="20000"/>
          </a:bodyPr>
          <a:lst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12700" marR="54610" algn="ctr">
              <a:lnSpc>
                <a:spcPct val="120000"/>
              </a:lnSpc>
              <a:spcBef>
                <a:spcPts val="0"/>
              </a:spcBef>
              <a:spcAft>
                <a:spcPts val="0"/>
              </a:spcAft>
              <a:buFont typeface="Arial" panose="020B0604020202020204" pitchFamily="34" charset="0"/>
              <a:buNone/>
            </a:pPr>
            <a:r>
              <a:rPr lang="en-US" sz="4400" i="1" spc="-5" dirty="0"/>
              <a:t>This</a:t>
            </a:r>
            <a:r>
              <a:rPr lang="en-US" sz="4400" i="1" spc="10" dirty="0"/>
              <a:t> </a:t>
            </a:r>
            <a:r>
              <a:rPr lang="en-US" sz="4400" i="1" spc="-15" dirty="0"/>
              <a:t>presentation</a:t>
            </a:r>
            <a:r>
              <a:rPr lang="en-US" sz="4400" i="1" spc="-5" dirty="0"/>
              <a:t> is</a:t>
            </a:r>
            <a:r>
              <a:rPr lang="en-US" sz="4400" i="1" spc="15" dirty="0"/>
              <a:t> </a:t>
            </a:r>
            <a:r>
              <a:rPr lang="en-US" sz="4400" i="1" spc="-15" dirty="0"/>
              <a:t>intended</a:t>
            </a:r>
            <a:r>
              <a:rPr lang="en-US" sz="4400" i="1" spc="10" dirty="0"/>
              <a:t> </a:t>
            </a:r>
            <a:r>
              <a:rPr lang="en-US" sz="4400" i="1" spc="-5" dirty="0"/>
              <a:t>as </a:t>
            </a:r>
            <a:r>
              <a:rPr lang="en-US" sz="4400" i="1" spc="-15" dirty="0"/>
              <a:t>general</a:t>
            </a:r>
            <a:r>
              <a:rPr lang="en-US" sz="4400" i="1" spc="20" dirty="0"/>
              <a:t> </a:t>
            </a:r>
            <a:r>
              <a:rPr lang="en-US" sz="4400" i="1" spc="-10" dirty="0"/>
              <a:t>information</a:t>
            </a:r>
            <a:r>
              <a:rPr lang="en-US" sz="4400" i="1" spc="5" dirty="0"/>
              <a:t> </a:t>
            </a:r>
            <a:r>
              <a:rPr lang="en-US" sz="4400" i="1" spc="-5" dirty="0"/>
              <a:t>only</a:t>
            </a:r>
            <a:r>
              <a:rPr lang="en-US" sz="4400" i="1" dirty="0"/>
              <a:t> </a:t>
            </a:r>
            <a:r>
              <a:rPr lang="en-US" sz="4400" i="1" spc="-5" dirty="0"/>
              <a:t>and</a:t>
            </a:r>
            <a:r>
              <a:rPr lang="en-US" sz="4400" i="1" spc="-10" dirty="0"/>
              <a:t> </a:t>
            </a:r>
          </a:p>
          <a:p>
            <a:pPr marL="12700" marR="54610" algn="ctr">
              <a:lnSpc>
                <a:spcPct val="120000"/>
              </a:lnSpc>
              <a:spcBef>
                <a:spcPts val="0"/>
              </a:spcBef>
              <a:spcAft>
                <a:spcPts val="0"/>
              </a:spcAft>
              <a:buFont typeface="Arial" panose="020B0604020202020204" pitchFamily="34" charset="0"/>
              <a:buNone/>
            </a:pPr>
            <a:r>
              <a:rPr lang="en-US" sz="4400" i="1" spc="-5" dirty="0"/>
              <a:t>does</a:t>
            </a:r>
            <a:r>
              <a:rPr lang="en-US" sz="4400" i="1" spc="15" dirty="0"/>
              <a:t> </a:t>
            </a:r>
            <a:r>
              <a:rPr lang="en-US" sz="4400" i="1" spc="-5" dirty="0"/>
              <a:t>not </a:t>
            </a:r>
            <a:r>
              <a:rPr lang="en-US" sz="4400" i="1" spc="-10" dirty="0"/>
              <a:t>carry the</a:t>
            </a:r>
            <a:r>
              <a:rPr lang="en-US" sz="4400" i="1" spc="15" dirty="0"/>
              <a:t> </a:t>
            </a:r>
            <a:r>
              <a:rPr lang="en-US" sz="4400" i="1" spc="-20" dirty="0"/>
              <a:t>force</a:t>
            </a:r>
            <a:r>
              <a:rPr lang="en-US" sz="4400" i="1" spc="5" dirty="0"/>
              <a:t> </a:t>
            </a:r>
            <a:r>
              <a:rPr lang="en-US" sz="4400" i="1" dirty="0"/>
              <a:t>of</a:t>
            </a:r>
            <a:r>
              <a:rPr lang="en-US" sz="4400" i="1" spc="5" dirty="0"/>
              <a:t> </a:t>
            </a:r>
            <a:r>
              <a:rPr lang="en-US" sz="4400" i="1" spc="-15" dirty="0"/>
              <a:t>legal</a:t>
            </a:r>
            <a:r>
              <a:rPr lang="en-US" sz="4400" i="1" spc="-10" dirty="0"/>
              <a:t> </a:t>
            </a:r>
            <a:r>
              <a:rPr lang="en-US" sz="4400" i="1" spc="-5" dirty="0"/>
              <a:t>opinion.</a:t>
            </a:r>
          </a:p>
          <a:p>
            <a:pPr marL="12700" marR="54610" algn="ctr">
              <a:lnSpc>
                <a:spcPct val="120000"/>
              </a:lnSpc>
              <a:spcBef>
                <a:spcPts val="0"/>
              </a:spcBef>
              <a:spcAft>
                <a:spcPts val="0"/>
              </a:spcAft>
              <a:buFont typeface="Arial" panose="020B0604020202020204" pitchFamily="34" charset="0"/>
              <a:buNone/>
            </a:pPr>
            <a:endParaRPr lang="en-US" sz="4400" i="1" dirty="0"/>
          </a:p>
          <a:p>
            <a:pPr marL="12700" marR="5080" algn="ctr">
              <a:lnSpc>
                <a:spcPct val="120000"/>
              </a:lnSpc>
              <a:spcBef>
                <a:spcPts val="0"/>
              </a:spcBef>
              <a:buFont typeface="Arial" panose="020B0604020202020204" pitchFamily="34" charset="0"/>
              <a:buNone/>
            </a:pPr>
            <a:r>
              <a:rPr lang="en-US" sz="4400" i="1" spc="-10" dirty="0"/>
              <a:t>This</a:t>
            </a:r>
            <a:r>
              <a:rPr lang="en-US" sz="4400" i="1" spc="15" dirty="0"/>
              <a:t> </a:t>
            </a:r>
            <a:r>
              <a:rPr lang="en-US" sz="4400" i="1" spc="-15" dirty="0"/>
              <a:t>information</a:t>
            </a:r>
            <a:r>
              <a:rPr lang="en-US" sz="4400" i="1" dirty="0"/>
              <a:t> </a:t>
            </a:r>
            <a:r>
              <a:rPr lang="en-US" sz="4400" i="1" spc="-5" dirty="0"/>
              <a:t>and </a:t>
            </a:r>
            <a:r>
              <a:rPr lang="en-US" sz="4400" i="1" spc="-20" dirty="0"/>
              <a:t>related</a:t>
            </a:r>
            <a:r>
              <a:rPr lang="en-US" sz="4400" i="1" spc="10" dirty="0"/>
              <a:t> </a:t>
            </a:r>
            <a:r>
              <a:rPr lang="en-US" sz="4400" i="1" spc="-10" dirty="0"/>
              <a:t>materials</a:t>
            </a:r>
            <a:r>
              <a:rPr lang="en-US" sz="4400" i="1" spc="15" dirty="0"/>
              <a:t> </a:t>
            </a:r>
            <a:r>
              <a:rPr lang="en-US" sz="4400" i="1" spc="-15" dirty="0"/>
              <a:t>are</a:t>
            </a:r>
            <a:r>
              <a:rPr lang="en-US" sz="4400" i="1" spc="-5" dirty="0"/>
              <a:t> </a:t>
            </a:r>
            <a:r>
              <a:rPr lang="en-US" sz="4400" i="1" spc="-15" dirty="0"/>
              <a:t>presented</a:t>
            </a:r>
            <a:r>
              <a:rPr lang="en-US" sz="4400" i="1" spc="10" dirty="0"/>
              <a:t> </a:t>
            </a:r>
            <a:r>
              <a:rPr lang="en-US" sz="4400" i="1" spc="-20" dirty="0"/>
              <a:t>to</a:t>
            </a:r>
            <a:r>
              <a:rPr lang="en-US" sz="4400" i="1" spc="25" dirty="0"/>
              <a:t> </a:t>
            </a:r>
            <a:r>
              <a:rPr lang="en-US" sz="4400" i="1" spc="-15" dirty="0"/>
              <a:t>give </a:t>
            </a:r>
            <a:r>
              <a:rPr lang="en-US" sz="4400" i="1" spc="-5" dirty="0"/>
              <a:t>access</a:t>
            </a:r>
            <a:r>
              <a:rPr lang="en-US" sz="4400" i="1" spc="35" dirty="0"/>
              <a:t> </a:t>
            </a:r>
            <a:r>
              <a:rPr lang="en-US" sz="4400" i="1" spc="-20" dirty="0"/>
              <a:t>to</a:t>
            </a:r>
            <a:r>
              <a:rPr lang="en-US" sz="4400" i="1" spc="30" dirty="0"/>
              <a:t> </a:t>
            </a:r>
            <a:r>
              <a:rPr lang="en-US" sz="4400" i="1" spc="-10" dirty="0"/>
              <a:t>information</a:t>
            </a:r>
            <a:r>
              <a:rPr lang="en-US" sz="4400" i="1" spc="25" dirty="0"/>
              <a:t> </a:t>
            </a:r>
            <a:r>
              <a:rPr lang="en-US" sz="4400" i="1" dirty="0"/>
              <a:t>on</a:t>
            </a:r>
            <a:r>
              <a:rPr lang="en-US" sz="4400" i="1" spc="15" dirty="0"/>
              <a:t> </a:t>
            </a:r>
            <a:r>
              <a:rPr lang="en-US" sz="4400" i="1" spc="-10" dirty="0"/>
              <a:t>the Family and Medical Leave Act</a:t>
            </a:r>
            <a:r>
              <a:rPr lang="en-US" sz="4400" i="1" spc="-15" dirty="0"/>
              <a:t>.  Much of the information contained herein is adapted from the Department of Labor’s “The Employer’s Guide to The Family and Medical Leave Act,” to meet the needs of Human Resources Professionals in Municipal Governments. T</a:t>
            </a:r>
            <a:r>
              <a:rPr lang="en-US" sz="4400" i="1" spc="-20" dirty="0"/>
              <a:t>herefore,</a:t>
            </a:r>
            <a:r>
              <a:rPr lang="en-US" sz="4400" i="1" spc="20" dirty="0"/>
              <a:t> </a:t>
            </a:r>
            <a:r>
              <a:rPr lang="en-US" sz="4400" i="1" spc="-15" dirty="0"/>
              <a:t>we </a:t>
            </a:r>
            <a:r>
              <a:rPr lang="en-US" sz="4400" i="1" spc="-10" dirty="0"/>
              <a:t> </a:t>
            </a:r>
            <a:r>
              <a:rPr lang="en-US" sz="4400" i="1" spc="-25" dirty="0"/>
              <a:t>make</a:t>
            </a:r>
            <a:r>
              <a:rPr lang="en-US" sz="4400" i="1" spc="15" dirty="0"/>
              <a:t> </a:t>
            </a:r>
            <a:r>
              <a:rPr lang="en-US" sz="4400" i="1" spc="-5" dirty="0"/>
              <a:t>no</a:t>
            </a:r>
            <a:r>
              <a:rPr lang="en-US" sz="4400" i="1" spc="5" dirty="0"/>
              <a:t> </a:t>
            </a:r>
            <a:r>
              <a:rPr lang="en-US" sz="4400" i="1" spc="-15" dirty="0"/>
              <a:t>express</a:t>
            </a:r>
            <a:r>
              <a:rPr lang="en-US" sz="4400" i="1" spc="25" dirty="0"/>
              <a:t> </a:t>
            </a:r>
            <a:r>
              <a:rPr lang="en-US" sz="4400" i="1" dirty="0"/>
              <a:t>or </a:t>
            </a:r>
            <a:r>
              <a:rPr lang="en-US" sz="4400" i="1" spc="-5" dirty="0"/>
              <a:t>implied</a:t>
            </a:r>
            <a:r>
              <a:rPr lang="en-US" sz="4400" i="1" spc="10" dirty="0"/>
              <a:t> </a:t>
            </a:r>
            <a:r>
              <a:rPr lang="en-US" sz="4400" i="1" spc="-15" dirty="0"/>
              <a:t>guarantees.</a:t>
            </a:r>
            <a:r>
              <a:rPr lang="en-US" sz="4400" i="1" dirty="0"/>
              <a:t> </a:t>
            </a:r>
          </a:p>
          <a:p>
            <a:pPr marL="12700" marR="5080" algn="ctr">
              <a:lnSpc>
                <a:spcPct val="120000"/>
              </a:lnSpc>
              <a:spcBef>
                <a:spcPts val="0"/>
              </a:spcBef>
              <a:buFont typeface="Arial" panose="020B0604020202020204" pitchFamily="34" charset="0"/>
              <a:buNone/>
            </a:pPr>
            <a:endParaRPr lang="en-US" sz="4400" i="1" spc="-10" dirty="0"/>
          </a:p>
          <a:p>
            <a:pPr marL="12700" marR="5080" algn="ctr">
              <a:lnSpc>
                <a:spcPct val="120000"/>
              </a:lnSpc>
              <a:spcBef>
                <a:spcPts val="0"/>
              </a:spcBef>
              <a:buFont typeface="Arial" panose="020B0604020202020204" pitchFamily="34" charset="0"/>
              <a:buNone/>
            </a:pPr>
            <a:r>
              <a:rPr lang="en-US" sz="4400" i="1" spc="-10" dirty="0"/>
              <a:t>The</a:t>
            </a:r>
            <a:r>
              <a:rPr lang="en-US" sz="4400" i="1" spc="15" dirty="0"/>
              <a:t> </a:t>
            </a:r>
            <a:r>
              <a:rPr lang="en-US" sz="4400" i="1" spc="-15" dirty="0"/>
              <a:t>Federal</a:t>
            </a:r>
            <a:r>
              <a:rPr lang="en-US" sz="4400" i="1" spc="10" dirty="0"/>
              <a:t> </a:t>
            </a:r>
            <a:r>
              <a:rPr lang="en-US" sz="4400" i="1" spc="-20" dirty="0"/>
              <a:t>Register</a:t>
            </a:r>
            <a:r>
              <a:rPr lang="en-US" sz="4400" i="1" spc="25" dirty="0"/>
              <a:t> </a:t>
            </a:r>
            <a:r>
              <a:rPr lang="en-US" sz="4400" i="1" spc="-5" dirty="0"/>
              <a:t>and </a:t>
            </a:r>
            <a:r>
              <a:rPr lang="en-US" sz="4400" i="1" spc="-10" dirty="0"/>
              <a:t>the </a:t>
            </a:r>
            <a:r>
              <a:rPr lang="en-US" sz="4400" i="1" spc="-5" dirty="0"/>
              <a:t>Code</a:t>
            </a:r>
            <a:r>
              <a:rPr lang="en-US" sz="4400" i="1" spc="-15" dirty="0"/>
              <a:t> </a:t>
            </a:r>
            <a:r>
              <a:rPr lang="en-US" sz="4400" i="1" spc="-5" dirty="0"/>
              <a:t>of</a:t>
            </a:r>
            <a:r>
              <a:rPr lang="en-US" sz="4400" i="1" spc="10" dirty="0"/>
              <a:t> </a:t>
            </a:r>
            <a:r>
              <a:rPr lang="en-US" sz="4400" i="1" spc="-15" dirty="0"/>
              <a:t>Federal</a:t>
            </a:r>
            <a:r>
              <a:rPr lang="en-US" sz="4400" i="1" spc="5" dirty="0"/>
              <a:t> </a:t>
            </a:r>
            <a:r>
              <a:rPr lang="en-US" sz="4400" i="1" spc="-10" dirty="0"/>
              <a:t>Regulations</a:t>
            </a:r>
            <a:r>
              <a:rPr lang="en-US" sz="4400" i="1" spc="-5" dirty="0"/>
              <a:t> </a:t>
            </a:r>
            <a:r>
              <a:rPr lang="en-US" sz="4400" i="1" spc="-10" dirty="0"/>
              <a:t>remain</a:t>
            </a:r>
            <a:r>
              <a:rPr lang="en-US" sz="4400" i="1" spc="5" dirty="0"/>
              <a:t> </a:t>
            </a:r>
            <a:r>
              <a:rPr lang="en-US" sz="4400" i="1" spc="-10" dirty="0"/>
              <a:t>the</a:t>
            </a:r>
            <a:r>
              <a:rPr lang="en-US" sz="4400" i="1" spc="5" dirty="0"/>
              <a:t> </a:t>
            </a:r>
            <a:r>
              <a:rPr lang="en-US" sz="4400" i="1" spc="-10" dirty="0"/>
              <a:t>official</a:t>
            </a:r>
            <a:r>
              <a:rPr lang="en-US" sz="4400" i="1" spc="-5" dirty="0"/>
              <a:t> </a:t>
            </a:r>
            <a:r>
              <a:rPr lang="en-US" sz="4400" i="1" spc="-10" dirty="0"/>
              <a:t>source</a:t>
            </a:r>
            <a:r>
              <a:rPr lang="en-US" sz="4400" i="1" spc="10" dirty="0"/>
              <a:t> </a:t>
            </a:r>
            <a:r>
              <a:rPr lang="en-US" sz="4400" i="1" spc="-20" dirty="0"/>
              <a:t>for</a:t>
            </a:r>
            <a:r>
              <a:rPr lang="en-US" sz="4400" i="1" spc="10" dirty="0"/>
              <a:t> </a:t>
            </a:r>
            <a:r>
              <a:rPr lang="en-US" sz="4400" i="1" spc="-15" dirty="0"/>
              <a:t>regulatory</a:t>
            </a:r>
            <a:r>
              <a:rPr lang="en-US" sz="4400" i="1" spc="-10" dirty="0"/>
              <a:t> </a:t>
            </a:r>
            <a:r>
              <a:rPr lang="en-US" sz="4400" i="1" spc="-15" dirty="0"/>
              <a:t>information</a:t>
            </a:r>
            <a:r>
              <a:rPr lang="en-US" sz="4400" i="1" spc="-5" dirty="0"/>
              <a:t> </a:t>
            </a:r>
            <a:r>
              <a:rPr lang="en-US" sz="4400" i="1" spc="-10" dirty="0"/>
              <a:t>published</a:t>
            </a:r>
            <a:r>
              <a:rPr lang="en-US" sz="4400" i="1" dirty="0"/>
              <a:t> </a:t>
            </a:r>
            <a:r>
              <a:rPr lang="en-US" sz="4400" i="1" spc="-10" dirty="0"/>
              <a:t>by</a:t>
            </a:r>
            <a:r>
              <a:rPr lang="en-US" sz="4400" i="1" spc="15" dirty="0"/>
              <a:t> </a:t>
            </a:r>
            <a:r>
              <a:rPr lang="en-US" sz="4400" i="1" spc="-10" dirty="0"/>
              <a:t>the</a:t>
            </a:r>
            <a:r>
              <a:rPr lang="en-US" sz="4400" i="1" spc="20" dirty="0"/>
              <a:t> </a:t>
            </a:r>
            <a:r>
              <a:rPr lang="en-US" sz="4400" i="1" spc="-10" dirty="0"/>
              <a:t>Department</a:t>
            </a:r>
            <a:r>
              <a:rPr lang="en-US" sz="4400" i="1" spc="25" dirty="0"/>
              <a:t> </a:t>
            </a:r>
            <a:r>
              <a:rPr lang="en-US" sz="4400" i="1" dirty="0"/>
              <a:t>of</a:t>
            </a:r>
            <a:r>
              <a:rPr lang="en-US" sz="4400" i="1" spc="15" dirty="0"/>
              <a:t> </a:t>
            </a:r>
            <a:r>
              <a:rPr lang="en-US" sz="4400" i="1" spc="-40" dirty="0"/>
              <a:t>Labor.</a:t>
            </a:r>
            <a:r>
              <a:rPr lang="en-US" sz="4400" i="1" spc="-15" dirty="0"/>
              <a:t> </a:t>
            </a:r>
            <a:r>
              <a:rPr lang="en-US" sz="4400" i="1" spc="-50" dirty="0"/>
              <a:t>We</a:t>
            </a:r>
            <a:r>
              <a:rPr lang="en-US" sz="4400" i="1" spc="25" dirty="0"/>
              <a:t> </a:t>
            </a:r>
            <a:r>
              <a:rPr lang="en-US" sz="4400" i="1" spc="-5" dirty="0"/>
              <a:t>will</a:t>
            </a:r>
            <a:r>
              <a:rPr lang="en-US" sz="4400" i="1" dirty="0"/>
              <a:t> </a:t>
            </a:r>
            <a:r>
              <a:rPr lang="en-US" sz="4400" i="1" spc="-25" dirty="0"/>
              <a:t>make</a:t>
            </a:r>
            <a:r>
              <a:rPr lang="en-US" sz="4400" i="1" spc="25" dirty="0"/>
              <a:t> </a:t>
            </a:r>
            <a:r>
              <a:rPr lang="en-US" sz="4400" i="1" spc="-10" dirty="0"/>
              <a:t>every </a:t>
            </a:r>
            <a:r>
              <a:rPr lang="en-US" sz="4400" i="1" spc="-484" dirty="0"/>
              <a:t> </a:t>
            </a:r>
            <a:r>
              <a:rPr lang="en-US" sz="4400" i="1" spc="-20" dirty="0"/>
              <a:t>effort</a:t>
            </a:r>
            <a:r>
              <a:rPr lang="en-US" sz="4400" i="1" spc="15" dirty="0"/>
              <a:t> </a:t>
            </a:r>
            <a:r>
              <a:rPr lang="en-US" sz="4400" i="1" spc="-20" dirty="0"/>
              <a:t>to</a:t>
            </a:r>
            <a:r>
              <a:rPr lang="en-US" sz="4400" i="1" spc="25" dirty="0"/>
              <a:t> </a:t>
            </a:r>
            <a:r>
              <a:rPr lang="en-US" sz="4400" i="1" spc="-25" dirty="0"/>
              <a:t>keep</a:t>
            </a:r>
            <a:r>
              <a:rPr lang="en-US" sz="4400" i="1" spc="20" dirty="0"/>
              <a:t> </a:t>
            </a:r>
            <a:r>
              <a:rPr lang="en-US" sz="4400" i="1" spc="-5" dirty="0"/>
              <a:t>this</a:t>
            </a:r>
            <a:r>
              <a:rPr lang="en-US" sz="4400" i="1" dirty="0"/>
              <a:t> </a:t>
            </a:r>
            <a:r>
              <a:rPr lang="en-US" sz="4400" i="1" spc="-10" dirty="0"/>
              <a:t>information</a:t>
            </a:r>
            <a:r>
              <a:rPr lang="en-US" sz="4400" i="1" spc="10" dirty="0"/>
              <a:t> </a:t>
            </a:r>
            <a:r>
              <a:rPr lang="en-US" sz="4400" i="1" spc="-15" dirty="0"/>
              <a:t>current</a:t>
            </a:r>
            <a:r>
              <a:rPr lang="en-US" sz="4400" i="1" spc="-10" dirty="0"/>
              <a:t> </a:t>
            </a:r>
            <a:r>
              <a:rPr lang="en-US" sz="4400" i="1" spc="-5" dirty="0"/>
              <a:t>and </a:t>
            </a:r>
            <a:r>
              <a:rPr lang="en-US" sz="4400" i="1" spc="-20" dirty="0"/>
              <a:t>to</a:t>
            </a:r>
            <a:r>
              <a:rPr lang="en-US" sz="4400" i="1" spc="15" dirty="0"/>
              <a:t> </a:t>
            </a:r>
            <a:r>
              <a:rPr lang="en-US" sz="4400" i="1" spc="-15" dirty="0"/>
              <a:t>correct</a:t>
            </a:r>
            <a:r>
              <a:rPr lang="en-US" sz="4400" i="1" spc="5" dirty="0"/>
              <a:t> </a:t>
            </a:r>
            <a:r>
              <a:rPr lang="en-US" sz="4400" i="1" spc="-15" dirty="0"/>
              <a:t>errors</a:t>
            </a:r>
            <a:r>
              <a:rPr lang="en-US" sz="4400" i="1" dirty="0"/>
              <a:t> </a:t>
            </a:r>
            <a:r>
              <a:rPr lang="en-US" sz="4400" i="1" spc="-15" dirty="0"/>
              <a:t>brought</a:t>
            </a:r>
            <a:r>
              <a:rPr lang="en-US" sz="4400" i="1" spc="5" dirty="0"/>
              <a:t> </a:t>
            </a:r>
            <a:r>
              <a:rPr lang="en-US" sz="4400" i="1" spc="-20" dirty="0"/>
              <a:t>to </a:t>
            </a:r>
            <a:r>
              <a:rPr lang="en-US" sz="4400" i="1" spc="-5" dirty="0"/>
              <a:t>our</a:t>
            </a:r>
            <a:r>
              <a:rPr lang="en-US" sz="4400" i="1" spc="-10" dirty="0"/>
              <a:t> </a:t>
            </a:r>
            <a:r>
              <a:rPr lang="en-US" sz="4400" i="1" spc="-15" dirty="0"/>
              <a:t>attention</a:t>
            </a:r>
            <a:r>
              <a:rPr lang="en-US" sz="4400" spc="-15" dirty="0"/>
              <a:t>.</a:t>
            </a:r>
          </a:p>
          <a:p>
            <a:pPr marL="12700" marR="5080" algn="just">
              <a:spcBef>
                <a:spcPts val="600"/>
              </a:spcBef>
              <a:buFont typeface="Arial" panose="020B0604020202020204" pitchFamily="34" charset="0"/>
              <a:buNone/>
            </a:pPr>
            <a:endParaRPr lang="en-US" sz="4400" b="1" dirty="0"/>
          </a:p>
          <a:p>
            <a:pPr algn="just">
              <a:spcBef>
                <a:spcPts val="600"/>
              </a:spcBef>
            </a:pPr>
            <a:endParaRPr lang="en-US" dirty="0"/>
          </a:p>
          <a:p>
            <a:pPr algn="just">
              <a:buFont typeface="Arial" panose="020B0604020202020204" pitchFamily="34" charset="0"/>
              <a:buNone/>
            </a:pPr>
            <a:endParaRPr lang="en-US" dirty="0"/>
          </a:p>
        </p:txBody>
      </p:sp>
      <p:pic>
        <p:nvPicPr>
          <p:cNvPr id="3" name="slide 2 disclaimer mod 2.mp3">
            <a:hlinkClick r:id="" action="ppaction://media"/>
            <a:extLst>
              <a:ext uri="{FF2B5EF4-FFF2-40B4-BE49-F238E27FC236}">
                <a16:creationId xmlns:a16="http://schemas.microsoft.com/office/drawing/2014/main" id="{1AD53886-A885-4A33-A090-154C126D1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105993"/>
            <a:ext cx="520700" cy="406400"/>
          </a:xfrm>
          <a:prstGeom prst="rect">
            <a:avLst/>
          </a:prstGeom>
        </p:spPr>
      </p:pic>
    </p:spTree>
    <p:extLst>
      <p:ext uri="{BB962C8B-B14F-4D97-AF65-F5344CB8AC3E}">
        <p14:creationId xmlns:p14="http://schemas.microsoft.com/office/powerpoint/2010/main" val="361027024"/>
      </p:ext>
    </p:extLst>
  </p:cSld>
  <p:clrMapOvr>
    <a:masterClrMapping/>
  </p:clrMapOvr>
  <mc:AlternateContent xmlns:mc="http://schemas.openxmlformats.org/markup-compatibility/2006">
    <mc:Choice xmlns:p14="http://schemas.microsoft.com/office/powerpoint/2010/main" Requires="p14">
      <p:transition p14:dur="250" advTm="58500">
        <p:fade/>
      </p:transition>
    </mc:Choice>
    <mc:Fallback>
      <p:transition advTm="58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dissolve">
                                      <p:cBhvr>
                                        <p:cTn id="9" dur="500"/>
                                        <p:tgtEl>
                                          <p:spTgt spid="2">
                                            <p:txEl>
                                              <p:pRg st="0" end="0"/>
                                            </p:txEl>
                                          </p:spTgt>
                                        </p:tgtEl>
                                      </p:cBhvr>
                                    </p:animEffect>
                                  </p:childTnLst>
                                </p:cTn>
                              </p:par>
                              <p:par>
                                <p:cTn id="10" presetID="9"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nodeType="withEffect">
                                  <p:stCondLst>
                                    <p:cond delay="800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dissolve">
                                      <p:cBhvr>
                                        <p:cTn id="15" dur="500"/>
                                        <p:tgtEl>
                                          <p:spTgt spid="2">
                                            <p:txEl>
                                              <p:pRg st="3" end="3"/>
                                            </p:txEl>
                                          </p:spTgt>
                                        </p:tgtEl>
                                      </p:cBhvr>
                                    </p:animEffect>
                                  </p:childTnLst>
                                </p:cTn>
                              </p:par>
                              <p:par>
                                <p:cTn id="16" presetID="9" presetClass="entr" presetSubtype="0" fill="hold" nodeType="withEffect">
                                  <p:stCondLst>
                                    <p:cond delay="3650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dissolve">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947" y="136526"/>
            <a:ext cx="7886700" cy="930274"/>
          </a:xfrm>
        </p:spPr>
        <p:txBody>
          <a:bodyPr>
            <a:normAutofit/>
          </a:bodyPr>
          <a:lstStyle/>
          <a:p>
            <a:r>
              <a:rPr lang="en-US" sz="3600" dirty="0">
                <a:latin typeface="+mn-lt"/>
              </a:rPr>
              <a:t>Contents of Medical Certification</a:t>
            </a:r>
            <a:endParaRPr lang="en-US" sz="3600" dirty="0"/>
          </a:p>
        </p:txBody>
      </p:sp>
      <p:sp>
        <p:nvSpPr>
          <p:cNvPr id="4" name="TextBox 3">
            <a:extLst>
              <a:ext uri="{FF2B5EF4-FFF2-40B4-BE49-F238E27FC236}">
                <a16:creationId xmlns:a16="http://schemas.microsoft.com/office/drawing/2014/main" id="{725C3BC8-F691-FC8B-EC25-E81B4D36B8F2}"/>
              </a:ext>
            </a:extLst>
          </p:cNvPr>
          <p:cNvSpPr txBox="1"/>
          <p:nvPr/>
        </p:nvSpPr>
        <p:spPr>
          <a:xfrm>
            <a:off x="963912" y="1295400"/>
            <a:ext cx="7216176" cy="4801314"/>
          </a:xfrm>
          <a:prstGeom prst="rect">
            <a:avLst/>
          </a:prstGeom>
          <a:noFill/>
        </p:spPr>
        <p:txBody>
          <a:bodyPr wrap="square" rtlCol="0">
            <a:spAutoFit/>
          </a:bodyPr>
          <a:lstStyle/>
          <a:p>
            <a:r>
              <a:rPr lang="en-US" sz="2800" dirty="0"/>
              <a:t>A complete and sufficient certification need only include the following information:</a:t>
            </a:r>
          </a:p>
          <a:p>
            <a:r>
              <a:rPr lang="en-US" dirty="0"/>
              <a:t> </a:t>
            </a:r>
          </a:p>
          <a:p>
            <a:pPr marL="342900" indent="-342900">
              <a:buClr>
                <a:schemeClr val="accent6">
                  <a:lumMod val="75000"/>
                </a:schemeClr>
              </a:buClr>
              <a:buSzPct val="90000"/>
              <a:buFont typeface="Wingdings" pitchFamily="2" charset="2"/>
              <a:buChar char="Ø"/>
            </a:pPr>
            <a:r>
              <a:rPr lang="en-US" sz="2200" dirty="0"/>
              <a:t>Contact information for the health care provider, including name, address, telephone number, fax number, and type of medical practice/specialty;</a:t>
            </a:r>
          </a:p>
          <a:p>
            <a:pPr marL="285750" indent="-285750">
              <a:buClr>
                <a:schemeClr val="accent6">
                  <a:lumMod val="75000"/>
                </a:schemeClr>
              </a:buClr>
              <a:buSzPct val="90000"/>
              <a:buFont typeface="Wingdings" pitchFamily="2" charset="2"/>
              <a:buChar char="Ø"/>
            </a:pPr>
            <a:endParaRPr lang="en-US" dirty="0"/>
          </a:p>
          <a:p>
            <a:pPr marL="342900" indent="-342900">
              <a:buClr>
                <a:schemeClr val="accent6">
                  <a:lumMod val="75000"/>
                </a:schemeClr>
              </a:buClr>
              <a:buSzPct val="90000"/>
              <a:buFont typeface="Wingdings" pitchFamily="2" charset="2"/>
              <a:buChar char="Ø"/>
            </a:pPr>
            <a:r>
              <a:rPr lang="en-US" sz="2200" dirty="0"/>
              <a:t>When the serious health condition began,</a:t>
            </a:r>
          </a:p>
          <a:p>
            <a:pPr>
              <a:buClr>
                <a:schemeClr val="accent6">
                  <a:lumMod val="75000"/>
                </a:schemeClr>
              </a:buClr>
              <a:buSzPct val="90000"/>
            </a:pPr>
            <a:r>
              <a:rPr lang="en-US" dirty="0"/>
              <a:t> </a:t>
            </a:r>
          </a:p>
          <a:p>
            <a:pPr marL="342900" indent="-342900">
              <a:buClr>
                <a:schemeClr val="accent6">
                  <a:lumMod val="75000"/>
                </a:schemeClr>
              </a:buClr>
              <a:buSzPct val="90000"/>
              <a:buFont typeface="Wingdings" pitchFamily="2" charset="2"/>
              <a:buChar char="Ø"/>
            </a:pPr>
            <a:r>
              <a:rPr lang="en-US" sz="2200" dirty="0"/>
              <a:t>How long the serious health condition is expected to last,</a:t>
            </a:r>
          </a:p>
          <a:p>
            <a:pPr>
              <a:buClr>
                <a:schemeClr val="accent6">
                  <a:lumMod val="75000"/>
                </a:schemeClr>
              </a:buClr>
              <a:buSzPct val="90000"/>
            </a:pPr>
            <a:r>
              <a:rPr lang="en-US" dirty="0"/>
              <a:t> </a:t>
            </a:r>
          </a:p>
          <a:p>
            <a:pPr marL="342900" indent="-342900">
              <a:buClr>
                <a:schemeClr val="accent6">
                  <a:lumMod val="75000"/>
                </a:schemeClr>
              </a:buClr>
              <a:buSzPct val="90000"/>
              <a:buFont typeface="Wingdings" pitchFamily="2" charset="2"/>
              <a:buChar char="Ø"/>
            </a:pPr>
            <a:r>
              <a:rPr lang="en-US" sz="2200" dirty="0"/>
              <a:t>If the employee is the patient, whether the employee is unable to work, and the likely duration of this inability.</a:t>
            </a:r>
          </a:p>
          <a:p>
            <a:endParaRPr lang="en-US" sz="2400" dirty="0"/>
          </a:p>
        </p:txBody>
      </p:sp>
      <p:pic>
        <p:nvPicPr>
          <p:cNvPr id="5" name="Picture 4">
            <a:extLst>
              <a:ext uri="{FF2B5EF4-FFF2-40B4-BE49-F238E27FC236}">
                <a16:creationId xmlns:a16="http://schemas.microsoft.com/office/drawing/2014/main" id="{291AC78C-6550-7F13-CB61-01D43FB6F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394" y="1005182"/>
            <a:ext cx="5189806" cy="5791200"/>
          </a:xfrm>
          <a:prstGeom prst="rect">
            <a:avLst/>
          </a:prstGeom>
        </p:spPr>
      </p:pic>
    </p:spTree>
    <p:extLst>
      <p:ext uri="{BB962C8B-B14F-4D97-AF65-F5344CB8AC3E}">
        <p14:creationId xmlns:p14="http://schemas.microsoft.com/office/powerpoint/2010/main" val="1915201947"/>
      </p:ext>
    </p:extLst>
  </p:cSld>
  <p:clrMapOvr>
    <a:masterClrMapping/>
  </p:clrMapOvr>
  <mc:AlternateContent xmlns:mc="http://schemas.openxmlformats.org/markup-compatibility/2006">
    <mc:Choice xmlns:p14="http://schemas.microsoft.com/office/powerpoint/2010/main" Requires="p14">
      <p:transition p14:dur="250" advTm="71500">
        <p:fade/>
      </p:transition>
    </mc:Choice>
    <mc:Fallback>
      <p:transition advTm="71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dissolve">
                                      <p:cBhvr>
                                        <p:cTn id="22" dur="500"/>
                                        <p:tgtEl>
                                          <p:spTgt spid="4">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dissolve">
                                      <p:cBhvr>
                                        <p:cTn id="25" dur="500"/>
                                        <p:tgtEl>
                                          <p:spTgt spid="4">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dissolve">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4">
                                            <p:txEl>
                                              <p:pRg st="0" end="0"/>
                                            </p:txEl>
                                          </p:spTgt>
                                        </p:tgtEl>
                                      </p:cBhvr>
                                    </p:animEffect>
                                    <p:set>
                                      <p:cBhvr>
                                        <p:cTn id="35" dur="1" fill="hold">
                                          <p:stCondLst>
                                            <p:cond delay="499"/>
                                          </p:stCondLst>
                                        </p:cTn>
                                        <p:tgtEl>
                                          <p:spTgt spid="4">
                                            <p:txEl>
                                              <p:pRg st="0" end="0"/>
                                            </p:txEl>
                                          </p:spTgt>
                                        </p:tgtEl>
                                        <p:attrNameLst>
                                          <p:attrName>style.visibility</p:attrName>
                                        </p:attrNameLst>
                                      </p:cBhvr>
                                      <p:to>
                                        <p:strVal val="hidden"/>
                                      </p:to>
                                    </p:set>
                                  </p:childTnLst>
                                </p:cTn>
                              </p:par>
                              <p:par>
                                <p:cTn id="36" presetID="9" presetClass="exit" presetSubtype="0" fill="hold" grpId="0" nodeType="withEffect">
                                  <p:stCondLst>
                                    <p:cond delay="0"/>
                                  </p:stCondLst>
                                  <p:childTnLst>
                                    <p:animEffect transition="out" filter="dissolve">
                                      <p:cBhvr>
                                        <p:cTn id="37" dur="500"/>
                                        <p:tgtEl>
                                          <p:spTgt spid="4">
                                            <p:txEl>
                                              <p:pRg st="1" end="1"/>
                                            </p:txEl>
                                          </p:spTgt>
                                        </p:tgtEl>
                                      </p:cBhvr>
                                    </p:animEffect>
                                    <p:set>
                                      <p:cBhvr>
                                        <p:cTn id="38" dur="1" fill="hold">
                                          <p:stCondLst>
                                            <p:cond delay="499"/>
                                          </p:stCondLst>
                                        </p:cTn>
                                        <p:tgtEl>
                                          <p:spTgt spid="4">
                                            <p:txEl>
                                              <p:pRg st="1" end="1"/>
                                            </p:txEl>
                                          </p:spTgt>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4">
                                            <p:txEl>
                                              <p:pRg st="2" end="2"/>
                                            </p:txEl>
                                          </p:spTgt>
                                        </p:tgtEl>
                                      </p:cBhvr>
                                    </p:animEffect>
                                    <p:set>
                                      <p:cBhvr>
                                        <p:cTn id="41" dur="1" fill="hold">
                                          <p:stCondLst>
                                            <p:cond delay="499"/>
                                          </p:stCondLst>
                                        </p:cTn>
                                        <p:tgtEl>
                                          <p:spTgt spid="4">
                                            <p:txEl>
                                              <p:pRg st="2" end="2"/>
                                            </p:txEl>
                                          </p:spTgt>
                                        </p:tgtEl>
                                        <p:attrNameLst>
                                          <p:attrName>style.visibility</p:attrName>
                                        </p:attrNameLst>
                                      </p:cBhvr>
                                      <p:to>
                                        <p:strVal val="hidden"/>
                                      </p:to>
                                    </p:set>
                                  </p:childTnLst>
                                </p:cTn>
                              </p:par>
                              <p:par>
                                <p:cTn id="42" presetID="9" presetClass="exit" presetSubtype="0" fill="hold" grpId="0" nodeType="withEffect">
                                  <p:stCondLst>
                                    <p:cond delay="0"/>
                                  </p:stCondLst>
                                  <p:childTnLst>
                                    <p:animEffect transition="out" filter="dissolve">
                                      <p:cBhvr>
                                        <p:cTn id="43" dur="500"/>
                                        <p:tgtEl>
                                          <p:spTgt spid="4">
                                            <p:txEl>
                                              <p:pRg st="4" end="4"/>
                                            </p:txEl>
                                          </p:spTgt>
                                        </p:tgtEl>
                                      </p:cBhvr>
                                    </p:animEffect>
                                    <p:set>
                                      <p:cBhvr>
                                        <p:cTn id="44" dur="1" fill="hold">
                                          <p:stCondLst>
                                            <p:cond delay="499"/>
                                          </p:stCondLst>
                                        </p:cTn>
                                        <p:tgtEl>
                                          <p:spTgt spid="4">
                                            <p:txEl>
                                              <p:pRg st="4" end="4"/>
                                            </p:txEl>
                                          </p:spTgt>
                                        </p:tgtEl>
                                        <p:attrNameLst>
                                          <p:attrName>style.visibility</p:attrName>
                                        </p:attrNameLst>
                                      </p:cBhvr>
                                      <p:to>
                                        <p:strVal val="hidden"/>
                                      </p:to>
                                    </p:set>
                                  </p:childTnLst>
                                </p:cTn>
                              </p:par>
                              <p:par>
                                <p:cTn id="45" presetID="9" presetClass="exit" presetSubtype="0" fill="hold" grpId="0" nodeType="withEffect">
                                  <p:stCondLst>
                                    <p:cond delay="0"/>
                                  </p:stCondLst>
                                  <p:childTnLst>
                                    <p:animEffect transition="out" filter="dissolve">
                                      <p:cBhvr>
                                        <p:cTn id="46" dur="500"/>
                                        <p:tgtEl>
                                          <p:spTgt spid="4">
                                            <p:txEl>
                                              <p:pRg st="5" end="5"/>
                                            </p:txEl>
                                          </p:spTgt>
                                        </p:tgtEl>
                                      </p:cBhvr>
                                    </p:animEffect>
                                    <p:set>
                                      <p:cBhvr>
                                        <p:cTn id="47" dur="1" fill="hold">
                                          <p:stCondLst>
                                            <p:cond delay="499"/>
                                          </p:stCondLst>
                                        </p:cTn>
                                        <p:tgtEl>
                                          <p:spTgt spid="4">
                                            <p:txEl>
                                              <p:pRg st="5" end="5"/>
                                            </p:txEl>
                                          </p:spTgt>
                                        </p:tgtEl>
                                        <p:attrNameLst>
                                          <p:attrName>style.visibility</p:attrName>
                                        </p:attrNameLst>
                                      </p:cBhvr>
                                      <p:to>
                                        <p:strVal val="hidden"/>
                                      </p:to>
                                    </p:set>
                                  </p:childTnLst>
                                </p:cTn>
                              </p:par>
                              <p:par>
                                <p:cTn id="48" presetID="9" presetClass="exit" presetSubtype="0" fill="hold" grpId="0" nodeType="withEffect">
                                  <p:stCondLst>
                                    <p:cond delay="0"/>
                                  </p:stCondLst>
                                  <p:childTnLst>
                                    <p:animEffect transition="out" filter="dissolve">
                                      <p:cBhvr>
                                        <p:cTn id="49" dur="500"/>
                                        <p:tgtEl>
                                          <p:spTgt spid="4">
                                            <p:txEl>
                                              <p:pRg st="6" end="6"/>
                                            </p:txEl>
                                          </p:spTgt>
                                        </p:tgtEl>
                                      </p:cBhvr>
                                    </p:animEffect>
                                    <p:set>
                                      <p:cBhvr>
                                        <p:cTn id="50" dur="1" fill="hold">
                                          <p:stCondLst>
                                            <p:cond delay="499"/>
                                          </p:stCondLst>
                                        </p:cTn>
                                        <p:tgtEl>
                                          <p:spTgt spid="4">
                                            <p:txEl>
                                              <p:pRg st="6" end="6"/>
                                            </p:txEl>
                                          </p:spTgt>
                                        </p:tgtEl>
                                        <p:attrNameLst>
                                          <p:attrName>style.visibility</p:attrName>
                                        </p:attrNameLst>
                                      </p:cBhvr>
                                      <p:to>
                                        <p:strVal val="hidden"/>
                                      </p:to>
                                    </p:set>
                                  </p:childTnLst>
                                </p:cTn>
                              </p:par>
                              <p:par>
                                <p:cTn id="51" presetID="9" presetClass="exit" presetSubtype="0" fill="hold" grpId="0" nodeType="withEffect">
                                  <p:stCondLst>
                                    <p:cond delay="0"/>
                                  </p:stCondLst>
                                  <p:childTnLst>
                                    <p:animEffect transition="out" filter="dissolve">
                                      <p:cBhvr>
                                        <p:cTn id="52" dur="500"/>
                                        <p:tgtEl>
                                          <p:spTgt spid="4">
                                            <p:txEl>
                                              <p:pRg st="7" end="7"/>
                                            </p:txEl>
                                          </p:spTgt>
                                        </p:tgtEl>
                                      </p:cBhvr>
                                    </p:animEffect>
                                    <p:set>
                                      <p:cBhvr>
                                        <p:cTn id="53" dur="1" fill="hold">
                                          <p:stCondLst>
                                            <p:cond delay="499"/>
                                          </p:stCondLst>
                                        </p:cTn>
                                        <p:tgtEl>
                                          <p:spTgt spid="4">
                                            <p:txEl>
                                              <p:pRg st="7" end="7"/>
                                            </p:txEl>
                                          </p:spTgt>
                                        </p:tgtEl>
                                        <p:attrNameLst>
                                          <p:attrName>style.visibility</p:attrName>
                                        </p:attrNameLst>
                                      </p:cBhvr>
                                      <p:to>
                                        <p:strVal val="hidden"/>
                                      </p:to>
                                    </p:set>
                                  </p:childTnLst>
                                </p:cTn>
                              </p:par>
                              <p:par>
                                <p:cTn id="54" presetID="9" presetClass="exit" presetSubtype="0" fill="hold" grpId="0" nodeType="withEffect">
                                  <p:stCondLst>
                                    <p:cond delay="0"/>
                                  </p:stCondLst>
                                  <p:childTnLst>
                                    <p:animEffect transition="out" filter="dissolve">
                                      <p:cBhvr>
                                        <p:cTn id="55" dur="500"/>
                                        <p:tgtEl>
                                          <p:spTgt spid="4">
                                            <p:txEl>
                                              <p:pRg st="8" end="8"/>
                                            </p:txEl>
                                          </p:spTgt>
                                        </p:tgtEl>
                                      </p:cBhvr>
                                    </p:animEffect>
                                    <p:set>
                                      <p:cBhvr>
                                        <p:cTn id="56" dur="1" fill="hold">
                                          <p:stCondLst>
                                            <p:cond delay="499"/>
                                          </p:stCondLst>
                                        </p:cTn>
                                        <p:tgtEl>
                                          <p:spTgt spid="4">
                                            <p:txEl>
                                              <p:pRg st="8" end="8"/>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dissolv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94B74A3-263E-CAA5-656A-A6AEBC7B7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67" y="2964444"/>
            <a:ext cx="2866450" cy="2462390"/>
          </a:xfrm>
          <a:prstGeom prst="rect">
            <a:avLst/>
          </a:prstGeom>
        </p:spPr>
      </p:pic>
      <p:sp>
        <p:nvSpPr>
          <p:cNvPr id="2" name="Title 1"/>
          <p:cNvSpPr>
            <a:spLocks noGrp="1"/>
          </p:cNvSpPr>
          <p:nvPr>
            <p:ph type="title"/>
          </p:nvPr>
        </p:nvSpPr>
        <p:spPr>
          <a:xfrm>
            <a:off x="457200" y="304800"/>
            <a:ext cx="7886700" cy="930274"/>
          </a:xfrm>
        </p:spPr>
        <p:txBody>
          <a:bodyPr>
            <a:normAutofit fontScale="90000"/>
          </a:bodyPr>
          <a:lstStyle/>
          <a:p>
            <a:pPr algn="l"/>
            <a:r>
              <a:rPr lang="en-US" sz="3200" dirty="0">
                <a:latin typeface="+mn-lt"/>
              </a:rPr>
              <a:t>Contents of Medical Certification (Who are Health Care Providers)</a:t>
            </a:r>
            <a:endParaRPr lang="en-US" dirty="0"/>
          </a:p>
        </p:txBody>
      </p:sp>
      <p:sp>
        <p:nvSpPr>
          <p:cNvPr id="4" name="TextBox 3">
            <a:extLst>
              <a:ext uri="{FF2B5EF4-FFF2-40B4-BE49-F238E27FC236}">
                <a16:creationId xmlns:a16="http://schemas.microsoft.com/office/drawing/2014/main" id="{725C3BC8-F691-FC8B-EC25-E81B4D36B8F2}"/>
              </a:ext>
            </a:extLst>
          </p:cNvPr>
          <p:cNvSpPr txBox="1"/>
          <p:nvPr/>
        </p:nvSpPr>
        <p:spPr>
          <a:xfrm>
            <a:off x="457200" y="1085257"/>
            <a:ext cx="8458200" cy="2031325"/>
          </a:xfrm>
          <a:prstGeom prst="rect">
            <a:avLst/>
          </a:prstGeom>
          <a:noFill/>
        </p:spPr>
        <p:txBody>
          <a:bodyPr wrap="square" rtlCol="0">
            <a:spAutoFit/>
          </a:bodyPr>
          <a:lstStyle/>
          <a:p>
            <a:pPr marL="45720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 Care Providers</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an employer requires a medical certification, part of it must be completed by a health care provider, which is defined as: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F7BE965-8190-1A05-7742-402517E80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337" y="3971908"/>
            <a:ext cx="2692400" cy="2603500"/>
          </a:xfrm>
          <a:prstGeom prst="rect">
            <a:avLst/>
          </a:prstGeom>
        </p:spPr>
      </p:pic>
      <p:pic>
        <p:nvPicPr>
          <p:cNvPr id="9" name="Picture 8">
            <a:extLst>
              <a:ext uri="{FF2B5EF4-FFF2-40B4-BE49-F238E27FC236}">
                <a16:creationId xmlns:a16="http://schemas.microsoft.com/office/drawing/2014/main" id="{BE6D02F4-441F-C2D8-C974-A48FD40E3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642" y="2896090"/>
            <a:ext cx="3396891" cy="2236977"/>
          </a:xfrm>
          <a:prstGeom prst="rect">
            <a:avLst/>
          </a:prstGeom>
        </p:spPr>
      </p:pic>
      <p:pic>
        <p:nvPicPr>
          <p:cNvPr id="11" name="Picture 10">
            <a:extLst>
              <a:ext uri="{FF2B5EF4-FFF2-40B4-BE49-F238E27FC236}">
                <a16:creationId xmlns:a16="http://schemas.microsoft.com/office/drawing/2014/main" id="{291EF249-010F-181F-64C7-EE8D73CED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645" y="4501398"/>
            <a:ext cx="2963160" cy="2161746"/>
          </a:xfrm>
          <a:prstGeom prst="rect">
            <a:avLst/>
          </a:prstGeom>
        </p:spPr>
      </p:pic>
      <p:pic>
        <p:nvPicPr>
          <p:cNvPr id="13" name="Picture 12">
            <a:extLst>
              <a:ext uri="{FF2B5EF4-FFF2-40B4-BE49-F238E27FC236}">
                <a16:creationId xmlns:a16="http://schemas.microsoft.com/office/drawing/2014/main" id="{3CF2033A-8B69-3CB5-9CA3-A992C3CA9118}"/>
              </a:ext>
            </a:extLst>
          </p:cNvPr>
          <p:cNvPicPr>
            <a:picLocks noChangeAspect="1"/>
          </p:cNvPicPr>
          <p:nvPr/>
        </p:nvPicPr>
        <p:blipFill rotWithShape="1">
          <a:blip r:embed="rId7">
            <a:extLst>
              <a:ext uri="{28A0092B-C50C-407E-A947-70E740481C1C}">
                <a14:useLocalDpi xmlns:a14="http://schemas.microsoft.com/office/drawing/2010/main" val="0"/>
              </a:ext>
            </a:extLst>
          </a:blip>
          <a:srcRect l="6255" t="4877" r="4027" b="7328"/>
          <a:stretch/>
        </p:blipFill>
        <p:spPr>
          <a:xfrm>
            <a:off x="1881081" y="4937376"/>
            <a:ext cx="2658704" cy="1461708"/>
          </a:xfrm>
          <a:prstGeom prst="rect">
            <a:avLst/>
          </a:prstGeom>
        </p:spPr>
      </p:pic>
      <p:pic>
        <p:nvPicPr>
          <p:cNvPr id="15" name="Picture 14">
            <a:extLst>
              <a:ext uri="{FF2B5EF4-FFF2-40B4-BE49-F238E27FC236}">
                <a16:creationId xmlns:a16="http://schemas.microsoft.com/office/drawing/2014/main" id="{AE4CCF00-B36A-9E18-29A8-5C68DB60E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7137" y="3741419"/>
            <a:ext cx="2692400" cy="2391914"/>
          </a:xfrm>
          <a:prstGeom prst="rect">
            <a:avLst/>
          </a:prstGeom>
        </p:spPr>
      </p:pic>
      <p:pic>
        <p:nvPicPr>
          <p:cNvPr id="5" name="Picture 4">
            <a:extLst>
              <a:ext uri="{FF2B5EF4-FFF2-40B4-BE49-F238E27FC236}">
                <a16:creationId xmlns:a16="http://schemas.microsoft.com/office/drawing/2014/main" id="{150B56B9-18AC-34C8-9C51-F8B5A4B52F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4532" y="3207964"/>
            <a:ext cx="3837515" cy="2603499"/>
          </a:xfrm>
          <a:prstGeom prst="rect">
            <a:avLst/>
          </a:prstGeom>
        </p:spPr>
      </p:pic>
    </p:spTree>
    <p:extLst>
      <p:ext uri="{BB962C8B-B14F-4D97-AF65-F5344CB8AC3E}">
        <p14:creationId xmlns:p14="http://schemas.microsoft.com/office/powerpoint/2010/main" val="3665445561"/>
      </p:ext>
    </p:extLst>
  </p:cSld>
  <p:clrMapOvr>
    <a:masterClrMapping/>
  </p:clrMapOvr>
  <mc:AlternateContent xmlns:mc="http://schemas.openxmlformats.org/markup-compatibility/2006">
    <mc:Choice xmlns:p14="http://schemas.microsoft.com/office/powerpoint/2010/main" Requires="p14">
      <p:transition p14:dur="250" advTm="12250">
        <p:fade/>
      </p:transition>
    </mc:Choice>
    <mc:Fallback>
      <p:transition advTm="12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B10A9F-8F93-8636-6D17-9DF7C6BC899A}"/>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620579" y="3629236"/>
            <a:ext cx="2701428" cy="2871788"/>
          </a:xfrm>
          <a:prstGeom prst="rect">
            <a:avLst/>
          </a:prstGeom>
          <a:solidFill>
            <a:schemeClr val="accent6">
              <a:lumMod val="60000"/>
              <a:lumOff val="40000"/>
            </a:schemeClr>
          </a:solidFill>
          <a:effectLst>
            <a:softEdge rad="126655"/>
          </a:effectLst>
        </p:spPr>
      </p:pic>
      <p:pic>
        <p:nvPicPr>
          <p:cNvPr id="4" name="Picture 5" descr="C:\WINDOWS\Application Data\Microsoft\Media Catalog\Downloaded Clips\cl5d\j0234816.wmf">
            <a:extLst>
              <a:ext uri="{FF2B5EF4-FFF2-40B4-BE49-F238E27FC236}">
                <a16:creationId xmlns:a16="http://schemas.microsoft.com/office/drawing/2014/main" id="{F687676F-BF02-284C-08E6-9D591980ACFC}"/>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a:xfrm>
            <a:off x="6596961" y="3555810"/>
            <a:ext cx="2057400" cy="2871788"/>
          </a:xfrm>
          <a:prstGeom prst="rect">
            <a:avLst/>
          </a:prstGeom>
          <a:noFill/>
        </p:spPr>
      </p:pic>
      <p:sp>
        <p:nvSpPr>
          <p:cNvPr id="2" name="Title 1"/>
          <p:cNvSpPr>
            <a:spLocks noGrp="1"/>
          </p:cNvSpPr>
          <p:nvPr>
            <p:ph type="title"/>
          </p:nvPr>
        </p:nvSpPr>
        <p:spPr>
          <a:xfrm>
            <a:off x="457200" y="304800"/>
            <a:ext cx="7886700" cy="930274"/>
          </a:xfrm>
        </p:spPr>
        <p:txBody>
          <a:bodyPr>
            <a:normAutofit fontScale="90000"/>
          </a:bodyPr>
          <a:lstStyle/>
          <a:p>
            <a:pPr algn="l"/>
            <a:r>
              <a:rPr lang="en-US" sz="3200" dirty="0">
                <a:latin typeface="+mn-lt"/>
              </a:rPr>
              <a:t>Contents of Medical Certification (What if it’s a Family Member</a:t>
            </a:r>
            <a:endParaRPr lang="en-US" dirty="0"/>
          </a:p>
        </p:txBody>
      </p:sp>
      <p:sp>
        <p:nvSpPr>
          <p:cNvPr id="3" name="TextBox 2">
            <a:extLst>
              <a:ext uri="{FF2B5EF4-FFF2-40B4-BE49-F238E27FC236}">
                <a16:creationId xmlns:a16="http://schemas.microsoft.com/office/drawing/2014/main" id="{B4302902-45F2-9514-883C-AA5D84583AF5}"/>
              </a:ext>
            </a:extLst>
          </p:cNvPr>
          <p:cNvSpPr txBox="1"/>
          <p:nvPr/>
        </p:nvSpPr>
        <p:spPr>
          <a:xfrm>
            <a:off x="552450" y="1474437"/>
            <a:ext cx="8039100" cy="3508653"/>
          </a:xfrm>
          <a:prstGeom prst="rect">
            <a:avLst/>
          </a:prstGeom>
          <a:noFill/>
        </p:spPr>
        <p:txBody>
          <a:bodyPr wrap="square" rtlCol="0">
            <a:spAutoFit/>
          </a:bodyPr>
          <a:lstStyle/>
          <a:p>
            <a:r>
              <a:rPr lang="en-US" sz="2400" b="1" dirty="0"/>
              <a:t>Family Member</a:t>
            </a:r>
          </a:p>
          <a:p>
            <a:endParaRPr lang="en-US" dirty="0"/>
          </a:p>
          <a:p>
            <a:r>
              <a:rPr lang="en-US" sz="2000" dirty="0"/>
              <a:t>If a family member is the patient, whether the family member needs care, and an estimate of the frequency and duration of the leave required to care for the family member;</a:t>
            </a:r>
          </a:p>
          <a:p>
            <a:endParaRPr lang="en-US" sz="2000" dirty="0"/>
          </a:p>
          <a:p>
            <a:pPr marL="285750" indent="-285750">
              <a:buClr>
                <a:schemeClr val="accent6">
                  <a:lumMod val="75000"/>
                </a:schemeClr>
              </a:buClr>
              <a:buSzPct val="90000"/>
              <a:buFont typeface="Wingdings" pitchFamily="2" charset="2"/>
              <a:buChar char="Ø"/>
            </a:pPr>
            <a:r>
              <a:rPr lang="en-US" sz="2000" dirty="0"/>
              <a:t>Is needed leave continuous or intermittent, and</a:t>
            </a:r>
          </a:p>
          <a:p>
            <a:pPr>
              <a:buClr>
                <a:schemeClr val="accent6">
                  <a:lumMod val="75000"/>
                </a:schemeClr>
              </a:buClr>
              <a:buSzPct val="90000"/>
            </a:pPr>
            <a:endParaRPr lang="en-US" sz="2000" dirty="0"/>
          </a:p>
          <a:p>
            <a:pPr marL="285750" indent="-285750">
              <a:buClr>
                <a:schemeClr val="accent6">
                  <a:lumMod val="75000"/>
                </a:schemeClr>
              </a:buClr>
              <a:buSzPct val="90000"/>
              <a:buFont typeface="Wingdings" pitchFamily="2" charset="2"/>
              <a:buChar char="Ø"/>
            </a:pPr>
            <a:r>
              <a:rPr lang="en-US" sz="2000" dirty="0"/>
              <a:t>Appropriate medical facts about the condition.</a:t>
            </a:r>
          </a:p>
          <a:p>
            <a:endParaRPr lang="en-US" sz="2000" dirty="0"/>
          </a:p>
          <a:p>
            <a:r>
              <a:rPr lang="en-US" sz="2000" dirty="0"/>
              <a:t> </a:t>
            </a:r>
          </a:p>
        </p:txBody>
      </p:sp>
      <p:sp>
        <p:nvSpPr>
          <p:cNvPr id="6" name="TextBox 5">
            <a:extLst>
              <a:ext uri="{FF2B5EF4-FFF2-40B4-BE49-F238E27FC236}">
                <a16:creationId xmlns:a16="http://schemas.microsoft.com/office/drawing/2014/main" id="{E21027DD-E7DA-94C1-34D9-BC9F3D0ACDD7}"/>
              </a:ext>
            </a:extLst>
          </p:cNvPr>
          <p:cNvSpPr txBox="1"/>
          <p:nvPr/>
        </p:nvSpPr>
        <p:spPr>
          <a:xfrm>
            <a:off x="1066800" y="2133600"/>
            <a:ext cx="7010400" cy="3754874"/>
          </a:xfrm>
          <a:prstGeom prst="rect">
            <a:avLst/>
          </a:prstGeom>
          <a:noFill/>
        </p:spPr>
        <p:txBody>
          <a:bodyPr wrap="square" rtlCol="0">
            <a:spAutoFit/>
          </a:bodyPr>
          <a:lstStyle/>
          <a:p>
            <a:r>
              <a:rPr lang="en-US" sz="2000" dirty="0"/>
              <a:t>What are “Appropriate Medical Facts”?</a:t>
            </a:r>
          </a:p>
          <a:p>
            <a:endParaRPr lang="en-US" sz="2000" dirty="0"/>
          </a:p>
          <a:p>
            <a:pPr marL="342900" indent="-342900">
              <a:buClr>
                <a:schemeClr val="accent6">
                  <a:lumMod val="75000"/>
                </a:schemeClr>
              </a:buClr>
              <a:buSzPct val="90000"/>
              <a:buFont typeface="Wingdings" pitchFamily="2" charset="2"/>
              <a:buChar char="Ø"/>
            </a:pPr>
            <a:r>
              <a:rPr lang="en-US" sz="2000" dirty="0"/>
              <a:t>At the health care provider’s discretion, the medical facts may include information on symptoms, doctor’s visits, or a diagnosis. </a:t>
            </a:r>
          </a:p>
          <a:p>
            <a:pPr marL="342900" indent="-342900">
              <a:buClr>
                <a:schemeClr val="accent6">
                  <a:lumMod val="75000"/>
                </a:schemeClr>
              </a:buClr>
              <a:buSzPct val="90000"/>
              <a:buFont typeface="Wingdings" pitchFamily="2" charset="2"/>
              <a:buChar char="Ø"/>
            </a:pPr>
            <a:endParaRPr lang="en-US" sz="2000" dirty="0"/>
          </a:p>
          <a:p>
            <a:pPr marL="342900" indent="-342900">
              <a:buClr>
                <a:schemeClr val="accent6">
                  <a:lumMod val="75000"/>
                </a:schemeClr>
              </a:buClr>
              <a:buSzPct val="90000"/>
              <a:buFont typeface="Wingdings" pitchFamily="2" charset="2"/>
              <a:buChar char="Ø"/>
            </a:pPr>
            <a:r>
              <a:rPr lang="en-US" sz="2000" dirty="0"/>
              <a:t>Whether a diagnosis is included in the certification form is left to the discretion of the health care provider, and </a:t>
            </a:r>
          </a:p>
          <a:p>
            <a:pPr marL="342900" indent="-342900">
              <a:buClr>
                <a:schemeClr val="accent6">
                  <a:lumMod val="75000"/>
                </a:schemeClr>
              </a:buClr>
              <a:buSzPct val="90000"/>
              <a:buFont typeface="Wingdings" pitchFamily="2" charset="2"/>
              <a:buChar char="Ø"/>
            </a:pPr>
            <a:endParaRPr lang="en-US" sz="2000" dirty="0"/>
          </a:p>
          <a:p>
            <a:pPr marL="342900" indent="-342900">
              <a:buClr>
                <a:schemeClr val="accent6">
                  <a:lumMod val="75000"/>
                </a:schemeClr>
              </a:buClr>
              <a:buSzPct val="90000"/>
              <a:buFont typeface="Wingdings" pitchFamily="2" charset="2"/>
              <a:buChar char="Ø"/>
            </a:pPr>
            <a:r>
              <a:rPr lang="en-US" sz="2000" dirty="0"/>
              <a:t>An employer may not reject a complete and sufficient certification because it lacks a diagnosis.</a:t>
            </a:r>
          </a:p>
          <a:p>
            <a:endParaRPr lang="en-US" dirty="0"/>
          </a:p>
        </p:txBody>
      </p:sp>
    </p:spTree>
    <p:extLst>
      <p:ext uri="{BB962C8B-B14F-4D97-AF65-F5344CB8AC3E}">
        <p14:creationId xmlns:p14="http://schemas.microsoft.com/office/powerpoint/2010/main" val="2129869839"/>
      </p:ext>
    </p:extLst>
  </p:cSld>
  <p:clrMapOvr>
    <a:masterClrMapping/>
  </p:clrMapOvr>
  <mc:AlternateContent xmlns:mc="http://schemas.openxmlformats.org/markup-compatibility/2006">
    <mc:Choice xmlns:p14="http://schemas.microsoft.com/office/powerpoint/2010/main" Requires="p14">
      <p:transition p14:dur="250" advTm="63000">
        <p:fade/>
      </p:transition>
    </mc:Choice>
    <mc:Fallback>
      <p:transition advTm="6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3">
                                            <p:txEl>
                                              <p:pRg st="2" end="2"/>
                                            </p:txEl>
                                          </p:spTgt>
                                        </p:tgtEl>
                                      </p:cBhvr>
                                    </p:animEffect>
                                    <p:set>
                                      <p:cBhvr>
                                        <p:cTn id="15" dur="1" fill="hold">
                                          <p:stCondLst>
                                            <p:cond delay="499"/>
                                          </p:stCondLst>
                                        </p:cTn>
                                        <p:tgtEl>
                                          <p:spTgt spid="3">
                                            <p:txEl>
                                              <p:pRg st="2" end="2"/>
                                            </p:txEl>
                                          </p:spTgt>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3">
                                            <p:txEl>
                                              <p:pRg st="4" end="4"/>
                                            </p:txEl>
                                          </p:spTgt>
                                        </p:tgtEl>
                                      </p:cBhvr>
                                    </p:animEffect>
                                    <p:set>
                                      <p:cBhvr>
                                        <p:cTn id="18" dur="1" fill="hold">
                                          <p:stCondLst>
                                            <p:cond delay="499"/>
                                          </p:stCondLst>
                                        </p:cTn>
                                        <p:tgtEl>
                                          <p:spTgt spid="3">
                                            <p:txEl>
                                              <p:pRg st="4" end="4"/>
                                            </p:txEl>
                                          </p:spTgt>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3">
                                            <p:txEl>
                                              <p:pRg st="6" end="6"/>
                                            </p:txEl>
                                          </p:spTgt>
                                        </p:tgtEl>
                                      </p:cBhvr>
                                    </p:animEffect>
                                    <p:set>
                                      <p:cBhvr>
                                        <p:cTn id="21"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dissolv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dissolve">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dissolve">
                                      <p:cBhvr>
                                        <p:cTn id="36" dur="5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dissolve">
                                      <p:cBhvr>
                                        <p:cTn id="4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A32281-B7E9-F60C-9457-CBEFBBDAA33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148191" y="4110465"/>
            <a:ext cx="2455863" cy="2667000"/>
          </a:xfrm>
          <a:prstGeom prst="rect">
            <a:avLst/>
          </a:prstGeom>
          <a:solidFill>
            <a:schemeClr val="accent6">
              <a:lumMod val="60000"/>
              <a:lumOff val="40000"/>
            </a:schemeClr>
          </a:solidFill>
        </p:spPr>
      </p:pic>
      <p:sp>
        <p:nvSpPr>
          <p:cNvPr id="2" name="Title 1"/>
          <p:cNvSpPr>
            <a:spLocks noGrp="1"/>
          </p:cNvSpPr>
          <p:nvPr>
            <p:ph type="title"/>
          </p:nvPr>
        </p:nvSpPr>
        <p:spPr>
          <a:xfrm>
            <a:off x="457200" y="304799"/>
            <a:ext cx="7886700" cy="1030545"/>
          </a:xfrm>
        </p:spPr>
        <p:txBody>
          <a:bodyPr>
            <a:normAutofit/>
          </a:bodyPr>
          <a:lstStyle/>
          <a:p>
            <a:pPr algn="l"/>
            <a:r>
              <a:rPr lang="en-US" sz="3200" dirty="0">
                <a:latin typeface="+mn-lt"/>
              </a:rPr>
              <a:t>Medical Certification Information (Intermittent Leave)</a:t>
            </a:r>
            <a:endParaRPr lang="en-US" dirty="0"/>
          </a:p>
        </p:txBody>
      </p:sp>
      <p:sp>
        <p:nvSpPr>
          <p:cNvPr id="6" name="TextBox 5">
            <a:extLst>
              <a:ext uri="{FF2B5EF4-FFF2-40B4-BE49-F238E27FC236}">
                <a16:creationId xmlns:a16="http://schemas.microsoft.com/office/drawing/2014/main" id="{5D5EA243-32DC-CA8C-875E-B2D2DC15709B}"/>
              </a:ext>
            </a:extLst>
          </p:cNvPr>
          <p:cNvSpPr txBox="1"/>
          <p:nvPr/>
        </p:nvSpPr>
        <p:spPr>
          <a:xfrm>
            <a:off x="781050" y="1538933"/>
            <a:ext cx="7239000" cy="5170646"/>
          </a:xfrm>
          <a:prstGeom prst="rect">
            <a:avLst/>
          </a:prstGeom>
          <a:noFill/>
        </p:spPr>
        <p:txBody>
          <a:bodyPr wrap="square" rtlCol="0">
            <a:spAutoFit/>
          </a:bodyPr>
          <a:lstStyle/>
          <a:p>
            <a:r>
              <a:rPr lang="en-US" sz="2000" b="1" dirty="0"/>
              <a:t>Besides taken leave in a block of time (consecutive leave, other leave that may be taken under the FMLA is intermittent leave or reduced schedule leave.</a:t>
            </a:r>
          </a:p>
          <a:p>
            <a:r>
              <a:rPr lang="en-US" b="1" dirty="0"/>
              <a:t> </a:t>
            </a:r>
          </a:p>
          <a:p>
            <a:r>
              <a:rPr lang="en-US" sz="2000" b="1" dirty="0"/>
              <a:t>For intermittent or reduced schedule leave, the employer may require certain additional information in the certification:</a:t>
            </a:r>
          </a:p>
          <a:p>
            <a:endParaRPr lang="en-US" dirty="0"/>
          </a:p>
          <a:p>
            <a:pPr marL="285750" lvl="0" indent="-285750">
              <a:buFont typeface="Arial" panose="020B0604020202020204" pitchFamily="34" charset="0"/>
              <a:buChar char="•"/>
            </a:pPr>
            <a:r>
              <a:rPr lang="en-US" b="1" dirty="0"/>
              <a:t>Information that establishes the medical necessity of intermittent or reduce schedule leave, and</a:t>
            </a:r>
          </a:p>
          <a:p>
            <a:pPr marL="28575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An estimate of the dates and duration of such treatment and periods of recovery, and</a:t>
            </a:r>
          </a:p>
          <a:p>
            <a:pPr marL="28575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b="1" dirty="0"/>
              <a:t>Information that establishes the medical necessity of intermittent or reduced schedule leave.</a:t>
            </a:r>
          </a:p>
          <a:p>
            <a:pPr marL="285750" indent="-285750">
              <a:buFont typeface="Arial" panose="020B0604020202020204" pitchFamily="34" charset="0"/>
              <a:buChar char="•"/>
            </a:pPr>
            <a:endParaRPr lang="en-US" dirty="0"/>
          </a:p>
          <a:p>
            <a:endParaRPr lang="en-US" sz="3200" dirty="0"/>
          </a:p>
        </p:txBody>
      </p:sp>
      <p:pic>
        <p:nvPicPr>
          <p:cNvPr id="8" name="Picture 7">
            <a:extLst>
              <a:ext uri="{FF2B5EF4-FFF2-40B4-BE49-F238E27FC236}">
                <a16:creationId xmlns:a16="http://schemas.microsoft.com/office/drawing/2014/main" id="{8B142566-CA7F-B909-E083-CB820DA683D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04800" y="2971800"/>
            <a:ext cx="2449285" cy="2667000"/>
          </a:xfrm>
          <a:prstGeom prst="rect">
            <a:avLst/>
          </a:prstGeom>
        </p:spPr>
      </p:pic>
      <p:pic>
        <p:nvPicPr>
          <p:cNvPr id="11" name="Picture 10">
            <a:extLst>
              <a:ext uri="{FF2B5EF4-FFF2-40B4-BE49-F238E27FC236}">
                <a16:creationId xmlns:a16="http://schemas.microsoft.com/office/drawing/2014/main" id="{F685F0C9-9305-B989-C5C3-D67FBF5A3D4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025409" y="557212"/>
            <a:ext cx="2701428" cy="2871788"/>
          </a:xfrm>
          <a:prstGeom prst="rect">
            <a:avLst/>
          </a:prstGeom>
          <a:noFill/>
          <a:effectLst>
            <a:softEdge rad="126655"/>
          </a:effectLst>
        </p:spPr>
      </p:pic>
    </p:spTree>
    <p:extLst>
      <p:ext uri="{BB962C8B-B14F-4D97-AF65-F5344CB8AC3E}">
        <p14:creationId xmlns:p14="http://schemas.microsoft.com/office/powerpoint/2010/main" val="1881893010"/>
      </p:ext>
    </p:extLst>
  </p:cSld>
  <p:clrMapOvr>
    <a:masterClrMapping/>
  </p:clrMapOvr>
  <mc:AlternateContent xmlns:mc="http://schemas.openxmlformats.org/markup-compatibility/2006">
    <mc:Choice xmlns:p14="http://schemas.microsoft.com/office/powerpoint/2010/main" Requires="p14">
      <p:transition p14:dur="250" advTm="34500">
        <p:fade/>
      </p:transition>
    </mc:Choice>
    <mc:Fallback>
      <p:transition advTm="34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dissolv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dissolv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dissolv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dissolv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886700" cy="1030545"/>
          </a:xfrm>
        </p:spPr>
        <p:txBody>
          <a:bodyPr>
            <a:normAutofit/>
          </a:bodyPr>
          <a:lstStyle/>
          <a:p>
            <a:pPr algn="l"/>
            <a:r>
              <a:rPr lang="en-US" sz="3200" dirty="0">
                <a:latin typeface="+mn-lt"/>
              </a:rPr>
              <a:t>Medical Certification Information - Employers</a:t>
            </a:r>
            <a:endParaRPr lang="en-US" dirty="0"/>
          </a:p>
        </p:txBody>
      </p:sp>
      <p:sp>
        <p:nvSpPr>
          <p:cNvPr id="8" name="TextBox 7">
            <a:extLst>
              <a:ext uri="{FF2B5EF4-FFF2-40B4-BE49-F238E27FC236}">
                <a16:creationId xmlns:a16="http://schemas.microsoft.com/office/drawing/2014/main" id="{C2F10DE2-FAAA-F7A8-1065-642A54E5B308}"/>
              </a:ext>
            </a:extLst>
          </p:cNvPr>
          <p:cNvSpPr txBox="1"/>
          <p:nvPr/>
        </p:nvSpPr>
        <p:spPr>
          <a:xfrm>
            <a:off x="598834" y="1416269"/>
            <a:ext cx="5999583" cy="523220"/>
          </a:xfrm>
          <a:prstGeom prst="rect">
            <a:avLst/>
          </a:prstGeom>
          <a:noFill/>
        </p:spPr>
        <p:txBody>
          <a:bodyPr wrap="square" rtlCol="0">
            <a:spAutoFit/>
          </a:bodyPr>
          <a:lstStyle/>
          <a:p>
            <a:r>
              <a:rPr lang="en-US" sz="2800" dirty="0"/>
              <a:t>The employer cannot refuse:</a:t>
            </a:r>
          </a:p>
        </p:txBody>
      </p:sp>
      <p:pic>
        <p:nvPicPr>
          <p:cNvPr id="4" name="Picture 3">
            <a:extLst>
              <a:ext uri="{FF2B5EF4-FFF2-40B4-BE49-F238E27FC236}">
                <a16:creationId xmlns:a16="http://schemas.microsoft.com/office/drawing/2014/main" id="{93D7A739-1133-54ED-5AEB-DEA3929BD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17" y="2363340"/>
            <a:ext cx="3232735" cy="3064184"/>
          </a:xfrm>
          <a:prstGeom prst="rect">
            <a:avLst/>
          </a:prstGeom>
          <a:effectLst>
            <a:softEdge rad="93295"/>
          </a:effectLst>
        </p:spPr>
      </p:pic>
      <p:pic>
        <p:nvPicPr>
          <p:cNvPr id="6" name="Picture 5">
            <a:extLst>
              <a:ext uri="{FF2B5EF4-FFF2-40B4-BE49-F238E27FC236}">
                <a16:creationId xmlns:a16="http://schemas.microsoft.com/office/drawing/2014/main" id="{13D70B99-9B42-BAAE-94D4-4DF861DB9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784" y="3839729"/>
            <a:ext cx="4108240" cy="2696032"/>
          </a:xfrm>
          <a:prstGeom prst="rect">
            <a:avLst/>
          </a:prstGeom>
          <a:effectLst>
            <a:softEdge rad="93310"/>
          </a:effectLst>
        </p:spPr>
      </p:pic>
      <p:pic>
        <p:nvPicPr>
          <p:cNvPr id="9" name="Picture 8">
            <a:extLst>
              <a:ext uri="{FF2B5EF4-FFF2-40B4-BE49-F238E27FC236}">
                <a16:creationId xmlns:a16="http://schemas.microsoft.com/office/drawing/2014/main" id="{4DECBB1C-EE79-38D9-2BCE-525D4538B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250" y="2104362"/>
            <a:ext cx="2799492" cy="3514646"/>
          </a:xfrm>
          <a:prstGeom prst="rect">
            <a:avLst/>
          </a:prstGeom>
          <a:effectLst>
            <a:softEdge rad="92486"/>
          </a:effectLst>
        </p:spPr>
      </p:pic>
    </p:spTree>
    <p:extLst>
      <p:ext uri="{BB962C8B-B14F-4D97-AF65-F5344CB8AC3E}">
        <p14:creationId xmlns:p14="http://schemas.microsoft.com/office/powerpoint/2010/main" val="3086555273"/>
      </p:ext>
    </p:extLst>
  </p:cSld>
  <p:clrMapOvr>
    <a:masterClrMapping/>
  </p:clrMapOvr>
  <mc:AlternateContent xmlns:mc="http://schemas.openxmlformats.org/markup-compatibility/2006">
    <mc:Choice xmlns:p14="http://schemas.microsoft.com/office/powerpoint/2010/main" Requires="p14">
      <p:transition p14:dur="250" advTm="61000">
        <p:fade/>
      </p:transition>
    </mc:Choice>
    <mc:Fallback>
      <p:transition advTm="6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7886700" cy="1030545"/>
          </a:xfrm>
        </p:spPr>
        <p:txBody>
          <a:bodyPr>
            <a:normAutofit/>
          </a:bodyPr>
          <a:lstStyle/>
          <a:p>
            <a:pPr algn="l"/>
            <a:r>
              <a:rPr lang="en-US" sz="3200" dirty="0">
                <a:latin typeface="+mn-lt"/>
              </a:rPr>
              <a:t>Employees Must Provide Notice of Need for Leave to Employer</a:t>
            </a:r>
            <a:endParaRPr lang="en-US" dirty="0"/>
          </a:p>
        </p:txBody>
      </p:sp>
      <p:sp>
        <p:nvSpPr>
          <p:cNvPr id="5" name="TextBox 4">
            <a:extLst>
              <a:ext uri="{FF2B5EF4-FFF2-40B4-BE49-F238E27FC236}">
                <a16:creationId xmlns:a16="http://schemas.microsoft.com/office/drawing/2014/main" id="{B734D9FA-B2CB-4D40-B9B1-0DA11F8E48D5}"/>
              </a:ext>
            </a:extLst>
          </p:cNvPr>
          <p:cNvSpPr txBox="1"/>
          <p:nvPr/>
        </p:nvSpPr>
        <p:spPr>
          <a:xfrm>
            <a:off x="533400" y="1335344"/>
            <a:ext cx="8153400" cy="5632311"/>
          </a:xfrm>
          <a:prstGeom prst="rect">
            <a:avLst/>
          </a:prstGeom>
          <a:noFill/>
        </p:spPr>
        <p:txBody>
          <a:bodyPr wrap="square" rtlCol="0">
            <a:spAutoFit/>
          </a:bodyPr>
          <a:lstStyle/>
          <a:p>
            <a:r>
              <a:rPr lang="en-US" dirty="0"/>
              <a:t> The FMLA does not require employees to use any specific certification form. An employer may provide employees with the Department of Labor’s optional-use forms for obtaining certification.</a:t>
            </a:r>
          </a:p>
          <a:p>
            <a:r>
              <a:rPr lang="en-US" dirty="0"/>
              <a:t> </a:t>
            </a:r>
          </a:p>
          <a:p>
            <a:r>
              <a:rPr lang="en-US" dirty="0">
                <a:hlinkClick r:id="rId3"/>
              </a:rPr>
              <a:t>https://www.dol.gov/agencies/whd/fmla/forms</a:t>
            </a:r>
            <a:r>
              <a:rPr lang="en-US" dirty="0"/>
              <a:t> or from the nearest Wage and Hour Division office. </a:t>
            </a:r>
          </a:p>
          <a:p>
            <a:endParaRPr lang="en-US" dirty="0"/>
          </a:p>
          <a:p>
            <a:r>
              <a:rPr lang="en-US" dirty="0"/>
              <a:t>An employer may also develop its own certification forms, </a:t>
            </a:r>
            <a:r>
              <a:rPr lang="en-US" b="1" dirty="0">
                <a:solidFill>
                  <a:srgbClr val="FF0000"/>
                </a:solidFill>
              </a:rPr>
              <a:t>but </a:t>
            </a:r>
            <a:r>
              <a:rPr lang="en-US" dirty="0"/>
              <a:t>it may not request any additional information beyond what is specified in the FMLA and its regulations. </a:t>
            </a:r>
          </a:p>
          <a:p>
            <a:r>
              <a:rPr lang="en-US" dirty="0"/>
              <a:t> </a:t>
            </a:r>
          </a:p>
          <a:p>
            <a:r>
              <a:rPr lang="en-US" dirty="0"/>
              <a:t>The forms are listed below:</a:t>
            </a:r>
          </a:p>
          <a:p>
            <a:r>
              <a:rPr lang="en-US" dirty="0"/>
              <a:t> </a:t>
            </a:r>
          </a:p>
          <a:p>
            <a:r>
              <a:rPr lang="en-US" dirty="0"/>
              <a:t>- WH-380-E, Employee’s Serious Health Condition;</a:t>
            </a:r>
          </a:p>
          <a:p>
            <a:r>
              <a:rPr lang="en-US" dirty="0"/>
              <a:t>- WH-380-F, Family Member’s Serious Health Condition;</a:t>
            </a:r>
          </a:p>
          <a:p>
            <a:r>
              <a:rPr lang="en-US" dirty="0"/>
              <a:t>- WH-384, Certification of Qualifying Exigency for Military Family Leave;</a:t>
            </a:r>
          </a:p>
          <a:p>
            <a:r>
              <a:rPr lang="en-US" dirty="0"/>
              <a:t>- WH-385, Certification for Serious Injury or Illness of a Covered Servicemember – for Military Family Leave;</a:t>
            </a:r>
          </a:p>
          <a:p>
            <a:r>
              <a:rPr lang="en-US" dirty="0"/>
              <a:t>- WH-385-V, Certification for Serious Injury or Illness of a Veteran for Military Caregiver Leave.</a:t>
            </a:r>
          </a:p>
          <a:p>
            <a:r>
              <a:rPr lang="en-US" dirty="0"/>
              <a:t> </a:t>
            </a:r>
          </a:p>
        </p:txBody>
      </p:sp>
    </p:spTree>
    <p:extLst>
      <p:ext uri="{BB962C8B-B14F-4D97-AF65-F5344CB8AC3E}">
        <p14:creationId xmlns:p14="http://schemas.microsoft.com/office/powerpoint/2010/main" val="2255661019"/>
      </p:ext>
    </p:extLst>
  </p:cSld>
  <p:clrMapOvr>
    <a:masterClrMapping/>
  </p:clrMapOvr>
  <mc:AlternateContent xmlns:mc="http://schemas.openxmlformats.org/markup-compatibility/2006">
    <mc:Choice xmlns:p14="http://schemas.microsoft.com/office/powerpoint/2010/main" Requires="p14">
      <p:transition p14:dur="250" advTm="42150">
        <p:fade/>
      </p:transition>
    </mc:Choice>
    <mc:Fallback>
      <p:transition advTm="421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dissolv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dissolve">
                                      <p:cBhvr>
                                        <p:cTn id="42" dur="500"/>
                                        <p:tgtEl>
                                          <p:spTgt spid="5">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dissolve">
                                      <p:cBhvr>
                                        <p:cTn id="4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3124200"/>
            <a:ext cx="7772400" cy="1206500"/>
          </a:xfrm>
        </p:spPr>
        <p:txBody>
          <a:bodyPr>
            <a:noAutofit/>
          </a:bodyPr>
          <a:lstStyle/>
          <a:p>
            <a:pPr algn="ctr"/>
            <a:r>
              <a:rPr lang="en-US" sz="4000" b="1" dirty="0">
                <a:latin typeface="+mn-lt"/>
              </a:rPr>
              <a:t>End of Module Two</a:t>
            </a:r>
            <a:br>
              <a:rPr lang="en-US" sz="3600" dirty="0">
                <a:latin typeface="+mn-lt"/>
              </a:rPr>
            </a:br>
            <a:br>
              <a:rPr lang="en-US" sz="3600" dirty="0">
                <a:latin typeface="+mn-lt"/>
              </a:rPr>
            </a:br>
            <a:r>
              <a:rPr lang="en-US" sz="4000" b="1" dirty="0">
                <a:latin typeface="+mn-lt"/>
              </a:rPr>
              <a:t>Thank you!</a:t>
            </a:r>
            <a:br>
              <a:rPr lang="en-US" sz="4000" b="1" dirty="0">
                <a:latin typeface="+mn-lt"/>
              </a:rPr>
            </a:br>
            <a:br>
              <a:rPr lang="en-US" sz="3600" dirty="0">
                <a:latin typeface="+mn-lt"/>
              </a:rPr>
            </a:br>
            <a:r>
              <a:rPr lang="en-US" sz="2800" dirty="0">
                <a:latin typeface="+mn-lt"/>
              </a:rPr>
              <a:t>Mark Stephens</a:t>
            </a:r>
            <a:br>
              <a:rPr lang="en-US" sz="2800" dirty="0">
                <a:latin typeface="+mn-lt"/>
              </a:rPr>
            </a:br>
            <a:r>
              <a:rPr lang="en-US" sz="2800" dirty="0">
                <a:latin typeface="+mn-lt"/>
                <a:hlinkClick r:id="rId2"/>
              </a:rPr>
              <a:t>www.mstephenstc.com</a:t>
            </a:r>
            <a:br>
              <a:rPr lang="en-US" sz="2800" dirty="0">
                <a:latin typeface="+mn-lt"/>
              </a:rPr>
            </a:br>
            <a:r>
              <a:rPr lang="en-US" sz="2800" dirty="0">
                <a:latin typeface="+mn-lt"/>
              </a:rPr>
              <a:t>817-368-7494</a:t>
            </a:r>
          </a:p>
        </p:txBody>
      </p:sp>
    </p:spTree>
    <p:extLst>
      <p:ext uri="{BB962C8B-B14F-4D97-AF65-F5344CB8AC3E}">
        <p14:creationId xmlns:p14="http://schemas.microsoft.com/office/powerpoint/2010/main" val="1698595159"/>
      </p:ext>
    </p:extLst>
  </p:cSld>
  <p:clrMapOvr>
    <a:masterClrMapping/>
  </p:clrMapOvr>
  <mc:AlternateContent xmlns:mc="http://schemas.openxmlformats.org/markup-compatibility/2006">
    <mc:Choice xmlns:p14="http://schemas.microsoft.com/office/powerpoint/2010/main" Requires="p14">
      <p:transition p14:dur="250" advTm="18000">
        <p:fade/>
      </p:transition>
    </mc:Choice>
    <mc:Fallback>
      <p:transition advTm="18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290796"/>
      </p:ext>
    </p:extLst>
  </p:cSld>
  <p:clrMapOvr>
    <a:masterClrMapping/>
  </p:clrMapOvr>
  <mc:AlternateContent xmlns:mc="http://schemas.openxmlformats.org/markup-compatibility/2006">
    <mc:Choice xmlns:p14="http://schemas.microsoft.com/office/powerpoint/2010/main" Requires="p14">
      <p:transition p14:dur="250" advTm="18000">
        <p:fade/>
      </p:transition>
    </mc:Choice>
    <mc:Fallback>
      <p:transition advTm="1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E973F-3E22-C6A7-1E0D-38E2683CF8E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2438400"/>
            <a:ext cx="7772400" cy="1206500"/>
          </a:xfrm>
        </p:spPr>
        <p:txBody>
          <a:bodyPr>
            <a:noAutofit/>
          </a:bodyPr>
          <a:lstStyle/>
          <a:p>
            <a:pPr algn="ctr"/>
            <a:r>
              <a:rPr lang="en-US" sz="3600" b="1" dirty="0">
                <a:latin typeface="+mn-lt"/>
              </a:rPr>
              <a:t>Module Two</a:t>
            </a:r>
            <a:br>
              <a:rPr lang="en-US" sz="3600" b="1" dirty="0">
                <a:latin typeface="+mn-lt"/>
              </a:rPr>
            </a:br>
            <a:br>
              <a:rPr lang="en-US" sz="3600" b="1" dirty="0">
                <a:latin typeface="+mn-lt"/>
              </a:rPr>
            </a:br>
            <a:r>
              <a:rPr lang="en-US" sz="3600" b="1" dirty="0">
                <a:latin typeface="+mn-lt"/>
              </a:rPr>
              <a:t>Moving On Down the FMLA Road</a:t>
            </a:r>
          </a:p>
        </p:txBody>
      </p:sp>
    </p:spTree>
    <p:extLst>
      <p:ext uri="{BB962C8B-B14F-4D97-AF65-F5344CB8AC3E}">
        <p14:creationId xmlns:p14="http://schemas.microsoft.com/office/powerpoint/2010/main" val="2907541733"/>
      </p:ext>
    </p:extLst>
  </p:cSld>
  <p:clrMapOvr>
    <a:masterClrMapping/>
  </p:clrMapOvr>
  <mc:AlternateContent xmlns:mc="http://schemas.openxmlformats.org/markup-compatibility/2006">
    <mc:Choice xmlns:p14="http://schemas.microsoft.com/office/powerpoint/2010/main" Requires="p14">
      <p:transition p14:dur="250" advTm="7750">
        <p:fade/>
      </p:transition>
    </mc:Choice>
    <mc:Fallback>
      <p:transition advTm="775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B783-1069-25EF-62DD-0261B0EDDDCF}"/>
              </a:ext>
            </a:extLst>
          </p:cNvPr>
          <p:cNvSpPr>
            <a:spLocks noGrp="1"/>
          </p:cNvSpPr>
          <p:nvPr>
            <p:ph type="title"/>
          </p:nvPr>
        </p:nvSpPr>
        <p:spPr>
          <a:xfrm>
            <a:off x="405006" y="0"/>
            <a:ext cx="7886700" cy="1219200"/>
          </a:xfrm>
        </p:spPr>
        <p:txBody>
          <a:bodyPr>
            <a:normAutofit/>
          </a:bodyPr>
          <a:lstStyle/>
          <a:p>
            <a:pPr algn="ctr"/>
            <a:r>
              <a:rPr lang="en-US" sz="3600" dirty="0">
                <a:latin typeface="Copperplate" panose="02000504000000020004" pitchFamily="2" charset="77"/>
              </a:rPr>
              <a:t>Objectives</a:t>
            </a:r>
          </a:p>
        </p:txBody>
      </p:sp>
      <p:sp>
        <p:nvSpPr>
          <p:cNvPr id="4" name="TextBox 3">
            <a:extLst>
              <a:ext uri="{FF2B5EF4-FFF2-40B4-BE49-F238E27FC236}">
                <a16:creationId xmlns:a16="http://schemas.microsoft.com/office/drawing/2014/main" id="{697B4241-2B08-3C86-9641-663A9309E683}"/>
              </a:ext>
            </a:extLst>
          </p:cNvPr>
          <p:cNvSpPr txBox="1"/>
          <p:nvPr/>
        </p:nvSpPr>
        <p:spPr>
          <a:xfrm>
            <a:off x="370373" y="903877"/>
            <a:ext cx="8403253" cy="5201424"/>
          </a:xfrm>
          <a:prstGeom prst="rect">
            <a:avLst/>
          </a:prstGeom>
          <a:noFill/>
        </p:spPr>
        <p:txBody>
          <a:bodyPr wrap="square" rtlCol="0">
            <a:spAutoFit/>
          </a:bodyPr>
          <a:lstStyle/>
          <a:p>
            <a:r>
              <a:rPr lang="en-US" sz="3600" dirty="0"/>
              <a:t>In Module Two, we will be reviewing:</a:t>
            </a:r>
          </a:p>
          <a:p>
            <a:pPr marL="571500" indent="-571500">
              <a:buFont typeface="Arial" panose="020B0604020202020204" pitchFamily="34" charset="0"/>
              <a:buChar char="•"/>
            </a:pPr>
            <a:endParaRPr lang="en-US" sz="1600" dirty="0"/>
          </a:p>
          <a:p>
            <a:pPr marL="1028700" lvl="1" indent="-571500">
              <a:buFont typeface="Arial" panose="020B0604020202020204" pitchFamily="34" charset="0"/>
              <a:buChar char="•"/>
            </a:pPr>
            <a:r>
              <a:rPr lang="en-US" sz="3200" dirty="0"/>
              <a:t>Employee’s eligibility requirements for the protections and benefits of the FMLA; </a:t>
            </a:r>
          </a:p>
          <a:p>
            <a:pPr marL="1028700" lvl="1" indent="-571500">
              <a:buFont typeface="Arial" panose="020B0604020202020204" pitchFamily="34" charset="0"/>
              <a:buChar char="•"/>
            </a:pPr>
            <a:endParaRPr lang="en-US" sz="1600" dirty="0"/>
          </a:p>
          <a:p>
            <a:pPr marL="1028700" lvl="1" indent="-571500">
              <a:buFont typeface="Arial" panose="020B0604020202020204" pitchFamily="34" charset="0"/>
              <a:buChar char="•"/>
            </a:pPr>
            <a:r>
              <a:rPr lang="en-US" sz="3200" dirty="0"/>
              <a:t>The information included within the written Rights and Responsibilities Notice given to the employee; and</a:t>
            </a:r>
          </a:p>
          <a:p>
            <a:pPr lvl="1"/>
            <a:endParaRPr lang="en-US" sz="1600" dirty="0"/>
          </a:p>
          <a:p>
            <a:pPr marL="1028700" lvl="1" indent="-571500">
              <a:buFont typeface="Arial" panose="020B0604020202020204" pitchFamily="34" charset="0"/>
              <a:buChar char="•"/>
            </a:pPr>
            <a:r>
              <a:rPr lang="en-US" sz="3200" dirty="0"/>
              <a:t>Begin a review of what is involved with the FMLA medical certification process.  </a:t>
            </a:r>
          </a:p>
          <a:p>
            <a:endParaRPr lang="en-US" sz="2400" dirty="0"/>
          </a:p>
        </p:txBody>
      </p:sp>
      <p:pic>
        <p:nvPicPr>
          <p:cNvPr id="3" name="slide 4 Ojectives mod 2.mp3">
            <a:hlinkClick r:id="" action="ppaction://media"/>
            <a:extLst>
              <a:ext uri="{FF2B5EF4-FFF2-40B4-BE49-F238E27FC236}">
                <a16:creationId xmlns:a16="http://schemas.microsoft.com/office/drawing/2014/main" id="{6C59DAC2-C1FB-2CB2-5AD2-433F94CB6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27033"/>
            <a:ext cx="457200" cy="430967"/>
          </a:xfrm>
          <a:prstGeom prst="rect">
            <a:avLst/>
          </a:prstGeom>
        </p:spPr>
      </p:pic>
      <p:pic>
        <p:nvPicPr>
          <p:cNvPr id="6" name="Picture 5">
            <a:extLst>
              <a:ext uri="{FF2B5EF4-FFF2-40B4-BE49-F238E27FC236}">
                <a16:creationId xmlns:a16="http://schemas.microsoft.com/office/drawing/2014/main" id="{9C6456F6-86D2-97DA-EE79-CF284ED19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769" y="5678609"/>
            <a:ext cx="2144460" cy="1024657"/>
          </a:xfrm>
          <a:prstGeom prst="rect">
            <a:avLst/>
          </a:prstGeom>
        </p:spPr>
      </p:pic>
    </p:spTree>
    <p:extLst>
      <p:ext uri="{BB962C8B-B14F-4D97-AF65-F5344CB8AC3E}">
        <p14:creationId xmlns:p14="http://schemas.microsoft.com/office/powerpoint/2010/main" val="1532810889"/>
      </p:ext>
    </p:extLst>
  </p:cSld>
  <p:clrMapOvr>
    <a:masterClrMapping/>
  </p:clrMapOvr>
  <mc:AlternateContent xmlns:mc="http://schemas.openxmlformats.org/markup-compatibility/2006">
    <mc:Choice xmlns:p14="http://schemas.microsoft.com/office/powerpoint/2010/main" Requires="p14">
      <p:transition p14:dur="250" advTm="36000">
        <p:fade/>
      </p:transition>
    </mc:Choice>
    <mc:Fallback>
      <p:transition advTm="3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3"/>
                                        </p:tgtEl>
                                      </p:cBhvr>
                                    </p:cmd>
                                  </p:childTnLst>
                                </p:cTn>
                              </p:par>
                              <p:par>
                                <p:cTn id="7" presetID="9" presetClass="entr" presetSubtype="0" fill="hold" nodeType="withEffect">
                                  <p:stCondLst>
                                    <p:cond delay="2000"/>
                                  </p:stCondLst>
                                  <p:childTnLst>
                                    <p:set>
                                      <p:cBhvr>
                                        <p:cTn id="8" dur="1" fill="hold">
                                          <p:stCondLst>
                                            <p:cond delay="0"/>
                                          </p:stCondLst>
                                        </p:cTn>
                                        <p:tgtEl>
                                          <p:spTgt spid="4">
                                            <p:txEl>
                                              <p:pRg st="2" end="2"/>
                                            </p:txEl>
                                          </p:spTgt>
                                        </p:tgtEl>
                                        <p:attrNameLst>
                                          <p:attrName>style.visibility</p:attrName>
                                        </p:attrNameLst>
                                      </p:cBhvr>
                                      <p:to>
                                        <p:strVal val="visible"/>
                                      </p:to>
                                    </p:set>
                                    <p:animEffect transition="in" filter="dissolve">
                                      <p:cBhvr>
                                        <p:cTn id="9" dur="500"/>
                                        <p:tgtEl>
                                          <p:spTgt spid="4">
                                            <p:txEl>
                                              <p:pRg st="2" end="2"/>
                                            </p:txEl>
                                          </p:spTgt>
                                        </p:tgtEl>
                                      </p:cBhvr>
                                    </p:animEffect>
                                  </p:childTnLst>
                                </p:cTn>
                              </p:par>
                              <p:par>
                                <p:cTn id="10" presetID="9" presetClass="entr" presetSubtype="0" fill="hold" nodeType="withEffect">
                                  <p:stCondLst>
                                    <p:cond delay="800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par>
                                <p:cTn id="13" presetID="9" presetClass="entr" presetSubtype="0" fill="hold" nodeType="withEffect">
                                  <p:stCondLst>
                                    <p:cond delay="1900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dissolve">
                                      <p:cBhvr>
                                        <p:cTn id="15" dur="500"/>
                                        <p:tgtEl>
                                          <p:spTgt spid="4">
                                            <p:txEl>
                                              <p:pRg st="6" end="6"/>
                                            </p:txEl>
                                          </p:spTgt>
                                        </p:tgtEl>
                                      </p:cBhvr>
                                    </p:animEffect>
                                  </p:childTnLst>
                                </p:cTn>
                              </p:par>
                              <p:par>
                                <p:cTn id="16" presetID="9" presetClass="entr" presetSubtype="0" fill="hold" nodeType="withEffect">
                                  <p:stCondLst>
                                    <p:cond delay="1900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21F1CF-DB43-134F-2180-540CED52651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258043" y="5304500"/>
            <a:ext cx="2738797" cy="1561521"/>
          </a:xfrm>
          <a:prstGeom prst="rect">
            <a:avLst/>
          </a:prstGeom>
          <a:effectLst>
            <a:softEdge rad="97598"/>
          </a:effectLst>
        </p:spPr>
      </p:pic>
      <p:sp>
        <p:nvSpPr>
          <p:cNvPr id="2" name="Title 1">
            <a:extLst>
              <a:ext uri="{FF2B5EF4-FFF2-40B4-BE49-F238E27FC236}">
                <a16:creationId xmlns:a16="http://schemas.microsoft.com/office/drawing/2014/main" id="{80617072-B50E-5717-DAF5-AA8ADF603684}"/>
              </a:ext>
            </a:extLst>
          </p:cNvPr>
          <p:cNvSpPr>
            <a:spLocks noGrp="1"/>
          </p:cNvSpPr>
          <p:nvPr>
            <p:ph type="title"/>
          </p:nvPr>
        </p:nvSpPr>
        <p:spPr>
          <a:xfrm>
            <a:off x="228600" y="2140"/>
            <a:ext cx="7704667" cy="1066799"/>
          </a:xfrm>
        </p:spPr>
        <p:txBody>
          <a:bodyPr>
            <a:normAutofit/>
          </a:bodyPr>
          <a:lstStyle/>
          <a:p>
            <a:pPr algn="l"/>
            <a:r>
              <a:rPr lang="en-US" sz="3600" dirty="0">
                <a:latin typeface="+mn-lt"/>
              </a:rPr>
              <a:t>Employee Eligibility</a:t>
            </a:r>
          </a:p>
        </p:txBody>
      </p:sp>
      <p:sp>
        <p:nvSpPr>
          <p:cNvPr id="4" name="Rectangle 3">
            <a:extLst>
              <a:ext uri="{FF2B5EF4-FFF2-40B4-BE49-F238E27FC236}">
                <a16:creationId xmlns:a16="http://schemas.microsoft.com/office/drawing/2014/main" id="{77DEEC42-21A5-10C3-E9E1-32694A7E089F}"/>
              </a:ext>
            </a:extLst>
          </p:cNvPr>
          <p:cNvSpPr txBox="1">
            <a:spLocks noChangeArrowheads="1"/>
          </p:cNvSpPr>
          <p:nvPr/>
        </p:nvSpPr>
        <p:spPr bwMode="auto">
          <a:xfrm>
            <a:off x="762000" y="1757017"/>
            <a:ext cx="8229600" cy="61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dirty="0"/>
              <a:t>An eligible employee is one who:</a:t>
            </a:r>
          </a:p>
        </p:txBody>
      </p:sp>
      <p:sp>
        <p:nvSpPr>
          <p:cNvPr id="3" name="TextBox 2">
            <a:extLst>
              <a:ext uri="{FF2B5EF4-FFF2-40B4-BE49-F238E27FC236}">
                <a16:creationId xmlns:a16="http://schemas.microsoft.com/office/drawing/2014/main" id="{3AC72A0D-02A6-4246-3BC4-D6769AF3AE9C}"/>
              </a:ext>
            </a:extLst>
          </p:cNvPr>
          <p:cNvSpPr txBox="1"/>
          <p:nvPr/>
        </p:nvSpPr>
        <p:spPr>
          <a:xfrm>
            <a:off x="228600" y="1094583"/>
            <a:ext cx="7848600" cy="523220"/>
          </a:xfrm>
          <a:prstGeom prst="rect">
            <a:avLst/>
          </a:prstGeom>
          <a:noFill/>
        </p:spPr>
        <p:txBody>
          <a:bodyPr wrap="square" rtlCol="0">
            <a:spAutoFit/>
          </a:bodyPr>
          <a:lstStyle/>
          <a:p>
            <a:r>
              <a:rPr lang="en-US" sz="2800" b="1" dirty="0"/>
              <a:t>Criteria:</a:t>
            </a:r>
          </a:p>
        </p:txBody>
      </p:sp>
      <p:sp>
        <p:nvSpPr>
          <p:cNvPr id="5" name="TextBox 4">
            <a:extLst>
              <a:ext uri="{FF2B5EF4-FFF2-40B4-BE49-F238E27FC236}">
                <a16:creationId xmlns:a16="http://schemas.microsoft.com/office/drawing/2014/main" id="{80E17D9F-DCFA-BAEC-74CA-70118483D297}"/>
              </a:ext>
            </a:extLst>
          </p:cNvPr>
          <p:cNvSpPr txBox="1"/>
          <p:nvPr/>
        </p:nvSpPr>
        <p:spPr>
          <a:xfrm>
            <a:off x="1329266" y="2047280"/>
            <a:ext cx="6485467" cy="1077218"/>
          </a:xfrm>
          <a:prstGeom prst="rect">
            <a:avLst/>
          </a:prstGeom>
          <a:noFill/>
        </p:spPr>
        <p:txBody>
          <a:bodyPr wrap="square" rtlCol="0">
            <a:spAutoFit/>
          </a:bodyPr>
          <a:lstStyle/>
          <a:p>
            <a:pPr algn="ctr"/>
            <a:r>
              <a:rPr lang="en-US" sz="3200" b="1" dirty="0"/>
              <a:t>Let’ go a little deeper into thee requirements!</a:t>
            </a:r>
          </a:p>
        </p:txBody>
      </p:sp>
      <p:pic>
        <p:nvPicPr>
          <p:cNvPr id="7" name="Picture 6">
            <a:extLst>
              <a:ext uri="{FF2B5EF4-FFF2-40B4-BE49-F238E27FC236}">
                <a16:creationId xmlns:a16="http://schemas.microsoft.com/office/drawing/2014/main" id="{30FADBC2-24AE-6169-FE91-5BBCDAEE7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4233" y="2318205"/>
            <a:ext cx="1188720" cy="1066800"/>
          </a:xfrm>
          <a:prstGeom prst="rect">
            <a:avLst/>
          </a:prstGeom>
        </p:spPr>
      </p:pic>
      <p:sp>
        <p:nvSpPr>
          <p:cNvPr id="8" name="TextBox 7">
            <a:extLst>
              <a:ext uri="{FF2B5EF4-FFF2-40B4-BE49-F238E27FC236}">
                <a16:creationId xmlns:a16="http://schemas.microsoft.com/office/drawing/2014/main" id="{D9B8A443-FE30-E0CB-6ED4-73ACDFA937A2}"/>
              </a:ext>
            </a:extLst>
          </p:cNvPr>
          <p:cNvSpPr txBox="1"/>
          <p:nvPr/>
        </p:nvSpPr>
        <p:spPr>
          <a:xfrm>
            <a:off x="762000" y="2285189"/>
            <a:ext cx="6263899" cy="954107"/>
          </a:xfrm>
          <a:prstGeom prst="rect">
            <a:avLst/>
          </a:prstGeom>
          <a:noFill/>
        </p:spPr>
        <p:txBody>
          <a:bodyPr wrap="square" rtlCol="0">
            <a:spAutoFit/>
          </a:bodyPr>
          <a:lstStyle/>
          <a:p>
            <a:r>
              <a:rPr lang="en-US" sz="2400" dirty="0"/>
              <a:t>1) Works for a covered employer;</a:t>
            </a:r>
          </a:p>
          <a:p>
            <a:endParaRPr lang="en-US" sz="800" dirty="0"/>
          </a:p>
          <a:p>
            <a:r>
              <a:rPr lang="en-US" sz="2400" dirty="0"/>
              <a:t>	Municipalities are a covered employer</a:t>
            </a:r>
          </a:p>
        </p:txBody>
      </p:sp>
      <p:sp>
        <p:nvSpPr>
          <p:cNvPr id="9" name="TextBox 8">
            <a:extLst>
              <a:ext uri="{FF2B5EF4-FFF2-40B4-BE49-F238E27FC236}">
                <a16:creationId xmlns:a16="http://schemas.microsoft.com/office/drawing/2014/main" id="{166EFC15-8C86-6C69-06AC-2D951D218962}"/>
              </a:ext>
            </a:extLst>
          </p:cNvPr>
          <p:cNvSpPr txBox="1"/>
          <p:nvPr/>
        </p:nvSpPr>
        <p:spPr>
          <a:xfrm>
            <a:off x="762000" y="3405568"/>
            <a:ext cx="6629400" cy="1107996"/>
          </a:xfrm>
          <a:prstGeom prst="rect">
            <a:avLst/>
          </a:prstGeom>
          <a:noFill/>
        </p:spPr>
        <p:txBody>
          <a:bodyPr wrap="square" rtlCol="0">
            <a:spAutoFit/>
          </a:bodyPr>
          <a:lstStyle/>
          <a:p>
            <a:r>
              <a:rPr lang="en-US" sz="2400" dirty="0"/>
              <a:t>2) Has worked for the employer for at least 12 months as of the date the FMLA leave is to start;</a:t>
            </a:r>
          </a:p>
          <a:p>
            <a:endParaRPr lang="en-US" dirty="0"/>
          </a:p>
        </p:txBody>
      </p:sp>
      <p:sp>
        <p:nvSpPr>
          <p:cNvPr id="10" name="TextBox 9">
            <a:extLst>
              <a:ext uri="{FF2B5EF4-FFF2-40B4-BE49-F238E27FC236}">
                <a16:creationId xmlns:a16="http://schemas.microsoft.com/office/drawing/2014/main" id="{2DCD7B8E-1500-3CDD-C118-AC7185E2A331}"/>
              </a:ext>
            </a:extLst>
          </p:cNvPr>
          <p:cNvSpPr txBox="1"/>
          <p:nvPr/>
        </p:nvSpPr>
        <p:spPr>
          <a:xfrm>
            <a:off x="762000" y="4679837"/>
            <a:ext cx="7321543" cy="1477328"/>
          </a:xfrm>
          <a:prstGeom prst="rect">
            <a:avLst/>
          </a:prstGeom>
          <a:noFill/>
        </p:spPr>
        <p:txBody>
          <a:bodyPr wrap="square" rtlCol="0">
            <a:spAutoFit/>
          </a:bodyPr>
          <a:lstStyle/>
          <a:p>
            <a:r>
              <a:rPr lang="en-US" sz="2400" dirty="0"/>
              <a:t>3) Has at least 1,250 hours of service for the employer during the 12-month period </a:t>
            </a:r>
            <a:r>
              <a:rPr lang="en-US" sz="2400" b="1" dirty="0">
                <a:solidFill>
                  <a:srgbClr val="FF0000"/>
                </a:solidFill>
              </a:rPr>
              <a:t>immediately </a:t>
            </a:r>
            <a:r>
              <a:rPr lang="en-US" sz="2400" dirty="0"/>
              <a:t>before the date the FMLA leave is to start.</a:t>
            </a:r>
          </a:p>
          <a:p>
            <a:endParaRPr lang="en-US" dirty="0"/>
          </a:p>
        </p:txBody>
      </p:sp>
      <p:pic>
        <p:nvPicPr>
          <p:cNvPr id="12" name="Picture 11">
            <a:extLst>
              <a:ext uri="{FF2B5EF4-FFF2-40B4-BE49-F238E27FC236}">
                <a16:creationId xmlns:a16="http://schemas.microsoft.com/office/drawing/2014/main" id="{C125466F-0FD5-FAB5-3A06-CC954E0D2596}"/>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7226571" y="3348910"/>
            <a:ext cx="1643105" cy="1119675"/>
          </a:xfrm>
          <a:prstGeom prst="rect">
            <a:avLst/>
          </a:prstGeom>
          <a:effectLst>
            <a:softEdge rad="82462"/>
          </a:effectLst>
        </p:spPr>
      </p:pic>
      <p:pic>
        <p:nvPicPr>
          <p:cNvPr id="16" name="Picture 15">
            <a:extLst>
              <a:ext uri="{FF2B5EF4-FFF2-40B4-BE49-F238E27FC236}">
                <a16:creationId xmlns:a16="http://schemas.microsoft.com/office/drawing/2014/main" id="{2549B335-42CF-100A-D84D-512171B75197}"/>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a:xfrm>
            <a:off x="2260599" y="3347358"/>
            <a:ext cx="4622800" cy="3505200"/>
          </a:xfrm>
          <a:prstGeom prst="rect">
            <a:avLst/>
          </a:prstGeom>
          <a:effectLst>
            <a:softEdge rad="113696"/>
          </a:effectLst>
        </p:spPr>
      </p:pic>
      <p:pic>
        <p:nvPicPr>
          <p:cNvPr id="6" name="slide 5 criteria mod 2.mp3">
            <a:hlinkClick r:id="" action="ppaction://media"/>
            <a:extLst>
              <a:ext uri="{FF2B5EF4-FFF2-40B4-BE49-F238E27FC236}">
                <a16:creationId xmlns:a16="http://schemas.microsoft.com/office/drawing/2014/main" id="{A10137A9-0CBA-F45A-D339-2EAF45EB20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1751" y="6157165"/>
            <a:ext cx="459698" cy="406400"/>
          </a:xfrm>
          <a:prstGeom prst="rect">
            <a:avLst/>
          </a:prstGeom>
        </p:spPr>
      </p:pic>
      <p:sp>
        <p:nvSpPr>
          <p:cNvPr id="11" name="Title 1">
            <a:extLst>
              <a:ext uri="{FF2B5EF4-FFF2-40B4-BE49-F238E27FC236}">
                <a16:creationId xmlns:a16="http://schemas.microsoft.com/office/drawing/2014/main" id="{2833A4A6-8DBF-4A05-8894-29991C2677EB}"/>
              </a:ext>
            </a:extLst>
          </p:cNvPr>
          <p:cNvSpPr txBox="1">
            <a:spLocks/>
          </p:cNvSpPr>
          <p:nvPr/>
        </p:nvSpPr>
        <p:spPr>
          <a:xfrm>
            <a:off x="221105" y="5442"/>
            <a:ext cx="7704667"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mn-lt"/>
              </a:rPr>
              <a:t>First Step </a:t>
            </a:r>
          </a:p>
        </p:txBody>
      </p:sp>
    </p:spTree>
    <p:extLst>
      <p:ext uri="{BB962C8B-B14F-4D97-AF65-F5344CB8AC3E}">
        <p14:creationId xmlns:p14="http://schemas.microsoft.com/office/powerpoint/2010/main" val="1335607075"/>
      </p:ext>
    </p:extLst>
  </p:cSld>
  <p:clrMapOvr>
    <a:masterClrMapping/>
  </p:clrMapOvr>
  <mc:AlternateContent xmlns:mc="http://schemas.openxmlformats.org/markup-compatibility/2006">
    <mc:Choice xmlns:p14="http://schemas.microsoft.com/office/powerpoint/2010/main" Requires="p14">
      <p:transition p14:dur="250" advTm="44000">
        <p:fade/>
      </p:transition>
    </mc:Choice>
    <mc:Fallback>
      <p:transition advTm="4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2" fill="hold"/>
                                        <p:tgtEl>
                                          <p:spTgt spid="6"/>
                                        </p:tgtEl>
                                      </p:cBhvr>
                                    </p:cmd>
                                  </p:childTnLst>
                                </p:cTn>
                              </p:par>
                              <p:par>
                                <p:cTn id="7" presetID="9"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dissolve">
                                      <p:cBhvr>
                                        <p:cTn id="9" dur="500"/>
                                        <p:tgtEl>
                                          <p:spTgt spid="11"/>
                                        </p:tgtEl>
                                      </p:cBhvr>
                                    </p:animEffect>
                                  </p:childTnLst>
                                </p:cTn>
                              </p:par>
                              <p:par>
                                <p:cTn id="10" presetID="9" presetClass="exit" presetSubtype="0" fill="hold" grpId="1" nodeType="withEffect">
                                  <p:stCondLst>
                                    <p:cond delay="770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9" presetClass="entr" presetSubtype="0" fill="hold" grpId="0" nodeType="withEffect">
                                  <p:stCondLst>
                                    <p:cond delay="8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grpId="0" nodeType="withEffect">
                                  <p:stCondLst>
                                    <p:cond delay="1100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grpId="1" nodeType="withEffect">
                                  <p:stCondLst>
                                    <p:cond delay="2100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par>
                                <p:cTn id="22" presetID="9" presetClass="entr" presetSubtype="0" fill="hold" nodeType="withEffect">
                                  <p:stCondLst>
                                    <p:cond delay="210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dissolve">
                                      <p:cBhvr>
                                        <p:cTn id="24" dur="500"/>
                                        <p:tgtEl>
                                          <p:spTgt spid="8">
                                            <p:txEl>
                                              <p:pRg st="0" end="0"/>
                                            </p:txEl>
                                          </p:spTgt>
                                        </p:tgtEl>
                                      </p:cBhvr>
                                    </p:animEffect>
                                  </p:childTnLst>
                                </p:cTn>
                              </p:par>
                              <p:par>
                                <p:cTn id="25" presetID="9" presetClass="entr" presetSubtype="0" fill="hold" nodeType="withEffect">
                                  <p:stCondLst>
                                    <p:cond delay="2100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dissolve">
                                      <p:cBhvr>
                                        <p:cTn id="27" dur="500"/>
                                        <p:tgtEl>
                                          <p:spTgt spid="8">
                                            <p:txEl>
                                              <p:pRg st="2" end="2"/>
                                            </p:txEl>
                                          </p:spTgt>
                                        </p:tgtEl>
                                      </p:cBhvr>
                                    </p:animEffect>
                                  </p:childTnLst>
                                </p:cTn>
                              </p:par>
                              <p:par>
                                <p:cTn id="28" presetID="9" presetClass="entr" presetSubtype="0" fill="hold" nodeType="withEffect">
                                  <p:stCondLst>
                                    <p:cond delay="2300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9" presetClass="entr" presetSubtype="0" fill="hold" grpId="0" nodeType="withEffect">
                                  <p:stCondLst>
                                    <p:cond delay="2530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2530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0" nodeType="withEffect">
                                  <p:stCondLst>
                                    <p:cond delay="3350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par>
                                <p:cTn id="40" presetID="9" presetClass="entr" presetSubtype="0" fill="hold" nodeType="withEffect">
                                  <p:stCondLst>
                                    <p:cond delay="6000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par>
                                <p:cTn id="43" presetID="9" presetClass="exit" presetSubtype="0" fill="hold" grpId="1" nodeType="withEffect">
                                  <p:stCondLst>
                                    <p:cond delay="46700"/>
                                  </p:stCondLst>
                                  <p:childTnLst>
                                    <p:animEffect transition="out" filter="dissolv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9" presetClass="exit" presetSubtype="0" fill="hold" grpId="2" nodeType="withEffect">
                                  <p:stCondLst>
                                    <p:cond delay="46700"/>
                                  </p:stCondLst>
                                  <p:childTnLst>
                                    <p:animEffect transition="out" filter="dissolv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9" presetClass="exit" presetSubtype="0" fill="hold" grpId="0" nodeType="withEffect">
                                  <p:stCondLst>
                                    <p:cond delay="46700"/>
                                  </p:stCondLst>
                                  <p:childTnLst>
                                    <p:animEffect transition="out" filter="dissolve">
                                      <p:cBhvr>
                                        <p:cTn id="50" dur="500"/>
                                        <p:tgtEl>
                                          <p:spTgt spid="8">
                                            <p:txEl>
                                              <p:pRg st="0" end="0"/>
                                            </p:txEl>
                                          </p:spTgt>
                                        </p:tgtEl>
                                      </p:cBhvr>
                                    </p:animEffect>
                                    <p:set>
                                      <p:cBhvr>
                                        <p:cTn id="51" dur="1" fill="hold">
                                          <p:stCondLst>
                                            <p:cond delay="499"/>
                                          </p:stCondLst>
                                        </p:cTn>
                                        <p:tgtEl>
                                          <p:spTgt spid="8">
                                            <p:txEl>
                                              <p:pRg st="0" end="0"/>
                                            </p:txEl>
                                          </p:spTgt>
                                        </p:tgtEl>
                                        <p:attrNameLst>
                                          <p:attrName>style.visibility</p:attrName>
                                        </p:attrNameLst>
                                      </p:cBhvr>
                                      <p:to>
                                        <p:strVal val="hidden"/>
                                      </p:to>
                                    </p:set>
                                  </p:childTnLst>
                                </p:cTn>
                              </p:par>
                              <p:par>
                                <p:cTn id="52" presetID="9" presetClass="exit" presetSubtype="0" fill="hold" grpId="0" nodeType="withEffect">
                                  <p:stCondLst>
                                    <p:cond delay="46700"/>
                                  </p:stCondLst>
                                  <p:childTnLst>
                                    <p:animEffect transition="out" filter="dissolve">
                                      <p:cBhvr>
                                        <p:cTn id="53" dur="500"/>
                                        <p:tgtEl>
                                          <p:spTgt spid="8">
                                            <p:txEl>
                                              <p:pRg st="2" end="2"/>
                                            </p:txEl>
                                          </p:spTgt>
                                        </p:tgtEl>
                                      </p:cBhvr>
                                    </p:animEffect>
                                    <p:set>
                                      <p:cBhvr>
                                        <p:cTn id="54" dur="1" fill="hold">
                                          <p:stCondLst>
                                            <p:cond delay="499"/>
                                          </p:stCondLst>
                                        </p:cTn>
                                        <p:tgtEl>
                                          <p:spTgt spid="8">
                                            <p:txEl>
                                              <p:pRg st="2" end="2"/>
                                            </p:txEl>
                                          </p:spTgt>
                                        </p:tgtEl>
                                        <p:attrNameLst>
                                          <p:attrName>style.visibility</p:attrName>
                                        </p:attrNameLst>
                                      </p:cBhvr>
                                      <p:to>
                                        <p:strVal val="hidden"/>
                                      </p:to>
                                    </p:set>
                                  </p:childTnLst>
                                </p:cTn>
                              </p:par>
                              <p:par>
                                <p:cTn id="55" presetID="9" presetClass="exit" presetSubtype="0" fill="hold" nodeType="withEffect">
                                  <p:stCondLst>
                                    <p:cond delay="46700"/>
                                  </p:stCondLst>
                                  <p:childTnLst>
                                    <p:animEffect transition="out" filter="dissolv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9" presetClass="exit" presetSubtype="0" fill="hold" grpId="1" nodeType="withEffect">
                                  <p:stCondLst>
                                    <p:cond delay="46700"/>
                                  </p:stCondLst>
                                  <p:childTnLst>
                                    <p:animEffect transition="out" filter="dissolv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9" presetClass="exit" presetSubtype="0" fill="hold" nodeType="withEffect">
                                  <p:stCondLst>
                                    <p:cond delay="46700"/>
                                  </p:stCondLst>
                                  <p:childTnLst>
                                    <p:animEffect transition="out" filter="dissolv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9" presetClass="exit" presetSubtype="0" fill="hold" grpId="1" nodeType="withEffect">
                                  <p:stCondLst>
                                    <p:cond delay="46700"/>
                                  </p:stCondLst>
                                  <p:childTnLst>
                                    <p:animEffect transition="out" filter="dissolv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9" presetClass="exit" presetSubtype="0" fill="hold" nodeType="withEffect">
                                  <p:stCondLst>
                                    <p:cond delay="46700"/>
                                  </p:stCondLst>
                                  <p:childTnLst>
                                    <p:animEffect transition="out" filter="dissolv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9" presetClass="entr" presetSubtype="0" fill="hold" grpId="0" nodeType="withEffect">
                                  <p:stCondLst>
                                    <p:cond delay="47000"/>
                                  </p:stCondLst>
                                  <p:childTnLst>
                                    <p:set>
                                      <p:cBhvr>
                                        <p:cTn id="71" dur="1" fill="hold">
                                          <p:stCondLst>
                                            <p:cond delay="0"/>
                                          </p:stCondLst>
                                        </p:cTn>
                                        <p:tgtEl>
                                          <p:spTgt spid="5"/>
                                        </p:tgtEl>
                                        <p:attrNameLst>
                                          <p:attrName>style.visibility</p:attrName>
                                        </p:attrNameLst>
                                      </p:cBhvr>
                                      <p:to>
                                        <p:strVal val="visible"/>
                                      </p:to>
                                    </p:set>
                                    <p:animEffect transition="in" filter="dissolve">
                                      <p:cBhvr>
                                        <p:cTn id="72" dur="500"/>
                                        <p:tgtEl>
                                          <p:spTgt spid="5"/>
                                        </p:tgtEl>
                                      </p:cBhvr>
                                    </p:animEffect>
                                  </p:childTnLst>
                                </p:cTn>
                              </p:par>
                              <p:par>
                                <p:cTn id="73" presetID="26" presetClass="entr" presetSubtype="0" fill="hold" nodeType="withEffect">
                                  <p:stCondLst>
                                    <p:cond delay="4900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6"/>
                </p:tgtEl>
              </p:cMediaNode>
            </p:audio>
          </p:childTnLst>
        </p:cTn>
      </p:par>
    </p:tnLst>
    <p:bldLst>
      <p:bldP spid="2" grpId="0"/>
      <p:bldP spid="4" grpId="0" build="p" bldLvl="2" autoUpdateAnimBg="0"/>
      <p:bldP spid="4" grpId="1"/>
      <p:bldP spid="4" grpId="2"/>
      <p:bldP spid="3" grpId="0"/>
      <p:bldP spid="3" grpId="1"/>
      <p:bldP spid="5" grpId="0"/>
      <p:bldP spid="8" grpId="0" build="allAtOnce"/>
      <p:bldP spid="9" grpId="0"/>
      <p:bldP spid="9" grpId="1"/>
      <p:bldP spid="10" grpId="0"/>
      <p:bldP spid="10"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2C2-4142-63B0-27C2-AE85CE9E9B60}"/>
              </a:ext>
            </a:extLst>
          </p:cNvPr>
          <p:cNvSpPr>
            <a:spLocks noGrp="1"/>
          </p:cNvSpPr>
          <p:nvPr>
            <p:ph type="title"/>
          </p:nvPr>
        </p:nvSpPr>
        <p:spPr>
          <a:xfrm>
            <a:off x="304800" y="228600"/>
            <a:ext cx="7704137" cy="990600"/>
          </a:xfrm>
        </p:spPr>
        <p:txBody>
          <a:bodyPr rtlCol="0">
            <a:normAutofit fontScale="90000"/>
          </a:bodyPr>
          <a:lstStyle/>
          <a:p>
            <a:pPr eaLnBrk="1" fontAlgn="auto" hangingPunct="1">
              <a:spcAft>
                <a:spcPts val="0"/>
              </a:spcAft>
              <a:defRPr/>
            </a:pPr>
            <a:r>
              <a:rPr lang="en-US" sz="3600" dirty="0">
                <a:latin typeface="+mn-lt"/>
              </a:rPr>
              <a:t>How is the term “12 Months of Employment” Defined</a:t>
            </a:r>
          </a:p>
        </p:txBody>
      </p:sp>
      <p:sp>
        <p:nvSpPr>
          <p:cNvPr id="18435" name="Content Placeholder 2">
            <a:extLst>
              <a:ext uri="{FF2B5EF4-FFF2-40B4-BE49-F238E27FC236}">
                <a16:creationId xmlns:a16="http://schemas.microsoft.com/office/drawing/2014/main" id="{71B30A0F-40F5-550C-49A4-73740111DCCA}"/>
              </a:ext>
            </a:extLst>
          </p:cNvPr>
          <p:cNvSpPr>
            <a:spLocks noGrp="1"/>
          </p:cNvSpPr>
          <p:nvPr>
            <p:ph idx="1"/>
          </p:nvPr>
        </p:nvSpPr>
        <p:spPr>
          <a:xfrm>
            <a:off x="943219" y="1524000"/>
            <a:ext cx="7704137" cy="4191000"/>
          </a:xfrm>
        </p:spPr>
        <p:txBody>
          <a:bodyPr>
            <a:normAutofit/>
          </a:bodyPr>
          <a:lstStyle/>
          <a:p>
            <a:pPr marL="0" indent="0">
              <a:buNone/>
            </a:pPr>
            <a:endParaRPr lang="en-US" dirty="0"/>
          </a:p>
          <a:p>
            <a:endParaRPr lang="en-US" sz="2200" dirty="0"/>
          </a:p>
          <a:p>
            <a:endParaRPr lang="en-US" sz="2000" dirty="0"/>
          </a:p>
        </p:txBody>
      </p:sp>
      <p:pic>
        <p:nvPicPr>
          <p:cNvPr id="3" name="Picture 2">
            <a:extLst>
              <a:ext uri="{FF2B5EF4-FFF2-40B4-BE49-F238E27FC236}">
                <a16:creationId xmlns:a16="http://schemas.microsoft.com/office/drawing/2014/main" id="{045D78D2-B910-A651-9E1A-27C4B6F03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597" y="2927702"/>
            <a:ext cx="1359945" cy="1532989"/>
          </a:xfrm>
          <a:prstGeom prst="rect">
            <a:avLst/>
          </a:prstGeom>
        </p:spPr>
      </p:pic>
      <p:pic>
        <p:nvPicPr>
          <p:cNvPr id="5" name="Picture 4">
            <a:extLst>
              <a:ext uri="{FF2B5EF4-FFF2-40B4-BE49-F238E27FC236}">
                <a16:creationId xmlns:a16="http://schemas.microsoft.com/office/drawing/2014/main" id="{C6404AFE-6A38-76D7-68A2-2ABD28B9B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3257" y="1688042"/>
            <a:ext cx="5514189" cy="4114800"/>
          </a:xfrm>
          <a:prstGeom prst="rect">
            <a:avLst/>
          </a:prstGeom>
          <a:effectLst>
            <a:softEdge rad="68541"/>
          </a:effectLst>
        </p:spPr>
      </p:pic>
      <p:sp>
        <p:nvSpPr>
          <p:cNvPr id="6" name="TextBox 5">
            <a:extLst>
              <a:ext uri="{FF2B5EF4-FFF2-40B4-BE49-F238E27FC236}">
                <a16:creationId xmlns:a16="http://schemas.microsoft.com/office/drawing/2014/main" id="{CC844A8E-5FD7-E9B4-0BD5-D09744D17334}"/>
              </a:ext>
            </a:extLst>
          </p:cNvPr>
          <p:cNvSpPr txBox="1"/>
          <p:nvPr/>
        </p:nvSpPr>
        <p:spPr>
          <a:xfrm>
            <a:off x="504393" y="1320092"/>
            <a:ext cx="7972181" cy="1077218"/>
          </a:xfrm>
          <a:prstGeom prst="rect">
            <a:avLst/>
          </a:prstGeom>
          <a:noFill/>
        </p:spPr>
        <p:txBody>
          <a:bodyPr wrap="square" rtlCol="0">
            <a:spAutoFit/>
          </a:bodyPr>
          <a:lstStyle/>
          <a:p>
            <a:r>
              <a:rPr lang="en-US" sz="3200" dirty="0"/>
              <a:t>The “12 months of employment” do not have to be consecutive:</a:t>
            </a:r>
          </a:p>
        </p:txBody>
      </p:sp>
      <p:sp>
        <p:nvSpPr>
          <p:cNvPr id="7" name="TextBox 6">
            <a:extLst>
              <a:ext uri="{FF2B5EF4-FFF2-40B4-BE49-F238E27FC236}">
                <a16:creationId xmlns:a16="http://schemas.microsoft.com/office/drawing/2014/main" id="{684E9013-D46D-F132-FA6A-F8D69B20133A}"/>
              </a:ext>
            </a:extLst>
          </p:cNvPr>
          <p:cNvSpPr txBox="1"/>
          <p:nvPr/>
        </p:nvSpPr>
        <p:spPr>
          <a:xfrm>
            <a:off x="770579" y="2622055"/>
            <a:ext cx="7799543" cy="954107"/>
          </a:xfrm>
          <a:prstGeom prst="rect">
            <a:avLst/>
          </a:prstGeom>
          <a:noFill/>
        </p:spPr>
        <p:txBody>
          <a:bodyPr wrap="square" rtlCol="0">
            <a:spAutoFit/>
          </a:bodyPr>
          <a:lstStyle/>
          <a:p>
            <a:pPr marL="342900" indent="-342900">
              <a:buClr>
                <a:schemeClr val="accent6"/>
              </a:buClr>
              <a:buSzPct val="80000"/>
              <a:buFont typeface="Wingdings" pitchFamily="2" charset="2"/>
              <a:buChar char="Ø"/>
            </a:pPr>
            <a:r>
              <a:rPr lang="en-US" sz="2800" dirty="0"/>
              <a:t>Part-time, temporary, or seasonal work generally counts towards the 12 months of employment;</a:t>
            </a:r>
          </a:p>
        </p:txBody>
      </p:sp>
      <p:sp>
        <p:nvSpPr>
          <p:cNvPr id="8" name="TextBox 7">
            <a:extLst>
              <a:ext uri="{FF2B5EF4-FFF2-40B4-BE49-F238E27FC236}">
                <a16:creationId xmlns:a16="http://schemas.microsoft.com/office/drawing/2014/main" id="{58FD762A-F90D-2B55-88C3-F92711394E4B}"/>
              </a:ext>
            </a:extLst>
          </p:cNvPr>
          <p:cNvSpPr txBox="1"/>
          <p:nvPr/>
        </p:nvSpPr>
        <p:spPr>
          <a:xfrm>
            <a:off x="1715944" y="3001698"/>
            <a:ext cx="7233687" cy="1384995"/>
          </a:xfrm>
          <a:prstGeom prst="rect">
            <a:avLst/>
          </a:prstGeom>
          <a:noFill/>
        </p:spPr>
        <p:txBody>
          <a:bodyPr wrap="square" rtlCol="0">
            <a:spAutoFit/>
          </a:bodyPr>
          <a:lstStyle/>
          <a:p>
            <a:pPr>
              <a:buClr>
                <a:schemeClr val="accent6"/>
              </a:buClr>
              <a:buSzPct val="90000"/>
            </a:pPr>
            <a:r>
              <a:rPr lang="en-US" sz="2800" dirty="0"/>
              <a:t>If an employee is maintained on the payroll for any part of a week, that week counts as a week of employment</a:t>
            </a:r>
          </a:p>
        </p:txBody>
      </p:sp>
      <p:sp>
        <p:nvSpPr>
          <p:cNvPr id="9" name="TextBox 8">
            <a:extLst>
              <a:ext uri="{FF2B5EF4-FFF2-40B4-BE49-F238E27FC236}">
                <a16:creationId xmlns:a16="http://schemas.microsoft.com/office/drawing/2014/main" id="{27855AE0-B02F-3B93-5530-83792FB756FD}"/>
              </a:ext>
            </a:extLst>
          </p:cNvPr>
          <p:cNvSpPr txBox="1"/>
          <p:nvPr/>
        </p:nvSpPr>
        <p:spPr>
          <a:xfrm>
            <a:off x="719931" y="4884554"/>
            <a:ext cx="7704137" cy="800219"/>
          </a:xfrm>
          <a:prstGeom prst="rect">
            <a:avLst/>
          </a:prstGeom>
          <a:noFill/>
        </p:spPr>
        <p:txBody>
          <a:bodyPr wrap="square" rtlCol="0">
            <a:spAutoFit/>
          </a:bodyPr>
          <a:lstStyle/>
          <a:p>
            <a:pPr marL="457200" indent="-457200">
              <a:buClr>
                <a:schemeClr val="accent6"/>
              </a:buClr>
              <a:buSzPct val="90000"/>
              <a:buFont typeface="Wingdings" pitchFamily="2" charset="2"/>
              <a:buChar char="Ø"/>
            </a:pPr>
            <a:r>
              <a:rPr lang="en-US" sz="2800" dirty="0"/>
              <a:t>Any combination of 52 weeks equals 12 months.</a:t>
            </a:r>
            <a:endParaRPr lang="en-US" altLang="en-US" sz="2800" dirty="0"/>
          </a:p>
          <a:p>
            <a:endParaRPr lang="en-US" dirty="0"/>
          </a:p>
        </p:txBody>
      </p:sp>
      <p:pic>
        <p:nvPicPr>
          <p:cNvPr id="4" name="slide 6 12 months mod 2.mp3">
            <a:hlinkClick r:id="" action="ppaction://media"/>
            <a:extLst>
              <a:ext uri="{FF2B5EF4-FFF2-40B4-BE49-F238E27FC236}">
                <a16:creationId xmlns:a16="http://schemas.microsoft.com/office/drawing/2014/main" id="{74415427-F56B-95AE-1658-5EFD4F406C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6244" y="6248400"/>
            <a:ext cx="417756" cy="4505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Tm="41500">
        <p:fade/>
      </p:transition>
    </mc:Choice>
    <mc:Fallback>
      <p:transition advTm="41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46" fill="hold"/>
                                        <p:tgtEl>
                                          <p:spTgt spid="4"/>
                                        </p:tgtEl>
                                      </p:cBhvr>
                                    </p:cmd>
                                  </p:childTnLst>
                                </p:cTn>
                              </p:par>
                              <p:par>
                                <p:cTn id="7" presetID="9" presetClass="exit" presetSubtype="0" fill="hold" nodeType="withEffect">
                                  <p:stCondLst>
                                    <p:cond delay="4000"/>
                                  </p:stCondLst>
                                  <p:childTnLst>
                                    <p:animEffect transition="out" filter="dissolv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9" presetClass="entr" presetSubtype="0" fill="hold" grpId="1" nodeType="withEffect">
                                  <p:stCondLst>
                                    <p:cond delay="50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par>
                                <p:cTn id="13" presetID="9" presetClass="entr" presetSubtype="0" fill="hold" grpId="0" nodeType="withEffect">
                                  <p:stCondLst>
                                    <p:cond delay="90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xit" presetSubtype="0" fill="hold" nodeType="withEffect">
                                  <p:stCondLst>
                                    <p:cond delay="16800"/>
                                  </p:stCondLst>
                                  <p:childTnLst>
                                    <p:animEffect transition="out" filter="dissolve">
                                      <p:cBhvr>
                                        <p:cTn id="17" dur="500"/>
                                        <p:tgtEl>
                                          <p:spTgt spid="6">
                                            <p:txEl>
                                              <p:pRg st="0" end="0"/>
                                            </p:txEl>
                                          </p:spTgt>
                                        </p:tgtEl>
                                      </p:cBhvr>
                                    </p:animEffect>
                                    <p:set>
                                      <p:cBhvr>
                                        <p:cTn id="18" dur="1" fill="hold">
                                          <p:stCondLst>
                                            <p:cond delay="499"/>
                                          </p:stCondLst>
                                        </p:cTn>
                                        <p:tgtEl>
                                          <p:spTgt spid="6">
                                            <p:txEl>
                                              <p:pRg st="0" end="0"/>
                                            </p:txEl>
                                          </p:spTgt>
                                        </p:tgtEl>
                                        <p:attrNameLst>
                                          <p:attrName>style.visibility</p:attrName>
                                        </p:attrNameLst>
                                      </p:cBhvr>
                                      <p:to>
                                        <p:strVal val="hidden"/>
                                      </p:to>
                                    </p:set>
                                  </p:childTnLst>
                                </p:cTn>
                              </p:par>
                              <p:par>
                                <p:cTn id="19" presetID="9" presetClass="exit" presetSubtype="0" fill="hold" grpId="1" nodeType="withEffect">
                                  <p:stCondLst>
                                    <p:cond delay="1680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9" presetClass="entr" presetSubtype="0" fill="hold" nodeType="withEffect">
                                  <p:stCondLst>
                                    <p:cond delay="1700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grpId="0" nodeType="withEffect">
                                  <p:stCondLst>
                                    <p:cond delay="178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2800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18435" grpId="0" build="p" bldLvl="2"/>
      <p:bldP spid="6" grpId="1" build="allAtOnce"/>
      <p:bldP spid="7" grpId="0"/>
      <p:bldP spid="7" grpId="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269928" y="184765"/>
            <a:ext cx="8839200" cy="838199"/>
          </a:xfrm>
        </p:spPr>
        <p:txBody>
          <a:bodyPr>
            <a:noAutofit/>
          </a:bodyPr>
          <a:lstStyle/>
          <a:p>
            <a:r>
              <a:rPr lang="en-US" sz="3200" dirty="0">
                <a:latin typeface="+mn-lt"/>
              </a:rPr>
              <a:t>How is the term “12 Months of Employment” Defined</a:t>
            </a:r>
          </a:p>
        </p:txBody>
      </p:sp>
      <p:sp>
        <p:nvSpPr>
          <p:cNvPr id="4" name="TextBox 3">
            <a:extLst>
              <a:ext uri="{FF2B5EF4-FFF2-40B4-BE49-F238E27FC236}">
                <a16:creationId xmlns:a16="http://schemas.microsoft.com/office/drawing/2014/main" id="{7FD18C95-0E03-CD19-E60E-E5698AA3D421}"/>
              </a:ext>
            </a:extLst>
          </p:cNvPr>
          <p:cNvSpPr txBox="1"/>
          <p:nvPr/>
        </p:nvSpPr>
        <p:spPr>
          <a:xfrm>
            <a:off x="971550" y="2217092"/>
            <a:ext cx="7200900" cy="2246769"/>
          </a:xfrm>
          <a:prstGeom prst="rect">
            <a:avLst/>
          </a:prstGeom>
          <a:noFill/>
        </p:spPr>
        <p:txBody>
          <a:bodyPr wrap="square" rtlCol="0">
            <a:spAutoFit/>
          </a:bodyPr>
          <a:lstStyle/>
          <a:p>
            <a:r>
              <a:rPr lang="en-US" sz="2800" dirty="0"/>
              <a:t>3) Any employer may voluntarily consider periods of employment prior to a break of more than seven years, but it must do so </a:t>
            </a:r>
            <a:r>
              <a:rPr lang="en-US" sz="2800" b="1" i="1" dirty="0"/>
              <a:t>uniformly </a:t>
            </a:r>
            <a:r>
              <a:rPr lang="en-US" sz="2800" dirty="0"/>
              <a:t>for all employees with similar breaks in employment. </a:t>
            </a:r>
          </a:p>
        </p:txBody>
      </p:sp>
      <p:sp>
        <p:nvSpPr>
          <p:cNvPr id="3" name="TextBox 2">
            <a:extLst>
              <a:ext uri="{FF2B5EF4-FFF2-40B4-BE49-F238E27FC236}">
                <a16:creationId xmlns:a16="http://schemas.microsoft.com/office/drawing/2014/main" id="{805FD79C-1985-B096-C866-8D84801CB6B6}"/>
              </a:ext>
            </a:extLst>
          </p:cNvPr>
          <p:cNvSpPr txBox="1"/>
          <p:nvPr/>
        </p:nvSpPr>
        <p:spPr>
          <a:xfrm>
            <a:off x="580232" y="1213538"/>
            <a:ext cx="8259771" cy="3539430"/>
          </a:xfrm>
          <a:prstGeom prst="rect">
            <a:avLst/>
          </a:prstGeom>
          <a:noFill/>
        </p:spPr>
        <p:txBody>
          <a:bodyPr wrap="square" rtlCol="0">
            <a:spAutoFit/>
          </a:bodyPr>
          <a:lstStyle/>
          <a:p>
            <a:r>
              <a:rPr lang="en-US" sz="2800" dirty="0"/>
              <a:t>If the employee has a break in employment that lasted seven years or more, </a:t>
            </a:r>
          </a:p>
          <a:p>
            <a:endParaRPr lang="en-US" sz="2800" dirty="0"/>
          </a:p>
          <a:p>
            <a:endParaRPr lang="en-US" sz="2800" dirty="0"/>
          </a:p>
          <a:p>
            <a:endParaRPr lang="en-US" sz="2800" dirty="0"/>
          </a:p>
          <a:p>
            <a:endParaRPr lang="en-US" sz="2800" dirty="0"/>
          </a:p>
          <a:p>
            <a:r>
              <a:rPr lang="en-US" sz="2800" dirty="0"/>
              <a:t>the employer is not required to count the time worked prior to the break, unless:</a:t>
            </a:r>
          </a:p>
        </p:txBody>
      </p:sp>
      <p:sp>
        <p:nvSpPr>
          <p:cNvPr id="5" name="TextBox 4">
            <a:extLst>
              <a:ext uri="{FF2B5EF4-FFF2-40B4-BE49-F238E27FC236}">
                <a16:creationId xmlns:a16="http://schemas.microsoft.com/office/drawing/2014/main" id="{0B5E725E-5A9F-0EB5-21C9-3C8110828765}"/>
              </a:ext>
            </a:extLst>
          </p:cNvPr>
          <p:cNvSpPr txBox="1"/>
          <p:nvPr/>
        </p:nvSpPr>
        <p:spPr>
          <a:xfrm>
            <a:off x="681520" y="1282003"/>
            <a:ext cx="8259770" cy="1384995"/>
          </a:xfrm>
          <a:prstGeom prst="rect">
            <a:avLst/>
          </a:prstGeom>
          <a:noFill/>
        </p:spPr>
        <p:txBody>
          <a:bodyPr wrap="square" rtlCol="0">
            <a:spAutoFit/>
          </a:bodyPr>
          <a:lstStyle/>
          <a:p>
            <a:r>
              <a:rPr lang="en-US" sz="2800" dirty="0"/>
              <a:t>1) The break in employment is due to service covered by the Uniformed Services Employment and Reemployment Rights Act (USERRA), or</a:t>
            </a:r>
          </a:p>
        </p:txBody>
      </p:sp>
      <p:sp>
        <p:nvSpPr>
          <p:cNvPr id="6" name="TextBox 5">
            <a:extLst>
              <a:ext uri="{FF2B5EF4-FFF2-40B4-BE49-F238E27FC236}">
                <a16:creationId xmlns:a16="http://schemas.microsoft.com/office/drawing/2014/main" id="{3F51C513-6F6D-75C8-5A06-D8659E2EF119}"/>
              </a:ext>
            </a:extLst>
          </p:cNvPr>
          <p:cNvSpPr txBox="1"/>
          <p:nvPr/>
        </p:nvSpPr>
        <p:spPr>
          <a:xfrm>
            <a:off x="269928" y="2774796"/>
            <a:ext cx="9103963" cy="1938992"/>
          </a:xfrm>
          <a:prstGeom prst="rect">
            <a:avLst/>
          </a:prstGeom>
          <a:noFill/>
        </p:spPr>
        <p:txBody>
          <a:bodyPr wrap="square" rtlCol="0">
            <a:spAutoFit/>
          </a:bodyPr>
          <a:lstStyle/>
          <a:p>
            <a:r>
              <a:rPr lang="en-US" sz="2800" dirty="0"/>
              <a:t>2) A written agreement, including a collective bargaining agreement, outlining the employer’s intention to rehire the employee after the break in employment exists;</a:t>
            </a:r>
          </a:p>
          <a:p>
            <a:r>
              <a:rPr lang="en-US" sz="1800" dirty="0"/>
              <a:t> </a:t>
            </a:r>
          </a:p>
          <a:p>
            <a:endParaRPr lang="en-US" dirty="0"/>
          </a:p>
        </p:txBody>
      </p:sp>
      <p:pic>
        <p:nvPicPr>
          <p:cNvPr id="8" name="Picture 7">
            <a:extLst>
              <a:ext uri="{FF2B5EF4-FFF2-40B4-BE49-F238E27FC236}">
                <a16:creationId xmlns:a16="http://schemas.microsoft.com/office/drawing/2014/main" id="{E529760E-83A4-CF43-9D21-F10A102EF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928" y="2217092"/>
            <a:ext cx="5791200" cy="1532322"/>
          </a:xfrm>
          <a:prstGeom prst="rect">
            <a:avLst/>
          </a:prstGeom>
          <a:effectLst>
            <a:softEdge rad="961"/>
          </a:effectLst>
        </p:spPr>
      </p:pic>
      <p:pic>
        <p:nvPicPr>
          <p:cNvPr id="10" name="Picture 9">
            <a:extLst>
              <a:ext uri="{FF2B5EF4-FFF2-40B4-BE49-F238E27FC236}">
                <a16:creationId xmlns:a16="http://schemas.microsoft.com/office/drawing/2014/main" id="{62FBCF60-D9CC-8729-5666-BCFD5FD71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32" y="3587014"/>
            <a:ext cx="7772400" cy="1705663"/>
          </a:xfrm>
          <a:prstGeom prst="rect">
            <a:avLst/>
          </a:prstGeom>
          <a:effectLst>
            <a:softEdge rad="36143"/>
          </a:effectLst>
        </p:spPr>
      </p:pic>
      <p:pic>
        <p:nvPicPr>
          <p:cNvPr id="9" name="updated slide 7 mod 2.mp3">
            <a:hlinkClick r:id="" action="ppaction://media"/>
            <a:extLst>
              <a:ext uri="{FF2B5EF4-FFF2-40B4-BE49-F238E27FC236}">
                <a16:creationId xmlns:a16="http://schemas.microsoft.com/office/drawing/2014/main" id="{22CE126F-F58B-B027-FB74-04E711439A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78752" y="6314379"/>
            <a:ext cx="486036" cy="369759"/>
          </a:xfrm>
          <a:prstGeom prst="rect">
            <a:avLst/>
          </a:prstGeom>
        </p:spPr>
      </p:pic>
      <p:sp>
        <p:nvSpPr>
          <p:cNvPr id="11" name="TextBox 10">
            <a:extLst>
              <a:ext uri="{FF2B5EF4-FFF2-40B4-BE49-F238E27FC236}">
                <a16:creationId xmlns:a16="http://schemas.microsoft.com/office/drawing/2014/main" id="{833B28AA-1E3D-F863-E36D-D66E68D0AAFA}"/>
              </a:ext>
            </a:extLst>
          </p:cNvPr>
          <p:cNvSpPr txBox="1"/>
          <p:nvPr/>
        </p:nvSpPr>
        <p:spPr>
          <a:xfrm>
            <a:off x="536910" y="1282003"/>
            <a:ext cx="8416872" cy="3539430"/>
          </a:xfrm>
          <a:prstGeom prst="rect">
            <a:avLst/>
          </a:prstGeom>
          <a:noFill/>
        </p:spPr>
        <p:txBody>
          <a:bodyPr wrap="square" rtlCol="0">
            <a:spAutoFit/>
          </a:bodyPr>
          <a:lstStyle/>
          <a:p>
            <a:r>
              <a:rPr lang="en-US" sz="2800" kern="0" dirty="0">
                <a:solidFill>
                  <a:srgbClr val="000000"/>
                </a:solidFill>
                <a:effectLst/>
                <a:ea typeface="Calibri" panose="020F0502020204030204" pitchFamily="34" charset="0"/>
              </a:rPr>
              <a:t>If the employee does not meet the eligibility requirements, an employer may not designate the leave as FMLA even if the leave would otherwise qualify for FMLA protection. </a:t>
            </a:r>
          </a:p>
          <a:p>
            <a:endParaRPr lang="en-US" sz="2800" kern="0" dirty="0">
              <a:solidFill>
                <a:srgbClr val="000000"/>
              </a:solidFill>
              <a:ea typeface="Calibri" panose="020F0502020204030204" pitchFamily="34" charset="0"/>
            </a:endParaRPr>
          </a:p>
          <a:p>
            <a:r>
              <a:rPr lang="en-US" sz="2800" kern="0" dirty="0">
                <a:solidFill>
                  <a:srgbClr val="000000"/>
                </a:solidFill>
                <a:effectLst/>
                <a:ea typeface="Calibri" panose="020F0502020204030204" pitchFamily="34" charset="0"/>
              </a:rPr>
              <a:t>If the employee is not eligible for FMLA leave, the employer may grant the employee leave under the employer’s policy.</a:t>
            </a:r>
            <a:r>
              <a:rPr lang="en-US" sz="2800" dirty="0">
                <a:effectLst/>
              </a:rPr>
              <a:t> </a:t>
            </a:r>
            <a:endParaRPr lang="en-US" sz="2800" dirty="0"/>
          </a:p>
        </p:txBody>
      </p:sp>
      <p:pic>
        <p:nvPicPr>
          <p:cNvPr id="13" name="Picture 12">
            <a:extLst>
              <a:ext uri="{FF2B5EF4-FFF2-40B4-BE49-F238E27FC236}">
                <a16:creationId xmlns:a16="http://schemas.microsoft.com/office/drawing/2014/main" id="{4FC9E022-E8E7-C58D-48CC-A57737EBF9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3172" y="5137591"/>
            <a:ext cx="4626155" cy="1455508"/>
          </a:xfrm>
          <a:prstGeom prst="rect">
            <a:avLst/>
          </a:prstGeom>
        </p:spPr>
      </p:pic>
    </p:spTree>
    <p:extLst>
      <p:ext uri="{BB962C8B-B14F-4D97-AF65-F5344CB8AC3E}">
        <p14:creationId xmlns:p14="http://schemas.microsoft.com/office/powerpoint/2010/main" val="2734663254"/>
      </p:ext>
    </p:extLst>
  </p:cSld>
  <p:clrMapOvr>
    <a:masterClrMapping/>
  </p:clrMapOvr>
  <mc:AlternateContent xmlns:mc="http://schemas.openxmlformats.org/markup-compatibility/2006">
    <mc:Choice xmlns:p14="http://schemas.microsoft.com/office/powerpoint/2010/main" Requires="p14">
      <p:transition p14:dur="250" advTm="59800">
        <p:fade/>
      </p:transition>
    </mc:Choice>
    <mc:Fallback>
      <p:transition advTm="59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70" fill="hold"/>
                                        <p:tgtEl>
                                          <p:spTgt spid="9"/>
                                        </p:tgtEl>
                                      </p:cBhvr>
                                    </p:cmd>
                                  </p:childTnLst>
                                </p:cTn>
                              </p:par>
                              <p:par>
                                <p:cTn id="7" presetID="9" presetClass="entr" presetSubtype="0" fill="hold" nodeType="withEffect">
                                  <p:stCondLst>
                                    <p:cond delay="32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par>
                                <p:cTn id="10" presetID="9" presetClass="entr" presetSubtype="0" fill="hold" nodeType="withEffect">
                                  <p:stCondLst>
                                    <p:cond delay="70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81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xit" presetSubtype="0" fill="hold" nodeType="withEffect">
                                  <p:stCondLst>
                                    <p:cond delay="13500"/>
                                  </p:stCondLst>
                                  <p:childTnLst>
                                    <p:animEffect transition="out" filter="dissolve">
                                      <p:cBhvr>
                                        <p:cTn id="17" dur="500"/>
                                        <p:tgtEl>
                                          <p:spTgt spid="3">
                                            <p:txEl>
                                              <p:pRg st="0" end="0"/>
                                            </p:txEl>
                                          </p:spTgt>
                                        </p:tgtEl>
                                      </p:cBhvr>
                                    </p:animEffect>
                                    <p:set>
                                      <p:cBhvr>
                                        <p:cTn id="18" dur="1" fill="hold">
                                          <p:stCondLst>
                                            <p:cond delay="499"/>
                                          </p:stCondLst>
                                        </p:cTn>
                                        <p:tgtEl>
                                          <p:spTgt spid="3">
                                            <p:txEl>
                                              <p:pRg st="0" end="0"/>
                                            </p:txEl>
                                          </p:spTgt>
                                        </p:tgtEl>
                                        <p:attrNameLst>
                                          <p:attrName>style.visibility</p:attrName>
                                        </p:attrNameLst>
                                      </p:cBhvr>
                                      <p:to>
                                        <p:strVal val="hidden"/>
                                      </p:to>
                                    </p:set>
                                  </p:childTnLst>
                                </p:cTn>
                              </p:par>
                              <p:par>
                                <p:cTn id="19" presetID="9" presetClass="exit" presetSubtype="0" fill="hold" nodeType="withEffect">
                                  <p:stCondLst>
                                    <p:cond delay="13500"/>
                                  </p:stCondLst>
                                  <p:childTnLst>
                                    <p:animEffect transition="out" filter="dissolve">
                                      <p:cBhvr>
                                        <p:cTn id="20" dur="500"/>
                                        <p:tgtEl>
                                          <p:spTgt spid="3">
                                            <p:txEl>
                                              <p:pRg st="5" end="5"/>
                                            </p:txEl>
                                          </p:spTgt>
                                        </p:tgtEl>
                                      </p:cBhvr>
                                    </p:animEffect>
                                    <p:set>
                                      <p:cBhvr>
                                        <p:cTn id="21" dur="1" fill="hold">
                                          <p:stCondLst>
                                            <p:cond delay="499"/>
                                          </p:stCondLst>
                                        </p:cTn>
                                        <p:tgtEl>
                                          <p:spTgt spid="3">
                                            <p:txEl>
                                              <p:pRg st="5" end="5"/>
                                            </p:txEl>
                                          </p:spTgt>
                                        </p:tgtEl>
                                        <p:attrNameLst>
                                          <p:attrName>style.visibility</p:attrName>
                                        </p:attrNameLst>
                                      </p:cBhvr>
                                      <p:to>
                                        <p:strVal val="hidden"/>
                                      </p:to>
                                    </p:set>
                                  </p:childTnLst>
                                </p:cTn>
                              </p:par>
                              <p:par>
                                <p:cTn id="22" presetID="9" presetClass="exit" presetSubtype="0" fill="hold" nodeType="withEffect">
                                  <p:stCondLst>
                                    <p:cond delay="1350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9" presetClass="entr" presetSubtype="0" fill="hold" grpId="0" nodeType="withEffect">
                                  <p:stCondLst>
                                    <p:cond delay="1390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ntr" presetSubtype="0" fill="hold" nodeType="withEffect">
                                  <p:stCondLst>
                                    <p:cond delay="1980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xit" presetSubtype="0" fill="hold" grpId="1" nodeType="withEffect">
                                  <p:stCondLst>
                                    <p:cond delay="26700"/>
                                  </p:stCondLst>
                                  <p:childTnLst>
                                    <p:animEffect transition="out" filter="dissolv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9" presetClass="exit" presetSubtype="0" fill="hold" nodeType="withEffect">
                                  <p:stCondLst>
                                    <p:cond delay="26700"/>
                                  </p:stCondLst>
                                  <p:childTnLst>
                                    <p:animEffect transition="out" filter="dissolv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9" presetClass="entr" presetSubtype="0" fill="hold" grpId="0" nodeType="withEffect">
                                  <p:stCondLst>
                                    <p:cond delay="2700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xit" presetSubtype="0" fill="hold" grpId="1" nodeType="withEffect">
                                  <p:stCondLst>
                                    <p:cond delay="37000"/>
                                  </p:stCondLst>
                                  <p:childTnLst>
                                    <p:animEffect transition="out" filter="dissolv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9" presetClass="entr" presetSubtype="0" fill="hold" grpId="0" nodeType="withEffect">
                                  <p:stCondLst>
                                    <p:cond delay="3800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par>
                                <p:cTn id="46" presetID="9" presetClass="exit" presetSubtype="0" fill="hold" grpId="1" nodeType="withEffect">
                                  <p:stCondLst>
                                    <p:cond delay="51000"/>
                                  </p:stCondLst>
                                  <p:childTnLst>
                                    <p:animEffect transition="out" filter="dissolv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9" presetClass="entr" presetSubtype="0" fill="hold" grpId="0" nodeType="withEffect">
                                  <p:stCondLst>
                                    <p:cond delay="5300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500"/>
                                        <p:tgtEl>
                                          <p:spTgt spid="11"/>
                                        </p:tgtEl>
                                      </p:cBhvr>
                                    </p:animEffect>
                                  </p:childTnLst>
                                </p:cTn>
                              </p:par>
                              <p:par>
                                <p:cTn id="52" presetID="9" presetClass="entr" presetSubtype="0" fill="hold" nodeType="withEffect">
                                  <p:stCondLst>
                                    <p:cond delay="5300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9"/>
                </p:tgtEl>
              </p:cMediaNode>
            </p:audio>
          </p:childTnLst>
        </p:cTn>
      </p:par>
    </p:tnLst>
    <p:bldLst>
      <p:bldP spid="4" grpId="0"/>
      <p:bldP spid="4" grpId="1"/>
      <p:bldP spid="5" grpId="0"/>
      <p:bldP spid="5" grpId="1"/>
      <p:bldP spid="6" grpId="0"/>
      <p:bldP spid="6" grpId="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rmAutofit/>
          </a:bodyPr>
          <a:lstStyle/>
          <a:p>
            <a:r>
              <a:rPr lang="en-US" sz="3600" dirty="0">
                <a:latin typeface="+mn-lt"/>
              </a:rPr>
              <a:t>What “1250 Hours of Service” Means</a:t>
            </a:r>
          </a:p>
        </p:txBody>
      </p:sp>
      <p:sp>
        <p:nvSpPr>
          <p:cNvPr id="3" name="TextBox 2">
            <a:extLst>
              <a:ext uri="{FF2B5EF4-FFF2-40B4-BE49-F238E27FC236}">
                <a16:creationId xmlns:a16="http://schemas.microsoft.com/office/drawing/2014/main" id="{8D5EB977-252D-B502-FDA9-28FE88DE96CB}"/>
              </a:ext>
            </a:extLst>
          </p:cNvPr>
          <p:cNvSpPr txBox="1"/>
          <p:nvPr/>
        </p:nvSpPr>
        <p:spPr>
          <a:xfrm>
            <a:off x="584200" y="1024374"/>
            <a:ext cx="8305800" cy="5539978"/>
          </a:xfrm>
          <a:prstGeom prst="rect">
            <a:avLst/>
          </a:prstGeom>
          <a:noFill/>
        </p:spPr>
        <p:txBody>
          <a:bodyPr wrap="square" rtlCol="0">
            <a:spAutoFit/>
          </a:bodyPr>
          <a:lstStyle/>
          <a:p>
            <a:r>
              <a:rPr lang="en-US" sz="2800" dirty="0"/>
              <a:t>The hours of service requirement will be met if an employee has worked a total of 1,250 hours of service in the 12 months immediately preceding the start of the FMLA leave. </a:t>
            </a:r>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This averages to a little more than 24 hours of work a week in the 12-month period.</a:t>
            </a:r>
          </a:p>
          <a:p>
            <a:endParaRPr lang="en-US" dirty="0"/>
          </a:p>
        </p:txBody>
      </p:sp>
      <p:pic>
        <p:nvPicPr>
          <p:cNvPr id="6" name="Picture 5">
            <a:extLst>
              <a:ext uri="{FF2B5EF4-FFF2-40B4-BE49-F238E27FC236}">
                <a16:creationId xmlns:a16="http://schemas.microsoft.com/office/drawing/2014/main" id="{4571EE82-ADB6-C386-A4A4-21D048277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300" y="2971800"/>
            <a:ext cx="4851400" cy="2108200"/>
          </a:xfrm>
          <a:prstGeom prst="rect">
            <a:avLst/>
          </a:prstGeom>
        </p:spPr>
      </p:pic>
      <p:pic>
        <p:nvPicPr>
          <p:cNvPr id="4" name="slide 8 1250  mod 2.mp3">
            <a:hlinkClick r:id="" action="ppaction://media"/>
            <a:extLst>
              <a:ext uri="{FF2B5EF4-FFF2-40B4-BE49-F238E27FC236}">
                <a16:creationId xmlns:a16="http://schemas.microsoft.com/office/drawing/2014/main" id="{7B2A57F5-2F69-2FF9-28F5-1A7F40D5B0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152213"/>
            <a:ext cx="533400" cy="427637"/>
          </a:xfrm>
          <a:prstGeom prst="rect">
            <a:avLst/>
          </a:prstGeom>
        </p:spPr>
      </p:pic>
    </p:spTree>
    <p:extLst>
      <p:ext uri="{BB962C8B-B14F-4D97-AF65-F5344CB8AC3E}">
        <p14:creationId xmlns:p14="http://schemas.microsoft.com/office/powerpoint/2010/main" val="1864308412"/>
      </p:ext>
    </p:extLst>
  </p:cSld>
  <p:clrMapOvr>
    <a:masterClrMapping/>
  </p:clrMapOvr>
  <mc:AlternateContent xmlns:mc="http://schemas.openxmlformats.org/markup-compatibility/2006">
    <mc:Choice xmlns:p14="http://schemas.microsoft.com/office/powerpoint/2010/main" Requires="p14">
      <p:transition p14:dur="250" advTm="59800">
        <p:fade/>
      </p:transition>
    </mc:Choice>
    <mc:Fallback>
      <p:transition advTm="59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4"/>
                                        </p:tgtEl>
                                      </p:cBhvr>
                                    </p:cmd>
                                  </p:childTnLst>
                                </p:cTn>
                              </p:par>
                              <p:par>
                                <p:cTn id="7" presetID="9" presetClass="entr" presetSubtype="0" fill="hold" nodeType="withEffect">
                                  <p:stCondLst>
                                    <p:cond delay="93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par>
                                <p:cTn id="10" presetID="9" presetClass="entr" presetSubtype="0" fill="hold" nodeType="withEffect">
                                  <p:stCondLst>
                                    <p:cond delay="95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par>
                                <p:cTn id="13" presetID="9" presetClass="entr" presetSubtype="0" fill="hold" nodeType="withEffect">
                                  <p:stCondLst>
                                    <p:cond delay="2350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dissolve">
                                      <p:cBhvr>
                                        <p:cTn id="1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rmAutofit/>
          </a:bodyPr>
          <a:lstStyle/>
          <a:p>
            <a:r>
              <a:rPr lang="en-US" sz="3600" dirty="0">
                <a:latin typeface="+mn-lt"/>
              </a:rPr>
              <a:t>What “1250 Hours of Service” Means</a:t>
            </a:r>
          </a:p>
        </p:txBody>
      </p:sp>
      <p:sp>
        <p:nvSpPr>
          <p:cNvPr id="4" name="TextBox 3">
            <a:extLst>
              <a:ext uri="{FF2B5EF4-FFF2-40B4-BE49-F238E27FC236}">
                <a16:creationId xmlns:a16="http://schemas.microsoft.com/office/drawing/2014/main" id="{7FD18C95-0E03-CD19-E60E-E5698AA3D421}"/>
              </a:ext>
            </a:extLst>
          </p:cNvPr>
          <p:cNvSpPr txBox="1"/>
          <p:nvPr/>
        </p:nvSpPr>
        <p:spPr>
          <a:xfrm>
            <a:off x="304800" y="1147762"/>
            <a:ext cx="8686800" cy="6063198"/>
          </a:xfrm>
          <a:prstGeom prst="rect">
            <a:avLst/>
          </a:prstGeom>
          <a:noFill/>
        </p:spPr>
        <p:txBody>
          <a:bodyPr wrap="square" rtlCol="0">
            <a:spAutoFit/>
          </a:bodyPr>
          <a:lstStyle/>
          <a:p>
            <a:r>
              <a:rPr lang="en-US" sz="2800" b="1" dirty="0"/>
              <a:t>Only the time actually worked, including overtime hours worked, is counted. </a:t>
            </a:r>
          </a:p>
          <a:p>
            <a:endParaRPr lang="en-US" sz="2400" dirty="0"/>
          </a:p>
          <a:p>
            <a:r>
              <a:rPr lang="en-US" sz="2800" dirty="0"/>
              <a:t>Time not actually worked, including:</a:t>
            </a:r>
          </a:p>
          <a:p>
            <a:endParaRPr lang="en-US" sz="800" dirty="0"/>
          </a:p>
          <a:p>
            <a:pPr marL="342900" indent="-342900">
              <a:buFont typeface="Arial" panose="020B0604020202020204" pitchFamily="34" charset="0"/>
              <a:buChar char="•"/>
            </a:pPr>
            <a:r>
              <a:rPr lang="en-US" sz="2400" dirty="0"/>
              <a:t>Vacation, </a:t>
            </a:r>
          </a:p>
          <a:p>
            <a:pPr marL="342900" indent="-342900">
              <a:buFont typeface="Arial" panose="020B0604020202020204" pitchFamily="34" charset="0"/>
              <a:buChar char="•"/>
            </a:pPr>
            <a:r>
              <a:rPr lang="en-US" sz="2400" dirty="0"/>
              <a:t>Personal leave, </a:t>
            </a:r>
          </a:p>
          <a:p>
            <a:pPr marL="342900" indent="-342900">
              <a:buFont typeface="Arial" panose="020B0604020202020204" pitchFamily="34" charset="0"/>
              <a:buChar char="•"/>
            </a:pPr>
            <a:r>
              <a:rPr lang="en-US" sz="2400" dirty="0"/>
              <a:t>Sick leave, </a:t>
            </a:r>
          </a:p>
          <a:p>
            <a:pPr marL="342900" indent="-342900">
              <a:buFont typeface="Arial" panose="020B0604020202020204" pitchFamily="34" charset="0"/>
              <a:buChar char="•"/>
            </a:pPr>
            <a:r>
              <a:rPr lang="en-US" sz="2400" dirty="0"/>
              <a:t>Holidays, and </a:t>
            </a:r>
          </a:p>
          <a:p>
            <a:pPr marL="342900" indent="-342900">
              <a:buFont typeface="Arial" panose="020B0604020202020204" pitchFamily="34" charset="0"/>
              <a:buChar char="•"/>
            </a:pPr>
            <a:r>
              <a:rPr lang="en-US" sz="2400" dirty="0"/>
              <a:t>Any other form of paid time off (PTO) is not counted towards the 1,250 hours of service. </a:t>
            </a:r>
          </a:p>
          <a:p>
            <a:endParaRPr lang="en-US" sz="2400" dirty="0"/>
          </a:p>
          <a:p>
            <a:r>
              <a:rPr lang="en-US" sz="2800" dirty="0"/>
              <a:t>Further, unpaid leave of any kind or periods of layoff also are not counted.</a:t>
            </a:r>
          </a:p>
          <a:p>
            <a:r>
              <a:rPr lang="en-US" sz="2400" dirty="0"/>
              <a:t> </a:t>
            </a:r>
          </a:p>
          <a:p>
            <a:r>
              <a:rPr lang="en-US" sz="2400" dirty="0"/>
              <a:t> </a:t>
            </a:r>
          </a:p>
        </p:txBody>
      </p:sp>
      <p:sp>
        <p:nvSpPr>
          <p:cNvPr id="5" name="TextBox 4">
            <a:extLst>
              <a:ext uri="{FF2B5EF4-FFF2-40B4-BE49-F238E27FC236}">
                <a16:creationId xmlns:a16="http://schemas.microsoft.com/office/drawing/2014/main" id="{A26E3160-8212-FE2C-8DEB-6156BA6BEF96}"/>
              </a:ext>
            </a:extLst>
          </p:cNvPr>
          <p:cNvSpPr txBox="1"/>
          <p:nvPr/>
        </p:nvSpPr>
        <p:spPr>
          <a:xfrm>
            <a:off x="2514600" y="2895600"/>
            <a:ext cx="6934199" cy="1661993"/>
          </a:xfrm>
          <a:prstGeom prst="rect">
            <a:avLst/>
          </a:prstGeom>
          <a:noFill/>
        </p:spPr>
        <p:txBody>
          <a:bodyPr wrap="square" rtlCol="0">
            <a:spAutoFit/>
          </a:bodyPr>
          <a:lstStyle/>
          <a:p>
            <a:r>
              <a:rPr lang="en-US" sz="2800" dirty="0"/>
              <a:t>Time worked as a part-time, temporary, or seasonal employee counts toward the requirement.</a:t>
            </a:r>
          </a:p>
          <a:p>
            <a:endParaRPr lang="en-US" dirty="0"/>
          </a:p>
        </p:txBody>
      </p:sp>
      <p:pic>
        <p:nvPicPr>
          <p:cNvPr id="7" name="Picture 6">
            <a:extLst>
              <a:ext uri="{FF2B5EF4-FFF2-40B4-BE49-F238E27FC236}">
                <a16:creationId xmlns:a16="http://schemas.microsoft.com/office/drawing/2014/main" id="{35913FA9-85A4-E3BE-FA4E-80AA8AD35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728" y="2895600"/>
            <a:ext cx="1359945" cy="1532989"/>
          </a:xfrm>
          <a:prstGeom prst="rect">
            <a:avLst/>
          </a:prstGeom>
        </p:spPr>
      </p:pic>
      <p:pic>
        <p:nvPicPr>
          <p:cNvPr id="9" name="updated bll slde 9 mod 2.mp3">
            <a:hlinkClick r:id="" action="ppaction://media"/>
            <a:extLst>
              <a:ext uri="{FF2B5EF4-FFF2-40B4-BE49-F238E27FC236}">
                <a16:creationId xmlns:a16="http://schemas.microsoft.com/office/drawing/2014/main" id="{4871F205-38FF-82BA-98F1-C2FBE65F3F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7633" y="6446128"/>
            <a:ext cx="406400" cy="381892"/>
          </a:xfrm>
          <a:prstGeom prst="rect">
            <a:avLst/>
          </a:prstGeom>
        </p:spPr>
      </p:pic>
    </p:spTree>
    <p:extLst>
      <p:ext uri="{BB962C8B-B14F-4D97-AF65-F5344CB8AC3E}">
        <p14:creationId xmlns:p14="http://schemas.microsoft.com/office/powerpoint/2010/main" val="1961093225"/>
      </p:ext>
    </p:extLst>
  </p:cSld>
  <p:clrMapOvr>
    <a:masterClrMapping/>
  </p:clrMapOvr>
  <mc:AlternateContent xmlns:mc="http://schemas.openxmlformats.org/markup-compatibility/2006">
    <mc:Choice xmlns:p14="http://schemas.microsoft.com/office/powerpoint/2010/main" Requires="p14">
      <p:transition p14:dur="250" advTm="59800">
        <p:fade/>
      </p:transition>
    </mc:Choice>
    <mc:Fallback>
      <p:transition advTm="59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4" fill="hold"/>
                                        <p:tgtEl>
                                          <p:spTgt spid="9"/>
                                        </p:tgtEl>
                                      </p:cBhvr>
                                    </p:cmd>
                                  </p:childTnLst>
                                </p:cTn>
                              </p:par>
                              <p:par>
                                <p:cTn id="7" presetID="9"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500"/>
                                        <p:tgtEl>
                                          <p:spTgt spid="4">
                                            <p:txEl>
                                              <p:pRg st="0" end="0"/>
                                            </p:txEl>
                                          </p:spTgt>
                                        </p:tgtEl>
                                      </p:cBhvr>
                                    </p:animEffect>
                                  </p:childTnLst>
                                </p:cTn>
                              </p:par>
                              <p:par>
                                <p:cTn id="10" presetID="9" presetClass="entr" presetSubtype="0" fill="hold" nodeType="withEffect">
                                  <p:stCondLst>
                                    <p:cond delay="5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850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dissolve">
                                      <p:cBhvr>
                                        <p:cTn id="15" dur="500"/>
                                        <p:tgtEl>
                                          <p:spTgt spid="4">
                                            <p:txEl>
                                              <p:pRg st="4" end="4"/>
                                            </p:txEl>
                                          </p:spTgt>
                                        </p:tgtEl>
                                      </p:cBhvr>
                                    </p:animEffect>
                                  </p:childTnLst>
                                </p:cTn>
                              </p:par>
                              <p:par>
                                <p:cTn id="16" presetID="9" presetClass="entr" presetSubtype="0" fill="hold" nodeType="withEffect">
                                  <p:stCondLst>
                                    <p:cond delay="900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dissolve">
                                      <p:cBhvr>
                                        <p:cTn id="18" dur="500"/>
                                        <p:tgtEl>
                                          <p:spTgt spid="4">
                                            <p:txEl>
                                              <p:pRg st="5" end="5"/>
                                            </p:txEl>
                                          </p:spTgt>
                                        </p:tgtEl>
                                      </p:cBhvr>
                                    </p:animEffect>
                                  </p:childTnLst>
                                </p:cTn>
                              </p:par>
                              <p:par>
                                <p:cTn id="19" presetID="9" presetClass="entr" presetSubtype="0" fill="hold" nodeType="withEffect">
                                  <p:stCondLst>
                                    <p:cond delay="1030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dissolve">
                                      <p:cBhvr>
                                        <p:cTn id="21" dur="500"/>
                                        <p:tgtEl>
                                          <p:spTgt spid="4">
                                            <p:txEl>
                                              <p:pRg st="6" end="6"/>
                                            </p:txEl>
                                          </p:spTgt>
                                        </p:tgtEl>
                                      </p:cBhvr>
                                    </p:animEffect>
                                  </p:childTnLst>
                                </p:cTn>
                              </p:par>
                              <p:par>
                                <p:cTn id="22" presetID="9" presetClass="entr" presetSubtype="0" fill="hold" nodeType="withEffect">
                                  <p:stCondLst>
                                    <p:cond delay="1140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dissolve">
                                      <p:cBhvr>
                                        <p:cTn id="24" dur="500"/>
                                        <p:tgtEl>
                                          <p:spTgt spid="4">
                                            <p:txEl>
                                              <p:pRg st="7" end="7"/>
                                            </p:txEl>
                                          </p:spTgt>
                                        </p:tgtEl>
                                      </p:cBhvr>
                                    </p:animEffect>
                                  </p:childTnLst>
                                </p:cTn>
                              </p:par>
                              <p:par>
                                <p:cTn id="25" presetID="9" presetClass="entr" presetSubtype="0" fill="hold" nodeType="withEffect">
                                  <p:stCondLst>
                                    <p:cond delay="1300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dissolve">
                                      <p:cBhvr>
                                        <p:cTn id="27" dur="500"/>
                                        <p:tgtEl>
                                          <p:spTgt spid="4">
                                            <p:txEl>
                                              <p:pRg st="8" end="8"/>
                                            </p:txEl>
                                          </p:spTgt>
                                        </p:tgtEl>
                                      </p:cBhvr>
                                    </p:animEffect>
                                  </p:childTnLst>
                                </p:cTn>
                              </p:par>
                              <p:par>
                                <p:cTn id="28" presetID="9" presetClass="entr" presetSubtype="0" fill="hold" nodeType="withEffect">
                                  <p:stCondLst>
                                    <p:cond delay="20000"/>
                                  </p:stCondLst>
                                  <p:childTnLst>
                                    <p:set>
                                      <p:cBhvr>
                                        <p:cTn id="29" dur="1" fill="hold">
                                          <p:stCondLst>
                                            <p:cond delay="0"/>
                                          </p:stCondLst>
                                        </p:cTn>
                                        <p:tgtEl>
                                          <p:spTgt spid="4">
                                            <p:txEl>
                                              <p:pRg st="10" end="10"/>
                                            </p:txEl>
                                          </p:spTgt>
                                        </p:tgtEl>
                                        <p:attrNameLst>
                                          <p:attrName>style.visibility</p:attrName>
                                        </p:attrNameLst>
                                      </p:cBhvr>
                                      <p:to>
                                        <p:strVal val="visible"/>
                                      </p:to>
                                    </p:set>
                                    <p:animEffect transition="in" filter="dissolve">
                                      <p:cBhvr>
                                        <p:cTn id="30" dur="500"/>
                                        <p:tgtEl>
                                          <p:spTgt spid="4">
                                            <p:txEl>
                                              <p:pRg st="10" end="10"/>
                                            </p:txEl>
                                          </p:spTgt>
                                        </p:tgtEl>
                                      </p:cBhvr>
                                    </p:animEffect>
                                  </p:childTnLst>
                                </p:cTn>
                              </p:par>
                              <p:par>
                                <p:cTn id="31" presetID="9" presetClass="exit" presetSubtype="0" fill="hold" grpId="0" nodeType="withEffect">
                                  <p:stCondLst>
                                    <p:cond delay="27000"/>
                                  </p:stCondLst>
                                  <p:childTnLst>
                                    <p:animEffect transition="out" filter="dissolve">
                                      <p:cBhvr>
                                        <p:cTn id="32" dur="500"/>
                                        <p:tgtEl>
                                          <p:spTgt spid="4">
                                            <p:txEl>
                                              <p:pRg st="0" end="0"/>
                                            </p:txEl>
                                          </p:spTgt>
                                        </p:tgtEl>
                                      </p:cBhvr>
                                    </p:animEffect>
                                    <p:set>
                                      <p:cBhvr>
                                        <p:cTn id="33" dur="1" fill="hold">
                                          <p:stCondLst>
                                            <p:cond delay="499"/>
                                          </p:stCondLst>
                                        </p:cTn>
                                        <p:tgtEl>
                                          <p:spTgt spid="4">
                                            <p:txEl>
                                              <p:pRg st="0" end="0"/>
                                            </p:txEl>
                                          </p:spTgt>
                                        </p:tgtEl>
                                        <p:attrNameLst>
                                          <p:attrName>style.visibility</p:attrName>
                                        </p:attrNameLst>
                                      </p:cBhvr>
                                      <p:to>
                                        <p:strVal val="hidden"/>
                                      </p:to>
                                    </p:set>
                                  </p:childTnLst>
                                </p:cTn>
                              </p:par>
                              <p:par>
                                <p:cTn id="34" presetID="9" presetClass="exit" presetSubtype="0" fill="hold" grpId="0" nodeType="withEffect">
                                  <p:stCondLst>
                                    <p:cond delay="27000"/>
                                  </p:stCondLst>
                                  <p:childTnLst>
                                    <p:animEffect transition="out" filter="dissolve">
                                      <p:cBhvr>
                                        <p:cTn id="35" dur="500"/>
                                        <p:tgtEl>
                                          <p:spTgt spid="4">
                                            <p:txEl>
                                              <p:pRg st="2" end="2"/>
                                            </p:txEl>
                                          </p:spTgt>
                                        </p:tgtEl>
                                      </p:cBhvr>
                                    </p:animEffect>
                                    <p:set>
                                      <p:cBhvr>
                                        <p:cTn id="36" dur="1" fill="hold">
                                          <p:stCondLst>
                                            <p:cond delay="499"/>
                                          </p:stCondLst>
                                        </p:cTn>
                                        <p:tgtEl>
                                          <p:spTgt spid="4">
                                            <p:txEl>
                                              <p:pRg st="2" end="2"/>
                                            </p:txEl>
                                          </p:spTgt>
                                        </p:tgtEl>
                                        <p:attrNameLst>
                                          <p:attrName>style.visibility</p:attrName>
                                        </p:attrNameLst>
                                      </p:cBhvr>
                                      <p:to>
                                        <p:strVal val="hidden"/>
                                      </p:to>
                                    </p:set>
                                  </p:childTnLst>
                                </p:cTn>
                              </p:par>
                              <p:par>
                                <p:cTn id="37" presetID="9" presetClass="exit" presetSubtype="0" fill="hold" grpId="0" nodeType="withEffect">
                                  <p:stCondLst>
                                    <p:cond delay="27000"/>
                                  </p:stCondLst>
                                  <p:childTnLst>
                                    <p:animEffect transition="out" filter="dissolve">
                                      <p:cBhvr>
                                        <p:cTn id="38" dur="500"/>
                                        <p:tgtEl>
                                          <p:spTgt spid="4">
                                            <p:txEl>
                                              <p:pRg st="4" end="4"/>
                                            </p:txEl>
                                          </p:spTgt>
                                        </p:tgtEl>
                                      </p:cBhvr>
                                    </p:animEffect>
                                    <p:set>
                                      <p:cBhvr>
                                        <p:cTn id="39" dur="1" fill="hold">
                                          <p:stCondLst>
                                            <p:cond delay="499"/>
                                          </p:stCondLst>
                                        </p:cTn>
                                        <p:tgtEl>
                                          <p:spTgt spid="4">
                                            <p:txEl>
                                              <p:pRg st="4" end="4"/>
                                            </p:txEl>
                                          </p:spTgt>
                                        </p:tgtEl>
                                        <p:attrNameLst>
                                          <p:attrName>style.visibility</p:attrName>
                                        </p:attrNameLst>
                                      </p:cBhvr>
                                      <p:to>
                                        <p:strVal val="hidden"/>
                                      </p:to>
                                    </p:set>
                                  </p:childTnLst>
                                </p:cTn>
                              </p:par>
                              <p:par>
                                <p:cTn id="40" presetID="9" presetClass="exit" presetSubtype="0" fill="hold" grpId="0" nodeType="withEffect">
                                  <p:stCondLst>
                                    <p:cond delay="27000"/>
                                  </p:stCondLst>
                                  <p:childTnLst>
                                    <p:animEffect transition="out" filter="dissolve">
                                      <p:cBhvr>
                                        <p:cTn id="41" dur="500"/>
                                        <p:tgtEl>
                                          <p:spTgt spid="4">
                                            <p:txEl>
                                              <p:pRg st="5" end="5"/>
                                            </p:txEl>
                                          </p:spTgt>
                                        </p:tgtEl>
                                      </p:cBhvr>
                                    </p:animEffect>
                                    <p:set>
                                      <p:cBhvr>
                                        <p:cTn id="42" dur="1" fill="hold">
                                          <p:stCondLst>
                                            <p:cond delay="499"/>
                                          </p:stCondLst>
                                        </p:cTn>
                                        <p:tgtEl>
                                          <p:spTgt spid="4">
                                            <p:txEl>
                                              <p:pRg st="5" end="5"/>
                                            </p:txEl>
                                          </p:spTgt>
                                        </p:tgtEl>
                                        <p:attrNameLst>
                                          <p:attrName>style.visibility</p:attrName>
                                        </p:attrNameLst>
                                      </p:cBhvr>
                                      <p:to>
                                        <p:strVal val="hidden"/>
                                      </p:to>
                                    </p:set>
                                  </p:childTnLst>
                                </p:cTn>
                              </p:par>
                              <p:par>
                                <p:cTn id="43" presetID="9" presetClass="exit" presetSubtype="0" fill="hold" grpId="0" nodeType="withEffect">
                                  <p:stCondLst>
                                    <p:cond delay="27000"/>
                                  </p:stCondLst>
                                  <p:childTnLst>
                                    <p:animEffect transition="out" filter="dissolve">
                                      <p:cBhvr>
                                        <p:cTn id="44" dur="500"/>
                                        <p:tgtEl>
                                          <p:spTgt spid="4">
                                            <p:txEl>
                                              <p:pRg st="6" end="6"/>
                                            </p:txEl>
                                          </p:spTgt>
                                        </p:tgtEl>
                                      </p:cBhvr>
                                    </p:animEffect>
                                    <p:set>
                                      <p:cBhvr>
                                        <p:cTn id="45" dur="1" fill="hold">
                                          <p:stCondLst>
                                            <p:cond delay="499"/>
                                          </p:stCondLst>
                                        </p:cTn>
                                        <p:tgtEl>
                                          <p:spTgt spid="4">
                                            <p:txEl>
                                              <p:pRg st="6" end="6"/>
                                            </p:txEl>
                                          </p:spTgt>
                                        </p:tgtEl>
                                        <p:attrNameLst>
                                          <p:attrName>style.visibility</p:attrName>
                                        </p:attrNameLst>
                                      </p:cBhvr>
                                      <p:to>
                                        <p:strVal val="hidden"/>
                                      </p:to>
                                    </p:set>
                                  </p:childTnLst>
                                </p:cTn>
                              </p:par>
                              <p:par>
                                <p:cTn id="46" presetID="9" presetClass="exit" presetSubtype="0" fill="hold" grpId="0" nodeType="withEffect">
                                  <p:stCondLst>
                                    <p:cond delay="27000"/>
                                  </p:stCondLst>
                                  <p:childTnLst>
                                    <p:animEffect transition="out" filter="dissolve">
                                      <p:cBhvr>
                                        <p:cTn id="47" dur="500"/>
                                        <p:tgtEl>
                                          <p:spTgt spid="4">
                                            <p:txEl>
                                              <p:pRg st="7" end="7"/>
                                            </p:txEl>
                                          </p:spTgt>
                                        </p:tgtEl>
                                      </p:cBhvr>
                                    </p:animEffect>
                                    <p:set>
                                      <p:cBhvr>
                                        <p:cTn id="48" dur="1" fill="hold">
                                          <p:stCondLst>
                                            <p:cond delay="499"/>
                                          </p:stCondLst>
                                        </p:cTn>
                                        <p:tgtEl>
                                          <p:spTgt spid="4">
                                            <p:txEl>
                                              <p:pRg st="7" end="7"/>
                                            </p:txEl>
                                          </p:spTgt>
                                        </p:tgtEl>
                                        <p:attrNameLst>
                                          <p:attrName>style.visibility</p:attrName>
                                        </p:attrNameLst>
                                      </p:cBhvr>
                                      <p:to>
                                        <p:strVal val="hidden"/>
                                      </p:to>
                                    </p:set>
                                  </p:childTnLst>
                                </p:cTn>
                              </p:par>
                              <p:par>
                                <p:cTn id="49" presetID="9" presetClass="exit" presetSubtype="0" fill="hold" grpId="0" nodeType="withEffect">
                                  <p:stCondLst>
                                    <p:cond delay="27000"/>
                                  </p:stCondLst>
                                  <p:childTnLst>
                                    <p:animEffect transition="out" filter="dissolve">
                                      <p:cBhvr>
                                        <p:cTn id="50" dur="500"/>
                                        <p:tgtEl>
                                          <p:spTgt spid="4">
                                            <p:txEl>
                                              <p:pRg st="8" end="8"/>
                                            </p:txEl>
                                          </p:spTgt>
                                        </p:tgtEl>
                                      </p:cBhvr>
                                    </p:animEffect>
                                    <p:set>
                                      <p:cBhvr>
                                        <p:cTn id="51" dur="1" fill="hold">
                                          <p:stCondLst>
                                            <p:cond delay="499"/>
                                          </p:stCondLst>
                                        </p:cTn>
                                        <p:tgtEl>
                                          <p:spTgt spid="4">
                                            <p:txEl>
                                              <p:pRg st="8" end="8"/>
                                            </p:txEl>
                                          </p:spTgt>
                                        </p:tgtEl>
                                        <p:attrNameLst>
                                          <p:attrName>style.visibility</p:attrName>
                                        </p:attrNameLst>
                                      </p:cBhvr>
                                      <p:to>
                                        <p:strVal val="hidden"/>
                                      </p:to>
                                    </p:set>
                                  </p:childTnLst>
                                </p:cTn>
                              </p:par>
                              <p:par>
                                <p:cTn id="52" presetID="9" presetClass="exit" presetSubtype="0" fill="hold" grpId="0" nodeType="withEffect">
                                  <p:stCondLst>
                                    <p:cond delay="27000"/>
                                  </p:stCondLst>
                                  <p:childTnLst>
                                    <p:animEffect transition="out" filter="dissolve">
                                      <p:cBhvr>
                                        <p:cTn id="53" dur="500"/>
                                        <p:tgtEl>
                                          <p:spTgt spid="4">
                                            <p:txEl>
                                              <p:pRg st="10" end="10"/>
                                            </p:txEl>
                                          </p:spTgt>
                                        </p:tgtEl>
                                      </p:cBhvr>
                                    </p:animEffect>
                                    <p:set>
                                      <p:cBhvr>
                                        <p:cTn id="54" dur="1" fill="hold">
                                          <p:stCondLst>
                                            <p:cond delay="499"/>
                                          </p:stCondLst>
                                        </p:cTn>
                                        <p:tgtEl>
                                          <p:spTgt spid="4">
                                            <p:txEl>
                                              <p:pRg st="10" end="10"/>
                                            </p:txEl>
                                          </p:spTgt>
                                        </p:tgtEl>
                                        <p:attrNameLst>
                                          <p:attrName>style.visibility</p:attrName>
                                        </p:attrNameLst>
                                      </p:cBhvr>
                                      <p:to>
                                        <p:strVal val="hidden"/>
                                      </p:to>
                                    </p:set>
                                  </p:childTnLst>
                                </p:cTn>
                              </p:par>
                              <p:par>
                                <p:cTn id="55" presetID="9" presetClass="exit" presetSubtype="0" fill="hold" grpId="0" nodeType="withEffect">
                                  <p:stCondLst>
                                    <p:cond delay="27000"/>
                                  </p:stCondLst>
                                  <p:childTnLst>
                                    <p:animEffect transition="out" filter="dissolve">
                                      <p:cBhvr>
                                        <p:cTn id="56" dur="500"/>
                                        <p:tgtEl>
                                          <p:spTgt spid="4">
                                            <p:txEl>
                                              <p:pRg st="11" end="11"/>
                                            </p:txEl>
                                          </p:spTgt>
                                        </p:tgtEl>
                                      </p:cBhvr>
                                    </p:animEffect>
                                    <p:set>
                                      <p:cBhvr>
                                        <p:cTn id="57" dur="1" fill="hold">
                                          <p:stCondLst>
                                            <p:cond delay="499"/>
                                          </p:stCondLst>
                                        </p:cTn>
                                        <p:tgtEl>
                                          <p:spTgt spid="4">
                                            <p:txEl>
                                              <p:pRg st="11" end="11"/>
                                            </p:txEl>
                                          </p:spTgt>
                                        </p:tgtEl>
                                        <p:attrNameLst>
                                          <p:attrName>style.visibility</p:attrName>
                                        </p:attrNameLst>
                                      </p:cBhvr>
                                      <p:to>
                                        <p:strVal val="hidden"/>
                                      </p:to>
                                    </p:set>
                                  </p:childTnLst>
                                </p:cTn>
                              </p:par>
                              <p:par>
                                <p:cTn id="58" presetID="9" presetClass="exit" presetSubtype="0" fill="hold" grpId="0" nodeType="withEffect">
                                  <p:stCondLst>
                                    <p:cond delay="27000"/>
                                  </p:stCondLst>
                                  <p:childTnLst>
                                    <p:animEffect transition="out" filter="dissolve">
                                      <p:cBhvr>
                                        <p:cTn id="59" dur="500"/>
                                        <p:tgtEl>
                                          <p:spTgt spid="4">
                                            <p:txEl>
                                              <p:pRg st="12" end="12"/>
                                            </p:txEl>
                                          </p:spTgt>
                                        </p:tgtEl>
                                      </p:cBhvr>
                                    </p:animEffect>
                                    <p:set>
                                      <p:cBhvr>
                                        <p:cTn id="60" dur="1" fill="hold">
                                          <p:stCondLst>
                                            <p:cond delay="499"/>
                                          </p:stCondLst>
                                        </p:cTn>
                                        <p:tgtEl>
                                          <p:spTgt spid="4">
                                            <p:txEl>
                                              <p:pRg st="12" end="12"/>
                                            </p:txEl>
                                          </p:spTgt>
                                        </p:tgtEl>
                                        <p:attrNameLst>
                                          <p:attrName>style.visibility</p:attrName>
                                        </p:attrNameLst>
                                      </p:cBhvr>
                                      <p:to>
                                        <p:strVal val="hidden"/>
                                      </p:to>
                                    </p:set>
                                  </p:childTnLst>
                                </p:cTn>
                              </p:par>
                              <p:par>
                                <p:cTn id="61" presetID="9" presetClass="entr" presetSubtype="0" fill="hold" nodeType="withEffect">
                                  <p:stCondLst>
                                    <p:cond delay="2760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par>
                                <p:cTn id="64" presetID="9" presetClass="entr" presetSubtype="0" fill="hold" grpId="0" nodeType="withEffect">
                                  <p:stCondLst>
                                    <p:cond delay="27600"/>
                                  </p:stCondLst>
                                  <p:childTnLst>
                                    <p:set>
                                      <p:cBhvr>
                                        <p:cTn id="65" dur="1" fill="hold">
                                          <p:stCondLst>
                                            <p:cond delay="0"/>
                                          </p:stCondLst>
                                        </p:cTn>
                                        <p:tgtEl>
                                          <p:spTgt spid="5"/>
                                        </p:tgtEl>
                                        <p:attrNameLst>
                                          <p:attrName>style.visibility</p:attrName>
                                        </p:attrNameLst>
                                      </p:cBhvr>
                                      <p:to>
                                        <p:strVal val="visible"/>
                                      </p:to>
                                    </p:set>
                                    <p:animEffect transition="in" filter="dissolv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9"/>
                </p:tgtEl>
              </p:cMediaNode>
            </p:audio>
          </p:childTnLst>
        </p:cTn>
      </p:par>
    </p:tnLst>
    <p:bldLst>
      <p:bldP spid="4" grpId="0" build="allAtOnce"/>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25856</TotalTime>
  <Words>5041</Words>
  <Application>Microsoft Macintosh PowerPoint</Application>
  <PresentationFormat>On-screen Show (4:3)</PresentationFormat>
  <Paragraphs>297</Paragraphs>
  <Slides>27</Slides>
  <Notes>19</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American Typewriter</vt:lpstr>
      <vt:lpstr>Arial</vt:lpstr>
      <vt:lpstr>Calibri</vt:lpstr>
      <vt:lpstr>Calibri Light</vt:lpstr>
      <vt:lpstr>Copperplate</vt:lpstr>
      <vt:lpstr>depot-new-web</vt:lpstr>
      <vt:lpstr>inherit</vt:lpstr>
      <vt:lpstr>ProximaNova</vt:lpstr>
      <vt:lpstr>Source Sans Pro Web</vt:lpstr>
      <vt:lpstr>Times New Roman</vt:lpstr>
      <vt:lpstr>Wingdings</vt:lpstr>
      <vt:lpstr>Office Theme</vt:lpstr>
      <vt:lpstr>PowerPoint Presentation</vt:lpstr>
      <vt:lpstr>Disclaimer</vt:lpstr>
      <vt:lpstr>Module Two  Moving On Down the FMLA Road</vt:lpstr>
      <vt:lpstr>Objectives</vt:lpstr>
      <vt:lpstr>Employee Eligibility</vt:lpstr>
      <vt:lpstr>How is the term “12 Months of Employment” Defined</vt:lpstr>
      <vt:lpstr>How is the term “12 Months of Employment” Defined</vt:lpstr>
      <vt:lpstr>What “1250 Hours of Service” Means</vt:lpstr>
      <vt:lpstr>What “1250 Hours of Service” Means</vt:lpstr>
      <vt:lpstr>How Does Military Service Apply to the “1250”?</vt:lpstr>
      <vt:lpstr>If the Employee Does Not Meet the Eligibility Requirements</vt:lpstr>
      <vt:lpstr>The Rights and Responsibilities Notice</vt:lpstr>
      <vt:lpstr>PowerPoint Presentation</vt:lpstr>
      <vt:lpstr>The Information Within the Rights and Responsibilities Notice</vt:lpstr>
      <vt:lpstr>The Information Within the Rights and Responsibilities Notice, Cont’d</vt:lpstr>
      <vt:lpstr>The Information Within the Rights and Responsibilities Notice, Cont’d.</vt:lpstr>
      <vt:lpstr>PowerPoint Presentation</vt:lpstr>
      <vt:lpstr>The FMLA Certification Process</vt:lpstr>
      <vt:lpstr>Certification Notice and Timing</vt:lpstr>
      <vt:lpstr>Contents of Medical Certification</vt:lpstr>
      <vt:lpstr>Contents of Medical Certification (Who are Health Care Providers)</vt:lpstr>
      <vt:lpstr>Contents of Medical Certification (What if it’s a Family Member</vt:lpstr>
      <vt:lpstr>Medical Certification Information (Intermittent Leave)</vt:lpstr>
      <vt:lpstr>Medical Certification Information - Employers</vt:lpstr>
      <vt:lpstr>Employees Must Provide Notice of Need for Leave to Employer</vt:lpstr>
      <vt:lpstr>End of Module Two  Thank you!  Mark Stephens www.mstephenstc.com 817-368-7494</vt:lpstr>
      <vt:lpstr>PowerPoint Presentation</vt:lpstr>
    </vt:vector>
  </TitlesOfParts>
  <Company>City of Denton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Family and Medical Leave Act</dc:title>
  <dc:creator>City of Denton</dc:creator>
  <cp:lastModifiedBy>Mark Stephens</cp:lastModifiedBy>
  <cp:revision>301</cp:revision>
  <cp:lastPrinted>2023-05-03T22:34:13Z</cp:lastPrinted>
  <dcterms:created xsi:type="dcterms:W3CDTF">2001-11-01T15:29:13Z</dcterms:created>
  <dcterms:modified xsi:type="dcterms:W3CDTF">2024-06-17T19:59:59Z</dcterms:modified>
</cp:coreProperties>
</file>