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2" r:id="rId1"/>
  </p:sldMasterIdLst>
  <p:notesMasterIdLst>
    <p:notesMasterId r:id="rId26"/>
  </p:notesMasterIdLst>
  <p:handoutMasterIdLst>
    <p:handoutMasterId r:id="rId27"/>
  </p:handoutMasterIdLst>
  <p:sldIdLst>
    <p:sldId id="256" r:id="rId2"/>
    <p:sldId id="490" r:id="rId3"/>
    <p:sldId id="326" r:id="rId4"/>
    <p:sldId id="478" r:id="rId5"/>
    <p:sldId id="476" r:id="rId6"/>
    <p:sldId id="325" r:id="rId7"/>
    <p:sldId id="309" r:id="rId8"/>
    <p:sldId id="327" r:id="rId9"/>
    <p:sldId id="328" r:id="rId10"/>
    <p:sldId id="483" r:id="rId11"/>
    <p:sldId id="484" r:id="rId12"/>
    <p:sldId id="329" r:id="rId13"/>
    <p:sldId id="477" r:id="rId14"/>
    <p:sldId id="481" r:id="rId15"/>
    <p:sldId id="475" r:id="rId16"/>
    <p:sldId id="480" r:id="rId17"/>
    <p:sldId id="485" r:id="rId18"/>
    <p:sldId id="479" r:id="rId19"/>
    <p:sldId id="482" r:id="rId20"/>
    <p:sldId id="486" r:id="rId21"/>
    <p:sldId id="488" r:id="rId22"/>
    <p:sldId id="489" r:id="rId23"/>
    <p:sldId id="330" r:id="rId24"/>
    <p:sldId id="491" r:id="rId25"/>
  </p:sldIdLst>
  <p:sldSz cx="9144000" cy="6858000" type="screen4x3"/>
  <p:notesSz cx="6950075" cy="9236075"/>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5884" autoAdjust="0"/>
  </p:normalViewPr>
  <p:slideViewPr>
    <p:cSldViewPr>
      <p:cViewPr varScale="1">
        <p:scale>
          <a:sx n="109" d="100"/>
          <a:sy n="109" d="100"/>
        </p:scale>
        <p:origin x="6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BC7E276-B3B8-80E9-A553-D0AC65F2976C}"/>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58371" name="Rectangle 3">
            <a:extLst>
              <a:ext uri="{FF2B5EF4-FFF2-40B4-BE49-F238E27FC236}">
                <a16:creationId xmlns:a16="http://schemas.microsoft.com/office/drawing/2014/main" id="{9700DF75-18E9-A362-2534-E29EE680754E}"/>
              </a:ext>
            </a:extLst>
          </p:cNvPr>
          <p:cNvSpPr>
            <a:spLocks noGrp="1" noChangeArrowheads="1"/>
          </p:cNvSpPr>
          <p:nvPr>
            <p:ph type="dt" sz="quarter"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58372" name="Rectangle 4">
            <a:extLst>
              <a:ext uri="{FF2B5EF4-FFF2-40B4-BE49-F238E27FC236}">
                <a16:creationId xmlns:a16="http://schemas.microsoft.com/office/drawing/2014/main" id="{0217E49B-577D-50D0-088F-22540CE2D1F3}"/>
              </a:ext>
            </a:extLst>
          </p:cNvPr>
          <p:cNvSpPr>
            <a:spLocks noGrp="1" noChangeArrowheads="1"/>
          </p:cNvSpPr>
          <p:nvPr>
            <p:ph type="ftr" sz="quarter" idx="2"/>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58373" name="Rectangle 5">
            <a:extLst>
              <a:ext uri="{FF2B5EF4-FFF2-40B4-BE49-F238E27FC236}">
                <a16:creationId xmlns:a16="http://schemas.microsoft.com/office/drawing/2014/main" id="{6CBAC419-7695-EDD2-1E5E-3E2A2C0A8897}"/>
              </a:ext>
            </a:extLst>
          </p:cNvPr>
          <p:cNvSpPr>
            <a:spLocks noGrp="1" noChangeArrowheads="1"/>
          </p:cNvSpPr>
          <p:nvPr>
            <p:ph type="sldNum" sz="quarter" idx="3"/>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9D843E28-64CB-414B-B502-C9A2FFA5D91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606253C-5E39-CEB4-61CB-569E482B18F3}"/>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11267" name="Rectangle 3">
            <a:extLst>
              <a:ext uri="{FF2B5EF4-FFF2-40B4-BE49-F238E27FC236}">
                <a16:creationId xmlns:a16="http://schemas.microsoft.com/office/drawing/2014/main" id="{03FABB6D-08E1-81B3-241A-7D7833417795}"/>
              </a:ext>
            </a:extLst>
          </p:cNvPr>
          <p:cNvSpPr>
            <a:spLocks noGrp="1" noChangeArrowheads="1"/>
          </p:cNvSpPr>
          <p:nvPr>
            <p:ph type="dt"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21508" name="Rectangle 4">
            <a:extLst>
              <a:ext uri="{FF2B5EF4-FFF2-40B4-BE49-F238E27FC236}">
                <a16:creationId xmlns:a16="http://schemas.microsoft.com/office/drawing/2014/main" id="{A494DC46-F6B1-8209-6D24-C60C165CCE7D}"/>
              </a:ext>
            </a:extLst>
          </p:cNvPr>
          <p:cNvSpPr>
            <a:spLocks noGrp="1" noRot="1" noChangeAspect="1" noChangeArrowheads="1" noTextEdit="1"/>
          </p:cNvSpPr>
          <p:nvPr>
            <p:ph type="sldImg" idx="2"/>
          </p:nvPr>
        </p:nvSpPr>
        <p:spPr bwMode="auto">
          <a:xfrm>
            <a:off x="1168400" y="693738"/>
            <a:ext cx="4614863"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18A0928A-C5D6-F798-A2DB-45A3C6DA09C4}"/>
              </a:ext>
            </a:extLst>
          </p:cNvPr>
          <p:cNvSpPr>
            <a:spLocks noGrp="1" noChangeArrowheads="1"/>
          </p:cNvSpPr>
          <p:nvPr>
            <p:ph type="body" sz="quarter" idx="3"/>
          </p:nvPr>
        </p:nvSpPr>
        <p:spPr bwMode="auto">
          <a:xfrm>
            <a:off x="927100" y="4387850"/>
            <a:ext cx="5095875" cy="4154488"/>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431ED27C-2D52-5E76-8D68-8146905948E3}"/>
              </a:ext>
            </a:extLst>
          </p:cNvPr>
          <p:cNvSpPr>
            <a:spLocks noGrp="1" noChangeArrowheads="1"/>
          </p:cNvSpPr>
          <p:nvPr>
            <p:ph type="ftr" sz="quarter" idx="4"/>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11271" name="Rectangle 7">
            <a:extLst>
              <a:ext uri="{FF2B5EF4-FFF2-40B4-BE49-F238E27FC236}">
                <a16:creationId xmlns:a16="http://schemas.microsoft.com/office/drawing/2014/main" id="{56D58940-0642-7D53-0B11-C5C3B9752D39}"/>
              </a:ext>
            </a:extLst>
          </p:cNvPr>
          <p:cNvSpPr>
            <a:spLocks noGrp="1" noChangeArrowheads="1"/>
          </p:cNvSpPr>
          <p:nvPr>
            <p:ph type="sldNum" sz="quarter" idx="5"/>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8A2BB86B-EF9B-5847-A54D-0BAA252B62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AE30514-2A0D-D520-7A8F-C8F9DABFF942}"/>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ECE48D3D-2954-29C6-FBBF-E1F7857A6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79" name="Slide Number Placeholder 3">
            <a:extLst>
              <a:ext uri="{FF2B5EF4-FFF2-40B4-BE49-F238E27FC236}">
                <a16:creationId xmlns:a16="http://schemas.microsoft.com/office/drawing/2014/main" id="{3C701510-C148-95B2-9988-36EC604421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DE5DBD-D938-AE45-B8F7-A5CF4D804587}"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17</a:t>
            </a:fld>
            <a:endParaRPr lang="en-US"/>
          </a:p>
        </p:txBody>
      </p:sp>
    </p:spTree>
    <p:extLst>
      <p:ext uri="{BB962C8B-B14F-4D97-AF65-F5344CB8AC3E}">
        <p14:creationId xmlns:p14="http://schemas.microsoft.com/office/powerpoint/2010/main" val="15986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that is not foreseeable when need for leave is unexpected, the employee must provide notice of leave that is unforeseeable as much as possible to follow the employer’s notices for leave once employer has enough information that indicates an employees need for leave may be </a:t>
            </a:r>
            <a:r>
              <a:rPr lang="en-US" dirty="0" err="1"/>
              <a:t>fmla</a:t>
            </a:r>
            <a:r>
              <a:rPr lang="en-US" dirty="0"/>
              <a:t> qualifying reason, the employer should begin the </a:t>
            </a:r>
            <a:r>
              <a:rPr lang="en-US" dirty="0" err="1"/>
              <a:t>fmla</a:t>
            </a:r>
            <a:r>
              <a:rPr lang="en-US" dirty="0"/>
              <a:t> process. Managers assistant managers supervisors must be able to recognize an </a:t>
            </a:r>
            <a:r>
              <a:rPr lang="en-US" dirty="0" err="1"/>
              <a:t>fmla</a:t>
            </a:r>
            <a:r>
              <a:rPr lang="en-US" dirty="0"/>
              <a:t> qualifying reason for </a:t>
            </a:r>
            <a:r>
              <a:rPr lang="en-US" dirty="0" err="1"/>
              <a:t>leaveand</a:t>
            </a:r>
            <a:r>
              <a:rPr lang="en-US" dirty="0"/>
              <a:t> properly </a:t>
            </a:r>
            <a:r>
              <a:rPr lang="en-US" dirty="0" err="1"/>
              <a:t>initiatethe</a:t>
            </a:r>
            <a:r>
              <a:rPr lang="en-US" dirty="0"/>
              <a:t> </a:t>
            </a:r>
            <a:r>
              <a:rPr lang="en-US" dirty="0" err="1"/>
              <a:t>reuired</a:t>
            </a:r>
            <a:r>
              <a:rPr lang="en-US" dirty="0"/>
              <a:t> </a:t>
            </a:r>
            <a:r>
              <a:rPr lang="en-US" dirty="0" err="1"/>
              <a:t>notificaitons</a:t>
            </a:r>
            <a:r>
              <a:rPr lang="en-US" dirty="0"/>
              <a:t> and </a:t>
            </a:r>
            <a:r>
              <a:rPr lang="en-US" dirty="0" err="1"/>
              <a:t>eligibity</a:t>
            </a:r>
            <a:r>
              <a:rPr lang="en-US" dirty="0"/>
              <a:t> checks its all abut compliance</a:t>
            </a:r>
          </a:p>
          <a:p>
            <a:endParaRPr lang="en-US" dirty="0"/>
          </a:p>
          <a:p>
            <a:r>
              <a:rPr lang="en-US" dirty="0"/>
              <a:t>An employer may waive the employee’s notice requirement or its own internal rules about leave requests</a:t>
            </a:r>
          </a:p>
          <a:p>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18</a:t>
            </a:fld>
            <a:endParaRPr lang="en-US"/>
          </a:p>
        </p:txBody>
      </p:sp>
    </p:spTree>
    <p:extLst>
      <p:ext uri="{BB962C8B-B14F-4D97-AF65-F5344CB8AC3E}">
        <p14:creationId xmlns:p14="http://schemas.microsoft.com/office/powerpoint/2010/main" val="200332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19</a:t>
            </a:fld>
            <a:endParaRPr lang="en-US"/>
          </a:p>
        </p:txBody>
      </p:sp>
    </p:spTree>
    <p:extLst>
      <p:ext uri="{BB962C8B-B14F-4D97-AF65-F5344CB8AC3E}">
        <p14:creationId xmlns:p14="http://schemas.microsoft.com/office/powerpoint/2010/main" val="200008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20</a:t>
            </a:fld>
            <a:endParaRPr lang="en-US"/>
          </a:p>
        </p:txBody>
      </p:sp>
    </p:spTree>
    <p:extLst>
      <p:ext uri="{BB962C8B-B14F-4D97-AF65-F5344CB8AC3E}">
        <p14:creationId xmlns:p14="http://schemas.microsoft.com/office/powerpoint/2010/main" val="117903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21</a:t>
            </a:fld>
            <a:endParaRPr lang="en-US"/>
          </a:p>
        </p:txBody>
      </p:sp>
    </p:spTree>
    <p:extLst>
      <p:ext uri="{BB962C8B-B14F-4D97-AF65-F5344CB8AC3E}">
        <p14:creationId xmlns:p14="http://schemas.microsoft.com/office/powerpoint/2010/main" val="160752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22</a:t>
            </a:fld>
            <a:endParaRPr lang="en-US"/>
          </a:p>
        </p:txBody>
      </p:sp>
    </p:spTree>
    <p:extLst>
      <p:ext uri="{BB962C8B-B14F-4D97-AF65-F5344CB8AC3E}">
        <p14:creationId xmlns:p14="http://schemas.microsoft.com/office/powerpoint/2010/main" val="246438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AE30514-2A0D-D520-7A8F-C8F9DABFF942}"/>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ECE48D3D-2954-29C6-FBBF-E1F7857A6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79" name="Slide Number Placeholder 3">
            <a:extLst>
              <a:ext uri="{FF2B5EF4-FFF2-40B4-BE49-F238E27FC236}">
                <a16:creationId xmlns:a16="http://schemas.microsoft.com/office/drawing/2014/main" id="{3C701510-C148-95B2-9988-36EC604421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DE5DBD-D938-AE45-B8F7-A5CF4D804587}" type="slidenum">
              <a:rPr lang="en-US" altLang="en-US" sz="1200" smtClean="0"/>
              <a:pPr/>
              <a:t>2</a:t>
            </a:fld>
            <a:endParaRPr lang="en-US" altLang="en-US" sz="1200"/>
          </a:p>
        </p:txBody>
      </p:sp>
    </p:spTree>
    <p:extLst>
      <p:ext uri="{BB962C8B-B14F-4D97-AF65-F5344CB8AC3E}">
        <p14:creationId xmlns:p14="http://schemas.microsoft.com/office/powerpoint/2010/main" val="344019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907C077-C9E9-5673-BAF6-6C6676E42AE7}"/>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68A09B1D-EB03-4A38-09B5-BED69F3CE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BD3B9AC7-8215-7CBD-4A96-9FB836CC6F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340DFA-7A0E-D844-A1D1-9CE7EF0EC47F}" type="slidenum">
              <a:rPr lang="en-US" altLang="en-US" sz="1200" smtClean="0"/>
              <a:pPr/>
              <a:t>3</a:t>
            </a:fld>
            <a:endParaRPr lang="en-US" altLang="en-US" sz="1200"/>
          </a:p>
        </p:txBody>
      </p:sp>
    </p:spTree>
    <p:extLst>
      <p:ext uri="{BB962C8B-B14F-4D97-AF65-F5344CB8AC3E}">
        <p14:creationId xmlns:p14="http://schemas.microsoft.com/office/powerpoint/2010/main" val="110427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6ED4F39F-1E25-A942-B330-A395378287F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16FF7C6C-C327-EB7D-DA85-05BFDCB679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71" name="Slide Number Placeholder 3">
            <a:extLst>
              <a:ext uri="{FF2B5EF4-FFF2-40B4-BE49-F238E27FC236}">
                <a16:creationId xmlns:a16="http://schemas.microsoft.com/office/drawing/2014/main" id="{43E76F0C-6B2C-B123-C195-037B63CAC0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55E52C-6070-DD4C-B719-D7C19F7ABB26}" type="slidenum">
              <a:rPr lang="en-US" altLang="en-US" sz="1200" smtClean="0"/>
              <a:pPr/>
              <a:t>7</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8</a:t>
            </a:fld>
            <a:endParaRPr lang="en-US" altLang="en-US"/>
          </a:p>
        </p:txBody>
      </p:sp>
    </p:spTree>
    <p:extLst>
      <p:ext uri="{BB962C8B-B14F-4D97-AF65-F5344CB8AC3E}">
        <p14:creationId xmlns:p14="http://schemas.microsoft.com/office/powerpoint/2010/main" val="291837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buFont typeface="Arial" panose="020B0604020202020204" pitchFamily="34" charset="0"/>
              <a:buChar char="•"/>
            </a:pPr>
            <a:r>
              <a:rPr lang="en-US" sz="1800" b="0" i="0" u="none" strike="noStrike" dirty="0">
                <a:solidFill>
                  <a:srgbClr val="212121"/>
                </a:solidFill>
                <a:effectLst/>
                <a:latin typeface="Source Sans Pro Web"/>
              </a:rPr>
              <a:t>The poster must be displayed in plain view where all employees and applicants can readily see it and must have text large enough so it can be easily read.</a:t>
            </a:r>
          </a:p>
          <a:p>
            <a:pPr algn="l" fontAlgn="t">
              <a:buFont typeface="Arial" panose="020B0604020202020204" pitchFamily="34" charset="0"/>
              <a:buChar char="•"/>
            </a:pPr>
            <a:r>
              <a:rPr lang="en-US" sz="1800" b="0" i="0" u="none" strike="noStrike" dirty="0">
                <a:solidFill>
                  <a:srgbClr val="212121"/>
                </a:solidFill>
                <a:effectLst/>
                <a:latin typeface="Source Sans Pro Web"/>
              </a:rPr>
              <a:t>The information displayed on the poster must explain the FMLA provisions and provide information on how to file a complaint with the Wage and Hour Division.</a:t>
            </a:r>
          </a:p>
          <a:p>
            <a:pPr algn="l" fontAlgn="t">
              <a:buFont typeface="Arial" panose="020B0604020202020204" pitchFamily="34" charset="0"/>
              <a:buChar char="•"/>
            </a:pPr>
            <a:r>
              <a:rPr lang="en-US" sz="1800" b="0" i="0" u="none" strike="noStrike" dirty="0">
                <a:solidFill>
                  <a:srgbClr val="212121"/>
                </a:solidFill>
                <a:effectLst/>
                <a:latin typeface="Source Sans Pro Web"/>
              </a:rPr>
              <a:t>If a significant portion of employees do not read and write English, the employer must provide the general notice in a language in which they can read and write.</a:t>
            </a:r>
          </a:p>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13</a:t>
            </a:fld>
            <a:endParaRPr lang="en-US" altLang="en-US"/>
          </a:p>
        </p:txBody>
      </p:sp>
    </p:spTree>
    <p:extLst>
      <p:ext uri="{BB962C8B-B14F-4D97-AF65-F5344CB8AC3E}">
        <p14:creationId xmlns:p14="http://schemas.microsoft.com/office/powerpoint/2010/main" val="275860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14</a:t>
            </a:fld>
            <a:endParaRPr lang="en-US"/>
          </a:p>
        </p:txBody>
      </p:sp>
    </p:spTree>
    <p:extLst>
      <p:ext uri="{BB962C8B-B14F-4D97-AF65-F5344CB8AC3E}">
        <p14:creationId xmlns:p14="http://schemas.microsoft.com/office/powerpoint/2010/main" val="391818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15</a:t>
            </a:fld>
            <a:endParaRPr lang="en-US"/>
          </a:p>
        </p:txBody>
      </p:sp>
    </p:spTree>
    <p:extLst>
      <p:ext uri="{BB962C8B-B14F-4D97-AF65-F5344CB8AC3E}">
        <p14:creationId xmlns:p14="http://schemas.microsoft.com/office/powerpoint/2010/main" val="35369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16</a:t>
            </a:fld>
            <a:endParaRPr lang="en-US"/>
          </a:p>
        </p:txBody>
      </p:sp>
    </p:spTree>
    <p:extLst>
      <p:ext uri="{BB962C8B-B14F-4D97-AF65-F5344CB8AC3E}">
        <p14:creationId xmlns:p14="http://schemas.microsoft.com/office/powerpoint/2010/main" val="242951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EA91-9E0E-ED1C-4920-C6436CAC9A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4ACBE7-C233-90A6-869E-16FFEFC0916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6DB27E6-4F62-7205-42C7-0489DD5B5E3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857A27A-33EA-921B-6B58-21DBE789601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8A4B1D3-D06D-C96B-7E69-CC9516527AD0}"/>
              </a:ext>
            </a:extLst>
          </p:cNvPr>
          <p:cNvSpPr>
            <a:spLocks noGrp="1"/>
          </p:cNvSpPr>
          <p:nvPr>
            <p:ph type="sldNum" sz="quarter" idx="12"/>
          </p:nvPr>
        </p:nvSpPr>
        <p:spPr/>
        <p:txBody>
          <a:bodyPr/>
          <a:lstStyle/>
          <a:p>
            <a:pPr>
              <a:defRPr/>
            </a:pPr>
            <a:fld id="{5177D36A-2D19-354C-8048-675CF2AC5EE0}" type="slidenum">
              <a:rPr lang="en-US" altLang="en-US" smtClean="0"/>
              <a:pPr>
                <a:defRPr/>
              </a:pPr>
              <a:t>‹#›</a:t>
            </a:fld>
            <a:endParaRPr lang="en-US" altLang="en-US"/>
          </a:p>
        </p:txBody>
      </p:sp>
    </p:spTree>
    <p:extLst>
      <p:ext uri="{BB962C8B-B14F-4D97-AF65-F5344CB8AC3E}">
        <p14:creationId xmlns:p14="http://schemas.microsoft.com/office/powerpoint/2010/main" val="1452428231"/>
      </p:ext>
    </p:extLst>
  </p:cSld>
  <p:clrMapOvr>
    <a:masterClrMapping/>
  </p:clrMapOvr>
  <p:transition>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DEB8-3225-E4AE-E1C2-36379A1E7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F69F0-7A56-374F-7E0F-7C478B604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E52E4-1DB3-2563-50FB-196EBE80E05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307FC02-582C-AC50-6553-46269F05F70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BC5BF9-E2F8-F809-5E1B-84A74E6EDF68}"/>
              </a:ext>
            </a:extLst>
          </p:cNvPr>
          <p:cNvSpPr>
            <a:spLocks noGrp="1"/>
          </p:cNvSpPr>
          <p:nvPr>
            <p:ph type="sldNum" sz="quarter" idx="12"/>
          </p:nvPr>
        </p:nvSpPr>
        <p:spPr/>
        <p:txBody>
          <a:bodyPr/>
          <a:lstStyle/>
          <a:p>
            <a:pPr>
              <a:defRPr/>
            </a:pPr>
            <a:fld id="{98A24CA6-0B18-784B-B07A-344525A90488}" type="slidenum">
              <a:rPr lang="en-US" altLang="en-US" smtClean="0"/>
              <a:pPr>
                <a:defRPr/>
              </a:pPr>
              <a:t>‹#›</a:t>
            </a:fld>
            <a:endParaRPr lang="en-US" altLang="en-US"/>
          </a:p>
        </p:txBody>
      </p:sp>
    </p:spTree>
    <p:extLst>
      <p:ext uri="{BB962C8B-B14F-4D97-AF65-F5344CB8AC3E}">
        <p14:creationId xmlns:p14="http://schemas.microsoft.com/office/powerpoint/2010/main" val="355996553"/>
      </p:ext>
    </p:extLst>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460DA-C471-4130-7643-594001BCBE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FB210-2135-164E-A74A-C579FE00BF8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0906B-C743-B64B-E9FB-3C0C10E50EE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43A9ED0-744A-FACD-D335-4FE969DF219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856A98F-04C3-5588-83B2-A52AB7E77E12}"/>
              </a:ext>
            </a:extLst>
          </p:cNvPr>
          <p:cNvSpPr>
            <a:spLocks noGrp="1"/>
          </p:cNvSpPr>
          <p:nvPr>
            <p:ph type="sldNum" sz="quarter" idx="12"/>
          </p:nvPr>
        </p:nvSpPr>
        <p:spPr/>
        <p:txBody>
          <a:bodyPr/>
          <a:lstStyle/>
          <a:p>
            <a:pPr>
              <a:defRPr/>
            </a:pPr>
            <a:fld id="{4CA2C093-F11F-FF40-A6D4-B9DC20C9A5AB}" type="slidenum">
              <a:rPr lang="en-US" altLang="en-US" smtClean="0"/>
              <a:pPr>
                <a:defRPr/>
              </a:pPr>
              <a:t>‹#›</a:t>
            </a:fld>
            <a:endParaRPr lang="en-US" altLang="en-US"/>
          </a:p>
        </p:txBody>
      </p:sp>
    </p:spTree>
    <p:extLst>
      <p:ext uri="{BB962C8B-B14F-4D97-AF65-F5344CB8AC3E}">
        <p14:creationId xmlns:p14="http://schemas.microsoft.com/office/powerpoint/2010/main" val="1137126536"/>
      </p:ext>
    </p:extLst>
  </p:cSld>
  <p:clrMapOvr>
    <a:masterClrMapping/>
  </p:clrMapOvr>
  <p:transition>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1"/>
            <a:ext cx="7772400" cy="1206500"/>
          </a:xfrm>
        </p:spPr>
        <p:txBody>
          <a:bodyPr/>
          <a:lstStyle/>
          <a:p>
            <a:r>
              <a:rPr lang="en-US"/>
              <a:t>Click to edit Master title style</a:t>
            </a:r>
          </a:p>
        </p:txBody>
      </p:sp>
      <p:sp>
        <p:nvSpPr>
          <p:cNvPr id="3" name="Text Placeholder 2"/>
          <p:cNvSpPr>
            <a:spLocks noGrp="1"/>
          </p:cNvSpPr>
          <p:nvPr>
            <p:ph type="body" sz="half" idx="1"/>
          </p:nvPr>
        </p:nvSpPr>
        <p:spPr>
          <a:xfrm>
            <a:off x="1219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00200"/>
            <a:ext cx="3810000" cy="44958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40137363-39C8-CB5E-CFEB-021D8905C03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DE7AEE-7B7F-1E0C-BD6E-BDFCBAF687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B908-8318-BC0A-3AFB-212E04A43708}"/>
              </a:ext>
            </a:extLst>
          </p:cNvPr>
          <p:cNvSpPr>
            <a:spLocks noGrp="1"/>
          </p:cNvSpPr>
          <p:nvPr>
            <p:ph type="sldNum" sz="quarter" idx="12"/>
          </p:nvPr>
        </p:nvSpPr>
        <p:spPr/>
        <p:txBody>
          <a:bodyPr/>
          <a:lstStyle>
            <a:lvl1pPr>
              <a:defRPr/>
            </a:lvl1pPr>
          </a:lstStyle>
          <a:p>
            <a:pPr>
              <a:defRPr/>
            </a:pPr>
            <a:fld id="{E108C89E-F2F4-C140-9552-C3B0974EAC79}" type="slidenum">
              <a:rPr lang="en-US" altLang="en-US"/>
              <a:pPr>
                <a:defRPr/>
              </a:pPr>
              <a:t>‹#›</a:t>
            </a:fld>
            <a:endParaRPr lang="en-US" altLang="en-US"/>
          </a:p>
        </p:txBody>
      </p:sp>
    </p:spTree>
    <p:extLst>
      <p:ext uri="{BB962C8B-B14F-4D97-AF65-F5344CB8AC3E}">
        <p14:creationId xmlns:p14="http://schemas.microsoft.com/office/powerpoint/2010/main" val="2101986962"/>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5E34-637A-7CAD-A173-AA86FCDD1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620E7-E4AB-068D-7ED0-4E8CC076F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448AC-2822-E56E-F50A-CC33D2CDBB0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7199E38-5305-8EA7-C238-72C30FA1854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0043BA8-CF10-F580-A275-4B3F901DA459}"/>
              </a:ext>
            </a:extLst>
          </p:cNvPr>
          <p:cNvSpPr>
            <a:spLocks noGrp="1"/>
          </p:cNvSpPr>
          <p:nvPr>
            <p:ph type="sldNum" sz="quarter" idx="12"/>
          </p:nvPr>
        </p:nvSpPr>
        <p:spPr/>
        <p:txBody>
          <a:bodyPr/>
          <a:lstStyle/>
          <a:p>
            <a:pPr>
              <a:defRPr/>
            </a:pPr>
            <a:fld id="{9E8F8F29-2482-D644-9BBC-8E8265B6293C}" type="slidenum">
              <a:rPr lang="en-US" altLang="en-US" smtClean="0"/>
              <a:pPr>
                <a:defRPr/>
              </a:pPr>
              <a:t>‹#›</a:t>
            </a:fld>
            <a:endParaRPr lang="en-US" altLang="en-US"/>
          </a:p>
        </p:txBody>
      </p:sp>
    </p:spTree>
    <p:extLst>
      <p:ext uri="{BB962C8B-B14F-4D97-AF65-F5344CB8AC3E}">
        <p14:creationId xmlns:p14="http://schemas.microsoft.com/office/powerpoint/2010/main" val="3265118472"/>
      </p:ext>
    </p:extLst>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87F0-6844-CB6E-0E9C-E6D9B56BAC2C}"/>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28DB13-0427-1DB7-B3F6-4AE44FFB5BFF}"/>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7E654-17D0-CFAD-47B9-BF7032954CB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0D32E64-8FD8-0C55-C426-7DA1256539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D70503-59E1-FAED-C47F-F192A13074FE}"/>
              </a:ext>
            </a:extLst>
          </p:cNvPr>
          <p:cNvSpPr>
            <a:spLocks noGrp="1"/>
          </p:cNvSpPr>
          <p:nvPr>
            <p:ph type="sldNum" sz="quarter" idx="12"/>
          </p:nvPr>
        </p:nvSpPr>
        <p:spPr/>
        <p:txBody>
          <a:bodyPr/>
          <a:lstStyle/>
          <a:p>
            <a:pPr>
              <a:defRPr/>
            </a:pPr>
            <a:fld id="{BED81B23-2B05-1542-BC7D-6DA29132F3B3}" type="slidenum">
              <a:rPr lang="en-US" altLang="en-US" smtClean="0"/>
              <a:pPr>
                <a:defRPr/>
              </a:pPr>
              <a:t>‹#›</a:t>
            </a:fld>
            <a:endParaRPr lang="en-US" altLang="en-US"/>
          </a:p>
        </p:txBody>
      </p:sp>
    </p:spTree>
    <p:extLst>
      <p:ext uri="{BB962C8B-B14F-4D97-AF65-F5344CB8AC3E}">
        <p14:creationId xmlns:p14="http://schemas.microsoft.com/office/powerpoint/2010/main" val="4034667884"/>
      </p:ext>
    </p:extLst>
  </p:cSld>
  <p:clrMapOvr>
    <a:masterClrMapping/>
  </p:clrMapOvr>
  <p:transition>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A131-73E4-2B77-86F3-FFC633CC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EECBB-CBAE-6916-4BA3-B23B3FDF484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0A63B-4D70-DEA9-53F0-D349981B92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1C0112-FE9E-71BB-36B3-8A3EC046468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0C2AE27-654D-621D-CD8B-E1EA4C6CF73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70FB6A-2EE5-3932-BDA6-F947A3AEB33D}"/>
              </a:ext>
            </a:extLst>
          </p:cNvPr>
          <p:cNvSpPr>
            <a:spLocks noGrp="1"/>
          </p:cNvSpPr>
          <p:nvPr>
            <p:ph type="sldNum" sz="quarter" idx="12"/>
          </p:nvPr>
        </p:nvSpPr>
        <p:spPr/>
        <p:txBody>
          <a:bodyPr/>
          <a:lstStyle/>
          <a:p>
            <a:pPr>
              <a:defRPr/>
            </a:pPr>
            <a:fld id="{70FBB8CD-C001-1247-BD2E-88A460348736}" type="slidenum">
              <a:rPr lang="en-US" altLang="en-US" smtClean="0"/>
              <a:pPr>
                <a:defRPr/>
              </a:pPr>
              <a:t>‹#›</a:t>
            </a:fld>
            <a:endParaRPr lang="en-US" altLang="en-US"/>
          </a:p>
        </p:txBody>
      </p:sp>
    </p:spTree>
    <p:extLst>
      <p:ext uri="{BB962C8B-B14F-4D97-AF65-F5344CB8AC3E}">
        <p14:creationId xmlns:p14="http://schemas.microsoft.com/office/powerpoint/2010/main" val="1149642805"/>
      </p:ext>
    </p:extLst>
  </p:cSld>
  <p:clrMapOvr>
    <a:masterClrMapping/>
  </p:clrMapOvr>
  <p:transition>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14E9-A7B2-83FD-14C0-C879C8581F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CFD10-C0D7-A64F-D7C6-B31347233E7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00871-F96E-0095-BA96-3805EB41C9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33263-B513-ED44-11FC-1CD53BF8D7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8615D-5F55-57A3-1CFB-04A10462BA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BD8F12-8E0F-090C-F785-F1660576B6E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2E002A4-3AAD-71A0-5130-57514D668F8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15FC0EA-CDD7-7DC9-E117-C69666DB04FB}"/>
              </a:ext>
            </a:extLst>
          </p:cNvPr>
          <p:cNvSpPr>
            <a:spLocks noGrp="1"/>
          </p:cNvSpPr>
          <p:nvPr>
            <p:ph type="sldNum" sz="quarter" idx="12"/>
          </p:nvPr>
        </p:nvSpPr>
        <p:spPr/>
        <p:txBody>
          <a:bodyPr/>
          <a:lstStyle/>
          <a:p>
            <a:pPr>
              <a:defRPr/>
            </a:pPr>
            <a:fld id="{84CB24F0-D2CE-0D47-A798-8210A28652BC}" type="slidenum">
              <a:rPr lang="en-US" altLang="en-US" smtClean="0"/>
              <a:pPr>
                <a:defRPr/>
              </a:pPr>
              <a:t>‹#›</a:t>
            </a:fld>
            <a:endParaRPr lang="en-US" altLang="en-US"/>
          </a:p>
        </p:txBody>
      </p:sp>
    </p:spTree>
    <p:extLst>
      <p:ext uri="{BB962C8B-B14F-4D97-AF65-F5344CB8AC3E}">
        <p14:creationId xmlns:p14="http://schemas.microsoft.com/office/powerpoint/2010/main" val="118058012"/>
      </p:ext>
    </p:extLst>
  </p:cSld>
  <p:clrMapOvr>
    <a:masterClrMapping/>
  </p:clrMapOvr>
  <p:transition>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4024-DE65-6F6E-4D54-F27F5F9678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0EBB2D-885B-F764-003D-21FF551879F5}"/>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B6528CF0-9DE8-AAAC-60B1-5E93B80E3E9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647A2AF5-5765-7F00-6259-ECE4979B33CA}"/>
              </a:ext>
            </a:extLst>
          </p:cNvPr>
          <p:cNvSpPr>
            <a:spLocks noGrp="1"/>
          </p:cNvSpPr>
          <p:nvPr>
            <p:ph type="sldNum" sz="quarter" idx="12"/>
          </p:nvPr>
        </p:nvSpPr>
        <p:spPr/>
        <p:txBody>
          <a:bodyPr/>
          <a:lstStyle/>
          <a:p>
            <a:pPr>
              <a:defRPr/>
            </a:pPr>
            <a:fld id="{E7A0A8D0-B68B-C44B-BB06-B2264BB45A1C}" type="slidenum">
              <a:rPr lang="en-US" altLang="en-US" smtClean="0"/>
              <a:pPr>
                <a:defRPr/>
              </a:pPr>
              <a:t>‹#›</a:t>
            </a:fld>
            <a:endParaRPr lang="en-US" altLang="en-US"/>
          </a:p>
        </p:txBody>
      </p:sp>
    </p:spTree>
    <p:extLst>
      <p:ext uri="{BB962C8B-B14F-4D97-AF65-F5344CB8AC3E}">
        <p14:creationId xmlns:p14="http://schemas.microsoft.com/office/powerpoint/2010/main" val="1110792925"/>
      </p:ext>
    </p:extLst>
  </p:cSld>
  <p:clrMapOvr>
    <a:masterClrMapping/>
  </p:clrMapOvr>
  <p:transition>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45ED1-5323-3BB6-4744-41C65B6E3273}"/>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6D81223D-22D7-8F28-125F-2B4B9C7B88C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C8BA9D4-27D3-4F7D-416D-20475C5410C8}"/>
              </a:ext>
            </a:extLst>
          </p:cNvPr>
          <p:cNvSpPr>
            <a:spLocks noGrp="1"/>
          </p:cNvSpPr>
          <p:nvPr>
            <p:ph type="sldNum" sz="quarter" idx="12"/>
          </p:nvPr>
        </p:nvSpPr>
        <p:spPr/>
        <p:txBody>
          <a:bodyPr/>
          <a:lstStyle/>
          <a:p>
            <a:pPr>
              <a:defRPr/>
            </a:pPr>
            <a:fld id="{818115D1-36CD-9D4D-B83E-A7C224775C24}" type="slidenum">
              <a:rPr lang="en-US" altLang="en-US" smtClean="0"/>
              <a:pPr>
                <a:defRPr/>
              </a:pPr>
              <a:t>‹#›</a:t>
            </a:fld>
            <a:endParaRPr lang="en-US" altLang="en-US"/>
          </a:p>
        </p:txBody>
      </p:sp>
    </p:spTree>
    <p:extLst>
      <p:ext uri="{BB962C8B-B14F-4D97-AF65-F5344CB8AC3E}">
        <p14:creationId xmlns:p14="http://schemas.microsoft.com/office/powerpoint/2010/main" val="1554240082"/>
      </p:ext>
    </p:extLst>
  </p:cSld>
  <p:clrMapOvr>
    <a:masterClrMapping/>
  </p:clrMapOvr>
  <p:transition>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CD0-4DF9-6B8E-2085-F5296BC2E0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420A7C-4C3E-8832-A779-099DCB7FAB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0A729-BD77-72A2-CF99-B551720A7A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179A7B-F468-F006-AB14-FF2F776FA0A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216DB31-8256-9F3A-7079-236FE83220D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942BF85-B879-285D-4A81-A8A675F6D2BD}"/>
              </a:ext>
            </a:extLst>
          </p:cNvPr>
          <p:cNvSpPr>
            <a:spLocks noGrp="1"/>
          </p:cNvSpPr>
          <p:nvPr>
            <p:ph type="sldNum" sz="quarter" idx="12"/>
          </p:nvPr>
        </p:nvSpPr>
        <p:spPr/>
        <p:txBody>
          <a:bodyPr/>
          <a:lstStyle/>
          <a:p>
            <a:pPr>
              <a:defRPr/>
            </a:pPr>
            <a:fld id="{AD186E2D-3802-B244-973D-3E6C3AB6033F}" type="slidenum">
              <a:rPr lang="en-US" altLang="en-US" smtClean="0"/>
              <a:pPr>
                <a:defRPr/>
              </a:pPr>
              <a:t>‹#›</a:t>
            </a:fld>
            <a:endParaRPr lang="en-US" altLang="en-US"/>
          </a:p>
        </p:txBody>
      </p:sp>
    </p:spTree>
    <p:extLst>
      <p:ext uri="{BB962C8B-B14F-4D97-AF65-F5344CB8AC3E}">
        <p14:creationId xmlns:p14="http://schemas.microsoft.com/office/powerpoint/2010/main" val="2536126606"/>
      </p:ext>
    </p:extLst>
  </p:cSld>
  <p:clrMapOvr>
    <a:masterClrMapping/>
  </p:clrMapOvr>
  <p:transition>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82F5-8012-55CB-CB1B-3FA8B4476C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78AFF8-44E3-1030-2BD1-1469BDEAC2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41DE27-AD00-C13D-13D4-4DBBBC811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FD1DA6-D57C-D7C5-397C-8F7A6993143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7E89714-F073-52D5-9429-915D5F3663E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FFBFC5F-1FCB-B5AC-5D76-969B254C57C4}"/>
              </a:ext>
            </a:extLst>
          </p:cNvPr>
          <p:cNvSpPr>
            <a:spLocks noGrp="1"/>
          </p:cNvSpPr>
          <p:nvPr>
            <p:ph type="sldNum" sz="quarter" idx="12"/>
          </p:nvPr>
        </p:nvSpPr>
        <p:spPr/>
        <p:txBody>
          <a:bodyPr/>
          <a:lstStyle/>
          <a:p>
            <a:pPr>
              <a:defRPr/>
            </a:pPr>
            <a:fld id="{75A73966-6818-B844-AC37-BE5F30362575}" type="slidenum">
              <a:rPr lang="en-US" altLang="en-US" smtClean="0"/>
              <a:pPr>
                <a:defRPr/>
              </a:pPr>
              <a:t>‹#›</a:t>
            </a:fld>
            <a:endParaRPr lang="en-US" altLang="en-US"/>
          </a:p>
        </p:txBody>
      </p:sp>
    </p:spTree>
    <p:extLst>
      <p:ext uri="{BB962C8B-B14F-4D97-AF65-F5344CB8AC3E}">
        <p14:creationId xmlns:p14="http://schemas.microsoft.com/office/powerpoint/2010/main" val="471715987"/>
      </p:ext>
    </p:extLst>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D53DD-24E9-A61A-93D4-B4D86822F0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392D2-1519-9E30-9687-61E789AA8F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0D5B-2AB3-77B2-0B6D-8565000732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0B201A7-0DB6-C62E-ABD3-F696607943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5235235-C1A7-1FF6-9625-8E6210526CA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07A32E2-1295-EB42-90D0-65617A1EEA7F}" type="slidenum">
              <a:rPr lang="en-US" altLang="en-US" smtClean="0"/>
              <a:pPr>
                <a:defRPr/>
              </a:pPr>
              <a:t>‹#›</a:t>
            </a:fld>
            <a:endParaRPr lang="en-US" altLang="en-US"/>
          </a:p>
        </p:txBody>
      </p:sp>
    </p:spTree>
    <p:extLst>
      <p:ext uri="{BB962C8B-B14F-4D97-AF65-F5344CB8AC3E}">
        <p14:creationId xmlns:p14="http://schemas.microsoft.com/office/powerpoint/2010/main" val="158779159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5" r:id="rId12"/>
  </p:sldLayoutIdLst>
  <p:transition>
    <p:blinds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6.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jpg"/><Relationship Id="rId5" Type="http://schemas.openxmlformats.org/officeDocument/2006/relationships/image" Target="../media/image6.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hyperlink" Target="https://www.dol.gov/agencies/whd/fact-sheets/28d-fmla-employer%20notification"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www.dol.gov/sites/dolgov/files/WHD/legacy/files/fmlasp.pdf" TargetMode="External"/><Relationship Id="rId5" Type="http://schemas.openxmlformats.org/officeDocument/2006/relationships/hyperlink" Target="https://www.dol.gov/sites/dolgov/files/WHD/legacy/files/fmlaen.pdf" TargetMode="External"/><Relationship Id="rId4" Type="http://schemas.openxmlformats.org/officeDocument/2006/relationships/notesSlide" Target="../notesSlides/notesSlide6.xml"/><Relationship Id="rId9" Type="http://schemas.openxmlformats.org/officeDocument/2006/relationships/image" Target="../media/image5.jp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7.xml"/><Relationship Id="rId9"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jp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5.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8.jpg"/><Relationship Id="rId5" Type="http://schemas.openxmlformats.org/officeDocument/2006/relationships/image" Target="../media/image20.jpg"/><Relationship Id="rId10" Type="http://schemas.openxmlformats.org/officeDocument/2006/relationships/image" Target="../media/image22.jp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6.jpg"/><Relationship Id="rId5" Type="http://schemas.openxmlformats.org/officeDocument/2006/relationships/image" Target="../media/image27.jp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6.png"/><Relationship Id="rId4" Type="http://schemas.openxmlformats.org/officeDocument/2006/relationships/hyperlink" Target="http://www.mstephenstc.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41000">
              <a:schemeClr val="accent6">
                <a:lumMod val="5000"/>
                <a:lumOff val="95000"/>
              </a:schemeClr>
            </a:gs>
            <a:gs pos="100000">
              <a:schemeClr val="accent6">
                <a:lumMod val="45000"/>
                <a:lumOff val="55000"/>
              </a:schemeClr>
            </a:gs>
            <a:gs pos="86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89F8DB6-3A92-2E80-A4AD-88CC63987D26}"/>
              </a:ext>
            </a:extLst>
          </p:cNvPr>
          <p:cNvSpPr>
            <a:spLocks noGrp="1" noChangeArrowheads="1"/>
          </p:cNvSpPr>
          <p:nvPr>
            <p:ph type="ctrTitle"/>
          </p:nvPr>
        </p:nvSpPr>
        <p:spPr>
          <a:xfrm>
            <a:off x="1098550" y="4038600"/>
            <a:ext cx="6946900" cy="1451934"/>
          </a:xfrm>
        </p:spPr>
        <p:txBody>
          <a:bodyPr rtlCol="0"/>
          <a:lstStyle/>
          <a:p>
            <a:pPr algn="ctr" eaLnBrk="1" fontAlgn="auto" hangingPunct="1">
              <a:spcAft>
                <a:spcPts val="0"/>
              </a:spcAft>
              <a:defRPr/>
            </a:pPr>
            <a:r>
              <a:rPr lang="en-US" sz="4400" b="1" dirty="0">
                <a:solidFill>
                  <a:schemeClr val="tx2">
                    <a:satMod val="130000"/>
                  </a:schemeClr>
                </a:solidFill>
                <a:latin typeface="+mn-lt"/>
              </a:rPr>
              <a:t>The Family and Medical Leave Act</a:t>
            </a:r>
          </a:p>
        </p:txBody>
      </p:sp>
      <p:pic>
        <p:nvPicPr>
          <p:cNvPr id="3" name="Picture 3" descr="ed95830b-5305-4bd5-aa89-f9efd0ff5f7f">
            <a:extLst>
              <a:ext uri="{FF2B5EF4-FFF2-40B4-BE49-F238E27FC236}">
                <a16:creationId xmlns:a16="http://schemas.microsoft.com/office/drawing/2014/main" id="{00BFAF1F-A5DA-A566-4F0F-DE4B51109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05003"/>
            <a:ext cx="1981199" cy="17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MHRA">
            <a:extLst>
              <a:ext uri="{FF2B5EF4-FFF2-40B4-BE49-F238E27FC236}">
                <a16:creationId xmlns:a16="http://schemas.microsoft.com/office/drawing/2014/main" id="{5E2E8B86-358A-5A2C-AFB3-AC35ECD71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252902"/>
            <a:ext cx="5352771" cy="1578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38B4760-9790-DFC9-9075-D76B0917C2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239" y="405003"/>
            <a:ext cx="1160505" cy="1713274"/>
          </a:xfrm>
          <a:prstGeom prst="rect">
            <a:avLst/>
          </a:prstGeom>
          <a:effectLst>
            <a:softEdge rad="44952"/>
          </a:effectLst>
        </p:spPr>
      </p:pic>
      <p:pic>
        <p:nvPicPr>
          <p:cNvPr id="8" name="Picture 7">
            <a:extLst>
              <a:ext uri="{FF2B5EF4-FFF2-40B4-BE49-F238E27FC236}">
                <a16:creationId xmlns:a16="http://schemas.microsoft.com/office/drawing/2014/main" id="{37A5262C-8FA0-6F53-C852-68FB55BFCA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1882" y="1687706"/>
            <a:ext cx="4515907" cy="3764744"/>
          </a:xfrm>
          <a:prstGeom prst="rect">
            <a:avLst/>
          </a:prstGeom>
          <a:effectLst>
            <a:softEdge rad="63327"/>
          </a:effectLst>
        </p:spPr>
      </p:pic>
      <p:pic>
        <p:nvPicPr>
          <p:cNvPr id="12" name="Picture 11">
            <a:extLst>
              <a:ext uri="{FF2B5EF4-FFF2-40B4-BE49-F238E27FC236}">
                <a16:creationId xmlns:a16="http://schemas.microsoft.com/office/drawing/2014/main" id="{0E49F906-86DD-D3E6-5291-E4BCAA86F3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4600" y="914400"/>
            <a:ext cx="3886200" cy="5257800"/>
          </a:xfrm>
          <a:prstGeom prst="rect">
            <a:avLst/>
          </a:prstGeom>
        </p:spPr>
      </p:pic>
      <p:sp>
        <p:nvSpPr>
          <p:cNvPr id="13" name="TextBox 12">
            <a:extLst>
              <a:ext uri="{FF2B5EF4-FFF2-40B4-BE49-F238E27FC236}">
                <a16:creationId xmlns:a16="http://schemas.microsoft.com/office/drawing/2014/main" id="{71230642-8C33-5577-D881-65DC0E5B496D}"/>
              </a:ext>
            </a:extLst>
          </p:cNvPr>
          <p:cNvSpPr txBox="1"/>
          <p:nvPr/>
        </p:nvSpPr>
        <p:spPr>
          <a:xfrm>
            <a:off x="2079577" y="554667"/>
            <a:ext cx="5311823" cy="1015663"/>
          </a:xfrm>
          <a:prstGeom prst="rect">
            <a:avLst/>
          </a:prstGeom>
          <a:noFill/>
        </p:spPr>
        <p:txBody>
          <a:bodyPr wrap="square" rtlCol="0">
            <a:spAutoFit/>
          </a:bodyPr>
          <a:lstStyle/>
          <a:p>
            <a:pPr algn="ctr"/>
            <a:r>
              <a:rPr lang="en-US" sz="6000" dirty="0"/>
              <a:t>Welcome!</a:t>
            </a:r>
          </a:p>
        </p:txBody>
      </p:sp>
      <p:pic>
        <p:nvPicPr>
          <p:cNvPr id="16" name="try again part one.mp3">
            <a:hlinkClick r:id="" action="ppaction://media"/>
            <a:extLst>
              <a:ext uri="{FF2B5EF4-FFF2-40B4-BE49-F238E27FC236}">
                <a16:creationId xmlns:a16="http://schemas.microsoft.com/office/drawing/2014/main" id="{AA9C8A34-4EF9-2DFE-63A4-342E9CFB19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34846" y="6420742"/>
            <a:ext cx="484909" cy="398836"/>
          </a:xfrm>
          <a:prstGeom prst="rect">
            <a:avLst/>
          </a:prstGeom>
        </p:spPr>
      </p:pic>
      <p:pic>
        <p:nvPicPr>
          <p:cNvPr id="6" name="Picture 5">
            <a:extLst>
              <a:ext uri="{FF2B5EF4-FFF2-40B4-BE49-F238E27FC236}">
                <a16:creationId xmlns:a16="http://schemas.microsoft.com/office/drawing/2014/main" id="{D64F29B6-2473-91AC-1841-21A3F7C933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4653" y="1754865"/>
            <a:ext cx="5311823" cy="3652137"/>
          </a:xfrm>
          <a:prstGeom prst="rect">
            <a:avLst/>
          </a:prstGeom>
          <a:effectLst>
            <a:softEdge rad="103142"/>
          </a:effectLst>
        </p:spPr>
      </p:pic>
    </p:spTree>
  </p:cSld>
  <p:clrMapOvr>
    <a:masterClrMapping/>
  </p:clrMapOvr>
  <mc:AlternateContent xmlns:mc="http://schemas.openxmlformats.org/markup-compatibility/2006" xmlns:p14="http://schemas.microsoft.com/office/powerpoint/2010/main">
    <mc:Choice Requires="p14">
      <p:transition spd="med" p14:dur="700" advTm="48600">
        <p:fade/>
      </p:transition>
    </mc:Choice>
    <mc:Fallback xmlns="">
      <p:transition spd="med" advTm="48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84" fill="hold"/>
                                        <p:tgtEl>
                                          <p:spTgt spid="16"/>
                                        </p:tgtEl>
                                      </p:cBhvr>
                                    </p:cmd>
                                  </p:childTnLst>
                                </p:cTn>
                              </p:par>
                              <p:par>
                                <p:cTn id="7" presetID="9"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1000"/>
                                        <p:tgtEl>
                                          <p:spTgt spid="13"/>
                                        </p:tgtEl>
                                      </p:cBhvr>
                                    </p:animEffect>
                                  </p:childTnLst>
                                </p:cTn>
                              </p:par>
                              <p:par>
                                <p:cTn id="10" presetID="9" presetClass="entr" presetSubtype="0" fill="hold" nodeType="withEffect">
                                  <p:stCondLst>
                                    <p:cond delay="40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1000"/>
                                        <p:tgtEl>
                                          <p:spTgt spid="8"/>
                                        </p:tgtEl>
                                      </p:cBhvr>
                                    </p:animEffect>
                                  </p:childTnLst>
                                </p:cTn>
                              </p:par>
                              <p:par>
                                <p:cTn id="13" presetID="9" presetClass="entr" presetSubtype="0" fill="hold" nodeType="withEffect">
                                  <p:stCondLst>
                                    <p:cond delay="75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000"/>
                                        <p:tgtEl>
                                          <p:spTgt spid="5"/>
                                        </p:tgtEl>
                                      </p:cBhvr>
                                    </p:animEffect>
                                  </p:childTnLst>
                                </p:cTn>
                              </p:par>
                              <p:par>
                                <p:cTn id="16" presetID="9" presetClass="exit" presetSubtype="0" fill="hold" grpId="1" nodeType="withEffect">
                                  <p:stCondLst>
                                    <p:cond delay="10000"/>
                                  </p:stCondLst>
                                  <p:childTnLst>
                                    <p:animEffect transition="out" filter="dissolv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par>
                                <p:cTn id="19" presetID="9" presetClass="exit" presetSubtype="0" fill="hold" nodeType="withEffect">
                                  <p:stCondLst>
                                    <p:cond delay="10000"/>
                                  </p:stCondLst>
                                  <p:childTnLst>
                                    <p:animEffect transition="out" filter="dissolv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9" presetClass="exit" presetSubtype="0" fill="hold" nodeType="withEffect">
                                  <p:stCondLst>
                                    <p:cond delay="10000"/>
                                  </p:stCondLst>
                                  <p:childTnLst>
                                    <p:animEffect transition="out" filter="dissolv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par>
                                <p:cTn id="25" presetID="9" presetClass="entr" presetSubtype="0" fill="hold" nodeType="withEffect">
                                  <p:stCondLst>
                                    <p:cond delay="1100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1000"/>
                                        <p:tgtEl>
                                          <p:spTgt spid="3"/>
                                        </p:tgtEl>
                                      </p:cBhvr>
                                    </p:animEffect>
                                  </p:childTnLst>
                                </p:cTn>
                              </p:par>
                              <p:par>
                                <p:cTn id="28" presetID="9" presetClass="entr" presetSubtype="0" fill="hold" nodeType="withEffect">
                                  <p:stCondLst>
                                    <p:cond delay="1200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1000"/>
                                        <p:tgtEl>
                                          <p:spTgt spid="4"/>
                                        </p:tgtEl>
                                      </p:cBhvr>
                                    </p:animEffect>
                                  </p:childTnLst>
                                </p:cTn>
                              </p:par>
                              <p:par>
                                <p:cTn id="31" presetID="9" presetClass="entr" presetSubtype="0" fill="hold" grpId="0" nodeType="withEffect">
                                  <p:stCondLst>
                                    <p:cond delay="16600"/>
                                  </p:stCondLst>
                                  <p:childTnLst>
                                    <p:set>
                                      <p:cBhvr>
                                        <p:cTn id="32" dur="1" fill="hold">
                                          <p:stCondLst>
                                            <p:cond delay="0"/>
                                          </p:stCondLst>
                                        </p:cTn>
                                        <p:tgtEl>
                                          <p:spTgt spid="2050"/>
                                        </p:tgtEl>
                                        <p:attrNameLst>
                                          <p:attrName>style.visibility</p:attrName>
                                        </p:attrNameLst>
                                      </p:cBhvr>
                                      <p:to>
                                        <p:strVal val="visible"/>
                                      </p:to>
                                    </p:set>
                                    <p:animEffect transition="in" filter="dissolve">
                                      <p:cBhvr>
                                        <p:cTn id="33" dur="1000"/>
                                        <p:tgtEl>
                                          <p:spTgt spid="2050"/>
                                        </p:tgtEl>
                                      </p:cBhvr>
                                    </p:animEffect>
                                  </p:childTnLst>
                                </p:cTn>
                              </p:par>
                              <p:par>
                                <p:cTn id="34" presetID="9" presetClass="exit" presetSubtype="0" fill="hold" nodeType="withEffect">
                                  <p:stCondLst>
                                    <p:cond delay="19000"/>
                                  </p:stCondLst>
                                  <p:childTnLst>
                                    <p:animEffect transition="out" filter="dissolve">
                                      <p:cBhvr>
                                        <p:cTn id="35" dur="1000"/>
                                        <p:tgtEl>
                                          <p:spTgt spid="3"/>
                                        </p:tgtEl>
                                      </p:cBhvr>
                                    </p:animEffect>
                                    <p:set>
                                      <p:cBhvr>
                                        <p:cTn id="36" dur="1" fill="hold">
                                          <p:stCondLst>
                                            <p:cond delay="999"/>
                                          </p:stCondLst>
                                        </p:cTn>
                                        <p:tgtEl>
                                          <p:spTgt spid="3"/>
                                        </p:tgtEl>
                                        <p:attrNameLst>
                                          <p:attrName>style.visibility</p:attrName>
                                        </p:attrNameLst>
                                      </p:cBhvr>
                                      <p:to>
                                        <p:strVal val="hidden"/>
                                      </p:to>
                                    </p:set>
                                  </p:childTnLst>
                                </p:cTn>
                              </p:par>
                              <p:par>
                                <p:cTn id="37" presetID="9" presetClass="exit" presetSubtype="0" fill="hold" nodeType="withEffect">
                                  <p:stCondLst>
                                    <p:cond delay="19000"/>
                                  </p:stCondLst>
                                  <p:childTnLst>
                                    <p:animEffect transition="out" filter="dissolve">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par>
                                <p:cTn id="40" presetID="9" presetClass="exit" presetSubtype="0" fill="hold" grpId="1" nodeType="withEffect">
                                  <p:stCondLst>
                                    <p:cond delay="19000"/>
                                  </p:stCondLst>
                                  <p:childTnLst>
                                    <p:animEffect transition="out" filter="dissolve">
                                      <p:cBhvr>
                                        <p:cTn id="41" dur="1000"/>
                                        <p:tgtEl>
                                          <p:spTgt spid="2050"/>
                                        </p:tgtEl>
                                      </p:cBhvr>
                                    </p:animEffect>
                                    <p:set>
                                      <p:cBhvr>
                                        <p:cTn id="42" dur="1" fill="hold">
                                          <p:stCondLst>
                                            <p:cond delay="999"/>
                                          </p:stCondLst>
                                        </p:cTn>
                                        <p:tgtEl>
                                          <p:spTgt spid="2050"/>
                                        </p:tgtEl>
                                        <p:attrNameLst>
                                          <p:attrName>style.visibility</p:attrName>
                                        </p:attrNameLst>
                                      </p:cBhvr>
                                      <p:to>
                                        <p:strVal val="hidden"/>
                                      </p:to>
                                    </p:set>
                                  </p:childTnLst>
                                </p:cTn>
                              </p:par>
                              <p:par>
                                <p:cTn id="43" presetID="9" presetClass="entr" presetSubtype="0" fill="hold" nodeType="withEffect">
                                  <p:stCondLst>
                                    <p:cond delay="2000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1000"/>
                                        <p:tgtEl>
                                          <p:spTgt spid="12"/>
                                        </p:tgtEl>
                                      </p:cBhvr>
                                    </p:animEffect>
                                  </p:childTnLst>
                                </p:cTn>
                              </p:par>
                              <p:par>
                                <p:cTn id="46" presetID="9" presetClass="exit" presetSubtype="0" fill="hold" nodeType="withEffect">
                                  <p:stCondLst>
                                    <p:cond delay="30000"/>
                                  </p:stCondLst>
                                  <p:childTnLst>
                                    <p:animEffect transition="out" filter="dissolv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par>
                                <p:cTn id="49" presetID="9" presetClass="entr" presetSubtype="0" fill="hold" nodeType="withEffect">
                                  <p:stCondLst>
                                    <p:cond delay="3100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1000"/>
                                        <p:tgtEl>
                                          <p:spTgt spid="6"/>
                                        </p:tgtEl>
                                      </p:cBhvr>
                                    </p:animEffect>
                                  </p:childTnLst>
                                </p:cTn>
                              </p:par>
                              <p:par>
                                <p:cTn id="52" presetID="9" presetClass="exit" presetSubtype="0" fill="hold" nodeType="withEffect">
                                  <p:stCondLst>
                                    <p:cond delay="37000"/>
                                  </p:stCondLst>
                                  <p:childTnLst>
                                    <p:animEffect transition="out" filter="dissolv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9" presetClass="entr" presetSubtype="0" fill="hold" nodeType="withEffect">
                                  <p:stCondLst>
                                    <p:cond delay="38000"/>
                                  </p:stCondLst>
                                  <p:childTnLst>
                                    <p:set>
                                      <p:cBhvr>
                                        <p:cTn id="56" dur="1" fill="hold">
                                          <p:stCondLst>
                                            <p:cond delay="0"/>
                                          </p:stCondLst>
                                        </p:cTn>
                                        <p:tgtEl>
                                          <p:spTgt spid="8"/>
                                        </p:tgtEl>
                                        <p:attrNameLst>
                                          <p:attrName>style.visibility</p:attrName>
                                        </p:attrNameLst>
                                      </p:cBhvr>
                                      <p:to>
                                        <p:strVal val="visible"/>
                                      </p:to>
                                    </p:set>
                                    <p:animEffect transition="in" filter="dissolv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6"/>
                </p:tgtEl>
              </p:cMediaNode>
            </p:audio>
          </p:childTnLst>
        </p:cTn>
      </p:par>
    </p:tnLst>
    <p:bldLst>
      <p:bldP spid="2050" grpId="0"/>
      <p:bldP spid="2050"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FA501-D105-E1ED-B394-24DEE7D8802E}"/>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0"/>
            <a:ext cx="9144000" cy="6851835"/>
          </a:xfrm>
          <a:prstGeom prst="rect">
            <a:avLst/>
          </a:prstGeom>
        </p:spPr>
      </p:pic>
      <p:sp>
        <p:nvSpPr>
          <p:cNvPr id="44" name="Bent-Up Arrow 43">
            <a:extLst>
              <a:ext uri="{FF2B5EF4-FFF2-40B4-BE49-F238E27FC236}">
                <a16:creationId xmlns:a16="http://schemas.microsoft.com/office/drawing/2014/main" id="{F13F1C2C-768E-95B1-2D80-F0C0AA3DEAC2}"/>
              </a:ext>
            </a:extLst>
          </p:cNvPr>
          <p:cNvSpPr/>
          <p:nvPr/>
        </p:nvSpPr>
        <p:spPr>
          <a:xfrm rot="16200000" flipV="1">
            <a:off x="731543" y="256405"/>
            <a:ext cx="777856" cy="1231037"/>
          </a:xfrm>
          <a:prstGeom prst="bentUpArrow">
            <a:avLst>
              <a:gd name="adj1" fmla="val 25000"/>
              <a:gd name="adj2" fmla="val 23495"/>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ent-Up Arrow 32">
            <a:extLst>
              <a:ext uri="{FF2B5EF4-FFF2-40B4-BE49-F238E27FC236}">
                <a16:creationId xmlns:a16="http://schemas.microsoft.com/office/drawing/2014/main" id="{75D78F43-306A-969A-29A7-329175BB2C20}"/>
              </a:ext>
            </a:extLst>
          </p:cNvPr>
          <p:cNvSpPr/>
          <p:nvPr/>
        </p:nvSpPr>
        <p:spPr>
          <a:xfrm flipH="1">
            <a:off x="4042949" y="3449068"/>
            <a:ext cx="1381397" cy="635932"/>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nt-Up Arrow 29">
            <a:extLst>
              <a:ext uri="{FF2B5EF4-FFF2-40B4-BE49-F238E27FC236}">
                <a16:creationId xmlns:a16="http://schemas.microsoft.com/office/drawing/2014/main" id="{2970E7F5-1B6C-39CC-4E90-6B419FC9DA8E}"/>
              </a:ext>
            </a:extLst>
          </p:cNvPr>
          <p:cNvSpPr/>
          <p:nvPr/>
        </p:nvSpPr>
        <p:spPr>
          <a:xfrm>
            <a:off x="5586816" y="1150322"/>
            <a:ext cx="952912" cy="65205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ent-Up Arrow 33">
            <a:extLst>
              <a:ext uri="{FF2B5EF4-FFF2-40B4-BE49-F238E27FC236}">
                <a16:creationId xmlns:a16="http://schemas.microsoft.com/office/drawing/2014/main" id="{9EA10403-AB71-7501-559B-94E1F922EC5C}"/>
              </a:ext>
            </a:extLst>
          </p:cNvPr>
          <p:cNvSpPr/>
          <p:nvPr/>
        </p:nvSpPr>
        <p:spPr>
          <a:xfrm flipH="1" flipV="1">
            <a:off x="1361349" y="2438813"/>
            <a:ext cx="1749785" cy="47296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ent-Up Arrow 40">
            <a:extLst>
              <a:ext uri="{FF2B5EF4-FFF2-40B4-BE49-F238E27FC236}">
                <a16:creationId xmlns:a16="http://schemas.microsoft.com/office/drawing/2014/main" id="{19DA422E-7329-6F97-7680-364412D44006}"/>
              </a:ext>
            </a:extLst>
          </p:cNvPr>
          <p:cNvSpPr/>
          <p:nvPr/>
        </p:nvSpPr>
        <p:spPr>
          <a:xfrm flipH="1" flipV="1">
            <a:off x="610414" y="4874668"/>
            <a:ext cx="1726608" cy="701174"/>
          </a:xfrm>
          <a:prstGeom prst="bentUpArrow">
            <a:avLst>
              <a:gd name="adj1" fmla="val 25000"/>
              <a:gd name="adj2" fmla="val 27522"/>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6CA5866-46DD-BA56-B29D-23A7D648C664}"/>
              </a:ext>
            </a:extLst>
          </p:cNvPr>
          <p:cNvSpPr/>
          <p:nvPr/>
        </p:nvSpPr>
        <p:spPr>
          <a:xfrm>
            <a:off x="1735990" y="6165"/>
            <a:ext cx="1828800" cy="111612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Display the FMLA poster &amp; provide General Notice</a:t>
            </a:r>
          </a:p>
        </p:txBody>
      </p:sp>
      <p:sp>
        <p:nvSpPr>
          <p:cNvPr id="12" name="Rounded Rectangle 11">
            <a:extLst>
              <a:ext uri="{FF2B5EF4-FFF2-40B4-BE49-F238E27FC236}">
                <a16:creationId xmlns:a16="http://schemas.microsoft.com/office/drawing/2014/main" id="{9EBD3A4D-D3D9-379D-86F7-11F21441055F}"/>
              </a:ext>
            </a:extLst>
          </p:cNvPr>
          <p:cNvSpPr/>
          <p:nvPr/>
        </p:nvSpPr>
        <p:spPr>
          <a:xfrm>
            <a:off x="3598813" y="1108408"/>
            <a:ext cx="2001068" cy="106154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Employee asks for FMLA or employer learns leave may be for FMLA qualifying reason</a:t>
            </a:r>
          </a:p>
        </p:txBody>
      </p:sp>
      <p:sp>
        <p:nvSpPr>
          <p:cNvPr id="13" name="Rounded Rectangle 12">
            <a:extLst>
              <a:ext uri="{FF2B5EF4-FFF2-40B4-BE49-F238E27FC236}">
                <a16:creationId xmlns:a16="http://schemas.microsoft.com/office/drawing/2014/main" id="{FD705F78-76BC-933F-F5FE-460B8AAEA260}"/>
              </a:ext>
            </a:extLst>
          </p:cNvPr>
          <p:cNvSpPr/>
          <p:nvPr/>
        </p:nvSpPr>
        <p:spPr>
          <a:xfrm>
            <a:off x="5703165" y="195737"/>
            <a:ext cx="1676399"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Determine if employee is eligible</a:t>
            </a:r>
          </a:p>
        </p:txBody>
      </p:sp>
      <p:sp>
        <p:nvSpPr>
          <p:cNvPr id="14" name="Rounded Rectangle 13">
            <a:extLst>
              <a:ext uri="{FF2B5EF4-FFF2-40B4-BE49-F238E27FC236}">
                <a16:creationId xmlns:a16="http://schemas.microsoft.com/office/drawing/2014/main" id="{C848DEB8-EC1E-381D-D60A-7EBBC5DF94A4}"/>
              </a:ext>
            </a:extLst>
          </p:cNvPr>
          <p:cNvSpPr/>
          <p:nvPr/>
        </p:nvSpPr>
        <p:spPr>
          <a:xfrm>
            <a:off x="6716758" y="1440185"/>
            <a:ext cx="2305868" cy="12763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Provide Eligibility and Rights &amp; Responsibilities to the employee</a:t>
            </a:r>
          </a:p>
        </p:txBody>
      </p:sp>
      <p:sp>
        <p:nvSpPr>
          <p:cNvPr id="16" name="Rounded Rectangle 15">
            <a:extLst>
              <a:ext uri="{FF2B5EF4-FFF2-40B4-BE49-F238E27FC236}">
                <a16:creationId xmlns:a16="http://schemas.microsoft.com/office/drawing/2014/main" id="{9E63CC55-718B-91FE-6A4A-703A1C2C80E0}"/>
              </a:ext>
            </a:extLst>
          </p:cNvPr>
          <p:cNvSpPr/>
          <p:nvPr/>
        </p:nvSpPr>
        <p:spPr>
          <a:xfrm>
            <a:off x="5424347" y="2946470"/>
            <a:ext cx="2001068" cy="132261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Certification Process (question - required or not)</a:t>
            </a:r>
          </a:p>
        </p:txBody>
      </p:sp>
      <p:sp>
        <p:nvSpPr>
          <p:cNvPr id="18" name="Rounded Rectangle 17">
            <a:extLst>
              <a:ext uri="{FF2B5EF4-FFF2-40B4-BE49-F238E27FC236}">
                <a16:creationId xmlns:a16="http://schemas.microsoft.com/office/drawing/2014/main" id="{F6475451-18F7-3E58-16A1-C4F521C2829A}"/>
              </a:ext>
            </a:extLst>
          </p:cNvPr>
          <p:cNvSpPr/>
          <p:nvPr/>
        </p:nvSpPr>
        <p:spPr>
          <a:xfrm>
            <a:off x="2337022" y="4206233"/>
            <a:ext cx="2200005" cy="115715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Grant or deny leave request &amp; provide Designation notice to employee</a:t>
            </a:r>
          </a:p>
        </p:txBody>
      </p:sp>
      <p:sp>
        <p:nvSpPr>
          <p:cNvPr id="19" name="Rounded Rectangle 18">
            <a:extLst>
              <a:ext uri="{FF2B5EF4-FFF2-40B4-BE49-F238E27FC236}">
                <a16:creationId xmlns:a16="http://schemas.microsoft.com/office/drawing/2014/main" id="{C015883E-2619-CF9F-BDCF-0851393C3685}"/>
              </a:ext>
            </a:extLst>
          </p:cNvPr>
          <p:cNvSpPr/>
          <p:nvPr/>
        </p:nvSpPr>
        <p:spPr>
          <a:xfrm>
            <a:off x="3087185" y="2282114"/>
            <a:ext cx="1911530" cy="115715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 employee know that Certification will be required</a:t>
            </a:r>
          </a:p>
        </p:txBody>
      </p:sp>
      <p:sp>
        <p:nvSpPr>
          <p:cNvPr id="20" name="Rounded Rectangle 19">
            <a:extLst>
              <a:ext uri="{FF2B5EF4-FFF2-40B4-BE49-F238E27FC236}">
                <a16:creationId xmlns:a16="http://schemas.microsoft.com/office/drawing/2014/main" id="{E921AC82-DA00-7399-305C-33FA7E80ED12}"/>
              </a:ext>
            </a:extLst>
          </p:cNvPr>
          <p:cNvSpPr/>
          <p:nvPr/>
        </p:nvSpPr>
        <p:spPr>
          <a:xfrm>
            <a:off x="62046" y="2888380"/>
            <a:ext cx="2085701"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Determine if leave is for an FMLA -qualifying reason</a:t>
            </a:r>
          </a:p>
        </p:txBody>
      </p:sp>
      <p:sp>
        <p:nvSpPr>
          <p:cNvPr id="21" name="Rounded Rectangle 20">
            <a:extLst>
              <a:ext uri="{FF2B5EF4-FFF2-40B4-BE49-F238E27FC236}">
                <a16:creationId xmlns:a16="http://schemas.microsoft.com/office/drawing/2014/main" id="{A345A59C-C5D7-AAD9-00D3-AFC6D91E4ACF}"/>
              </a:ext>
            </a:extLst>
          </p:cNvPr>
          <p:cNvSpPr/>
          <p:nvPr/>
        </p:nvSpPr>
        <p:spPr>
          <a:xfrm>
            <a:off x="179798" y="5589697"/>
            <a:ext cx="1711233" cy="11755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Maintain Health Benefits During Leave</a:t>
            </a:r>
          </a:p>
        </p:txBody>
      </p:sp>
      <p:sp>
        <p:nvSpPr>
          <p:cNvPr id="28" name="Bent-Up Arrow 27">
            <a:extLst>
              <a:ext uri="{FF2B5EF4-FFF2-40B4-BE49-F238E27FC236}">
                <a16:creationId xmlns:a16="http://schemas.microsoft.com/office/drawing/2014/main" id="{251BC71E-B117-E5C1-5C2F-C0EDCFB6206B}"/>
              </a:ext>
            </a:extLst>
          </p:cNvPr>
          <p:cNvSpPr/>
          <p:nvPr/>
        </p:nvSpPr>
        <p:spPr>
          <a:xfrm flipV="1">
            <a:off x="3564790" y="451100"/>
            <a:ext cx="1025435" cy="615584"/>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Up Arrow 30">
            <a:extLst>
              <a:ext uri="{FF2B5EF4-FFF2-40B4-BE49-F238E27FC236}">
                <a16:creationId xmlns:a16="http://schemas.microsoft.com/office/drawing/2014/main" id="{2615DE07-74C2-52ED-CC89-0E4F4FC61DE3}"/>
              </a:ext>
            </a:extLst>
          </p:cNvPr>
          <p:cNvSpPr/>
          <p:nvPr/>
        </p:nvSpPr>
        <p:spPr>
          <a:xfrm flipV="1">
            <a:off x="7379564" y="673147"/>
            <a:ext cx="1434738" cy="76703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Up Arrow 31">
            <a:extLst>
              <a:ext uri="{FF2B5EF4-FFF2-40B4-BE49-F238E27FC236}">
                <a16:creationId xmlns:a16="http://schemas.microsoft.com/office/drawing/2014/main" id="{D5CADF65-5D87-A97A-15B9-58E5AF9DD2F8}"/>
              </a:ext>
            </a:extLst>
          </p:cNvPr>
          <p:cNvSpPr/>
          <p:nvPr/>
        </p:nvSpPr>
        <p:spPr>
          <a:xfrm rot="16200000" flipH="1">
            <a:off x="7776507" y="2365420"/>
            <a:ext cx="732558" cy="1434739"/>
          </a:xfrm>
          <a:prstGeom prst="bentUpArrow">
            <a:avLst>
              <a:gd name="adj1" fmla="val 25000"/>
              <a:gd name="adj2" fmla="val 23207"/>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ent-Up Arrow 34">
            <a:extLst>
              <a:ext uri="{FF2B5EF4-FFF2-40B4-BE49-F238E27FC236}">
                <a16:creationId xmlns:a16="http://schemas.microsoft.com/office/drawing/2014/main" id="{A5715F01-29BA-CD7A-8824-334E9173995A}"/>
              </a:ext>
            </a:extLst>
          </p:cNvPr>
          <p:cNvSpPr/>
          <p:nvPr/>
        </p:nvSpPr>
        <p:spPr>
          <a:xfrm flipV="1">
            <a:off x="2147747" y="3571051"/>
            <a:ext cx="1025435" cy="615584"/>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9C0E1984-6DE8-721A-A9C7-22F072FEEE86}"/>
              </a:ext>
            </a:extLst>
          </p:cNvPr>
          <p:cNvSpPr/>
          <p:nvPr/>
        </p:nvSpPr>
        <p:spPr>
          <a:xfrm>
            <a:off x="8976" y="1172825"/>
            <a:ext cx="1828800"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Employee</a:t>
            </a:r>
          </a:p>
        </p:txBody>
      </p:sp>
      <p:sp>
        <p:nvSpPr>
          <p:cNvPr id="2" name="5-Point Star 1">
            <a:extLst>
              <a:ext uri="{FF2B5EF4-FFF2-40B4-BE49-F238E27FC236}">
                <a16:creationId xmlns:a16="http://schemas.microsoft.com/office/drawing/2014/main" id="{C179D798-3400-2A55-E9F0-0DA66A3B5C33}"/>
              </a:ext>
            </a:extLst>
          </p:cNvPr>
          <p:cNvSpPr/>
          <p:nvPr/>
        </p:nvSpPr>
        <p:spPr>
          <a:xfrm>
            <a:off x="660484" y="184186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4" name="5-Point Star 3">
            <a:extLst>
              <a:ext uri="{FF2B5EF4-FFF2-40B4-BE49-F238E27FC236}">
                <a16:creationId xmlns:a16="http://schemas.microsoft.com/office/drawing/2014/main" id="{0B18CAFC-CF6B-BC67-4A76-4FE581D3A4C6}"/>
              </a:ext>
            </a:extLst>
          </p:cNvPr>
          <p:cNvSpPr/>
          <p:nvPr/>
        </p:nvSpPr>
        <p:spPr>
          <a:xfrm>
            <a:off x="2383690" y="104250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5" name="5-Point Star 4">
            <a:extLst>
              <a:ext uri="{FF2B5EF4-FFF2-40B4-BE49-F238E27FC236}">
                <a16:creationId xmlns:a16="http://schemas.microsoft.com/office/drawing/2014/main" id="{0305BF78-8E44-EDA1-36C6-F4AB8026B7C7}"/>
              </a:ext>
            </a:extLst>
          </p:cNvPr>
          <p:cNvSpPr/>
          <p:nvPr/>
        </p:nvSpPr>
        <p:spPr>
          <a:xfrm>
            <a:off x="4704525" y="606785"/>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6" name="5-Point Star 5">
            <a:extLst>
              <a:ext uri="{FF2B5EF4-FFF2-40B4-BE49-F238E27FC236}">
                <a16:creationId xmlns:a16="http://schemas.microsoft.com/office/drawing/2014/main" id="{2E951B4F-0549-1A14-7309-74CD5AAB8FFC}"/>
              </a:ext>
            </a:extLst>
          </p:cNvPr>
          <p:cNvSpPr/>
          <p:nvPr/>
        </p:nvSpPr>
        <p:spPr>
          <a:xfrm>
            <a:off x="6962513" y="802493"/>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7" name="5-Point Star 6">
            <a:extLst>
              <a:ext uri="{FF2B5EF4-FFF2-40B4-BE49-F238E27FC236}">
                <a16:creationId xmlns:a16="http://schemas.microsoft.com/office/drawing/2014/main" id="{78FD57D2-1607-27B9-945D-62A35306BEBC}"/>
              </a:ext>
            </a:extLst>
          </p:cNvPr>
          <p:cNvSpPr/>
          <p:nvPr/>
        </p:nvSpPr>
        <p:spPr>
          <a:xfrm>
            <a:off x="6457851" y="2307331"/>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8" name="5-Point Star 7">
            <a:extLst>
              <a:ext uri="{FF2B5EF4-FFF2-40B4-BE49-F238E27FC236}">
                <a16:creationId xmlns:a16="http://schemas.microsoft.com/office/drawing/2014/main" id="{2EDFDB52-36F3-1BCE-B6C7-43AC381F3DE6}"/>
              </a:ext>
            </a:extLst>
          </p:cNvPr>
          <p:cNvSpPr/>
          <p:nvPr/>
        </p:nvSpPr>
        <p:spPr>
          <a:xfrm>
            <a:off x="6254792" y="4046037"/>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6</a:t>
            </a:r>
          </a:p>
        </p:txBody>
      </p:sp>
      <p:sp>
        <p:nvSpPr>
          <p:cNvPr id="9" name="5-Point Star 8">
            <a:extLst>
              <a:ext uri="{FF2B5EF4-FFF2-40B4-BE49-F238E27FC236}">
                <a16:creationId xmlns:a16="http://schemas.microsoft.com/office/drawing/2014/main" id="{24E6349F-6E4C-CFFF-61F2-721B4B8AF870}"/>
              </a:ext>
            </a:extLst>
          </p:cNvPr>
          <p:cNvSpPr/>
          <p:nvPr/>
        </p:nvSpPr>
        <p:spPr>
          <a:xfrm>
            <a:off x="2900633" y="2010146"/>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7</a:t>
            </a:r>
          </a:p>
        </p:txBody>
      </p:sp>
      <p:sp>
        <p:nvSpPr>
          <p:cNvPr id="10" name="5-Point Star 9">
            <a:extLst>
              <a:ext uri="{FF2B5EF4-FFF2-40B4-BE49-F238E27FC236}">
                <a16:creationId xmlns:a16="http://schemas.microsoft.com/office/drawing/2014/main" id="{196ADFD4-3CEB-55B4-F485-230844BC9DAF}"/>
              </a:ext>
            </a:extLst>
          </p:cNvPr>
          <p:cNvSpPr/>
          <p:nvPr/>
        </p:nvSpPr>
        <p:spPr>
          <a:xfrm>
            <a:off x="901811" y="380955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8</a:t>
            </a:r>
          </a:p>
        </p:txBody>
      </p:sp>
      <p:sp>
        <p:nvSpPr>
          <p:cNvPr id="15" name="5-Point Star 14">
            <a:extLst>
              <a:ext uri="{FF2B5EF4-FFF2-40B4-BE49-F238E27FC236}">
                <a16:creationId xmlns:a16="http://schemas.microsoft.com/office/drawing/2014/main" id="{311E5384-BCE6-2428-BC11-211B5313BD6D}"/>
              </a:ext>
            </a:extLst>
          </p:cNvPr>
          <p:cNvSpPr/>
          <p:nvPr/>
        </p:nvSpPr>
        <p:spPr>
          <a:xfrm>
            <a:off x="4319582" y="4553174"/>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9</a:t>
            </a:r>
          </a:p>
        </p:txBody>
      </p:sp>
      <p:sp>
        <p:nvSpPr>
          <p:cNvPr id="17" name="5-Point Star 16">
            <a:extLst>
              <a:ext uri="{FF2B5EF4-FFF2-40B4-BE49-F238E27FC236}">
                <a16:creationId xmlns:a16="http://schemas.microsoft.com/office/drawing/2014/main" id="{960B603F-BFD2-4751-3BD5-5EE3DAB62FBB}"/>
              </a:ext>
            </a:extLst>
          </p:cNvPr>
          <p:cNvSpPr/>
          <p:nvPr/>
        </p:nvSpPr>
        <p:spPr>
          <a:xfrm>
            <a:off x="1536921" y="5589697"/>
            <a:ext cx="1025435" cy="785308"/>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10</a:t>
            </a:r>
          </a:p>
        </p:txBody>
      </p:sp>
      <p:pic>
        <p:nvPicPr>
          <p:cNvPr id="22" name="test second road m.mp3">
            <a:hlinkClick r:id="" action="ppaction://media"/>
            <a:extLst>
              <a:ext uri="{FF2B5EF4-FFF2-40B4-BE49-F238E27FC236}">
                <a16:creationId xmlns:a16="http://schemas.microsoft.com/office/drawing/2014/main" id="{A0C7D2A5-B899-A71E-1596-1EAA8E647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4302" y="6476999"/>
            <a:ext cx="406400" cy="304405"/>
          </a:xfrm>
          <a:prstGeom prst="rect">
            <a:avLst/>
          </a:prstGeom>
        </p:spPr>
      </p:pic>
    </p:spTree>
    <p:extLst>
      <p:ext uri="{BB962C8B-B14F-4D97-AF65-F5344CB8AC3E}">
        <p14:creationId xmlns:p14="http://schemas.microsoft.com/office/powerpoint/2010/main" val="798791853"/>
      </p:ext>
    </p:extLst>
  </p:cSld>
  <p:clrMapOvr>
    <a:masterClrMapping/>
  </p:clrMapOvr>
  <mc:AlternateContent xmlns:mc="http://schemas.openxmlformats.org/markup-compatibility/2006" xmlns:p14="http://schemas.microsoft.com/office/powerpoint/2010/main">
    <mc:Choice Requires="p14">
      <p:transition p14:dur="0" advTm="61100"/>
    </mc:Choice>
    <mc:Fallback xmlns="">
      <p:transition advTm="61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69" fill="hold"/>
                                        <p:tgtEl>
                                          <p:spTgt spid="22"/>
                                        </p:tgtEl>
                                      </p:cBhvr>
                                    </p:cmd>
                                  </p:childTnLst>
                                </p:cTn>
                              </p:par>
                              <p:par>
                                <p:cTn id="7" presetID="9"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dissolve">
                                      <p:cBhvr>
                                        <p:cTn id="9" dur="500"/>
                                        <p:tgtEl>
                                          <p:spTgt spid="33"/>
                                        </p:tgtEl>
                                      </p:cBhvr>
                                    </p:animEffect>
                                  </p:childTnLst>
                                </p:cTn>
                              </p:par>
                              <p:par>
                                <p:cTn id="10" presetID="9"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1000"/>
                                        <p:tgtEl>
                                          <p:spTgt spid="19"/>
                                        </p:tgtEl>
                                      </p:cBhvr>
                                    </p:animEffect>
                                  </p:childTnLst>
                                </p:cTn>
                              </p:par>
                              <p:par>
                                <p:cTn id="13" presetID="9" presetClass="entr" presetSubtype="0" fill="hold" grpId="0" nodeType="with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1000"/>
                                        <p:tgtEl>
                                          <p:spTgt spid="9"/>
                                        </p:tgtEl>
                                      </p:cBhvr>
                                    </p:animEffect>
                                  </p:childTnLst>
                                </p:cTn>
                              </p:par>
                              <p:par>
                                <p:cTn id="16" presetID="9" presetClass="entr" presetSubtype="0" fill="hold" grpId="0" nodeType="withEffect">
                                  <p:stCondLst>
                                    <p:cond delay="1900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1000"/>
                                        <p:tgtEl>
                                          <p:spTgt spid="34"/>
                                        </p:tgtEl>
                                      </p:cBhvr>
                                    </p:animEffect>
                                  </p:childTnLst>
                                </p:cTn>
                              </p:par>
                              <p:par>
                                <p:cTn id="19" presetID="9" presetClass="entr" presetSubtype="0" fill="hold" grpId="0" nodeType="withEffect">
                                  <p:stCondLst>
                                    <p:cond delay="2000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1000"/>
                                        <p:tgtEl>
                                          <p:spTgt spid="20"/>
                                        </p:tgtEl>
                                      </p:cBhvr>
                                    </p:animEffect>
                                  </p:childTnLst>
                                </p:cTn>
                              </p:par>
                              <p:par>
                                <p:cTn id="22" presetID="9" presetClass="entr" presetSubtype="0" fill="hold" grpId="0" nodeType="withEffect">
                                  <p:stCondLst>
                                    <p:cond delay="2000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1000"/>
                                        <p:tgtEl>
                                          <p:spTgt spid="10"/>
                                        </p:tgtEl>
                                      </p:cBhvr>
                                    </p:animEffect>
                                  </p:childTnLst>
                                </p:cTn>
                              </p:par>
                              <p:par>
                                <p:cTn id="25" presetID="9" presetClass="entr" presetSubtype="0" fill="hold" grpId="0" nodeType="withEffect">
                                  <p:stCondLst>
                                    <p:cond delay="30000"/>
                                  </p:stCondLst>
                                  <p:childTnLst>
                                    <p:set>
                                      <p:cBhvr>
                                        <p:cTn id="26" dur="1" fill="hold">
                                          <p:stCondLst>
                                            <p:cond delay="0"/>
                                          </p:stCondLst>
                                        </p:cTn>
                                        <p:tgtEl>
                                          <p:spTgt spid="35"/>
                                        </p:tgtEl>
                                        <p:attrNameLst>
                                          <p:attrName>style.visibility</p:attrName>
                                        </p:attrNameLst>
                                      </p:cBhvr>
                                      <p:to>
                                        <p:strVal val="visible"/>
                                      </p:to>
                                    </p:set>
                                    <p:animEffect transition="in" filter="dissolve">
                                      <p:cBhvr>
                                        <p:cTn id="27" dur="1000"/>
                                        <p:tgtEl>
                                          <p:spTgt spid="35"/>
                                        </p:tgtEl>
                                      </p:cBhvr>
                                    </p:animEffect>
                                  </p:childTnLst>
                                </p:cTn>
                              </p:par>
                              <p:par>
                                <p:cTn id="28" presetID="9" presetClass="entr" presetSubtype="0" fill="hold" grpId="0" nodeType="withEffect">
                                  <p:stCondLst>
                                    <p:cond delay="3100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1000"/>
                                        <p:tgtEl>
                                          <p:spTgt spid="18"/>
                                        </p:tgtEl>
                                      </p:cBhvr>
                                    </p:animEffect>
                                  </p:childTnLst>
                                </p:cTn>
                              </p:par>
                              <p:par>
                                <p:cTn id="31" presetID="9" presetClass="entr" presetSubtype="0" fill="hold" grpId="0" nodeType="withEffect">
                                  <p:stCondLst>
                                    <p:cond delay="3100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1000"/>
                                        <p:tgtEl>
                                          <p:spTgt spid="15"/>
                                        </p:tgtEl>
                                      </p:cBhvr>
                                    </p:animEffect>
                                  </p:childTnLst>
                                </p:cTn>
                              </p:par>
                              <p:par>
                                <p:cTn id="34" presetID="9" presetClass="entr" presetSubtype="0" fill="hold" grpId="0" nodeType="withEffect">
                                  <p:stCondLst>
                                    <p:cond delay="49000"/>
                                  </p:stCondLst>
                                  <p:childTnLst>
                                    <p:set>
                                      <p:cBhvr>
                                        <p:cTn id="35" dur="1" fill="hold">
                                          <p:stCondLst>
                                            <p:cond delay="0"/>
                                          </p:stCondLst>
                                        </p:cTn>
                                        <p:tgtEl>
                                          <p:spTgt spid="41"/>
                                        </p:tgtEl>
                                        <p:attrNameLst>
                                          <p:attrName>style.visibility</p:attrName>
                                        </p:attrNameLst>
                                      </p:cBhvr>
                                      <p:to>
                                        <p:strVal val="visible"/>
                                      </p:to>
                                    </p:set>
                                    <p:animEffect transition="in" filter="dissolve">
                                      <p:cBhvr>
                                        <p:cTn id="36" dur="1000"/>
                                        <p:tgtEl>
                                          <p:spTgt spid="41"/>
                                        </p:tgtEl>
                                      </p:cBhvr>
                                    </p:animEffect>
                                  </p:childTnLst>
                                </p:cTn>
                              </p:par>
                              <p:par>
                                <p:cTn id="37" presetID="9" presetClass="entr" presetSubtype="0" fill="hold" grpId="0" nodeType="withEffect">
                                  <p:stCondLst>
                                    <p:cond delay="5000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1000"/>
                                        <p:tgtEl>
                                          <p:spTgt spid="21"/>
                                        </p:tgtEl>
                                      </p:cBhvr>
                                    </p:animEffect>
                                  </p:childTnLst>
                                </p:cTn>
                              </p:par>
                              <p:par>
                                <p:cTn id="40" presetID="9" presetClass="entr" presetSubtype="0" fill="hold" grpId="0" nodeType="withEffect">
                                  <p:stCondLst>
                                    <p:cond delay="5000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2"/>
                </p:tgtEl>
              </p:cMediaNode>
            </p:audio>
          </p:childTnLst>
        </p:cTn>
      </p:par>
    </p:tnLst>
    <p:bldLst>
      <p:bldP spid="33" grpId="0" animBg="1"/>
      <p:bldP spid="34" grpId="0" animBg="1"/>
      <p:bldP spid="41" grpId="0" animBg="1"/>
      <p:bldP spid="18" grpId="0" animBg="1"/>
      <p:bldP spid="19" grpId="0" animBg="1"/>
      <p:bldP spid="20" grpId="0" animBg="1"/>
      <p:bldP spid="21" grpId="0" animBg="1"/>
      <p:bldP spid="35" grpId="0" animBg="1"/>
      <p:bldP spid="9" grpId="0" animBg="1"/>
      <p:bldP spid="10"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FA501-D105-E1ED-B394-24DEE7D8802E}"/>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329"/>
            <a:ext cx="9135024" cy="6858329"/>
          </a:xfrm>
          <a:prstGeom prst="rect">
            <a:avLst/>
          </a:prstGeom>
        </p:spPr>
      </p:pic>
      <p:sp>
        <p:nvSpPr>
          <p:cNvPr id="44" name="Bent-Up Arrow 43">
            <a:extLst>
              <a:ext uri="{FF2B5EF4-FFF2-40B4-BE49-F238E27FC236}">
                <a16:creationId xmlns:a16="http://schemas.microsoft.com/office/drawing/2014/main" id="{F13F1C2C-768E-95B1-2D80-F0C0AA3DEAC2}"/>
              </a:ext>
            </a:extLst>
          </p:cNvPr>
          <p:cNvSpPr/>
          <p:nvPr/>
        </p:nvSpPr>
        <p:spPr>
          <a:xfrm rot="16200000" flipV="1">
            <a:off x="731543" y="256405"/>
            <a:ext cx="777856" cy="1231037"/>
          </a:xfrm>
          <a:prstGeom prst="bentUpArrow">
            <a:avLst>
              <a:gd name="adj1" fmla="val 25000"/>
              <a:gd name="adj2" fmla="val 23495"/>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ent-Up Arrow 32">
            <a:extLst>
              <a:ext uri="{FF2B5EF4-FFF2-40B4-BE49-F238E27FC236}">
                <a16:creationId xmlns:a16="http://schemas.microsoft.com/office/drawing/2014/main" id="{75D78F43-306A-969A-29A7-329175BB2C20}"/>
              </a:ext>
            </a:extLst>
          </p:cNvPr>
          <p:cNvSpPr/>
          <p:nvPr/>
        </p:nvSpPr>
        <p:spPr>
          <a:xfrm flipH="1">
            <a:off x="4042949" y="3449068"/>
            <a:ext cx="1381397" cy="635932"/>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nt-Up Arrow 29">
            <a:extLst>
              <a:ext uri="{FF2B5EF4-FFF2-40B4-BE49-F238E27FC236}">
                <a16:creationId xmlns:a16="http://schemas.microsoft.com/office/drawing/2014/main" id="{2970E7F5-1B6C-39CC-4E90-6B419FC9DA8E}"/>
              </a:ext>
            </a:extLst>
          </p:cNvPr>
          <p:cNvSpPr/>
          <p:nvPr/>
        </p:nvSpPr>
        <p:spPr>
          <a:xfrm>
            <a:off x="5586816" y="1150322"/>
            <a:ext cx="952912" cy="65205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ent-Up Arrow 33">
            <a:extLst>
              <a:ext uri="{FF2B5EF4-FFF2-40B4-BE49-F238E27FC236}">
                <a16:creationId xmlns:a16="http://schemas.microsoft.com/office/drawing/2014/main" id="{9EA10403-AB71-7501-559B-94E1F922EC5C}"/>
              </a:ext>
            </a:extLst>
          </p:cNvPr>
          <p:cNvSpPr/>
          <p:nvPr/>
        </p:nvSpPr>
        <p:spPr>
          <a:xfrm flipH="1" flipV="1">
            <a:off x="1361349" y="2438813"/>
            <a:ext cx="1749785" cy="47296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ent-Up Arrow 40">
            <a:extLst>
              <a:ext uri="{FF2B5EF4-FFF2-40B4-BE49-F238E27FC236}">
                <a16:creationId xmlns:a16="http://schemas.microsoft.com/office/drawing/2014/main" id="{19DA422E-7329-6F97-7680-364412D44006}"/>
              </a:ext>
            </a:extLst>
          </p:cNvPr>
          <p:cNvSpPr/>
          <p:nvPr/>
        </p:nvSpPr>
        <p:spPr>
          <a:xfrm flipH="1" flipV="1">
            <a:off x="610413" y="4895973"/>
            <a:ext cx="1726608" cy="701174"/>
          </a:xfrm>
          <a:prstGeom prst="bentUpArrow">
            <a:avLst>
              <a:gd name="adj1" fmla="val 25000"/>
              <a:gd name="adj2" fmla="val 27522"/>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A1CF603E-0A63-3ABB-40A2-22F9A77B40D9}"/>
              </a:ext>
            </a:extLst>
          </p:cNvPr>
          <p:cNvSpPr/>
          <p:nvPr/>
        </p:nvSpPr>
        <p:spPr>
          <a:xfrm>
            <a:off x="1837776" y="5916848"/>
            <a:ext cx="2432149" cy="342366"/>
          </a:xfrm>
          <a:prstGeom prst="right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6CA5866-46DD-BA56-B29D-23A7D648C664}"/>
              </a:ext>
            </a:extLst>
          </p:cNvPr>
          <p:cNvSpPr/>
          <p:nvPr/>
        </p:nvSpPr>
        <p:spPr>
          <a:xfrm>
            <a:off x="1735990" y="6165"/>
            <a:ext cx="1828800" cy="111612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Display the FMLA poster &amp; provide General Notice</a:t>
            </a:r>
          </a:p>
        </p:txBody>
      </p:sp>
      <p:sp>
        <p:nvSpPr>
          <p:cNvPr id="12" name="Rounded Rectangle 11">
            <a:extLst>
              <a:ext uri="{FF2B5EF4-FFF2-40B4-BE49-F238E27FC236}">
                <a16:creationId xmlns:a16="http://schemas.microsoft.com/office/drawing/2014/main" id="{9EBD3A4D-D3D9-379D-86F7-11F21441055F}"/>
              </a:ext>
            </a:extLst>
          </p:cNvPr>
          <p:cNvSpPr/>
          <p:nvPr/>
        </p:nvSpPr>
        <p:spPr>
          <a:xfrm>
            <a:off x="3585748" y="1079738"/>
            <a:ext cx="2001068" cy="106154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Employee asks for FMLA or employer learns leave may be for FMLA qualifying reason</a:t>
            </a:r>
          </a:p>
        </p:txBody>
      </p:sp>
      <p:sp>
        <p:nvSpPr>
          <p:cNvPr id="13" name="Rounded Rectangle 12">
            <a:extLst>
              <a:ext uri="{FF2B5EF4-FFF2-40B4-BE49-F238E27FC236}">
                <a16:creationId xmlns:a16="http://schemas.microsoft.com/office/drawing/2014/main" id="{FD705F78-76BC-933F-F5FE-460B8AAEA260}"/>
              </a:ext>
            </a:extLst>
          </p:cNvPr>
          <p:cNvSpPr/>
          <p:nvPr/>
        </p:nvSpPr>
        <p:spPr>
          <a:xfrm>
            <a:off x="5703165" y="195737"/>
            <a:ext cx="1676399"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Determine if employee is eligible</a:t>
            </a:r>
          </a:p>
        </p:txBody>
      </p:sp>
      <p:sp>
        <p:nvSpPr>
          <p:cNvPr id="14" name="Rounded Rectangle 13">
            <a:extLst>
              <a:ext uri="{FF2B5EF4-FFF2-40B4-BE49-F238E27FC236}">
                <a16:creationId xmlns:a16="http://schemas.microsoft.com/office/drawing/2014/main" id="{C848DEB8-EC1E-381D-D60A-7EBBC5DF94A4}"/>
              </a:ext>
            </a:extLst>
          </p:cNvPr>
          <p:cNvSpPr/>
          <p:nvPr/>
        </p:nvSpPr>
        <p:spPr>
          <a:xfrm>
            <a:off x="6716758" y="1440185"/>
            <a:ext cx="2305868" cy="12763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Provide Eligibility and Rights &amp; Responsibilities to the employee</a:t>
            </a:r>
          </a:p>
        </p:txBody>
      </p:sp>
      <p:sp>
        <p:nvSpPr>
          <p:cNvPr id="16" name="Rounded Rectangle 15">
            <a:extLst>
              <a:ext uri="{FF2B5EF4-FFF2-40B4-BE49-F238E27FC236}">
                <a16:creationId xmlns:a16="http://schemas.microsoft.com/office/drawing/2014/main" id="{9E63CC55-718B-91FE-6A4A-703A1C2C80E0}"/>
              </a:ext>
            </a:extLst>
          </p:cNvPr>
          <p:cNvSpPr/>
          <p:nvPr/>
        </p:nvSpPr>
        <p:spPr>
          <a:xfrm>
            <a:off x="5424347" y="2946470"/>
            <a:ext cx="2001068" cy="132261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Certification Process (question - required or not)</a:t>
            </a:r>
          </a:p>
        </p:txBody>
      </p:sp>
      <p:sp>
        <p:nvSpPr>
          <p:cNvPr id="18" name="Rounded Rectangle 17">
            <a:extLst>
              <a:ext uri="{FF2B5EF4-FFF2-40B4-BE49-F238E27FC236}">
                <a16:creationId xmlns:a16="http://schemas.microsoft.com/office/drawing/2014/main" id="{F6475451-18F7-3E58-16A1-C4F521C2829A}"/>
              </a:ext>
            </a:extLst>
          </p:cNvPr>
          <p:cNvSpPr/>
          <p:nvPr/>
        </p:nvSpPr>
        <p:spPr>
          <a:xfrm>
            <a:off x="2337022" y="4206233"/>
            <a:ext cx="2200005" cy="115715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Grant or deny leave request &amp; provide Designation notice to employee</a:t>
            </a:r>
          </a:p>
        </p:txBody>
      </p:sp>
      <p:sp>
        <p:nvSpPr>
          <p:cNvPr id="19" name="Rounded Rectangle 18">
            <a:extLst>
              <a:ext uri="{FF2B5EF4-FFF2-40B4-BE49-F238E27FC236}">
                <a16:creationId xmlns:a16="http://schemas.microsoft.com/office/drawing/2014/main" id="{C015883E-2619-CF9F-BDCF-0851393C3685}"/>
              </a:ext>
            </a:extLst>
          </p:cNvPr>
          <p:cNvSpPr/>
          <p:nvPr/>
        </p:nvSpPr>
        <p:spPr>
          <a:xfrm>
            <a:off x="3087185" y="2282114"/>
            <a:ext cx="1911530" cy="115715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 employee know that Certification will be required</a:t>
            </a:r>
          </a:p>
        </p:txBody>
      </p:sp>
      <p:sp>
        <p:nvSpPr>
          <p:cNvPr id="20" name="Rounded Rectangle 19">
            <a:extLst>
              <a:ext uri="{FF2B5EF4-FFF2-40B4-BE49-F238E27FC236}">
                <a16:creationId xmlns:a16="http://schemas.microsoft.com/office/drawing/2014/main" id="{E921AC82-DA00-7399-305C-33FA7E80ED12}"/>
              </a:ext>
            </a:extLst>
          </p:cNvPr>
          <p:cNvSpPr/>
          <p:nvPr/>
        </p:nvSpPr>
        <p:spPr>
          <a:xfrm>
            <a:off x="62046" y="2888380"/>
            <a:ext cx="2085701"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Determine if leave is for an FMLA-qualifying reason</a:t>
            </a:r>
          </a:p>
        </p:txBody>
      </p:sp>
      <p:sp>
        <p:nvSpPr>
          <p:cNvPr id="21" name="Rounded Rectangle 20">
            <a:extLst>
              <a:ext uri="{FF2B5EF4-FFF2-40B4-BE49-F238E27FC236}">
                <a16:creationId xmlns:a16="http://schemas.microsoft.com/office/drawing/2014/main" id="{A345A59C-C5D7-AAD9-00D3-AFC6D91E4ACF}"/>
              </a:ext>
            </a:extLst>
          </p:cNvPr>
          <p:cNvSpPr/>
          <p:nvPr/>
        </p:nvSpPr>
        <p:spPr>
          <a:xfrm>
            <a:off x="179798" y="5589697"/>
            <a:ext cx="1711233" cy="11755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Maintain Health Benefits During Leave</a:t>
            </a:r>
          </a:p>
        </p:txBody>
      </p:sp>
      <p:sp>
        <p:nvSpPr>
          <p:cNvPr id="22" name="Rounded Rectangle 21">
            <a:extLst>
              <a:ext uri="{FF2B5EF4-FFF2-40B4-BE49-F238E27FC236}">
                <a16:creationId xmlns:a16="http://schemas.microsoft.com/office/drawing/2014/main" id="{E1D0848B-DA7B-05C5-258D-D4AFF0AD0957}"/>
              </a:ext>
            </a:extLst>
          </p:cNvPr>
          <p:cNvSpPr/>
          <p:nvPr/>
        </p:nvSpPr>
        <p:spPr>
          <a:xfrm>
            <a:off x="7170695" y="5447999"/>
            <a:ext cx="1711233" cy="108967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Maintain Records</a:t>
            </a:r>
          </a:p>
        </p:txBody>
      </p:sp>
      <p:sp>
        <p:nvSpPr>
          <p:cNvPr id="23" name="Rounded Rectangle 22">
            <a:extLst>
              <a:ext uri="{FF2B5EF4-FFF2-40B4-BE49-F238E27FC236}">
                <a16:creationId xmlns:a16="http://schemas.microsoft.com/office/drawing/2014/main" id="{1F062AAC-7322-98EA-39E3-7D52325BE9CF}"/>
              </a:ext>
            </a:extLst>
          </p:cNvPr>
          <p:cNvSpPr/>
          <p:nvPr/>
        </p:nvSpPr>
        <p:spPr>
          <a:xfrm>
            <a:off x="4269925" y="5382987"/>
            <a:ext cx="1711233" cy="132261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Restore the employee to same or similar job</a:t>
            </a:r>
          </a:p>
        </p:txBody>
      </p:sp>
      <p:sp>
        <p:nvSpPr>
          <p:cNvPr id="28" name="Bent-Up Arrow 27">
            <a:extLst>
              <a:ext uri="{FF2B5EF4-FFF2-40B4-BE49-F238E27FC236}">
                <a16:creationId xmlns:a16="http://schemas.microsoft.com/office/drawing/2014/main" id="{251BC71E-B117-E5C1-5C2F-C0EDCFB6206B}"/>
              </a:ext>
            </a:extLst>
          </p:cNvPr>
          <p:cNvSpPr/>
          <p:nvPr/>
        </p:nvSpPr>
        <p:spPr>
          <a:xfrm flipV="1">
            <a:off x="3564790" y="451100"/>
            <a:ext cx="1025435" cy="615584"/>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Up Arrow 30">
            <a:extLst>
              <a:ext uri="{FF2B5EF4-FFF2-40B4-BE49-F238E27FC236}">
                <a16:creationId xmlns:a16="http://schemas.microsoft.com/office/drawing/2014/main" id="{2615DE07-74C2-52ED-CC89-0E4F4FC61DE3}"/>
              </a:ext>
            </a:extLst>
          </p:cNvPr>
          <p:cNvSpPr/>
          <p:nvPr/>
        </p:nvSpPr>
        <p:spPr>
          <a:xfrm flipV="1">
            <a:off x="7379564" y="673147"/>
            <a:ext cx="1434738" cy="76703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Up Arrow 31">
            <a:extLst>
              <a:ext uri="{FF2B5EF4-FFF2-40B4-BE49-F238E27FC236}">
                <a16:creationId xmlns:a16="http://schemas.microsoft.com/office/drawing/2014/main" id="{D5CADF65-5D87-A97A-15B9-58E5AF9DD2F8}"/>
              </a:ext>
            </a:extLst>
          </p:cNvPr>
          <p:cNvSpPr/>
          <p:nvPr/>
        </p:nvSpPr>
        <p:spPr>
          <a:xfrm rot="16200000" flipH="1">
            <a:off x="7776507" y="2365420"/>
            <a:ext cx="732558" cy="1434739"/>
          </a:xfrm>
          <a:prstGeom prst="bentUpArrow">
            <a:avLst>
              <a:gd name="adj1" fmla="val 25000"/>
              <a:gd name="adj2" fmla="val 23207"/>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ent-Up Arrow 34">
            <a:extLst>
              <a:ext uri="{FF2B5EF4-FFF2-40B4-BE49-F238E27FC236}">
                <a16:creationId xmlns:a16="http://schemas.microsoft.com/office/drawing/2014/main" id="{A5715F01-29BA-CD7A-8824-334E9173995A}"/>
              </a:ext>
            </a:extLst>
          </p:cNvPr>
          <p:cNvSpPr/>
          <p:nvPr/>
        </p:nvSpPr>
        <p:spPr>
          <a:xfrm flipV="1">
            <a:off x="2147747" y="3571051"/>
            <a:ext cx="1025435" cy="615584"/>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D1565349-750B-1B01-0913-D39425DD77AE}"/>
              </a:ext>
            </a:extLst>
          </p:cNvPr>
          <p:cNvSpPr/>
          <p:nvPr/>
        </p:nvSpPr>
        <p:spPr>
          <a:xfrm>
            <a:off x="5990002" y="5835094"/>
            <a:ext cx="1171849" cy="342366"/>
          </a:xfrm>
          <a:prstGeom prst="right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9C0E1984-6DE8-721A-A9C7-22F072FEEE86}"/>
              </a:ext>
            </a:extLst>
          </p:cNvPr>
          <p:cNvSpPr/>
          <p:nvPr/>
        </p:nvSpPr>
        <p:spPr>
          <a:xfrm>
            <a:off x="8976" y="1172825"/>
            <a:ext cx="1828800"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Employee</a:t>
            </a:r>
          </a:p>
        </p:txBody>
      </p:sp>
      <p:sp>
        <p:nvSpPr>
          <p:cNvPr id="2" name="5-Point Star 1">
            <a:extLst>
              <a:ext uri="{FF2B5EF4-FFF2-40B4-BE49-F238E27FC236}">
                <a16:creationId xmlns:a16="http://schemas.microsoft.com/office/drawing/2014/main" id="{C179D798-3400-2A55-E9F0-0DA66A3B5C33}"/>
              </a:ext>
            </a:extLst>
          </p:cNvPr>
          <p:cNvSpPr/>
          <p:nvPr/>
        </p:nvSpPr>
        <p:spPr>
          <a:xfrm>
            <a:off x="660484" y="184186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4" name="5-Point Star 3">
            <a:extLst>
              <a:ext uri="{FF2B5EF4-FFF2-40B4-BE49-F238E27FC236}">
                <a16:creationId xmlns:a16="http://schemas.microsoft.com/office/drawing/2014/main" id="{0B18CAFC-CF6B-BC67-4A76-4FE581D3A4C6}"/>
              </a:ext>
            </a:extLst>
          </p:cNvPr>
          <p:cNvSpPr/>
          <p:nvPr/>
        </p:nvSpPr>
        <p:spPr>
          <a:xfrm>
            <a:off x="2383690" y="104250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5" name="5-Point Star 4">
            <a:extLst>
              <a:ext uri="{FF2B5EF4-FFF2-40B4-BE49-F238E27FC236}">
                <a16:creationId xmlns:a16="http://schemas.microsoft.com/office/drawing/2014/main" id="{0305BF78-8E44-EDA1-36C6-F4AB8026B7C7}"/>
              </a:ext>
            </a:extLst>
          </p:cNvPr>
          <p:cNvSpPr/>
          <p:nvPr/>
        </p:nvSpPr>
        <p:spPr>
          <a:xfrm>
            <a:off x="4704525" y="606785"/>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6" name="5-Point Star 5">
            <a:extLst>
              <a:ext uri="{FF2B5EF4-FFF2-40B4-BE49-F238E27FC236}">
                <a16:creationId xmlns:a16="http://schemas.microsoft.com/office/drawing/2014/main" id="{2E951B4F-0549-1A14-7309-74CD5AAB8FFC}"/>
              </a:ext>
            </a:extLst>
          </p:cNvPr>
          <p:cNvSpPr/>
          <p:nvPr/>
        </p:nvSpPr>
        <p:spPr>
          <a:xfrm>
            <a:off x="6962513" y="802493"/>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7" name="5-Point Star 6">
            <a:extLst>
              <a:ext uri="{FF2B5EF4-FFF2-40B4-BE49-F238E27FC236}">
                <a16:creationId xmlns:a16="http://schemas.microsoft.com/office/drawing/2014/main" id="{78FD57D2-1607-27B9-945D-62A35306BEBC}"/>
              </a:ext>
            </a:extLst>
          </p:cNvPr>
          <p:cNvSpPr/>
          <p:nvPr/>
        </p:nvSpPr>
        <p:spPr>
          <a:xfrm>
            <a:off x="6457851" y="2307331"/>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8" name="5-Point Star 7">
            <a:extLst>
              <a:ext uri="{FF2B5EF4-FFF2-40B4-BE49-F238E27FC236}">
                <a16:creationId xmlns:a16="http://schemas.microsoft.com/office/drawing/2014/main" id="{2EDFDB52-36F3-1BCE-B6C7-43AC381F3DE6}"/>
              </a:ext>
            </a:extLst>
          </p:cNvPr>
          <p:cNvSpPr/>
          <p:nvPr/>
        </p:nvSpPr>
        <p:spPr>
          <a:xfrm>
            <a:off x="6254792" y="4046037"/>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6</a:t>
            </a:r>
          </a:p>
        </p:txBody>
      </p:sp>
      <p:sp>
        <p:nvSpPr>
          <p:cNvPr id="9" name="5-Point Star 8">
            <a:extLst>
              <a:ext uri="{FF2B5EF4-FFF2-40B4-BE49-F238E27FC236}">
                <a16:creationId xmlns:a16="http://schemas.microsoft.com/office/drawing/2014/main" id="{24E6349F-6E4C-CFFF-61F2-721B4B8AF870}"/>
              </a:ext>
            </a:extLst>
          </p:cNvPr>
          <p:cNvSpPr/>
          <p:nvPr/>
        </p:nvSpPr>
        <p:spPr>
          <a:xfrm>
            <a:off x="2900633" y="2010146"/>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7</a:t>
            </a:r>
          </a:p>
        </p:txBody>
      </p:sp>
      <p:sp>
        <p:nvSpPr>
          <p:cNvPr id="10" name="5-Point Star 9">
            <a:extLst>
              <a:ext uri="{FF2B5EF4-FFF2-40B4-BE49-F238E27FC236}">
                <a16:creationId xmlns:a16="http://schemas.microsoft.com/office/drawing/2014/main" id="{196ADFD4-3CEB-55B4-F485-230844BC9DAF}"/>
              </a:ext>
            </a:extLst>
          </p:cNvPr>
          <p:cNvSpPr/>
          <p:nvPr/>
        </p:nvSpPr>
        <p:spPr>
          <a:xfrm>
            <a:off x="901811" y="380955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8</a:t>
            </a:r>
          </a:p>
        </p:txBody>
      </p:sp>
      <p:sp>
        <p:nvSpPr>
          <p:cNvPr id="15" name="5-Point Star 14">
            <a:extLst>
              <a:ext uri="{FF2B5EF4-FFF2-40B4-BE49-F238E27FC236}">
                <a16:creationId xmlns:a16="http://schemas.microsoft.com/office/drawing/2014/main" id="{311E5384-BCE6-2428-BC11-211B5313BD6D}"/>
              </a:ext>
            </a:extLst>
          </p:cNvPr>
          <p:cNvSpPr/>
          <p:nvPr/>
        </p:nvSpPr>
        <p:spPr>
          <a:xfrm>
            <a:off x="4319582" y="4553174"/>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9</a:t>
            </a:r>
          </a:p>
        </p:txBody>
      </p:sp>
      <p:sp>
        <p:nvSpPr>
          <p:cNvPr id="17" name="5-Point Star 16">
            <a:extLst>
              <a:ext uri="{FF2B5EF4-FFF2-40B4-BE49-F238E27FC236}">
                <a16:creationId xmlns:a16="http://schemas.microsoft.com/office/drawing/2014/main" id="{960B603F-BFD2-4751-3BD5-5EE3DAB62FBB}"/>
              </a:ext>
            </a:extLst>
          </p:cNvPr>
          <p:cNvSpPr/>
          <p:nvPr/>
        </p:nvSpPr>
        <p:spPr>
          <a:xfrm>
            <a:off x="1536921" y="5589697"/>
            <a:ext cx="1025435" cy="785308"/>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10</a:t>
            </a:r>
          </a:p>
        </p:txBody>
      </p:sp>
      <p:sp>
        <p:nvSpPr>
          <p:cNvPr id="27" name="5-Point Star 26">
            <a:extLst>
              <a:ext uri="{FF2B5EF4-FFF2-40B4-BE49-F238E27FC236}">
                <a16:creationId xmlns:a16="http://schemas.microsoft.com/office/drawing/2014/main" id="{6A9D3DC1-11D4-5BDE-759D-D496382D5359}"/>
              </a:ext>
            </a:extLst>
          </p:cNvPr>
          <p:cNvSpPr/>
          <p:nvPr/>
        </p:nvSpPr>
        <p:spPr>
          <a:xfrm>
            <a:off x="5136217" y="4716719"/>
            <a:ext cx="1025435" cy="785308"/>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11</a:t>
            </a:r>
          </a:p>
        </p:txBody>
      </p:sp>
      <p:sp>
        <p:nvSpPr>
          <p:cNvPr id="29" name="5-Point Star 28">
            <a:extLst>
              <a:ext uri="{FF2B5EF4-FFF2-40B4-BE49-F238E27FC236}">
                <a16:creationId xmlns:a16="http://schemas.microsoft.com/office/drawing/2014/main" id="{97589C64-9966-1B63-B24D-1D154B20B626}"/>
              </a:ext>
            </a:extLst>
          </p:cNvPr>
          <p:cNvSpPr/>
          <p:nvPr/>
        </p:nvSpPr>
        <p:spPr>
          <a:xfrm>
            <a:off x="7470324" y="4853906"/>
            <a:ext cx="1025435" cy="785308"/>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12</a:t>
            </a:r>
          </a:p>
        </p:txBody>
      </p:sp>
      <p:pic>
        <p:nvPicPr>
          <p:cNvPr id="36" name="script for fmla power point slide 8.3.mp3">
            <a:hlinkClick r:id="" action="ppaction://media"/>
            <a:extLst>
              <a:ext uri="{FF2B5EF4-FFF2-40B4-BE49-F238E27FC236}">
                <a16:creationId xmlns:a16="http://schemas.microsoft.com/office/drawing/2014/main" id="{8FE5E051-A37C-5C70-53DA-35D9CEF1A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4302" y="6537675"/>
            <a:ext cx="391082" cy="286001"/>
          </a:xfrm>
          <a:prstGeom prst="rect">
            <a:avLst/>
          </a:prstGeom>
        </p:spPr>
      </p:pic>
    </p:spTree>
    <p:extLst>
      <p:ext uri="{BB962C8B-B14F-4D97-AF65-F5344CB8AC3E}">
        <p14:creationId xmlns:p14="http://schemas.microsoft.com/office/powerpoint/2010/main" val="3651762725"/>
      </p:ext>
    </p:extLst>
  </p:cSld>
  <p:clrMapOvr>
    <a:masterClrMapping/>
  </p:clrMapOvr>
  <mc:AlternateContent xmlns:mc="http://schemas.openxmlformats.org/markup-compatibility/2006" xmlns:p14="http://schemas.microsoft.com/office/powerpoint/2010/main">
    <mc:Choice Requires="p14">
      <p:transition p14:dur="250" advTm="36000">
        <p:fade/>
      </p:transition>
    </mc:Choice>
    <mc:Fallback xmlns="">
      <p:transition advTm="3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09" fill="hold"/>
                                        <p:tgtEl>
                                          <p:spTgt spid="36"/>
                                        </p:tgtEl>
                                      </p:cBhvr>
                                    </p:cmd>
                                  </p:childTnLst>
                                </p:cTn>
                              </p:par>
                              <p:par>
                                <p:cTn id="7" presetID="9"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dissolve">
                                      <p:cBhvr>
                                        <p:cTn id="9" dur="500"/>
                                        <p:tgtEl>
                                          <p:spTgt spid="39"/>
                                        </p:tgtEl>
                                      </p:cBhvr>
                                    </p:animEffect>
                                  </p:childTnLst>
                                </p:cTn>
                              </p:par>
                              <p:par>
                                <p:cTn id="10" presetID="9" presetClass="entr" presetSubtype="0" fill="hold" grpId="0" nodeType="withEffect">
                                  <p:stCondLst>
                                    <p:cond delay="700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1000"/>
                                        <p:tgtEl>
                                          <p:spTgt spid="23"/>
                                        </p:tgtEl>
                                      </p:cBhvr>
                                    </p:animEffect>
                                  </p:childTnLst>
                                </p:cTn>
                              </p:par>
                              <p:par>
                                <p:cTn id="13" presetID="9" presetClass="entr" presetSubtype="0" fill="hold" grpId="0" nodeType="withEffect">
                                  <p:stCondLst>
                                    <p:cond delay="700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1000"/>
                                        <p:tgtEl>
                                          <p:spTgt spid="27"/>
                                        </p:tgtEl>
                                      </p:cBhvr>
                                    </p:animEffect>
                                  </p:childTnLst>
                                </p:cTn>
                              </p:par>
                              <p:par>
                                <p:cTn id="16" presetID="9" presetClass="entr" presetSubtype="0" fill="hold" grpId="0" nodeType="withEffect">
                                  <p:stCondLst>
                                    <p:cond delay="17000"/>
                                  </p:stCondLst>
                                  <p:childTnLst>
                                    <p:set>
                                      <p:cBhvr>
                                        <p:cTn id="17" dur="1" fill="hold">
                                          <p:stCondLst>
                                            <p:cond delay="0"/>
                                          </p:stCondLst>
                                        </p:cTn>
                                        <p:tgtEl>
                                          <p:spTgt spid="42"/>
                                        </p:tgtEl>
                                        <p:attrNameLst>
                                          <p:attrName>style.visibility</p:attrName>
                                        </p:attrNameLst>
                                      </p:cBhvr>
                                      <p:to>
                                        <p:strVal val="visible"/>
                                      </p:to>
                                    </p:set>
                                    <p:animEffect transition="in" filter="dissolve">
                                      <p:cBhvr>
                                        <p:cTn id="18" dur="1000"/>
                                        <p:tgtEl>
                                          <p:spTgt spid="42"/>
                                        </p:tgtEl>
                                      </p:cBhvr>
                                    </p:animEffect>
                                  </p:childTnLst>
                                </p:cTn>
                              </p:par>
                              <p:par>
                                <p:cTn id="19" presetID="9" presetClass="entr" presetSubtype="0" fill="hold" grpId="0" nodeType="withEffect">
                                  <p:stCondLst>
                                    <p:cond delay="1800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1000"/>
                                        <p:tgtEl>
                                          <p:spTgt spid="22"/>
                                        </p:tgtEl>
                                      </p:cBhvr>
                                    </p:animEffect>
                                  </p:childTnLst>
                                </p:cTn>
                              </p:par>
                              <p:par>
                                <p:cTn id="22" presetID="9" presetClass="entr" presetSubtype="0" fill="hold" grpId="0" nodeType="withEffect">
                                  <p:stCondLst>
                                    <p:cond delay="18000"/>
                                  </p:stCondLst>
                                  <p:childTnLst>
                                    <p:set>
                                      <p:cBhvr>
                                        <p:cTn id="23" dur="1" fill="hold">
                                          <p:stCondLst>
                                            <p:cond delay="0"/>
                                          </p:stCondLst>
                                        </p:cTn>
                                        <p:tgtEl>
                                          <p:spTgt spid="29"/>
                                        </p:tgtEl>
                                        <p:attrNameLst>
                                          <p:attrName>style.visibility</p:attrName>
                                        </p:attrNameLst>
                                      </p:cBhvr>
                                      <p:to>
                                        <p:strVal val="visible"/>
                                      </p:to>
                                    </p:set>
                                    <p:animEffect transition="in" filter="dissolve">
                                      <p:cBhvr>
                                        <p:cTn id="2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6"/>
                </p:tgtEl>
              </p:cMediaNode>
            </p:audio>
          </p:childTnLst>
        </p:cTn>
      </p:par>
    </p:tnLst>
    <p:bldLst>
      <p:bldP spid="39" grpId="0" animBg="1"/>
      <p:bldP spid="22" grpId="0" animBg="1"/>
      <p:bldP spid="23" grpId="0" animBg="1"/>
      <p:bldP spid="42" grpId="0" animBg="1"/>
      <p:bldP spid="2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E9A0-A18F-77E7-4D35-21B43CB7B3AA}"/>
              </a:ext>
            </a:extLst>
          </p:cNvPr>
          <p:cNvSpPr>
            <a:spLocks noGrp="1"/>
          </p:cNvSpPr>
          <p:nvPr>
            <p:ph type="title"/>
          </p:nvPr>
        </p:nvSpPr>
        <p:spPr>
          <a:xfrm>
            <a:off x="228600" y="152400"/>
            <a:ext cx="8138779" cy="1206500"/>
          </a:xfrm>
        </p:spPr>
        <p:txBody>
          <a:bodyPr>
            <a:normAutofit/>
          </a:bodyPr>
          <a:lstStyle/>
          <a:p>
            <a:r>
              <a:rPr lang="en-US" sz="3600" dirty="0">
                <a:latin typeface="+mn-lt"/>
              </a:rPr>
              <a:t>Employers Must Provide Employees with Notice of FLMA Rights</a:t>
            </a:r>
          </a:p>
        </p:txBody>
      </p:sp>
      <p:pic>
        <p:nvPicPr>
          <p:cNvPr id="8" name="Picture 7">
            <a:extLst>
              <a:ext uri="{FF2B5EF4-FFF2-40B4-BE49-F238E27FC236}">
                <a16:creationId xmlns:a16="http://schemas.microsoft.com/office/drawing/2014/main" id="{065CD5BA-384B-24B6-902D-AEEC0709C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509" y="2400300"/>
            <a:ext cx="3497112" cy="2971800"/>
          </a:xfrm>
          <a:prstGeom prst="rect">
            <a:avLst/>
          </a:prstGeom>
        </p:spPr>
      </p:pic>
      <p:sp>
        <p:nvSpPr>
          <p:cNvPr id="3" name="TextBox 2">
            <a:extLst>
              <a:ext uri="{FF2B5EF4-FFF2-40B4-BE49-F238E27FC236}">
                <a16:creationId xmlns:a16="http://schemas.microsoft.com/office/drawing/2014/main" id="{0F078656-7402-4245-7D65-32BD9136AAE8}"/>
              </a:ext>
            </a:extLst>
          </p:cNvPr>
          <p:cNvSpPr txBox="1"/>
          <p:nvPr/>
        </p:nvSpPr>
        <p:spPr>
          <a:xfrm>
            <a:off x="533400" y="1524000"/>
            <a:ext cx="4551626" cy="4893647"/>
          </a:xfrm>
          <a:prstGeom prst="rect">
            <a:avLst/>
          </a:prstGeom>
          <a:noFill/>
        </p:spPr>
        <p:txBody>
          <a:bodyPr wrap="square" rtlCol="0">
            <a:spAutoFit/>
          </a:bodyPr>
          <a:lstStyle/>
          <a:p>
            <a:r>
              <a:rPr lang="en-US" sz="2400" dirty="0"/>
              <a:t>Every employer covered by the FMLA must provide general notice to their employees regarding the FMLA. To satisfy general notice, employers must:</a:t>
            </a:r>
          </a:p>
          <a:p>
            <a:endParaRPr lang="en-US" sz="2400" dirty="0"/>
          </a:p>
          <a:p>
            <a:r>
              <a:rPr lang="en-US" sz="2400" dirty="0"/>
              <a:t>(1) must display or post a general notice (poster); and, </a:t>
            </a:r>
          </a:p>
          <a:p>
            <a:endParaRPr lang="en-US" sz="2400" dirty="0"/>
          </a:p>
          <a:p>
            <a:r>
              <a:rPr lang="en-US" sz="2400" dirty="0"/>
              <a:t>(2)if the employer has any eligible employees, provide written general notice in an employment handbook or written materials. </a:t>
            </a:r>
          </a:p>
        </p:txBody>
      </p:sp>
      <p:pic>
        <p:nvPicPr>
          <p:cNvPr id="5" name="script for fmla power point sslide 11.mp3">
            <a:hlinkClick r:id="" action="ppaction://media"/>
            <a:extLst>
              <a:ext uri="{FF2B5EF4-FFF2-40B4-BE49-F238E27FC236}">
                <a16:creationId xmlns:a16="http://schemas.microsoft.com/office/drawing/2014/main" id="{C9FB0541-B2EC-FF26-014B-6B5BB7EFB3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7620" y="6413500"/>
            <a:ext cx="401163" cy="398093"/>
          </a:xfrm>
          <a:prstGeom prst="rect">
            <a:avLst/>
          </a:prstGeom>
        </p:spPr>
      </p:pic>
      <p:pic>
        <p:nvPicPr>
          <p:cNvPr id="7" name="Picture 6">
            <a:extLst>
              <a:ext uri="{FF2B5EF4-FFF2-40B4-BE49-F238E27FC236}">
                <a16:creationId xmlns:a16="http://schemas.microsoft.com/office/drawing/2014/main" id="{885DAF9B-598C-6BD0-D351-40D9ED380C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0370" y="1520371"/>
            <a:ext cx="3177390" cy="4893647"/>
          </a:xfrm>
          <a:prstGeom prst="rect">
            <a:avLst/>
          </a:prstGeom>
        </p:spPr>
      </p:pic>
    </p:spTree>
    <p:extLst>
      <p:ext uri="{BB962C8B-B14F-4D97-AF65-F5344CB8AC3E}">
        <p14:creationId xmlns:p14="http://schemas.microsoft.com/office/powerpoint/2010/main" val="1978518910"/>
      </p:ext>
    </p:extLst>
  </p:cSld>
  <p:clrMapOvr>
    <a:masterClrMapping/>
  </p:clrMapOvr>
  <mc:AlternateContent xmlns:mc="http://schemas.openxmlformats.org/markup-compatibility/2006" xmlns:p14="http://schemas.microsoft.com/office/powerpoint/2010/main">
    <mc:Choice Requires="p14">
      <p:transition p14:dur="250" advTm="29000">
        <p:fade/>
      </p:transition>
    </mc:Choice>
    <mc:Fallback xmlns="">
      <p:transition advTm="2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5"/>
                                        </p:tgtEl>
                                      </p:cBhvr>
                                    </p:cmd>
                                  </p:childTnLst>
                                </p:cTn>
                              </p:par>
                              <p:par>
                                <p:cTn id="7" presetID="9" presetClass="entr" presetSubtype="0" fill="hold" nodeType="withEffect">
                                  <p:stCondLst>
                                    <p:cond delay="1200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dissolve">
                                      <p:cBhvr>
                                        <p:cTn id="9" dur="1000"/>
                                        <p:tgtEl>
                                          <p:spTgt spid="3">
                                            <p:txEl>
                                              <p:pRg st="2" end="2"/>
                                            </p:txEl>
                                          </p:spTgt>
                                        </p:tgtEl>
                                      </p:cBhvr>
                                    </p:animEffect>
                                  </p:childTnLst>
                                </p:cTn>
                              </p:par>
                              <p:par>
                                <p:cTn id="10" presetID="9" presetClass="entr" presetSubtype="0" fill="hold" nodeType="withEffect">
                                  <p:stCondLst>
                                    <p:cond delay="1800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1000"/>
                                        <p:tgtEl>
                                          <p:spTgt spid="3">
                                            <p:txEl>
                                              <p:pRg st="4" end="4"/>
                                            </p:txEl>
                                          </p:spTgt>
                                        </p:tgtEl>
                                      </p:cBhvr>
                                    </p:animEffect>
                                  </p:childTnLst>
                                </p:cTn>
                              </p:par>
                              <p:par>
                                <p:cTn id="13" presetID="9" presetClass="exit" presetSubtype="0" fill="hold" nodeType="withEffect">
                                  <p:stCondLst>
                                    <p:cond delay="18000"/>
                                  </p:stCondLst>
                                  <p:childTnLst>
                                    <p:animEffect transition="out" filter="dissolv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par>
                                <p:cTn id="16" presetID="9" presetClass="entr" presetSubtype="0" fill="hold" nodeType="withEffect">
                                  <p:stCondLst>
                                    <p:cond delay="1900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E9A0-A18F-77E7-4D35-21B43CB7B3AA}"/>
              </a:ext>
            </a:extLst>
          </p:cNvPr>
          <p:cNvSpPr>
            <a:spLocks noGrp="1"/>
          </p:cNvSpPr>
          <p:nvPr>
            <p:ph type="title"/>
          </p:nvPr>
        </p:nvSpPr>
        <p:spPr>
          <a:xfrm>
            <a:off x="228600" y="152400"/>
            <a:ext cx="8138779" cy="1206500"/>
          </a:xfrm>
        </p:spPr>
        <p:txBody>
          <a:bodyPr>
            <a:normAutofit/>
          </a:bodyPr>
          <a:lstStyle/>
          <a:p>
            <a:r>
              <a:rPr lang="en-US" sz="3600" dirty="0">
                <a:latin typeface="+mn-lt"/>
              </a:rPr>
              <a:t>Employers Providing Employees with Notice of FLMA Rights</a:t>
            </a:r>
          </a:p>
        </p:txBody>
      </p:sp>
      <p:sp>
        <p:nvSpPr>
          <p:cNvPr id="3" name="TextBox 2">
            <a:extLst>
              <a:ext uri="{FF2B5EF4-FFF2-40B4-BE49-F238E27FC236}">
                <a16:creationId xmlns:a16="http://schemas.microsoft.com/office/drawing/2014/main" id="{0F078656-7402-4245-7D65-32BD9136AAE8}"/>
              </a:ext>
            </a:extLst>
          </p:cNvPr>
          <p:cNvSpPr txBox="1"/>
          <p:nvPr/>
        </p:nvSpPr>
        <p:spPr>
          <a:xfrm>
            <a:off x="457199" y="3010793"/>
            <a:ext cx="4990165" cy="3847207"/>
          </a:xfrm>
          <a:prstGeom prst="rect">
            <a:avLst/>
          </a:prstGeom>
          <a:noFill/>
        </p:spPr>
        <p:txBody>
          <a:bodyPr wrap="square" rtlCol="0">
            <a:spAutoFit/>
          </a:bodyPr>
          <a:lstStyle/>
          <a:p>
            <a:r>
              <a:rPr lang="en-US" sz="2400" dirty="0"/>
              <a:t>The posters must be displayed in plain view with large text. It must say:</a:t>
            </a:r>
          </a:p>
          <a:p>
            <a:pPr marL="800100" lvl="1" indent="-342900">
              <a:buFont typeface="Arial" panose="020B0604020202020204" pitchFamily="34" charset="0"/>
              <a:buChar char="•"/>
            </a:pPr>
            <a:r>
              <a:rPr lang="en-US" sz="2000" dirty="0"/>
              <a:t>The provisions of the FMLA</a:t>
            </a:r>
          </a:p>
          <a:p>
            <a:pPr marL="800100" lvl="1" indent="-342900">
              <a:buFont typeface="Arial" panose="020B0604020202020204" pitchFamily="34" charset="0"/>
              <a:buChar char="•"/>
            </a:pPr>
            <a:r>
              <a:rPr lang="en-US" sz="2000" dirty="0"/>
              <a:t>How to file a claim with the WHD</a:t>
            </a:r>
          </a:p>
          <a:p>
            <a:pPr marL="800100" lvl="1" indent="-342900">
              <a:buFont typeface="Arial" panose="020B0604020202020204" pitchFamily="34" charset="0"/>
              <a:buChar char="•"/>
            </a:pPr>
            <a:r>
              <a:rPr lang="en-US" sz="2000" dirty="0"/>
              <a:t>Languages</a:t>
            </a:r>
          </a:p>
          <a:p>
            <a:pPr marL="800100" lvl="1" indent="-342900">
              <a:buFont typeface="Arial" panose="020B0604020202020204" pitchFamily="34" charset="0"/>
              <a:buChar char="•"/>
            </a:pPr>
            <a:r>
              <a:rPr lang="en-US" sz="2000" dirty="0"/>
              <a:t>Sensory-impaired</a:t>
            </a:r>
          </a:p>
          <a:p>
            <a:r>
              <a:rPr lang="en-US" sz="800" dirty="0"/>
              <a:t> </a:t>
            </a:r>
          </a:p>
          <a:p>
            <a:endParaRPr lang="en-US" sz="800" dirty="0"/>
          </a:p>
          <a:p>
            <a:r>
              <a:rPr lang="en-US" sz="2000" dirty="0">
                <a:hlinkClick r:id="rId5"/>
              </a:rPr>
              <a:t>https://www.dol.gov/sites/dolgov/files/WHD/legacy/files/fmlaen.pdf</a:t>
            </a:r>
            <a:endParaRPr lang="en-US" sz="2000" dirty="0"/>
          </a:p>
          <a:p>
            <a:endParaRPr lang="en-US" sz="2000" dirty="0"/>
          </a:p>
          <a:p>
            <a:r>
              <a:rPr lang="en-US" sz="2000" dirty="0">
                <a:hlinkClick r:id="rId6"/>
              </a:rPr>
              <a:t>https://www.dol.gov/sites/dolgov/files/WHD/legacy/files/fmlasp.pdf</a:t>
            </a:r>
            <a:endParaRPr lang="en-US" sz="2000" dirty="0"/>
          </a:p>
        </p:txBody>
      </p:sp>
      <p:sp>
        <p:nvSpPr>
          <p:cNvPr id="4" name="TextBox 3">
            <a:extLst>
              <a:ext uri="{FF2B5EF4-FFF2-40B4-BE49-F238E27FC236}">
                <a16:creationId xmlns:a16="http://schemas.microsoft.com/office/drawing/2014/main" id="{F0B10844-BD23-9E66-DF6A-18FC14C26C44}"/>
              </a:ext>
            </a:extLst>
          </p:cNvPr>
          <p:cNvSpPr txBox="1"/>
          <p:nvPr/>
        </p:nvSpPr>
        <p:spPr>
          <a:xfrm>
            <a:off x="457200" y="1386609"/>
            <a:ext cx="4990164" cy="1877437"/>
          </a:xfrm>
          <a:prstGeom prst="rect">
            <a:avLst/>
          </a:prstGeom>
          <a:noFill/>
        </p:spPr>
        <p:txBody>
          <a:bodyPr wrap="square" rtlCol="0">
            <a:spAutoFit/>
          </a:bodyPr>
          <a:lstStyle/>
          <a:p>
            <a:r>
              <a:rPr lang="en-US" sz="2400" dirty="0"/>
              <a:t>Where do you place the poster? </a:t>
            </a:r>
          </a:p>
          <a:p>
            <a:r>
              <a:rPr lang="en-US" sz="2000" dirty="0"/>
              <a:t>(Check this link out)</a:t>
            </a:r>
          </a:p>
          <a:p>
            <a:endParaRPr lang="en-US" sz="800" dirty="0"/>
          </a:p>
          <a:p>
            <a:r>
              <a:rPr lang="en-US" sz="2000" dirty="0">
                <a:hlinkClick r:id="rId7"/>
              </a:rPr>
              <a:t>https://www.dol.gov/agencies/whd/fact-sheets/28d-fmla-employer%20notification</a:t>
            </a:r>
            <a:endParaRPr lang="en-US" sz="2400" dirty="0"/>
          </a:p>
          <a:p>
            <a:endParaRPr lang="en-US" sz="2400" dirty="0"/>
          </a:p>
        </p:txBody>
      </p:sp>
      <p:pic>
        <p:nvPicPr>
          <p:cNvPr id="7" name="script for fmla power point slide 12 with new language.mp3">
            <a:hlinkClick r:id="" action="ppaction://media"/>
            <a:extLst>
              <a:ext uri="{FF2B5EF4-FFF2-40B4-BE49-F238E27FC236}">
                <a16:creationId xmlns:a16="http://schemas.microsoft.com/office/drawing/2014/main" id="{1C4348ED-963C-B396-D0B7-AA3A2E3E1D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99624" y="6411071"/>
            <a:ext cx="457199" cy="362858"/>
          </a:xfrm>
          <a:prstGeom prst="rect">
            <a:avLst/>
          </a:prstGeom>
        </p:spPr>
      </p:pic>
      <p:pic>
        <p:nvPicPr>
          <p:cNvPr id="8" name="Picture 7">
            <a:extLst>
              <a:ext uri="{FF2B5EF4-FFF2-40B4-BE49-F238E27FC236}">
                <a16:creationId xmlns:a16="http://schemas.microsoft.com/office/drawing/2014/main" id="{3AB77985-C3F6-CD0E-7390-3EECE8C6CF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199" y="1658257"/>
            <a:ext cx="3033379" cy="4724400"/>
          </a:xfrm>
          <a:prstGeom prst="rect">
            <a:avLst/>
          </a:prstGeom>
        </p:spPr>
      </p:pic>
    </p:spTree>
    <p:extLst>
      <p:ext uri="{BB962C8B-B14F-4D97-AF65-F5344CB8AC3E}">
        <p14:creationId xmlns:p14="http://schemas.microsoft.com/office/powerpoint/2010/main" val="106622133"/>
      </p:ext>
    </p:extLst>
  </p:cSld>
  <p:clrMapOvr>
    <a:masterClrMapping/>
  </p:clrMapOvr>
  <mc:AlternateContent xmlns:mc="http://schemas.openxmlformats.org/markup-compatibility/2006" xmlns:p14="http://schemas.microsoft.com/office/powerpoint/2010/main">
    <mc:Choice Requires="p14">
      <p:transition p14:dur="250" advTm="54250">
        <p:fade/>
      </p:transition>
    </mc:Choice>
    <mc:Fallback xmlns="">
      <p:transition advTm="54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7"/>
                                        </p:tgtEl>
                                      </p:cBhvr>
                                    </p:cmd>
                                  </p:childTnLst>
                                </p:cTn>
                              </p:par>
                              <p:par>
                                <p:cTn id="7" presetID="9"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2000"/>
                                        <p:tgtEl>
                                          <p:spTgt spid="4">
                                            <p:txEl>
                                              <p:pRg st="0" end="0"/>
                                            </p:txEl>
                                          </p:spTgt>
                                        </p:tgtEl>
                                      </p:cBhvr>
                                    </p:animEffect>
                                  </p:childTnLst>
                                </p:cTn>
                              </p:par>
                              <p:par>
                                <p:cTn id="10" presetID="9"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2000"/>
                                        <p:tgtEl>
                                          <p:spTgt spid="4">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2000"/>
                                        <p:tgtEl>
                                          <p:spTgt spid="4">
                                            <p:txEl>
                                              <p:pRg st="3" end="3"/>
                                            </p:txEl>
                                          </p:spTgt>
                                        </p:tgtEl>
                                      </p:cBhvr>
                                    </p:animEffect>
                                  </p:childTnLst>
                                </p:cTn>
                              </p:par>
                              <p:par>
                                <p:cTn id="16" presetID="9" presetClass="entr" presetSubtype="0" fill="hold" nodeType="withEffect">
                                  <p:stCondLst>
                                    <p:cond delay="40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2000"/>
                                        <p:tgtEl>
                                          <p:spTgt spid="3">
                                            <p:txEl>
                                              <p:pRg st="0" end="0"/>
                                            </p:txEl>
                                          </p:spTgt>
                                        </p:tgtEl>
                                      </p:cBhvr>
                                    </p:animEffect>
                                  </p:childTnLst>
                                </p:cTn>
                              </p:par>
                              <p:par>
                                <p:cTn id="19" presetID="9" presetClass="entr" presetSubtype="0" fill="hold" nodeType="withEffect">
                                  <p:stCondLst>
                                    <p:cond delay="140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1000"/>
                                        <p:tgtEl>
                                          <p:spTgt spid="3">
                                            <p:txEl>
                                              <p:pRg st="1" end="1"/>
                                            </p:txEl>
                                          </p:spTgt>
                                        </p:tgtEl>
                                      </p:cBhvr>
                                    </p:animEffect>
                                  </p:childTnLst>
                                </p:cTn>
                              </p:par>
                              <p:par>
                                <p:cTn id="22" presetID="9" presetClass="entr" presetSubtype="0" fill="hold" nodeType="withEffect">
                                  <p:stCondLst>
                                    <p:cond delay="170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1000"/>
                                        <p:tgtEl>
                                          <p:spTgt spid="3">
                                            <p:txEl>
                                              <p:pRg st="2" end="2"/>
                                            </p:txEl>
                                          </p:spTgt>
                                        </p:tgtEl>
                                      </p:cBhvr>
                                    </p:animEffect>
                                  </p:childTnLst>
                                </p:cTn>
                              </p:par>
                              <p:par>
                                <p:cTn id="25" presetID="9" presetClass="entr" presetSubtype="0" fill="hold" nodeType="withEffect">
                                  <p:stCondLst>
                                    <p:cond delay="21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par>
                                <p:cTn id="28" presetID="9" presetClass="entr" presetSubtype="0" fill="hold" nodeType="withEffect">
                                  <p:stCondLst>
                                    <p:cond delay="3200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1000"/>
                                        <p:tgtEl>
                                          <p:spTgt spid="3">
                                            <p:txEl>
                                              <p:pRg st="4" end="4"/>
                                            </p:txEl>
                                          </p:spTgt>
                                        </p:tgtEl>
                                      </p:cBhvr>
                                    </p:animEffect>
                                  </p:childTnLst>
                                </p:cTn>
                              </p:par>
                              <p:par>
                                <p:cTn id="31" presetID="9" presetClass="entr" presetSubtype="0" fill="hold" nodeType="withEffect">
                                  <p:stCondLst>
                                    <p:cond delay="4400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dissolve">
                                      <p:cBhvr>
                                        <p:cTn id="33" dur="1000"/>
                                        <p:tgtEl>
                                          <p:spTgt spid="3">
                                            <p:txEl>
                                              <p:pRg st="7" end="7"/>
                                            </p:txEl>
                                          </p:spTgt>
                                        </p:tgtEl>
                                      </p:cBhvr>
                                    </p:animEffect>
                                  </p:childTnLst>
                                </p:cTn>
                              </p:par>
                              <p:par>
                                <p:cTn id="34" presetID="9" presetClass="entr" presetSubtype="0" fill="hold" nodeType="withEffect">
                                  <p:stCondLst>
                                    <p:cond delay="4400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886700" cy="930274"/>
          </a:xfrm>
        </p:spPr>
        <p:txBody>
          <a:bodyPr>
            <a:normAutofit fontScale="90000"/>
          </a:bodyPr>
          <a:lstStyle/>
          <a:p>
            <a:pPr algn="l"/>
            <a:r>
              <a:rPr lang="en-US" sz="3200" dirty="0">
                <a:latin typeface="+mn-lt"/>
              </a:rPr>
              <a:t>Employees Must Provide Notice of Need for Leave to Employer</a:t>
            </a:r>
            <a:endParaRPr lang="en-US" dirty="0"/>
          </a:p>
        </p:txBody>
      </p:sp>
      <p:sp>
        <p:nvSpPr>
          <p:cNvPr id="4" name="TextBox 3">
            <a:extLst>
              <a:ext uri="{FF2B5EF4-FFF2-40B4-BE49-F238E27FC236}">
                <a16:creationId xmlns:a16="http://schemas.microsoft.com/office/drawing/2014/main" id="{725C3BC8-F691-FC8B-EC25-E81B4D36B8F2}"/>
              </a:ext>
            </a:extLst>
          </p:cNvPr>
          <p:cNvSpPr txBox="1"/>
          <p:nvPr/>
        </p:nvSpPr>
        <p:spPr>
          <a:xfrm>
            <a:off x="481443" y="1436033"/>
            <a:ext cx="6477000" cy="6001643"/>
          </a:xfrm>
          <a:prstGeom prst="rect">
            <a:avLst/>
          </a:prstGeom>
          <a:noFill/>
        </p:spPr>
        <p:txBody>
          <a:bodyPr wrap="square" rtlCol="0">
            <a:spAutoFit/>
          </a:bodyPr>
          <a:lstStyle/>
          <a:p>
            <a:r>
              <a:rPr lang="en-US" sz="2400" dirty="0"/>
              <a:t>Employee may give notice: orally or in writing. </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And, the employee is not required to specifically mention the FMLA. </a:t>
            </a:r>
          </a:p>
          <a:p>
            <a:endParaRPr lang="en-US" sz="2400" dirty="0"/>
          </a:p>
          <a:p>
            <a:r>
              <a:rPr lang="en-US" sz="2400" dirty="0"/>
              <a:t>However, an employee must give sufficient information or notice to their supervisor or to HR to explain that the leave may be covered under the FMLA.   </a:t>
            </a:r>
          </a:p>
          <a:p>
            <a:endParaRPr lang="en-US" sz="2400" dirty="0"/>
          </a:p>
          <a:p>
            <a:endParaRPr lang="en-US" sz="2400" dirty="0"/>
          </a:p>
        </p:txBody>
      </p:sp>
      <p:sp>
        <p:nvSpPr>
          <p:cNvPr id="5" name="TextBox 4">
            <a:extLst>
              <a:ext uri="{FF2B5EF4-FFF2-40B4-BE49-F238E27FC236}">
                <a16:creationId xmlns:a16="http://schemas.microsoft.com/office/drawing/2014/main" id="{F379D81C-828E-C396-28B1-A23396E11D4C}"/>
              </a:ext>
            </a:extLst>
          </p:cNvPr>
          <p:cNvSpPr txBox="1"/>
          <p:nvPr/>
        </p:nvSpPr>
        <p:spPr>
          <a:xfrm>
            <a:off x="4041531" y="1924727"/>
            <a:ext cx="5067300" cy="2677656"/>
          </a:xfrm>
          <a:prstGeom prst="rect">
            <a:avLst/>
          </a:prstGeom>
          <a:noFill/>
        </p:spPr>
        <p:txBody>
          <a:bodyPr wrap="square" rtlCol="0">
            <a:spAutoFit/>
          </a:bodyPr>
          <a:lstStyle/>
          <a:p>
            <a:r>
              <a:rPr lang="en-US" sz="2800" dirty="0"/>
              <a:t>HR Tip: The City’s employment handbook or manual needs to have a clear process in writing that guides employees on how to give proper notice for FMLA leave.</a:t>
            </a:r>
          </a:p>
        </p:txBody>
      </p:sp>
      <p:pic>
        <p:nvPicPr>
          <p:cNvPr id="8" name="Picture 7">
            <a:extLst>
              <a:ext uri="{FF2B5EF4-FFF2-40B4-BE49-F238E27FC236}">
                <a16:creationId xmlns:a16="http://schemas.microsoft.com/office/drawing/2014/main" id="{285DB648-4A37-E0F6-AF89-10B99F053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899915"/>
            <a:ext cx="2514600" cy="2064655"/>
          </a:xfrm>
          <a:prstGeom prst="rect">
            <a:avLst/>
          </a:prstGeom>
        </p:spPr>
      </p:pic>
      <p:pic>
        <p:nvPicPr>
          <p:cNvPr id="10" name="Picture 9">
            <a:extLst>
              <a:ext uri="{FF2B5EF4-FFF2-40B4-BE49-F238E27FC236}">
                <a16:creationId xmlns:a16="http://schemas.microsoft.com/office/drawing/2014/main" id="{65FF74BB-150D-5AE3-0ABF-70937C141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900" y="1924727"/>
            <a:ext cx="2362200" cy="1969569"/>
          </a:xfrm>
          <a:prstGeom prst="rect">
            <a:avLst/>
          </a:prstGeom>
        </p:spPr>
      </p:pic>
      <p:pic>
        <p:nvPicPr>
          <p:cNvPr id="12" name="Picture 11">
            <a:extLst>
              <a:ext uri="{FF2B5EF4-FFF2-40B4-BE49-F238E27FC236}">
                <a16:creationId xmlns:a16="http://schemas.microsoft.com/office/drawing/2014/main" id="{CA0C45BB-9519-9F88-1AB4-770163DF43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582" y="2232889"/>
            <a:ext cx="2438400" cy="2019300"/>
          </a:xfrm>
          <a:prstGeom prst="rect">
            <a:avLst/>
          </a:prstGeom>
        </p:spPr>
      </p:pic>
      <p:pic>
        <p:nvPicPr>
          <p:cNvPr id="3" name="script for fmla power point slide 12 fog horn.mp3">
            <a:hlinkClick r:id="" action="ppaction://media"/>
            <a:extLst>
              <a:ext uri="{FF2B5EF4-FFF2-40B4-BE49-F238E27FC236}">
                <a16:creationId xmlns:a16="http://schemas.microsoft.com/office/drawing/2014/main" id="{478D3FBD-E09E-4D94-B0E9-6075DF545A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550" y="6434810"/>
            <a:ext cx="419450" cy="406400"/>
          </a:xfrm>
          <a:prstGeom prst="rect">
            <a:avLst/>
          </a:prstGeom>
        </p:spPr>
      </p:pic>
      <p:pic>
        <p:nvPicPr>
          <p:cNvPr id="7" name="Picture 6">
            <a:extLst>
              <a:ext uri="{FF2B5EF4-FFF2-40B4-BE49-F238E27FC236}">
                <a16:creationId xmlns:a16="http://schemas.microsoft.com/office/drawing/2014/main" id="{65E4C8DF-D8B0-80A8-62C0-E433040C85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3375" y="4876185"/>
            <a:ext cx="2711450" cy="1822450"/>
          </a:xfrm>
          <a:prstGeom prst="rect">
            <a:avLst/>
          </a:prstGeom>
        </p:spPr>
      </p:pic>
    </p:spTree>
    <p:extLst>
      <p:ext uri="{BB962C8B-B14F-4D97-AF65-F5344CB8AC3E}">
        <p14:creationId xmlns:p14="http://schemas.microsoft.com/office/powerpoint/2010/main" val="853237582"/>
      </p:ext>
    </p:extLst>
  </p:cSld>
  <p:clrMapOvr>
    <a:masterClrMapping/>
  </p:clrMapOvr>
  <mc:AlternateContent xmlns:mc="http://schemas.openxmlformats.org/markup-compatibility/2006" xmlns:p14="http://schemas.microsoft.com/office/powerpoint/2010/main">
    <mc:Choice Requires="p14">
      <p:transition p14:dur="250" advTm="69000">
        <p:fade/>
      </p:transition>
    </mc:Choice>
    <mc:Fallback xmlns="">
      <p:transition advTm="6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14" fill="hold"/>
                                        <p:tgtEl>
                                          <p:spTgt spid="3"/>
                                        </p:tgtEl>
                                      </p:cBhvr>
                                    </p:cmd>
                                  </p:childTnLst>
                                </p:cTn>
                              </p:par>
                              <p:par>
                                <p:cTn id="7" presetID="9" presetClass="entr" presetSubtype="0" fill="hold" nodeType="withEffect">
                                  <p:stCondLst>
                                    <p:cond delay="30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1000"/>
                                        <p:tgtEl>
                                          <p:spTgt spid="4">
                                            <p:txEl>
                                              <p:pRg st="0" end="0"/>
                                            </p:txEl>
                                          </p:spTgt>
                                        </p:tgtEl>
                                      </p:cBhvr>
                                    </p:animEffect>
                                  </p:childTnLst>
                                </p:cTn>
                              </p:par>
                              <p:par>
                                <p:cTn id="10" presetID="9" presetClass="entr" presetSubtype="0" fill="hold" nodeType="withEffect">
                                  <p:stCondLst>
                                    <p:cond delay="70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800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1000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dissolve">
                                      <p:cBhvr>
                                        <p:cTn id="18" dur="1000"/>
                                        <p:tgtEl>
                                          <p:spTgt spid="4">
                                            <p:txEl>
                                              <p:pRg st="7" end="7"/>
                                            </p:txEl>
                                          </p:spTgt>
                                        </p:tgtEl>
                                      </p:cBhvr>
                                    </p:animEffect>
                                  </p:childTnLst>
                                </p:cTn>
                              </p:par>
                              <p:par>
                                <p:cTn id="19" presetID="9" presetClass="entr" presetSubtype="0" fill="hold" nodeType="withEffect">
                                  <p:stCondLst>
                                    <p:cond delay="20000"/>
                                  </p:stCondLst>
                                  <p:childTnLst>
                                    <p:set>
                                      <p:cBhvr>
                                        <p:cTn id="20" dur="1" fill="hold">
                                          <p:stCondLst>
                                            <p:cond delay="0"/>
                                          </p:stCondLst>
                                        </p:cTn>
                                        <p:tgtEl>
                                          <p:spTgt spid="4">
                                            <p:txEl>
                                              <p:pRg st="9" end="9"/>
                                            </p:txEl>
                                          </p:spTgt>
                                        </p:tgtEl>
                                        <p:attrNameLst>
                                          <p:attrName>style.visibility</p:attrName>
                                        </p:attrNameLst>
                                      </p:cBhvr>
                                      <p:to>
                                        <p:strVal val="visible"/>
                                      </p:to>
                                    </p:set>
                                    <p:animEffect transition="in" filter="dissolve">
                                      <p:cBhvr>
                                        <p:cTn id="21" dur="1000"/>
                                        <p:tgtEl>
                                          <p:spTgt spid="4">
                                            <p:txEl>
                                              <p:pRg st="9" end="9"/>
                                            </p:txEl>
                                          </p:spTgt>
                                        </p:tgtEl>
                                      </p:cBhvr>
                                    </p:animEffect>
                                  </p:childTnLst>
                                </p:cTn>
                              </p:par>
                              <p:par>
                                <p:cTn id="22" presetID="9" presetClass="exit" presetSubtype="0" fill="hold" grpId="0" nodeType="withEffect">
                                  <p:stCondLst>
                                    <p:cond delay="38000"/>
                                  </p:stCondLst>
                                  <p:childTnLst>
                                    <p:animEffect transition="out" filter="dissolve">
                                      <p:cBhvr>
                                        <p:cTn id="23" dur="1000"/>
                                        <p:tgtEl>
                                          <p:spTgt spid="4">
                                            <p:txEl>
                                              <p:pRg st="0" end="0"/>
                                            </p:txEl>
                                          </p:spTgt>
                                        </p:tgtEl>
                                      </p:cBhvr>
                                    </p:animEffect>
                                    <p:set>
                                      <p:cBhvr>
                                        <p:cTn id="24" dur="1" fill="hold">
                                          <p:stCondLst>
                                            <p:cond delay="999"/>
                                          </p:stCondLst>
                                        </p:cTn>
                                        <p:tgtEl>
                                          <p:spTgt spid="4">
                                            <p:txEl>
                                              <p:pRg st="0" end="0"/>
                                            </p:txEl>
                                          </p:spTgt>
                                        </p:tgtEl>
                                        <p:attrNameLst>
                                          <p:attrName>style.visibility</p:attrName>
                                        </p:attrNameLst>
                                      </p:cBhvr>
                                      <p:to>
                                        <p:strVal val="hidden"/>
                                      </p:to>
                                    </p:set>
                                  </p:childTnLst>
                                </p:cTn>
                              </p:par>
                              <p:par>
                                <p:cTn id="25" presetID="9" presetClass="exit" presetSubtype="0" fill="hold" grpId="0" nodeType="withEffect">
                                  <p:stCondLst>
                                    <p:cond delay="38000"/>
                                  </p:stCondLst>
                                  <p:childTnLst>
                                    <p:animEffect transition="out" filter="dissolve">
                                      <p:cBhvr>
                                        <p:cTn id="26" dur="1000"/>
                                        <p:tgtEl>
                                          <p:spTgt spid="4">
                                            <p:txEl>
                                              <p:pRg st="7" end="7"/>
                                            </p:txEl>
                                          </p:spTgt>
                                        </p:tgtEl>
                                      </p:cBhvr>
                                    </p:animEffect>
                                    <p:set>
                                      <p:cBhvr>
                                        <p:cTn id="27" dur="1" fill="hold">
                                          <p:stCondLst>
                                            <p:cond delay="999"/>
                                          </p:stCondLst>
                                        </p:cTn>
                                        <p:tgtEl>
                                          <p:spTgt spid="4">
                                            <p:txEl>
                                              <p:pRg st="7" end="7"/>
                                            </p:txEl>
                                          </p:spTgt>
                                        </p:tgtEl>
                                        <p:attrNameLst>
                                          <p:attrName>style.visibility</p:attrName>
                                        </p:attrNameLst>
                                      </p:cBhvr>
                                      <p:to>
                                        <p:strVal val="hidden"/>
                                      </p:to>
                                    </p:set>
                                  </p:childTnLst>
                                </p:cTn>
                              </p:par>
                              <p:par>
                                <p:cTn id="28" presetID="9" presetClass="exit" presetSubtype="0" fill="hold" grpId="0" nodeType="withEffect">
                                  <p:stCondLst>
                                    <p:cond delay="38000"/>
                                  </p:stCondLst>
                                  <p:childTnLst>
                                    <p:animEffect transition="out" filter="dissolve">
                                      <p:cBhvr>
                                        <p:cTn id="29" dur="1000"/>
                                        <p:tgtEl>
                                          <p:spTgt spid="4">
                                            <p:txEl>
                                              <p:pRg st="9" end="9"/>
                                            </p:txEl>
                                          </p:spTgt>
                                        </p:tgtEl>
                                      </p:cBhvr>
                                    </p:animEffect>
                                    <p:set>
                                      <p:cBhvr>
                                        <p:cTn id="30" dur="1" fill="hold">
                                          <p:stCondLst>
                                            <p:cond delay="999"/>
                                          </p:stCondLst>
                                        </p:cTn>
                                        <p:tgtEl>
                                          <p:spTgt spid="4">
                                            <p:txEl>
                                              <p:pRg st="9" end="9"/>
                                            </p:txEl>
                                          </p:spTgt>
                                        </p:tgtEl>
                                        <p:attrNameLst>
                                          <p:attrName>style.visibility</p:attrName>
                                        </p:attrNameLst>
                                      </p:cBhvr>
                                      <p:to>
                                        <p:strVal val="hidden"/>
                                      </p:to>
                                    </p:set>
                                  </p:childTnLst>
                                </p:cTn>
                              </p:par>
                              <p:par>
                                <p:cTn id="31" presetID="9" presetClass="exit" presetSubtype="0" fill="hold" nodeType="withEffect">
                                  <p:stCondLst>
                                    <p:cond delay="38000"/>
                                  </p:stCondLst>
                                  <p:childTnLst>
                                    <p:animEffect transition="out" filter="dissolv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9" presetClass="exit" presetSubtype="0" fill="hold" nodeType="withEffect">
                                  <p:stCondLst>
                                    <p:cond delay="38000"/>
                                  </p:stCondLst>
                                  <p:childTnLst>
                                    <p:animEffect transition="out" filter="dissolv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9" presetClass="entr" presetSubtype="0" fill="hold" nodeType="withEffect">
                                  <p:stCondLst>
                                    <p:cond delay="3800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1000"/>
                                        <p:tgtEl>
                                          <p:spTgt spid="12"/>
                                        </p:tgtEl>
                                      </p:cBhvr>
                                    </p:animEffect>
                                  </p:childTnLst>
                                </p:cTn>
                              </p:par>
                              <p:par>
                                <p:cTn id="40" presetID="9" presetClass="entr" presetSubtype="0" fill="hold" grpId="0" nodeType="withEffect">
                                  <p:stCondLst>
                                    <p:cond delay="3900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1000"/>
                                        <p:tgtEl>
                                          <p:spTgt spid="5"/>
                                        </p:tgtEl>
                                      </p:cBhvr>
                                    </p:animEffect>
                                  </p:childTnLst>
                                </p:cTn>
                              </p:par>
                              <p:par>
                                <p:cTn id="43" presetID="9" presetClass="entr" presetSubtype="0" fill="hold" nodeType="withEffect">
                                  <p:stCondLst>
                                    <p:cond delay="58000"/>
                                  </p:stCondLst>
                                  <p:childTnLst>
                                    <p:set>
                                      <p:cBhvr>
                                        <p:cTn id="44" dur="1" fill="hold">
                                          <p:stCondLst>
                                            <p:cond delay="0"/>
                                          </p:stCondLst>
                                        </p:cTn>
                                        <p:tgtEl>
                                          <p:spTgt spid="7"/>
                                        </p:tgtEl>
                                        <p:attrNameLst>
                                          <p:attrName>style.visibility</p:attrName>
                                        </p:attrNameLst>
                                      </p:cBhvr>
                                      <p:to>
                                        <p:strVal val="visible"/>
                                      </p:to>
                                    </p:set>
                                    <p:animEffect transition="in" filter="dissolv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4" grpId="0" build="allAtOnce"/>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7886700" cy="1030545"/>
          </a:xfrm>
        </p:spPr>
        <p:txBody>
          <a:bodyPr>
            <a:normAutofit/>
          </a:bodyPr>
          <a:lstStyle/>
          <a:p>
            <a:pPr algn="l"/>
            <a:r>
              <a:rPr lang="en-US" sz="3200" dirty="0">
                <a:latin typeface="+mn-lt"/>
              </a:rPr>
              <a:t>Employees Must Provide Notice of Need for Leave to Employer</a:t>
            </a:r>
            <a:endParaRPr lang="en-US" dirty="0"/>
          </a:p>
        </p:txBody>
      </p:sp>
      <p:sp>
        <p:nvSpPr>
          <p:cNvPr id="6" name="TextBox 5">
            <a:extLst>
              <a:ext uri="{FF2B5EF4-FFF2-40B4-BE49-F238E27FC236}">
                <a16:creationId xmlns:a16="http://schemas.microsoft.com/office/drawing/2014/main" id="{5D5EA243-32DC-CA8C-875E-B2D2DC15709B}"/>
              </a:ext>
            </a:extLst>
          </p:cNvPr>
          <p:cNvSpPr txBox="1"/>
          <p:nvPr/>
        </p:nvSpPr>
        <p:spPr>
          <a:xfrm>
            <a:off x="1752600" y="1600200"/>
            <a:ext cx="6134100" cy="2554545"/>
          </a:xfrm>
          <a:prstGeom prst="rect">
            <a:avLst/>
          </a:prstGeom>
          <a:noFill/>
        </p:spPr>
        <p:txBody>
          <a:bodyPr wrap="square" rtlCol="0">
            <a:spAutoFit/>
          </a:bodyPr>
          <a:lstStyle/>
          <a:p>
            <a:r>
              <a:rPr lang="en-US" sz="3200" dirty="0"/>
              <a:t>Notice for </a:t>
            </a:r>
            <a:r>
              <a:rPr lang="en-US" sz="3200" b="1" dirty="0"/>
              <a:t>Two Types </a:t>
            </a:r>
            <a:r>
              <a:rPr lang="en-US" sz="3200" dirty="0"/>
              <a:t>of Leave:</a:t>
            </a:r>
          </a:p>
          <a:p>
            <a:endParaRPr lang="en-US" sz="3200" dirty="0"/>
          </a:p>
          <a:p>
            <a:pPr marL="342900" indent="-342900">
              <a:buAutoNum type="arabicParenR"/>
            </a:pPr>
            <a:r>
              <a:rPr lang="en-US" sz="3200" dirty="0"/>
              <a:t>Leave that is </a:t>
            </a:r>
            <a:r>
              <a:rPr lang="en-US" sz="3200" b="1" dirty="0"/>
              <a:t>foreseeable</a:t>
            </a:r>
            <a:r>
              <a:rPr lang="en-US" sz="3200" dirty="0"/>
              <a:t>;</a:t>
            </a:r>
          </a:p>
          <a:p>
            <a:pPr marL="342900" indent="-342900">
              <a:buAutoNum type="arabicParenR"/>
            </a:pPr>
            <a:endParaRPr lang="en-US" sz="3200" dirty="0"/>
          </a:p>
          <a:p>
            <a:pPr marL="342900" indent="-342900">
              <a:buAutoNum type="arabicParenR"/>
            </a:pPr>
            <a:r>
              <a:rPr lang="en-US" sz="3200" dirty="0"/>
              <a:t>Leave that is </a:t>
            </a:r>
            <a:r>
              <a:rPr lang="en-US" sz="3200" b="1" dirty="0"/>
              <a:t>not foreseeable</a:t>
            </a:r>
            <a:r>
              <a:rPr lang="en-US" sz="3200" dirty="0"/>
              <a:t>.</a:t>
            </a:r>
          </a:p>
        </p:txBody>
      </p:sp>
      <p:sp>
        <p:nvSpPr>
          <p:cNvPr id="7" name="TextBox 6">
            <a:extLst>
              <a:ext uri="{FF2B5EF4-FFF2-40B4-BE49-F238E27FC236}">
                <a16:creationId xmlns:a16="http://schemas.microsoft.com/office/drawing/2014/main" id="{23D770E6-6BDB-A6E7-E836-D0DCEF8C6F4D}"/>
              </a:ext>
            </a:extLst>
          </p:cNvPr>
          <p:cNvSpPr txBox="1"/>
          <p:nvPr/>
        </p:nvSpPr>
        <p:spPr>
          <a:xfrm>
            <a:off x="2514600" y="4673025"/>
            <a:ext cx="3543300" cy="584775"/>
          </a:xfrm>
          <a:prstGeom prst="rect">
            <a:avLst/>
          </a:prstGeom>
          <a:noFill/>
        </p:spPr>
        <p:txBody>
          <a:bodyPr wrap="square" rtlCol="0">
            <a:spAutoFit/>
          </a:bodyPr>
          <a:lstStyle/>
          <a:p>
            <a:r>
              <a:rPr lang="en-US" sz="3200" b="1" dirty="0">
                <a:solidFill>
                  <a:srgbClr val="FF0000"/>
                </a:solidFill>
              </a:rPr>
              <a:t>Let’s break it down:</a:t>
            </a:r>
          </a:p>
        </p:txBody>
      </p:sp>
      <p:pic>
        <p:nvPicPr>
          <p:cNvPr id="3" name="script for fmla power point slide 12.mp3">
            <a:hlinkClick r:id="" action="ppaction://media"/>
            <a:extLst>
              <a:ext uri="{FF2B5EF4-FFF2-40B4-BE49-F238E27FC236}">
                <a16:creationId xmlns:a16="http://schemas.microsoft.com/office/drawing/2014/main" id="{BD9C4E08-1778-85E6-4B75-DFC7A91C96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395203"/>
            <a:ext cx="457200" cy="431800"/>
          </a:xfrm>
          <a:prstGeom prst="rect">
            <a:avLst/>
          </a:prstGeom>
        </p:spPr>
      </p:pic>
    </p:spTree>
    <p:extLst>
      <p:ext uri="{BB962C8B-B14F-4D97-AF65-F5344CB8AC3E}">
        <p14:creationId xmlns:p14="http://schemas.microsoft.com/office/powerpoint/2010/main" val="2294352791"/>
      </p:ext>
    </p:extLst>
  </p:cSld>
  <p:clrMapOvr>
    <a:masterClrMapping/>
  </p:clrMapOvr>
  <mc:AlternateContent xmlns:mc="http://schemas.openxmlformats.org/markup-compatibility/2006" xmlns:p14="http://schemas.microsoft.com/office/powerpoint/2010/main">
    <mc:Choice Requires="p14">
      <p:transition p14:dur="250" advTm="14250">
        <p:fade/>
      </p:transition>
    </mc:Choice>
    <mc:Fallback xmlns="">
      <p:transition advTm="14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3"/>
                                        </p:tgtEl>
                                      </p:cBhvr>
                                    </p:cmd>
                                  </p:childTnLst>
                                </p:cTn>
                              </p:par>
                              <p:par>
                                <p:cTn id="7" presetID="9" presetClass="entr" presetSubtype="0" fill="hold" nodeType="withEffect">
                                  <p:stCondLst>
                                    <p:cond delay="10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dissolve">
                                      <p:cBhvr>
                                        <p:cTn id="9" dur="1000"/>
                                        <p:tgtEl>
                                          <p:spTgt spid="6">
                                            <p:txEl>
                                              <p:pRg st="0" end="0"/>
                                            </p:txEl>
                                          </p:spTgt>
                                        </p:tgtEl>
                                      </p:cBhvr>
                                    </p:animEffect>
                                  </p:childTnLst>
                                </p:cTn>
                              </p:par>
                              <p:par>
                                <p:cTn id="10" presetID="9" presetClass="entr" presetSubtype="0" fill="hold" nodeType="withEffect">
                                  <p:stCondLst>
                                    <p:cond delay="700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1000"/>
                                        <p:tgtEl>
                                          <p:spTgt spid="6">
                                            <p:txEl>
                                              <p:pRg st="2" end="2"/>
                                            </p:txEl>
                                          </p:spTgt>
                                        </p:tgtEl>
                                      </p:cBhvr>
                                    </p:animEffect>
                                  </p:childTnLst>
                                </p:cTn>
                              </p:par>
                              <p:par>
                                <p:cTn id="13" presetID="9" presetClass="entr" presetSubtype="0" fill="hold" nodeType="withEffect">
                                  <p:stCondLst>
                                    <p:cond delay="900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dissolve">
                                      <p:cBhvr>
                                        <p:cTn id="15" dur="1000"/>
                                        <p:tgtEl>
                                          <p:spTgt spid="6">
                                            <p:txEl>
                                              <p:pRg st="4" end="4"/>
                                            </p:txEl>
                                          </p:spTgt>
                                        </p:tgtEl>
                                      </p:cBhvr>
                                    </p:animEffect>
                                  </p:childTnLst>
                                </p:cTn>
                              </p:par>
                              <p:par>
                                <p:cTn id="16" presetID="9" presetClass="entr" presetSubtype="0" fill="hold" grpId="0" nodeType="withEffect">
                                  <p:stCondLst>
                                    <p:cond delay="110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886700" cy="930274"/>
          </a:xfrm>
        </p:spPr>
        <p:txBody>
          <a:bodyPr>
            <a:normAutofit fontScale="90000"/>
          </a:bodyPr>
          <a:lstStyle/>
          <a:p>
            <a:pPr algn="l"/>
            <a:r>
              <a:rPr lang="en-US" sz="3200" dirty="0">
                <a:latin typeface="+mn-lt"/>
              </a:rPr>
              <a:t>Employees Must Provide Notice of Need for Leave to Employer</a:t>
            </a:r>
            <a:endParaRPr lang="en-US" dirty="0"/>
          </a:p>
        </p:txBody>
      </p:sp>
      <p:sp>
        <p:nvSpPr>
          <p:cNvPr id="4" name="TextBox 3">
            <a:extLst>
              <a:ext uri="{FF2B5EF4-FFF2-40B4-BE49-F238E27FC236}">
                <a16:creationId xmlns:a16="http://schemas.microsoft.com/office/drawing/2014/main" id="{725C3BC8-F691-FC8B-EC25-E81B4D36B8F2}"/>
              </a:ext>
            </a:extLst>
          </p:cNvPr>
          <p:cNvSpPr txBox="1"/>
          <p:nvPr/>
        </p:nvSpPr>
        <p:spPr>
          <a:xfrm>
            <a:off x="556225" y="1421559"/>
            <a:ext cx="4572000" cy="4555093"/>
          </a:xfrm>
          <a:prstGeom prst="rect">
            <a:avLst/>
          </a:prstGeom>
          <a:noFill/>
        </p:spPr>
        <p:txBody>
          <a:bodyPr wrap="square" rtlCol="0">
            <a:spAutoFit/>
          </a:bodyPr>
          <a:lstStyle/>
          <a:p>
            <a:r>
              <a:rPr lang="en-US" sz="2800" dirty="0"/>
              <a:t>Leave that is foreseeable:</a:t>
            </a:r>
          </a:p>
          <a:p>
            <a:endParaRPr lang="en-US" dirty="0"/>
          </a:p>
          <a:p>
            <a:r>
              <a:rPr lang="en-US" sz="2000" dirty="0"/>
              <a:t>Employee must give at least 30 days advance notice of need to take FMLA when they know about it, if possible and practical.</a:t>
            </a:r>
          </a:p>
          <a:p>
            <a:endParaRPr lang="en-US" sz="2000" dirty="0"/>
          </a:p>
          <a:p>
            <a:r>
              <a:rPr lang="en-US" sz="2000" dirty="0"/>
              <a:t>Possible </a:t>
            </a:r>
          </a:p>
          <a:p>
            <a:endParaRPr lang="en-US" sz="2000" dirty="0"/>
          </a:p>
          <a:p>
            <a:endParaRPr lang="en-US" sz="2000" dirty="0"/>
          </a:p>
          <a:p>
            <a:r>
              <a:rPr lang="en-US" sz="2000" dirty="0"/>
              <a:t>If 30 days is not possible, the employee must provide notice as soon as possible and practical.</a:t>
            </a:r>
          </a:p>
          <a:p>
            <a:endParaRPr lang="en-US" sz="2400" dirty="0"/>
          </a:p>
        </p:txBody>
      </p:sp>
      <p:sp>
        <p:nvSpPr>
          <p:cNvPr id="3" name="TextBox 2">
            <a:extLst>
              <a:ext uri="{FF2B5EF4-FFF2-40B4-BE49-F238E27FC236}">
                <a16:creationId xmlns:a16="http://schemas.microsoft.com/office/drawing/2014/main" id="{012F45CC-BD1B-E66F-48FA-0FA1C66300AD}"/>
              </a:ext>
            </a:extLst>
          </p:cNvPr>
          <p:cNvSpPr txBox="1"/>
          <p:nvPr/>
        </p:nvSpPr>
        <p:spPr>
          <a:xfrm>
            <a:off x="5844575" y="2114057"/>
            <a:ext cx="2743200" cy="2862322"/>
          </a:xfrm>
          <a:prstGeom prst="rect">
            <a:avLst/>
          </a:prstGeom>
          <a:noFill/>
        </p:spPr>
        <p:txBody>
          <a:bodyPr wrap="square" rtlCol="0">
            <a:spAutoFit/>
          </a:bodyPr>
          <a:lstStyle/>
          <a:p>
            <a:r>
              <a:rPr lang="en-US" sz="2000" b="1" dirty="0"/>
              <a:t>Military Exigency:</a:t>
            </a:r>
          </a:p>
          <a:p>
            <a:endParaRPr lang="en-US" sz="2000" dirty="0"/>
          </a:p>
          <a:p>
            <a:r>
              <a:rPr lang="en-US" sz="2000" dirty="0"/>
              <a:t>Notice for military family member exigency leave – as soon as possible and practical regardless of how far in advance the leave is needed.</a:t>
            </a:r>
          </a:p>
        </p:txBody>
      </p:sp>
      <p:pic>
        <p:nvPicPr>
          <p:cNvPr id="5" name="script for fmla power point - slide 15 30.mp3">
            <a:hlinkClick r:id="" action="ppaction://media"/>
            <a:extLst>
              <a:ext uri="{FF2B5EF4-FFF2-40B4-BE49-F238E27FC236}">
                <a16:creationId xmlns:a16="http://schemas.microsoft.com/office/drawing/2014/main" id="{F9D2D321-C906-14D5-7BC5-017B0F7292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07582" y="6399312"/>
            <a:ext cx="436418" cy="458688"/>
          </a:xfrm>
          <a:prstGeom prst="rect">
            <a:avLst/>
          </a:prstGeom>
        </p:spPr>
      </p:pic>
      <p:sp>
        <p:nvSpPr>
          <p:cNvPr id="6" name="TextBox 5">
            <a:extLst>
              <a:ext uri="{FF2B5EF4-FFF2-40B4-BE49-F238E27FC236}">
                <a16:creationId xmlns:a16="http://schemas.microsoft.com/office/drawing/2014/main" id="{7459A613-4CC1-419D-643F-C5DF30E38631}"/>
              </a:ext>
            </a:extLst>
          </p:cNvPr>
          <p:cNvSpPr txBox="1"/>
          <p:nvPr/>
        </p:nvSpPr>
        <p:spPr>
          <a:xfrm>
            <a:off x="1307126" y="3545217"/>
            <a:ext cx="2180210" cy="584775"/>
          </a:xfrm>
          <a:prstGeom prst="rect">
            <a:avLst/>
          </a:prstGeom>
          <a:noFill/>
        </p:spPr>
        <p:txBody>
          <a:bodyPr wrap="square" rtlCol="0">
            <a:spAutoFit/>
          </a:bodyPr>
          <a:lstStyle/>
          <a:p>
            <a:pPr algn="ctr"/>
            <a:r>
              <a:rPr lang="en-US" sz="3200" b="1" dirty="0">
                <a:solidFill>
                  <a:srgbClr val="FF0000"/>
                </a:solidFill>
                <a:latin typeface="Impact" panose="020B0806030902050204" pitchFamily="34" charset="0"/>
              </a:rPr>
              <a:t>DELAY</a:t>
            </a:r>
          </a:p>
        </p:txBody>
      </p:sp>
      <p:pic>
        <p:nvPicPr>
          <p:cNvPr id="8" name="Picture 7">
            <a:extLst>
              <a:ext uri="{FF2B5EF4-FFF2-40B4-BE49-F238E27FC236}">
                <a16:creationId xmlns:a16="http://schemas.microsoft.com/office/drawing/2014/main" id="{62DC7718-BB78-19EE-0135-9F07BC46D841}"/>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307548" y="2047997"/>
            <a:ext cx="4059712" cy="2762005"/>
          </a:xfrm>
          <a:prstGeom prst="rect">
            <a:avLst/>
          </a:prstGeom>
          <a:solidFill>
            <a:schemeClr val="accent6">
              <a:lumMod val="60000"/>
              <a:lumOff val="40000"/>
            </a:schemeClr>
          </a:solidFill>
          <a:ln>
            <a:solidFill>
              <a:srgbClr val="92D050"/>
            </a:solidFill>
          </a:ln>
        </p:spPr>
      </p:pic>
    </p:spTree>
    <p:extLst>
      <p:ext uri="{BB962C8B-B14F-4D97-AF65-F5344CB8AC3E}">
        <p14:creationId xmlns:p14="http://schemas.microsoft.com/office/powerpoint/2010/main" val="1915201947"/>
      </p:ext>
    </p:extLst>
  </p:cSld>
  <p:clrMapOvr>
    <a:masterClrMapping/>
  </p:clrMapOvr>
  <mc:AlternateContent xmlns:mc="http://schemas.openxmlformats.org/markup-compatibility/2006" xmlns:p14="http://schemas.microsoft.com/office/powerpoint/2010/main">
    <mc:Choice Requires="p14">
      <p:transition p14:dur="250" advTm="71500">
        <p:fade/>
      </p:transition>
    </mc:Choice>
    <mc:Fallback xmlns="">
      <p:transition advTm="71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92" fill="hold"/>
                                        <p:tgtEl>
                                          <p:spTgt spid="5"/>
                                        </p:tgtEl>
                                      </p:cBhvr>
                                    </p:cmd>
                                  </p:childTnLst>
                                </p:cTn>
                              </p:par>
                              <p:par>
                                <p:cTn id="7" presetID="42" presetClass="path" presetSubtype="0" accel="50000" decel="50000" fill="hold" nodeType="withEffect">
                                  <p:stCondLst>
                                    <p:cond delay="0"/>
                                  </p:stCondLst>
                                  <p:childTnLst>
                                    <p:animMotion origin="layout" path="M -5.55556E-7 0 L 0.43976 0.0169 " pathEditMode="relative" rAng="0" ptsTypes="AA">
                                      <p:cBhvr>
                                        <p:cTn id="8" dur="2000" fill="hold"/>
                                        <p:tgtEl>
                                          <p:spTgt spid="8"/>
                                        </p:tgtEl>
                                        <p:attrNameLst>
                                          <p:attrName>ppt_x</p:attrName>
                                          <p:attrName>ppt_y</p:attrName>
                                        </p:attrNameLst>
                                      </p:cBhvr>
                                      <p:rCtr x="21979" y="833"/>
                                    </p:animMotion>
                                  </p:childTnLst>
                                </p:cTn>
                              </p:par>
                              <p:par>
                                <p:cTn id="9" presetID="9" presetClass="entr" presetSubtype="0" fill="hold" nodeType="withEffect">
                                  <p:stCondLst>
                                    <p:cond delay="110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dissolve">
                                      <p:cBhvr>
                                        <p:cTn id="11" dur="1000"/>
                                        <p:tgtEl>
                                          <p:spTgt spid="4">
                                            <p:txEl>
                                              <p:pRg st="0" end="0"/>
                                            </p:txEl>
                                          </p:spTgt>
                                        </p:tgtEl>
                                      </p:cBhvr>
                                    </p:animEffect>
                                  </p:childTnLst>
                                </p:cTn>
                              </p:par>
                              <p:par>
                                <p:cTn id="12" presetID="9" presetClass="entr" presetSubtype="0" fill="hold" nodeType="withEffect">
                                  <p:stCondLst>
                                    <p:cond delay="1700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dissolve">
                                      <p:cBhvr>
                                        <p:cTn id="14" dur="1000"/>
                                        <p:tgtEl>
                                          <p:spTgt spid="4">
                                            <p:txEl>
                                              <p:pRg st="2" end="2"/>
                                            </p:txEl>
                                          </p:spTgt>
                                        </p:tgtEl>
                                      </p:cBhvr>
                                    </p:animEffect>
                                  </p:childTnLst>
                                </p:cTn>
                              </p:par>
                              <p:par>
                                <p:cTn id="15" presetID="9" presetClass="entr" presetSubtype="0" fill="hold" nodeType="withEffect">
                                  <p:stCondLst>
                                    <p:cond delay="2700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1000"/>
                                        <p:tgtEl>
                                          <p:spTgt spid="4">
                                            <p:txEl>
                                              <p:pRg st="4" end="4"/>
                                            </p:txEl>
                                          </p:spTgt>
                                        </p:tgtEl>
                                      </p:cBhvr>
                                    </p:animEffect>
                                  </p:childTnLst>
                                </p:cTn>
                              </p:par>
                              <p:par>
                                <p:cTn id="18" presetID="9" presetClass="entr" presetSubtype="0" fill="hold" grpId="0" nodeType="withEffect">
                                  <p:stCondLst>
                                    <p:cond delay="2700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1000"/>
                                        <p:tgtEl>
                                          <p:spTgt spid="6"/>
                                        </p:tgtEl>
                                      </p:cBhvr>
                                    </p:animEffect>
                                  </p:childTnLst>
                                </p:cTn>
                              </p:par>
                              <p:par>
                                <p:cTn id="21" presetID="9" presetClass="entr" presetSubtype="0" fill="hold" nodeType="withEffect">
                                  <p:stCondLst>
                                    <p:cond delay="3700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dissolve">
                                      <p:cBhvr>
                                        <p:cTn id="23" dur="1000"/>
                                        <p:tgtEl>
                                          <p:spTgt spid="4">
                                            <p:txEl>
                                              <p:pRg st="7" end="7"/>
                                            </p:txEl>
                                          </p:spTgt>
                                        </p:tgtEl>
                                      </p:cBhvr>
                                    </p:animEffect>
                                  </p:childTnLst>
                                </p:cTn>
                              </p:par>
                              <p:par>
                                <p:cTn id="24" presetID="9" presetClass="exit" presetSubtype="0" fill="hold" nodeType="withEffect">
                                  <p:stCondLst>
                                    <p:cond delay="51000"/>
                                  </p:stCondLst>
                                  <p:childTnLst>
                                    <p:animEffect transition="out" filter="dissolve">
                                      <p:cBhvr>
                                        <p:cTn id="25" dur="1000"/>
                                        <p:tgtEl>
                                          <p:spTgt spid="8"/>
                                        </p:tgtEl>
                                      </p:cBhvr>
                                    </p:animEffect>
                                    <p:set>
                                      <p:cBhvr>
                                        <p:cTn id="26" dur="1" fill="hold">
                                          <p:stCondLst>
                                            <p:cond delay="999"/>
                                          </p:stCondLst>
                                        </p:cTn>
                                        <p:tgtEl>
                                          <p:spTgt spid="8"/>
                                        </p:tgtEl>
                                        <p:attrNameLst>
                                          <p:attrName>style.visibility</p:attrName>
                                        </p:attrNameLst>
                                      </p:cBhvr>
                                      <p:to>
                                        <p:strVal val="hidden"/>
                                      </p:to>
                                    </p:set>
                                  </p:childTnLst>
                                </p:cTn>
                              </p:par>
                              <p:par>
                                <p:cTn id="27" presetID="9" presetClass="entr" presetSubtype="0" fill="hold" grpId="0" nodeType="withEffect">
                                  <p:stCondLst>
                                    <p:cond delay="5300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886700" cy="930274"/>
          </a:xfrm>
        </p:spPr>
        <p:txBody>
          <a:bodyPr>
            <a:normAutofit fontScale="90000"/>
          </a:bodyPr>
          <a:lstStyle/>
          <a:p>
            <a:pPr algn="l"/>
            <a:r>
              <a:rPr lang="en-US" sz="3200" dirty="0">
                <a:latin typeface="+mn-lt"/>
              </a:rPr>
              <a:t>Employees Must Provide Notice of Need for Leave to Employer</a:t>
            </a:r>
            <a:endParaRPr lang="en-US" dirty="0"/>
          </a:p>
        </p:txBody>
      </p:sp>
      <p:sp>
        <p:nvSpPr>
          <p:cNvPr id="4" name="TextBox 3">
            <a:extLst>
              <a:ext uri="{FF2B5EF4-FFF2-40B4-BE49-F238E27FC236}">
                <a16:creationId xmlns:a16="http://schemas.microsoft.com/office/drawing/2014/main" id="{725C3BC8-F691-FC8B-EC25-E81B4D36B8F2}"/>
              </a:ext>
            </a:extLst>
          </p:cNvPr>
          <p:cNvSpPr txBox="1"/>
          <p:nvPr/>
        </p:nvSpPr>
        <p:spPr>
          <a:xfrm>
            <a:off x="681446" y="1321567"/>
            <a:ext cx="4572000" cy="3631763"/>
          </a:xfrm>
          <a:prstGeom prst="rect">
            <a:avLst/>
          </a:prstGeom>
          <a:noFill/>
        </p:spPr>
        <p:txBody>
          <a:bodyPr wrap="square" rtlCol="0">
            <a:spAutoFit/>
          </a:bodyPr>
          <a:lstStyle/>
          <a:p>
            <a:r>
              <a:rPr lang="en-US" sz="2800" dirty="0"/>
              <a:t>Leave that is foreseeable:</a:t>
            </a:r>
          </a:p>
          <a:p>
            <a:endParaRPr lang="en-US" dirty="0"/>
          </a:p>
          <a:p>
            <a:r>
              <a:rPr lang="en-US" sz="2000" dirty="0"/>
              <a:t>Employee must give at least 30 days advance notice of need to take FMLA when they know about it if possible and practical.</a:t>
            </a:r>
          </a:p>
          <a:p>
            <a:endParaRPr lang="en-US" sz="2000" dirty="0"/>
          </a:p>
          <a:p>
            <a:r>
              <a:rPr lang="en-US" sz="2000" dirty="0"/>
              <a:t>If 30 days is not practical, the employee must provide notice as soon as possible and practical.</a:t>
            </a:r>
          </a:p>
          <a:p>
            <a:endParaRPr lang="en-US" sz="2400" dirty="0"/>
          </a:p>
        </p:txBody>
      </p:sp>
      <p:sp>
        <p:nvSpPr>
          <p:cNvPr id="8" name="TextBox 7">
            <a:extLst>
              <a:ext uri="{FF2B5EF4-FFF2-40B4-BE49-F238E27FC236}">
                <a16:creationId xmlns:a16="http://schemas.microsoft.com/office/drawing/2014/main" id="{7C9497AC-25DB-1CCA-6FD0-4479F01F0846}"/>
              </a:ext>
            </a:extLst>
          </p:cNvPr>
          <p:cNvSpPr txBox="1"/>
          <p:nvPr/>
        </p:nvSpPr>
        <p:spPr>
          <a:xfrm>
            <a:off x="674519" y="4882820"/>
            <a:ext cx="6080760" cy="1323439"/>
          </a:xfrm>
          <a:prstGeom prst="rect">
            <a:avLst/>
          </a:prstGeom>
          <a:noFill/>
        </p:spPr>
        <p:txBody>
          <a:bodyPr wrap="square" rtlCol="0">
            <a:spAutoFit/>
          </a:bodyPr>
          <a:lstStyle/>
          <a:p>
            <a:r>
              <a:rPr lang="en-US" sz="2000" dirty="0"/>
              <a:t>For planned medical treatment is needed, employee and employer should consult to try and schedule the medical procedure at a time that minimizes the disruption of operations if possible.</a:t>
            </a:r>
          </a:p>
        </p:txBody>
      </p:sp>
      <p:pic>
        <p:nvPicPr>
          <p:cNvPr id="10" name="Picture 9">
            <a:extLst>
              <a:ext uri="{FF2B5EF4-FFF2-40B4-BE49-F238E27FC236}">
                <a16:creationId xmlns:a16="http://schemas.microsoft.com/office/drawing/2014/main" id="{3510DCC3-3677-D719-2837-2DEBDAA19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887" y="4882820"/>
            <a:ext cx="1979706" cy="1270000"/>
          </a:xfrm>
          <a:prstGeom prst="rect">
            <a:avLst/>
          </a:prstGeom>
        </p:spPr>
      </p:pic>
      <p:sp>
        <p:nvSpPr>
          <p:cNvPr id="3" name="TextBox 2">
            <a:extLst>
              <a:ext uri="{FF2B5EF4-FFF2-40B4-BE49-F238E27FC236}">
                <a16:creationId xmlns:a16="http://schemas.microsoft.com/office/drawing/2014/main" id="{012F45CC-BD1B-E66F-48FA-0FA1C66300AD}"/>
              </a:ext>
            </a:extLst>
          </p:cNvPr>
          <p:cNvSpPr txBox="1"/>
          <p:nvPr/>
        </p:nvSpPr>
        <p:spPr>
          <a:xfrm>
            <a:off x="5889044" y="1781674"/>
            <a:ext cx="3220085" cy="2554545"/>
          </a:xfrm>
          <a:prstGeom prst="rect">
            <a:avLst/>
          </a:prstGeom>
          <a:noFill/>
        </p:spPr>
        <p:txBody>
          <a:bodyPr wrap="square" rtlCol="0">
            <a:spAutoFit/>
          </a:bodyPr>
          <a:lstStyle/>
          <a:p>
            <a:r>
              <a:rPr lang="en-US" sz="2000" b="1" dirty="0"/>
              <a:t>Military Exigency:</a:t>
            </a:r>
          </a:p>
          <a:p>
            <a:endParaRPr lang="en-US" sz="2000" b="1" dirty="0"/>
          </a:p>
          <a:p>
            <a:r>
              <a:rPr lang="en-US" sz="2000" dirty="0"/>
              <a:t>Notice for military family member exigency leave – as soon as possible and practical regardless of how far in advance the leave is needed.</a:t>
            </a:r>
          </a:p>
        </p:txBody>
      </p:sp>
      <p:pic>
        <p:nvPicPr>
          <p:cNvPr id="6" name="script for fmla power point slide 13.2.mp3">
            <a:hlinkClick r:id="" action="ppaction://media"/>
            <a:extLst>
              <a:ext uri="{FF2B5EF4-FFF2-40B4-BE49-F238E27FC236}">
                <a16:creationId xmlns:a16="http://schemas.microsoft.com/office/drawing/2014/main" id="{9BBC9887-4D78-633A-0918-C638519090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799"/>
            <a:ext cx="457200" cy="454617"/>
          </a:xfrm>
          <a:prstGeom prst="rect">
            <a:avLst/>
          </a:prstGeom>
        </p:spPr>
      </p:pic>
    </p:spTree>
    <p:extLst>
      <p:ext uri="{BB962C8B-B14F-4D97-AF65-F5344CB8AC3E}">
        <p14:creationId xmlns:p14="http://schemas.microsoft.com/office/powerpoint/2010/main" val="3665445561"/>
      </p:ext>
    </p:extLst>
  </p:cSld>
  <p:clrMapOvr>
    <a:masterClrMapping/>
  </p:clrMapOvr>
  <mc:AlternateContent xmlns:mc="http://schemas.openxmlformats.org/markup-compatibility/2006" xmlns:p14="http://schemas.microsoft.com/office/powerpoint/2010/main">
    <mc:Choice Requires="p14">
      <p:transition p14:dur="250" advTm="12250">
        <p:fade/>
      </p:transition>
    </mc:Choice>
    <mc:Fallback xmlns="">
      <p:transition advTm="12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7" fill="hold"/>
                                        <p:tgtEl>
                                          <p:spTgt spid="6"/>
                                        </p:tgtEl>
                                      </p:cBhvr>
                                    </p:cmd>
                                  </p:childTnLst>
                                </p:cTn>
                              </p:par>
                              <p:par>
                                <p:cTn id="7" presetID="9"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1000"/>
                                        <p:tgtEl>
                                          <p:spTgt spid="8"/>
                                        </p:tgtEl>
                                      </p:cBhvr>
                                    </p:animEffect>
                                  </p:childTnLst>
                                </p:cTn>
                              </p:par>
                              <p:par>
                                <p:cTn id="10" presetID="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886700" cy="930274"/>
          </a:xfrm>
        </p:spPr>
        <p:txBody>
          <a:bodyPr>
            <a:normAutofit fontScale="90000"/>
          </a:bodyPr>
          <a:lstStyle/>
          <a:p>
            <a:pPr algn="l"/>
            <a:r>
              <a:rPr lang="en-US" sz="3200" dirty="0">
                <a:latin typeface="+mn-lt"/>
              </a:rPr>
              <a:t>Employees Must Provide Notice of Need for Leave to Employer</a:t>
            </a:r>
            <a:endParaRPr lang="en-US" dirty="0"/>
          </a:p>
        </p:txBody>
      </p:sp>
      <p:sp>
        <p:nvSpPr>
          <p:cNvPr id="3" name="TextBox 2">
            <a:extLst>
              <a:ext uri="{FF2B5EF4-FFF2-40B4-BE49-F238E27FC236}">
                <a16:creationId xmlns:a16="http://schemas.microsoft.com/office/drawing/2014/main" id="{B4302902-45F2-9514-883C-AA5D84583AF5}"/>
              </a:ext>
            </a:extLst>
          </p:cNvPr>
          <p:cNvSpPr txBox="1"/>
          <p:nvPr/>
        </p:nvSpPr>
        <p:spPr>
          <a:xfrm>
            <a:off x="455567" y="1664381"/>
            <a:ext cx="8068654" cy="1569660"/>
          </a:xfrm>
          <a:prstGeom prst="rect">
            <a:avLst/>
          </a:prstGeom>
          <a:noFill/>
        </p:spPr>
        <p:txBody>
          <a:bodyPr wrap="square" rtlCol="0">
            <a:spAutoFit/>
          </a:bodyPr>
          <a:lstStyle/>
          <a:p>
            <a:r>
              <a:rPr lang="en-US" sz="2400" dirty="0"/>
              <a:t>Leave that is not foreseeable when need for leave is unexpected. When the leave is unforeseeable, the employee must provide follow the employer’s procedure for FMLA notice notice as soon as possible and practical.</a:t>
            </a:r>
          </a:p>
        </p:txBody>
      </p:sp>
      <p:sp>
        <p:nvSpPr>
          <p:cNvPr id="4" name="TextBox 3">
            <a:extLst>
              <a:ext uri="{FF2B5EF4-FFF2-40B4-BE49-F238E27FC236}">
                <a16:creationId xmlns:a16="http://schemas.microsoft.com/office/drawing/2014/main" id="{ACB73B0D-2C3A-2D38-D1D0-7491D7593165}"/>
              </a:ext>
            </a:extLst>
          </p:cNvPr>
          <p:cNvSpPr txBox="1"/>
          <p:nvPr/>
        </p:nvSpPr>
        <p:spPr>
          <a:xfrm>
            <a:off x="3510237" y="1572150"/>
            <a:ext cx="4495800" cy="1938992"/>
          </a:xfrm>
          <a:prstGeom prst="rect">
            <a:avLst/>
          </a:prstGeom>
          <a:noFill/>
        </p:spPr>
        <p:txBody>
          <a:bodyPr wrap="square" rtlCol="0">
            <a:spAutoFit/>
          </a:bodyPr>
          <a:lstStyle/>
          <a:p>
            <a:r>
              <a:rPr lang="en-US" sz="2000" dirty="0"/>
              <a:t>Train your managers, assistant managers, supervisors and leave administrators so they may be able to recognize an FMLA qualifying reason for leave and properly initiate the required notifications and eligibility checks. </a:t>
            </a:r>
          </a:p>
        </p:txBody>
      </p:sp>
      <p:sp>
        <p:nvSpPr>
          <p:cNvPr id="5" name="TextBox 4">
            <a:extLst>
              <a:ext uri="{FF2B5EF4-FFF2-40B4-BE49-F238E27FC236}">
                <a16:creationId xmlns:a16="http://schemas.microsoft.com/office/drawing/2014/main" id="{D2687FED-DF65-CE38-9981-76D0007F23A7}"/>
              </a:ext>
            </a:extLst>
          </p:cNvPr>
          <p:cNvSpPr txBox="1"/>
          <p:nvPr/>
        </p:nvSpPr>
        <p:spPr>
          <a:xfrm>
            <a:off x="565368" y="2910530"/>
            <a:ext cx="6705600" cy="1200329"/>
          </a:xfrm>
          <a:prstGeom prst="rect">
            <a:avLst/>
          </a:prstGeom>
          <a:noFill/>
        </p:spPr>
        <p:txBody>
          <a:bodyPr wrap="square" rtlCol="0">
            <a:spAutoFit/>
          </a:bodyPr>
          <a:lstStyle/>
          <a:p>
            <a:r>
              <a:rPr lang="en-US" sz="2400" dirty="0"/>
              <a:t>An employer may waive the employee’s notice requirement or its own internal rules about leave requests.</a:t>
            </a:r>
          </a:p>
        </p:txBody>
      </p:sp>
      <p:sp>
        <p:nvSpPr>
          <p:cNvPr id="7" name="TextBox 6">
            <a:extLst>
              <a:ext uri="{FF2B5EF4-FFF2-40B4-BE49-F238E27FC236}">
                <a16:creationId xmlns:a16="http://schemas.microsoft.com/office/drawing/2014/main" id="{FF2134DF-B77B-5017-C30B-EBE7E31E6824}"/>
              </a:ext>
            </a:extLst>
          </p:cNvPr>
          <p:cNvSpPr txBox="1"/>
          <p:nvPr/>
        </p:nvSpPr>
        <p:spPr>
          <a:xfrm>
            <a:off x="3105150" y="3749988"/>
            <a:ext cx="2590799" cy="1200329"/>
          </a:xfrm>
          <a:prstGeom prst="rect">
            <a:avLst/>
          </a:prstGeom>
          <a:noFill/>
        </p:spPr>
        <p:txBody>
          <a:bodyPr wrap="square" rtlCol="0">
            <a:spAutoFit/>
          </a:bodyPr>
          <a:lstStyle/>
          <a:p>
            <a:r>
              <a:rPr lang="en-US" sz="3600" b="1" dirty="0">
                <a:solidFill>
                  <a:srgbClr val="FF0000"/>
                </a:solidFill>
              </a:rPr>
              <a:t>It’s all about compliance!</a:t>
            </a:r>
          </a:p>
        </p:txBody>
      </p:sp>
      <p:sp>
        <p:nvSpPr>
          <p:cNvPr id="8" name="TextBox 7">
            <a:extLst>
              <a:ext uri="{FF2B5EF4-FFF2-40B4-BE49-F238E27FC236}">
                <a16:creationId xmlns:a16="http://schemas.microsoft.com/office/drawing/2014/main" id="{A0F845A5-26B4-B6E0-B3F7-2FBF92FC84B6}"/>
              </a:ext>
            </a:extLst>
          </p:cNvPr>
          <p:cNvSpPr txBox="1"/>
          <p:nvPr/>
        </p:nvSpPr>
        <p:spPr>
          <a:xfrm>
            <a:off x="438786" y="3729751"/>
            <a:ext cx="6477000" cy="1569660"/>
          </a:xfrm>
          <a:prstGeom prst="rect">
            <a:avLst/>
          </a:prstGeom>
          <a:noFill/>
        </p:spPr>
        <p:txBody>
          <a:bodyPr wrap="square" rtlCol="0">
            <a:spAutoFit/>
          </a:bodyPr>
          <a:lstStyle/>
          <a:p>
            <a:r>
              <a:rPr lang="en-US" sz="2400" dirty="0"/>
              <a:t>Once employer has enough information that indicates an employee’s need for leave may be a FMLA qualifying reason, the employer should begin the FMLA process. </a:t>
            </a:r>
          </a:p>
        </p:txBody>
      </p:sp>
      <p:pic>
        <p:nvPicPr>
          <p:cNvPr id="10" name="Picture 9">
            <a:extLst>
              <a:ext uri="{FF2B5EF4-FFF2-40B4-BE49-F238E27FC236}">
                <a16:creationId xmlns:a16="http://schemas.microsoft.com/office/drawing/2014/main" id="{36CE8654-66DB-4087-EFD8-015424C585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80" y="1699043"/>
            <a:ext cx="1969770" cy="1631216"/>
          </a:xfrm>
          <a:prstGeom prst="rect">
            <a:avLst/>
          </a:prstGeom>
        </p:spPr>
      </p:pic>
      <p:pic>
        <p:nvPicPr>
          <p:cNvPr id="9" name="Picture 8">
            <a:extLst>
              <a:ext uri="{FF2B5EF4-FFF2-40B4-BE49-F238E27FC236}">
                <a16:creationId xmlns:a16="http://schemas.microsoft.com/office/drawing/2014/main" id="{253E42E6-D160-B469-EA63-14BD672CA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810" y="2819331"/>
            <a:ext cx="1579135" cy="1609258"/>
          </a:xfrm>
          <a:prstGeom prst="rect">
            <a:avLst/>
          </a:prstGeom>
        </p:spPr>
      </p:pic>
      <p:pic>
        <p:nvPicPr>
          <p:cNvPr id="14" name="Picture 13">
            <a:extLst>
              <a:ext uri="{FF2B5EF4-FFF2-40B4-BE49-F238E27FC236}">
                <a16:creationId xmlns:a16="http://schemas.microsoft.com/office/drawing/2014/main" id="{1827A4E4-296D-C735-A656-CF908543DE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150" y="4950317"/>
            <a:ext cx="2590799" cy="1679083"/>
          </a:xfrm>
          <a:prstGeom prst="rect">
            <a:avLst/>
          </a:prstGeom>
          <a:effectLst>
            <a:softEdge rad="71022"/>
          </a:effectLst>
        </p:spPr>
      </p:pic>
      <p:pic>
        <p:nvPicPr>
          <p:cNvPr id="6" name="new compliance echo.mp3">
            <a:hlinkClick r:id="" action="ppaction://media"/>
            <a:extLst>
              <a:ext uri="{FF2B5EF4-FFF2-40B4-BE49-F238E27FC236}">
                <a16:creationId xmlns:a16="http://schemas.microsoft.com/office/drawing/2014/main" id="{93F0D012-8E6C-FDB0-9207-BFD091A008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98945" y="6438900"/>
            <a:ext cx="434009" cy="381000"/>
          </a:xfrm>
          <a:prstGeom prst="rect">
            <a:avLst/>
          </a:prstGeom>
        </p:spPr>
      </p:pic>
    </p:spTree>
    <p:extLst>
      <p:ext uri="{BB962C8B-B14F-4D97-AF65-F5344CB8AC3E}">
        <p14:creationId xmlns:p14="http://schemas.microsoft.com/office/powerpoint/2010/main" val="2129869839"/>
      </p:ext>
    </p:extLst>
  </p:cSld>
  <p:clrMapOvr>
    <a:masterClrMapping/>
  </p:clrMapOvr>
  <mc:AlternateContent xmlns:mc="http://schemas.openxmlformats.org/markup-compatibility/2006" xmlns:p14="http://schemas.microsoft.com/office/powerpoint/2010/main">
    <mc:Choice Requires="p14">
      <p:transition p14:dur="250" advTm="63000">
        <p:fade/>
      </p:transition>
    </mc:Choice>
    <mc:Fallback xmlns="">
      <p:transition advTm="6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1" fill="hold"/>
                                        <p:tgtEl>
                                          <p:spTgt spid="6"/>
                                        </p:tgtEl>
                                      </p:cBhvr>
                                    </p:cmd>
                                  </p:childTnLst>
                                </p:cTn>
                              </p:par>
                              <p:par>
                                <p:cTn id="7" presetID="9" presetClass="exit" presetSubtype="0" fill="hold" grpId="0" nodeType="withEffect">
                                  <p:stCondLst>
                                    <p:cond delay="19000"/>
                                  </p:stCondLst>
                                  <p:childTnLst>
                                    <p:animEffect transition="out" filter="dissolv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9" presetClass="exit" presetSubtype="0" fill="hold" grpId="0" nodeType="withEffect">
                                  <p:stCondLst>
                                    <p:cond delay="1900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ntr" presetSubtype="0" fill="hold" grpId="0" nodeType="withEffect">
                                  <p:stCondLst>
                                    <p:cond delay="20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000"/>
                                        <p:tgtEl>
                                          <p:spTgt spid="5"/>
                                        </p:tgtEl>
                                      </p:cBhvr>
                                    </p:animEffect>
                                  </p:childTnLst>
                                </p:cTn>
                              </p:par>
                              <p:par>
                                <p:cTn id="16" presetID="25" presetClass="entr" presetSubtype="0" fill="hold" nodeType="withEffect">
                                  <p:stCondLst>
                                    <p:cond delay="2000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9"/>
                                        </p:tgtEl>
                                      </p:cBhvr>
                                    </p:animEffect>
                                  </p:childTnLst>
                                </p:cTn>
                              </p:par>
                              <p:par>
                                <p:cTn id="26" presetID="9" presetClass="exit" presetSubtype="0" fill="hold" nodeType="withEffect">
                                  <p:stCondLst>
                                    <p:cond delay="39000"/>
                                  </p:stCondLst>
                                  <p:childTnLst>
                                    <p:animEffect transition="out" filter="dissolv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9" presetClass="exit" presetSubtype="0" fill="hold" grpId="1" nodeType="withEffect">
                                  <p:stCondLst>
                                    <p:cond delay="39000"/>
                                  </p:stCondLst>
                                  <p:childTnLst>
                                    <p:animEffect transition="out" filter="dissolv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9" presetClass="entr" presetSubtype="0" fill="hold" nodeType="withEffect">
                                  <p:stCondLst>
                                    <p:cond delay="4000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1000"/>
                                        <p:tgtEl>
                                          <p:spTgt spid="10"/>
                                        </p:tgtEl>
                                      </p:cBhvr>
                                    </p:animEffect>
                                  </p:childTnLst>
                                </p:cTn>
                              </p:par>
                              <p:par>
                                <p:cTn id="35" presetID="9" presetClass="entr" presetSubtype="0" fill="hold" grpId="0" nodeType="withEffect">
                                  <p:stCondLst>
                                    <p:cond delay="4100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1000"/>
                                        <p:tgtEl>
                                          <p:spTgt spid="4"/>
                                        </p:tgtEl>
                                      </p:cBhvr>
                                    </p:animEffect>
                                  </p:childTnLst>
                                </p:cTn>
                              </p:par>
                              <p:par>
                                <p:cTn id="38" presetID="9" presetClass="entr" presetSubtype="0" fill="hold" grpId="0" nodeType="withEffect">
                                  <p:stCondLst>
                                    <p:cond delay="6000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par>
                                <p:cTn id="41" presetID="9" presetClass="entr" presetSubtype="0" fill="hold" nodeType="withEffect">
                                  <p:stCondLst>
                                    <p:cond delay="6000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6"/>
                </p:tgtEl>
              </p:cMediaNode>
            </p:audio>
          </p:childTnLst>
        </p:cTn>
      </p:par>
    </p:tnLst>
    <p:bldLst>
      <p:bldP spid="3" grpId="0"/>
      <p:bldP spid="4" grpId="0"/>
      <p:bldP spid="5" grpId="0"/>
      <p:bldP spid="5" grpId="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7886700" cy="1030545"/>
          </a:xfrm>
        </p:spPr>
        <p:txBody>
          <a:bodyPr>
            <a:normAutofit/>
          </a:bodyPr>
          <a:lstStyle/>
          <a:p>
            <a:pPr algn="l"/>
            <a:r>
              <a:rPr lang="en-US" sz="3200" dirty="0">
                <a:latin typeface="+mn-lt"/>
              </a:rPr>
              <a:t>Employees Must Provide Notice of Need for Leave to Employer</a:t>
            </a:r>
            <a:endParaRPr lang="en-US" dirty="0"/>
          </a:p>
        </p:txBody>
      </p:sp>
      <p:sp>
        <p:nvSpPr>
          <p:cNvPr id="6" name="TextBox 5">
            <a:extLst>
              <a:ext uri="{FF2B5EF4-FFF2-40B4-BE49-F238E27FC236}">
                <a16:creationId xmlns:a16="http://schemas.microsoft.com/office/drawing/2014/main" id="{5D5EA243-32DC-CA8C-875E-B2D2DC15709B}"/>
              </a:ext>
            </a:extLst>
          </p:cNvPr>
          <p:cNvSpPr txBox="1"/>
          <p:nvPr/>
        </p:nvSpPr>
        <p:spPr>
          <a:xfrm>
            <a:off x="781050" y="2119299"/>
            <a:ext cx="7239000" cy="3539430"/>
          </a:xfrm>
          <a:prstGeom prst="rect">
            <a:avLst/>
          </a:prstGeom>
          <a:noFill/>
        </p:spPr>
        <p:txBody>
          <a:bodyPr wrap="square" rtlCol="0">
            <a:spAutoFit/>
          </a:bodyPr>
          <a:lstStyle/>
          <a:p>
            <a:r>
              <a:rPr lang="en-US" sz="3200" dirty="0"/>
              <a:t>What is enough notice for the FMLA?</a:t>
            </a:r>
          </a:p>
          <a:p>
            <a:endParaRPr lang="en-US" sz="3200" dirty="0"/>
          </a:p>
          <a:p>
            <a:endParaRPr lang="en-US" sz="3200" dirty="0"/>
          </a:p>
          <a:p>
            <a:pPr algn="ctr"/>
            <a:r>
              <a:rPr lang="en-US" sz="3200" dirty="0">
                <a:latin typeface="American Typewriter" panose="02090604020004020304" pitchFamily="18" charset="77"/>
              </a:rPr>
              <a:t>The Case of the Administrative Assistant</a:t>
            </a:r>
          </a:p>
          <a:p>
            <a:endParaRPr lang="en-US" sz="3200" dirty="0"/>
          </a:p>
          <a:p>
            <a:endParaRPr lang="en-US" sz="3200" dirty="0"/>
          </a:p>
        </p:txBody>
      </p:sp>
      <p:pic>
        <p:nvPicPr>
          <p:cNvPr id="17" name="Picture 16">
            <a:extLst>
              <a:ext uri="{FF2B5EF4-FFF2-40B4-BE49-F238E27FC236}">
                <a16:creationId xmlns:a16="http://schemas.microsoft.com/office/drawing/2014/main" id="{53D697EC-E155-5944-1B0E-D508A9C56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4377061"/>
            <a:ext cx="3195480" cy="2163222"/>
          </a:xfrm>
          <a:prstGeom prst="rect">
            <a:avLst/>
          </a:prstGeom>
          <a:effectLst>
            <a:softEdge rad="46723"/>
          </a:effectLst>
        </p:spPr>
      </p:pic>
      <p:pic>
        <p:nvPicPr>
          <p:cNvPr id="19" name="Picture 18">
            <a:extLst>
              <a:ext uri="{FF2B5EF4-FFF2-40B4-BE49-F238E27FC236}">
                <a16:creationId xmlns:a16="http://schemas.microsoft.com/office/drawing/2014/main" id="{C74B863D-BBA4-E243-8D71-47FCC8194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127" y="2361815"/>
            <a:ext cx="4170055" cy="2741886"/>
          </a:xfrm>
          <a:prstGeom prst="rect">
            <a:avLst/>
          </a:prstGeom>
        </p:spPr>
      </p:pic>
      <p:pic>
        <p:nvPicPr>
          <p:cNvPr id="21" name="Picture 20">
            <a:extLst>
              <a:ext uri="{FF2B5EF4-FFF2-40B4-BE49-F238E27FC236}">
                <a16:creationId xmlns:a16="http://schemas.microsoft.com/office/drawing/2014/main" id="{657D3767-3C04-E496-FE25-D4EEAC05003E}"/>
              </a:ext>
            </a:extLst>
          </p:cNvPr>
          <p:cNvPicPr>
            <a:picLocks noChangeAspect="1"/>
          </p:cNvPicPr>
          <p:nvPr/>
        </p:nvPicPr>
        <p:blipFill rotWithShape="1">
          <a:blip r:embed="rId7">
            <a:extLst>
              <a:ext uri="{28A0092B-C50C-407E-A947-70E740481C1C}">
                <a14:useLocalDpi xmlns:a14="http://schemas.microsoft.com/office/drawing/2010/main" val="0"/>
              </a:ext>
            </a:extLst>
          </a:blip>
          <a:srcRect l="3850"/>
          <a:stretch/>
        </p:blipFill>
        <p:spPr>
          <a:xfrm>
            <a:off x="4668478" y="911905"/>
            <a:ext cx="4205923" cy="2741886"/>
          </a:xfrm>
          <a:prstGeom prst="rect">
            <a:avLst/>
          </a:prstGeom>
        </p:spPr>
      </p:pic>
      <p:sp>
        <p:nvSpPr>
          <p:cNvPr id="3" name="TextBox 2">
            <a:extLst>
              <a:ext uri="{FF2B5EF4-FFF2-40B4-BE49-F238E27FC236}">
                <a16:creationId xmlns:a16="http://schemas.microsoft.com/office/drawing/2014/main" id="{9281C26D-444D-3E55-CF77-BBC05E549A7C}"/>
              </a:ext>
            </a:extLst>
          </p:cNvPr>
          <p:cNvSpPr txBox="1"/>
          <p:nvPr/>
        </p:nvSpPr>
        <p:spPr>
          <a:xfrm>
            <a:off x="4953000" y="1682684"/>
            <a:ext cx="2209800" cy="1200329"/>
          </a:xfrm>
          <a:prstGeom prst="rect">
            <a:avLst/>
          </a:prstGeom>
          <a:noFill/>
        </p:spPr>
        <p:txBody>
          <a:bodyPr wrap="square" rtlCol="0">
            <a:spAutoFit/>
          </a:bodyPr>
          <a:lstStyle/>
          <a:p>
            <a:r>
              <a:rPr lang="en-US" sz="2400" kern="0" dirty="0">
                <a:solidFill>
                  <a:srgbClr val="000000"/>
                </a:solidFill>
                <a:latin typeface="Calibri" panose="020F0502020204030204" pitchFamily="34" charset="0"/>
                <a:ea typeface="Calibri" panose="020F0502020204030204" pitchFamily="34" charset="0"/>
              </a:rPr>
              <a:t>I</a:t>
            </a:r>
            <a:r>
              <a:rPr lang="en-US" sz="2400" kern="0" dirty="0">
                <a:solidFill>
                  <a:srgbClr val="000000"/>
                </a:solidFill>
                <a:effectLst/>
                <a:latin typeface="Calibri" panose="020F0502020204030204" pitchFamily="34" charset="0"/>
                <a:ea typeface="Calibri" panose="020F0502020204030204" pitchFamily="34" charset="0"/>
              </a:rPr>
              <a:t>nvaluable, Dependable, Meticulous</a:t>
            </a:r>
            <a:endParaRPr lang="en-US" sz="2400" dirty="0"/>
          </a:p>
        </p:txBody>
      </p:sp>
      <p:sp>
        <p:nvSpPr>
          <p:cNvPr id="5" name="TextBox 4">
            <a:extLst>
              <a:ext uri="{FF2B5EF4-FFF2-40B4-BE49-F238E27FC236}">
                <a16:creationId xmlns:a16="http://schemas.microsoft.com/office/drawing/2014/main" id="{925B553B-A8B7-F7CC-7009-2E1D9C4B98F0}"/>
              </a:ext>
            </a:extLst>
          </p:cNvPr>
          <p:cNvSpPr txBox="1"/>
          <p:nvPr/>
        </p:nvSpPr>
        <p:spPr>
          <a:xfrm>
            <a:off x="4953000" y="4124236"/>
            <a:ext cx="4738994" cy="1200329"/>
          </a:xfrm>
          <a:prstGeom prst="rect">
            <a:avLst/>
          </a:prstGeom>
          <a:noFill/>
        </p:spPr>
        <p:txBody>
          <a:bodyPr wrap="square" rtlCol="0">
            <a:spAutoFit/>
          </a:bodyPr>
          <a:lstStyle/>
          <a:p>
            <a:r>
              <a:rPr lang="en-US" sz="2400" kern="0" dirty="0">
                <a:solidFill>
                  <a:srgbClr val="000000"/>
                </a:solidFill>
                <a:latin typeface="Calibri" panose="020F0502020204030204" pitchFamily="34" charset="0"/>
                <a:ea typeface="Calibri" panose="020F0502020204030204" pitchFamily="34" charset="0"/>
              </a:rPr>
              <a:t>Excellent Performance Reviews</a:t>
            </a:r>
          </a:p>
          <a:p>
            <a:r>
              <a:rPr lang="en-US" sz="2400" kern="0" dirty="0">
                <a:solidFill>
                  <a:srgbClr val="000000"/>
                </a:solidFill>
                <a:effectLst/>
                <a:latin typeface="Calibri" panose="020F0502020204030204" pitchFamily="34" charset="0"/>
                <a:ea typeface="Calibri" panose="020F0502020204030204" pitchFamily="34" charset="0"/>
              </a:rPr>
              <a:t>No </a:t>
            </a:r>
            <a:r>
              <a:rPr lang="en-US" sz="2400" kern="0" dirty="0">
                <a:solidFill>
                  <a:srgbClr val="000000"/>
                </a:solidFill>
                <a:latin typeface="Calibri" panose="020F0502020204030204" pitchFamily="34" charset="0"/>
                <a:ea typeface="Calibri" panose="020F0502020204030204" pitchFamily="34" charset="0"/>
              </a:rPr>
              <a:t>D</a:t>
            </a:r>
            <a:r>
              <a:rPr lang="en-US" sz="2400" kern="0" dirty="0">
                <a:solidFill>
                  <a:srgbClr val="000000"/>
                </a:solidFill>
                <a:effectLst/>
                <a:latin typeface="Calibri" panose="020F0502020204030204" pitchFamily="34" charset="0"/>
                <a:ea typeface="Calibri" panose="020F0502020204030204" pitchFamily="34" charset="0"/>
              </a:rPr>
              <a:t>isciplines</a:t>
            </a:r>
          </a:p>
          <a:p>
            <a:r>
              <a:rPr lang="en-US" sz="2400" kern="0" dirty="0">
                <a:solidFill>
                  <a:srgbClr val="000000"/>
                </a:solidFill>
                <a:effectLst/>
                <a:latin typeface="Calibri" panose="020F0502020204030204" pitchFamily="34" charset="0"/>
                <a:ea typeface="Calibri" panose="020F0502020204030204" pitchFamily="34" charset="0"/>
              </a:rPr>
              <a:t>Rarely took sick days</a:t>
            </a:r>
          </a:p>
        </p:txBody>
      </p:sp>
      <p:pic>
        <p:nvPicPr>
          <p:cNvPr id="7" name="martha 1.mp3">
            <a:hlinkClick r:id="" action="ppaction://media"/>
            <a:extLst>
              <a:ext uri="{FF2B5EF4-FFF2-40B4-BE49-F238E27FC236}">
                <a16:creationId xmlns:a16="http://schemas.microsoft.com/office/drawing/2014/main" id="{70249A29-CFE3-27BB-1B81-B0ED011B0E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11669" y="6540283"/>
            <a:ext cx="457200" cy="317717"/>
          </a:xfrm>
          <a:prstGeom prst="rect">
            <a:avLst/>
          </a:prstGeom>
        </p:spPr>
      </p:pic>
    </p:spTree>
    <p:extLst>
      <p:ext uri="{BB962C8B-B14F-4D97-AF65-F5344CB8AC3E}">
        <p14:creationId xmlns:p14="http://schemas.microsoft.com/office/powerpoint/2010/main" val="1881893010"/>
      </p:ext>
    </p:extLst>
  </p:cSld>
  <p:clrMapOvr>
    <a:masterClrMapping/>
  </p:clrMapOvr>
  <mc:AlternateContent xmlns:mc="http://schemas.openxmlformats.org/markup-compatibility/2006" xmlns:p14="http://schemas.microsoft.com/office/powerpoint/2010/main">
    <mc:Choice Requires="p14">
      <p:transition p14:dur="10" advTm="34500"/>
    </mc:Choice>
    <mc:Fallback xmlns="">
      <p:transition advTm="34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0" fill="hold"/>
                                        <p:tgtEl>
                                          <p:spTgt spid="7"/>
                                        </p:tgtEl>
                                      </p:cBhvr>
                                    </p:cmd>
                                  </p:childTnLst>
                                </p:cTn>
                              </p:par>
                              <p:par>
                                <p:cTn id="7" presetID="9" presetClass="exit" presetSubtype="0" fill="hold" grpId="0" nodeType="withEffect">
                                  <p:stCondLst>
                                    <p:cond delay="7000"/>
                                  </p:stCondLst>
                                  <p:childTnLst>
                                    <p:animEffect transition="out" filter="dissolv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9" presetClass="entr" presetSubtype="0" fill="hold" nodeType="withEffect">
                                  <p:stCondLst>
                                    <p:cond delay="800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1000"/>
                                        <p:tgtEl>
                                          <p:spTgt spid="19"/>
                                        </p:tgtEl>
                                      </p:cBhvr>
                                    </p:animEffect>
                                  </p:childTnLst>
                                </p:cTn>
                              </p:par>
                              <p:par>
                                <p:cTn id="13" presetID="9" presetClass="entr" presetSubtype="0" fill="hold" grpId="0" nodeType="withEffect">
                                  <p:stCondLst>
                                    <p:cond delay="130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1000"/>
                                        <p:tgtEl>
                                          <p:spTgt spid="3"/>
                                        </p:tgtEl>
                                      </p:cBhvr>
                                    </p:animEffect>
                                  </p:childTnLst>
                                </p:cTn>
                              </p:par>
                              <p:par>
                                <p:cTn id="16" presetID="9" presetClass="entr" presetSubtype="0" fill="hold" grpId="0" nodeType="withEffect">
                                  <p:stCondLst>
                                    <p:cond delay="1300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xit" presetSubtype="0" fill="hold" grpId="1" nodeType="withEffect">
                                  <p:stCondLst>
                                    <p:cond delay="24000"/>
                                  </p:stCondLst>
                                  <p:childTnLst>
                                    <p:animEffect transition="out" filter="dissolve">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par>
                                <p:cTn id="22" presetID="9" presetClass="exit" presetSubtype="0" fill="hold" grpId="1" nodeType="withEffect">
                                  <p:stCondLst>
                                    <p:cond delay="24000"/>
                                  </p:stCondLst>
                                  <p:childTnLst>
                                    <p:animEffect transition="out" filter="dissolv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par>
                                <p:cTn id="25" presetID="9" presetClass="entr" presetSubtype="0" fill="hold" nodeType="withEffect">
                                  <p:stCondLst>
                                    <p:cond delay="2500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nodeType="withEffect">
                                  <p:stCondLst>
                                    <p:cond delay="2700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bldLst>
      <p:bldP spid="6" grpId="0"/>
      <p:bldP spid="3" grpId="0"/>
      <p:bldP spid="3"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a:gsLst>
            <a:gs pos="41000">
              <a:schemeClr val="accent6">
                <a:lumMod val="5000"/>
                <a:lumOff val="95000"/>
              </a:schemeClr>
            </a:gs>
            <a:gs pos="100000">
              <a:schemeClr val="accent6">
                <a:lumMod val="45000"/>
                <a:lumOff val="55000"/>
              </a:schemeClr>
            </a:gs>
            <a:gs pos="86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89F8DB6-3A92-2E80-A4AD-88CC63987D26}"/>
              </a:ext>
            </a:extLst>
          </p:cNvPr>
          <p:cNvSpPr>
            <a:spLocks noGrp="1" noChangeArrowheads="1"/>
          </p:cNvSpPr>
          <p:nvPr>
            <p:ph type="ctrTitle"/>
          </p:nvPr>
        </p:nvSpPr>
        <p:spPr>
          <a:xfrm>
            <a:off x="1098550" y="4038600"/>
            <a:ext cx="6946900" cy="1451934"/>
          </a:xfrm>
        </p:spPr>
        <p:txBody>
          <a:bodyPr rtlCol="0"/>
          <a:lstStyle/>
          <a:p>
            <a:pPr algn="ctr" eaLnBrk="1" fontAlgn="auto" hangingPunct="1">
              <a:spcAft>
                <a:spcPts val="0"/>
              </a:spcAft>
              <a:defRPr/>
            </a:pPr>
            <a:r>
              <a:rPr lang="en-US" sz="4400" b="1" dirty="0">
                <a:solidFill>
                  <a:schemeClr val="tx2">
                    <a:satMod val="130000"/>
                  </a:schemeClr>
                </a:solidFill>
                <a:latin typeface="+mn-lt"/>
              </a:rPr>
              <a:t>The Family and Medical Leave Act</a:t>
            </a:r>
          </a:p>
        </p:txBody>
      </p:sp>
      <p:pic>
        <p:nvPicPr>
          <p:cNvPr id="3" name="Picture 3" descr="ed95830b-5305-4bd5-aa89-f9efd0ff5f7f">
            <a:extLst>
              <a:ext uri="{FF2B5EF4-FFF2-40B4-BE49-F238E27FC236}">
                <a16:creationId xmlns:a16="http://schemas.microsoft.com/office/drawing/2014/main" id="{00BFAF1F-A5DA-A566-4F0F-DE4B51109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05003"/>
            <a:ext cx="1981199" cy="17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MHRA">
            <a:extLst>
              <a:ext uri="{FF2B5EF4-FFF2-40B4-BE49-F238E27FC236}">
                <a16:creationId xmlns:a16="http://schemas.microsoft.com/office/drawing/2014/main" id="{5E2E8B86-358A-5A2C-AFB3-AC35ECD71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252902"/>
            <a:ext cx="5352771" cy="1578649"/>
          </a:xfrm>
          <a:prstGeom prst="rect">
            <a:avLst/>
          </a:prstGeom>
          <a:noFill/>
          <a:extLst>
            <a:ext uri="{909E8E84-426E-40DD-AFC4-6F175D3DCCD1}">
              <a14:hiddenFill xmlns:a14="http://schemas.microsoft.com/office/drawing/2010/main">
                <a:solidFill>
                  <a:srgbClr val="FFFFFF"/>
                </a:solidFill>
              </a14:hiddenFill>
            </a:ext>
          </a:extLst>
        </p:spPr>
      </p:pic>
      <p:pic>
        <p:nvPicPr>
          <p:cNvPr id="9" name="expert try part 2.mp3">
            <a:hlinkClick r:id="" action="ppaction://media"/>
            <a:extLst>
              <a:ext uri="{FF2B5EF4-FFF2-40B4-BE49-F238E27FC236}">
                <a16:creationId xmlns:a16="http://schemas.microsoft.com/office/drawing/2014/main" id="{DE464062-B4DB-9626-EC42-F118132AE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6306" y="6354585"/>
            <a:ext cx="437694" cy="373174"/>
          </a:xfrm>
          <a:prstGeom prst="rect">
            <a:avLst/>
          </a:prstGeom>
        </p:spPr>
      </p:pic>
      <p:sp>
        <p:nvSpPr>
          <p:cNvPr id="11" name="TextBox 10">
            <a:extLst>
              <a:ext uri="{FF2B5EF4-FFF2-40B4-BE49-F238E27FC236}">
                <a16:creationId xmlns:a16="http://schemas.microsoft.com/office/drawing/2014/main" id="{FEA1A079-03A9-5D1F-4615-727CC0170234}"/>
              </a:ext>
            </a:extLst>
          </p:cNvPr>
          <p:cNvSpPr txBox="1"/>
          <p:nvPr/>
        </p:nvSpPr>
        <p:spPr>
          <a:xfrm>
            <a:off x="248106" y="137498"/>
            <a:ext cx="8458200" cy="6217087"/>
          </a:xfrm>
          <a:prstGeom prst="rect">
            <a:avLst/>
          </a:prstGeom>
          <a:noFill/>
        </p:spPr>
        <p:txBody>
          <a:bodyPr wrap="square" rtlCol="0">
            <a:spAutoFit/>
          </a:bodyPr>
          <a:lstStyle/>
          <a:p>
            <a:pPr algn="ctr"/>
            <a:r>
              <a:rPr lang="en-US" sz="4400" dirty="0">
                <a:latin typeface="Copperplate" panose="02000504000000020004" pitchFamily="2" charset="77"/>
              </a:rPr>
              <a:t>Objectives</a:t>
            </a:r>
          </a:p>
          <a:p>
            <a:endParaRPr lang="en-US" sz="3600" dirty="0"/>
          </a:p>
          <a:p>
            <a:pPr marL="571500" indent="-571500">
              <a:buFont typeface="Arial" panose="020B0604020202020204" pitchFamily="34" charset="0"/>
              <a:buChar char="•"/>
            </a:pPr>
            <a:r>
              <a:rPr lang="en-US" sz="3600" dirty="0"/>
              <a:t>A general understanding of the FMLA’s:</a:t>
            </a:r>
          </a:p>
          <a:p>
            <a:pPr marL="571500" indent="-571500">
              <a:buFont typeface="Arial" panose="020B0604020202020204" pitchFamily="34" charset="0"/>
              <a:buChar char="•"/>
            </a:pPr>
            <a:endParaRPr lang="en-US" sz="3600" dirty="0"/>
          </a:p>
          <a:p>
            <a:pPr marL="1028700" lvl="1" indent="-571500">
              <a:buFont typeface="Arial" panose="020B0604020202020204" pitchFamily="34" charset="0"/>
              <a:buChar char="•"/>
            </a:pPr>
            <a:r>
              <a:rPr lang="en-US" sz="3200" dirty="0"/>
              <a:t>Requirements; </a:t>
            </a:r>
          </a:p>
          <a:p>
            <a:pPr marL="1028700" lvl="1" indent="-571500">
              <a:buFont typeface="Arial" panose="020B0604020202020204" pitchFamily="34" charset="0"/>
              <a:buChar char="•"/>
            </a:pPr>
            <a:endParaRPr lang="en-US" sz="3200" dirty="0"/>
          </a:p>
          <a:p>
            <a:pPr marL="1028700" lvl="1" indent="-571500">
              <a:buFont typeface="Arial" panose="020B0604020202020204" pitchFamily="34" charset="0"/>
              <a:buChar char="•"/>
            </a:pPr>
            <a:r>
              <a:rPr lang="en-US" sz="3200" dirty="0"/>
              <a:t>Responsibilities as an employer or an employee; and,</a:t>
            </a:r>
          </a:p>
          <a:p>
            <a:pPr marL="1028700" lvl="1" indent="-571500">
              <a:buFont typeface="Arial" panose="020B0604020202020204" pitchFamily="34" charset="0"/>
              <a:buChar char="•"/>
            </a:pPr>
            <a:endParaRPr lang="en-US" sz="3200" dirty="0"/>
          </a:p>
          <a:p>
            <a:pPr marL="1028700" lvl="1" indent="-571500">
              <a:buFont typeface="Arial" panose="020B0604020202020204" pitchFamily="34" charset="0"/>
              <a:buChar char="•"/>
            </a:pPr>
            <a:r>
              <a:rPr lang="en-US" sz="3200" dirty="0"/>
              <a:t>Practical strategies</a:t>
            </a:r>
          </a:p>
          <a:p>
            <a:pPr marL="571500" indent="-571500">
              <a:buFont typeface="Arial" panose="020B0604020202020204" pitchFamily="34" charset="0"/>
              <a:buChar char="•"/>
            </a:pPr>
            <a:endParaRPr lang="en-US" sz="3600" dirty="0"/>
          </a:p>
          <a:p>
            <a:endParaRPr lang="en-US" dirty="0"/>
          </a:p>
        </p:txBody>
      </p:sp>
      <p:pic>
        <p:nvPicPr>
          <p:cNvPr id="14" name="Picture 13">
            <a:extLst>
              <a:ext uri="{FF2B5EF4-FFF2-40B4-BE49-F238E27FC236}">
                <a16:creationId xmlns:a16="http://schemas.microsoft.com/office/drawing/2014/main" id="{11BA0D0D-25A8-067D-74E0-59933B147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2529" y="1229179"/>
            <a:ext cx="6007100" cy="4711700"/>
          </a:xfrm>
          <a:prstGeom prst="rect">
            <a:avLst/>
          </a:prstGeom>
          <a:effectLst>
            <a:softEdge rad="442029"/>
          </a:effectLst>
        </p:spPr>
      </p:pic>
    </p:spTree>
    <p:extLst>
      <p:ext uri="{BB962C8B-B14F-4D97-AF65-F5344CB8AC3E}">
        <p14:creationId xmlns:p14="http://schemas.microsoft.com/office/powerpoint/2010/main" val="2713095311"/>
      </p:ext>
    </p:extLst>
  </p:cSld>
  <p:clrMapOvr>
    <a:masterClrMapping/>
  </p:clrMapOvr>
  <mc:AlternateContent xmlns:mc="http://schemas.openxmlformats.org/markup-compatibility/2006" xmlns:p14="http://schemas.microsoft.com/office/powerpoint/2010/main">
    <mc:Choice Requires="p14">
      <p:transition spd="med" p14:dur="700" advTm="33000">
        <p:fade/>
      </p:transition>
    </mc:Choice>
    <mc:Fallback xmlns="">
      <p:transition spd="med" advTm="3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7" fill="hold"/>
                                        <p:tgtEl>
                                          <p:spTgt spid="9"/>
                                        </p:tgtEl>
                                      </p:cBhvr>
                                    </p:cmd>
                                  </p:childTnLst>
                                </p:cTn>
                              </p:par>
                              <p:par>
                                <p:cTn id="7" presetID="2" presetClass="entr" presetSubtype="8" fill="hold" nodeType="withEffect">
                                  <p:stCondLst>
                                    <p:cond delay="5000"/>
                                  </p:stCondLst>
                                  <p:childTnLst>
                                    <p:set>
                                      <p:cBhvr>
                                        <p:cTn id="8" dur="1" fill="hold">
                                          <p:stCondLst>
                                            <p:cond delay="0"/>
                                          </p:stCondLst>
                                        </p:cTn>
                                        <p:tgtEl>
                                          <p:spTgt spid="11">
                                            <p:txEl>
                                              <p:pRg st="2" end="2"/>
                                            </p:txEl>
                                          </p:spTgt>
                                        </p:tgtEl>
                                        <p:attrNameLst>
                                          <p:attrName>style.visibility</p:attrName>
                                        </p:attrNameLst>
                                      </p:cBhvr>
                                      <p:to>
                                        <p:strVal val="visible"/>
                                      </p:to>
                                    </p:set>
                                    <p:anim calcmode="lin" valueType="num">
                                      <p:cBhvr additive="base">
                                        <p:cTn id="9"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11">
                                            <p:txEl>
                                              <p:pRg st="2" end="2"/>
                                            </p:txEl>
                                          </p:spTgt>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7000"/>
                                  </p:stCondLst>
                                  <p:childTnLst>
                                    <p:set>
                                      <p:cBhvr>
                                        <p:cTn id="12" dur="1" fill="hold">
                                          <p:stCondLst>
                                            <p:cond delay="0"/>
                                          </p:stCondLst>
                                        </p:cTn>
                                        <p:tgtEl>
                                          <p:spTgt spid="11">
                                            <p:txEl>
                                              <p:pRg st="4" end="4"/>
                                            </p:txEl>
                                          </p:spTgt>
                                        </p:tgtEl>
                                        <p:attrNameLst>
                                          <p:attrName>style.visibility</p:attrName>
                                        </p:attrNameLst>
                                      </p:cBhvr>
                                      <p:to>
                                        <p:strVal val="visible"/>
                                      </p:to>
                                    </p:set>
                                    <p:anim calcmode="lin" valueType="num">
                                      <p:cBhvr additive="base">
                                        <p:cTn id="13"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8000"/>
                                  </p:stCondLst>
                                  <p:childTnLst>
                                    <p:set>
                                      <p:cBhvr>
                                        <p:cTn id="16" dur="1" fill="hold">
                                          <p:stCondLst>
                                            <p:cond delay="0"/>
                                          </p:stCondLst>
                                        </p:cTn>
                                        <p:tgtEl>
                                          <p:spTgt spid="11">
                                            <p:txEl>
                                              <p:pRg st="6" end="6"/>
                                            </p:txEl>
                                          </p:spTgt>
                                        </p:tgtEl>
                                        <p:attrNameLst>
                                          <p:attrName>style.visibility</p:attrName>
                                        </p:attrNameLst>
                                      </p:cBhvr>
                                      <p:to>
                                        <p:strVal val="visible"/>
                                      </p:to>
                                    </p:set>
                                    <p:anim calcmode="lin" valueType="num">
                                      <p:cBhvr additive="base">
                                        <p:cTn id="17" dur="500" fill="hold"/>
                                        <p:tgtEl>
                                          <p:spTgt spid="11">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6" end="6"/>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3000"/>
                                  </p:stCondLst>
                                  <p:childTnLst>
                                    <p:set>
                                      <p:cBhvr>
                                        <p:cTn id="20" dur="1" fill="hold">
                                          <p:stCondLst>
                                            <p:cond delay="0"/>
                                          </p:stCondLst>
                                        </p:cTn>
                                        <p:tgtEl>
                                          <p:spTgt spid="11">
                                            <p:txEl>
                                              <p:pRg st="8" end="8"/>
                                            </p:txEl>
                                          </p:spTgt>
                                        </p:tgtEl>
                                        <p:attrNameLst>
                                          <p:attrName>style.visibility</p:attrName>
                                        </p:attrNameLst>
                                      </p:cBhvr>
                                      <p:to>
                                        <p:strVal val="visible"/>
                                      </p:to>
                                    </p:set>
                                    <p:anim calcmode="lin" valueType="num">
                                      <p:cBhvr additive="base">
                                        <p:cTn id="21" dur="500" fill="hold"/>
                                        <p:tgtEl>
                                          <p:spTgt spid="11">
                                            <p:txEl>
                                              <p:pRg st="8" end="8"/>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
                                            <p:txEl>
                                              <p:pRg st="8" end="8"/>
                                            </p:txEl>
                                          </p:spTgt>
                                        </p:tgtEl>
                                        <p:attrNameLst>
                                          <p:attrName>ppt_y</p:attrName>
                                        </p:attrNameLst>
                                      </p:cBhvr>
                                      <p:tavLst>
                                        <p:tav tm="0">
                                          <p:val>
                                            <p:strVal val="#ppt_y"/>
                                          </p:val>
                                        </p:tav>
                                        <p:tav tm="100000">
                                          <p:val>
                                            <p:strVal val="#ppt_y"/>
                                          </p:val>
                                        </p:tav>
                                      </p:tavLst>
                                    </p:anim>
                                  </p:childTnLst>
                                </p:cTn>
                              </p:par>
                              <p:par>
                                <p:cTn id="23" presetID="53" presetClass="exit" presetSubtype="32" fill="hold" grpId="0" nodeType="withEffect">
                                  <p:stCondLst>
                                    <p:cond delay="16000"/>
                                  </p:stCondLst>
                                  <p:childTnLst>
                                    <p:anim calcmode="lin" valueType="num">
                                      <p:cBhvr>
                                        <p:cTn id="24" dur="500"/>
                                        <p:tgtEl>
                                          <p:spTgt spid="11">
                                            <p:txEl>
                                              <p:pRg st="0" end="0"/>
                                            </p:txEl>
                                          </p:spTgt>
                                        </p:tgtEl>
                                        <p:attrNameLst>
                                          <p:attrName>ppt_w</p:attrName>
                                        </p:attrNameLst>
                                      </p:cBhvr>
                                      <p:tavLst>
                                        <p:tav tm="0">
                                          <p:val>
                                            <p:strVal val="ppt_w"/>
                                          </p:val>
                                        </p:tav>
                                        <p:tav tm="100000">
                                          <p:val>
                                            <p:fltVal val="0"/>
                                          </p:val>
                                        </p:tav>
                                      </p:tavLst>
                                    </p:anim>
                                    <p:anim calcmode="lin" valueType="num">
                                      <p:cBhvr>
                                        <p:cTn id="25" dur="500"/>
                                        <p:tgtEl>
                                          <p:spTgt spid="11">
                                            <p:txEl>
                                              <p:pRg st="0" end="0"/>
                                            </p:txEl>
                                          </p:spTgt>
                                        </p:tgtEl>
                                        <p:attrNameLst>
                                          <p:attrName>ppt_h</p:attrName>
                                        </p:attrNameLst>
                                      </p:cBhvr>
                                      <p:tavLst>
                                        <p:tav tm="0">
                                          <p:val>
                                            <p:strVal val="ppt_h"/>
                                          </p:val>
                                        </p:tav>
                                        <p:tav tm="100000">
                                          <p:val>
                                            <p:fltVal val="0"/>
                                          </p:val>
                                        </p:tav>
                                      </p:tavLst>
                                    </p:anim>
                                    <p:animEffect transition="out" filter="fade">
                                      <p:cBhvr>
                                        <p:cTn id="26" dur="500"/>
                                        <p:tgtEl>
                                          <p:spTgt spid="11">
                                            <p:txEl>
                                              <p:pRg st="0" end="0"/>
                                            </p:txEl>
                                          </p:spTgt>
                                        </p:tgtEl>
                                      </p:cBhvr>
                                    </p:animEffect>
                                    <p:set>
                                      <p:cBhvr>
                                        <p:cTn id="27" dur="1" fill="hold">
                                          <p:stCondLst>
                                            <p:cond delay="499"/>
                                          </p:stCondLst>
                                        </p:cTn>
                                        <p:tgtEl>
                                          <p:spTgt spid="11">
                                            <p:txEl>
                                              <p:pRg st="0" end="0"/>
                                            </p:txEl>
                                          </p:spTgt>
                                        </p:tgtEl>
                                        <p:attrNameLst>
                                          <p:attrName>style.visibility</p:attrName>
                                        </p:attrNameLst>
                                      </p:cBhvr>
                                      <p:to>
                                        <p:strVal val="hidden"/>
                                      </p:to>
                                    </p:set>
                                  </p:childTnLst>
                                </p:cTn>
                              </p:par>
                              <p:par>
                                <p:cTn id="28" presetID="53" presetClass="exit" presetSubtype="32" fill="hold" grpId="0" nodeType="withEffect">
                                  <p:stCondLst>
                                    <p:cond delay="16000"/>
                                  </p:stCondLst>
                                  <p:childTnLst>
                                    <p:anim calcmode="lin" valueType="num">
                                      <p:cBhvr>
                                        <p:cTn id="29" dur="500"/>
                                        <p:tgtEl>
                                          <p:spTgt spid="11">
                                            <p:txEl>
                                              <p:pRg st="2" end="2"/>
                                            </p:txEl>
                                          </p:spTgt>
                                        </p:tgtEl>
                                        <p:attrNameLst>
                                          <p:attrName>ppt_w</p:attrName>
                                        </p:attrNameLst>
                                      </p:cBhvr>
                                      <p:tavLst>
                                        <p:tav tm="0">
                                          <p:val>
                                            <p:strVal val="ppt_w"/>
                                          </p:val>
                                        </p:tav>
                                        <p:tav tm="100000">
                                          <p:val>
                                            <p:fltVal val="0"/>
                                          </p:val>
                                        </p:tav>
                                      </p:tavLst>
                                    </p:anim>
                                    <p:anim calcmode="lin" valueType="num">
                                      <p:cBhvr>
                                        <p:cTn id="30" dur="500"/>
                                        <p:tgtEl>
                                          <p:spTgt spid="11">
                                            <p:txEl>
                                              <p:pRg st="2" end="2"/>
                                            </p:txEl>
                                          </p:spTgt>
                                        </p:tgtEl>
                                        <p:attrNameLst>
                                          <p:attrName>ppt_h</p:attrName>
                                        </p:attrNameLst>
                                      </p:cBhvr>
                                      <p:tavLst>
                                        <p:tav tm="0">
                                          <p:val>
                                            <p:strVal val="ppt_h"/>
                                          </p:val>
                                        </p:tav>
                                        <p:tav tm="100000">
                                          <p:val>
                                            <p:fltVal val="0"/>
                                          </p:val>
                                        </p:tav>
                                      </p:tavLst>
                                    </p:anim>
                                    <p:animEffect transition="out" filter="fade">
                                      <p:cBhvr>
                                        <p:cTn id="31" dur="500"/>
                                        <p:tgtEl>
                                          <p:spTgt spid="11">
                                            <p:txEl>
                                              <p:pRg st="2" end="2"/>
                                            </p:txEl>
                                          </p:spTgt>
                                        </p:tgtEl>
                                      </p:cBhvr>
                                    </p:animEffect>
                                    <p:set>
                                      <p:cBhvr>
                                        <p:cTn id="32" dur="1" fill="hold">
                                          <p:stCondLst>
                                            <p:cond delay="499"/>
                                          </p:stCondLst>
                                        </p:cTn>
                                        <p:tgtEl>
                                          <p:spTgt spid="11">
                                            <p:txEl>
                                              <p:pRg st="2" end="2"/>
                                            </p:txEl>
                                          </p:spTgt>
                                        </p:tgtEl>
                                        <p:attrNameLst>
                                          <p:attrName>style.visibility</p:attrName>
                                        </p:attrNameLst>
                                      </p:cBhvr>
                                      <p:to>
                                        <p:strVal val="hidden"/>
                                      </p:to>
                                    </p:set>
                                  </p:childTnLst>
                                </p:cTn>
                              </p:par>
                              <p:par>
                                <p:cTn id="33" presetID="53" presetClass="exit" presetSubtype="32" fill="hold" grpId="0" nodeType="withEffect">
                                  <p:stCondLst>
                                    <p:cond delay="16000"/>
                                  </p:stCondLst>
                                  <p:childTnLst>
                                    <p:anim calcmode="lin" valueType="num">
                                      <p:cBhvr>
                                        <p:cTn id="34" dur="500"/>
                                        <p:tgtEl>
                                          <p:spTgt spid="11">
                                            <p:txEl>
                                              <p:pRg st="4" end="4"/>
                                            </p:txEl>
                                          </p:spTgt>
                                        </p:tgtEl>
                                        <p:attrNameLst>
                                          <p:attrName>ppt_w</p:attrName>
                                        </p:attrNameLst>
                                      </p:cBhvr>
                                      <p:tavLst>
                                        <p:tav tm="0">
                                          <p:val>
                                            <p:strVal val="ppt_w"/>
                                          </p:val>
                                        </p:tav>
                                        <p:tav tm="100000">
                                          <p:val>
                                            <p:fltVal val="0"/>
                                          </p:val>
                                        </p:tav>
                                      </p:tavLst>
                                    </p:anim>
                                    <p:anim calcmode="lin" valueType="num">
                                      <p:cBhvr>
                                        <p:cTn id="35" dur="500"/>
                                        <p:tgtEl>
                                          <p:spTgt spid="11">
                                            <p:txEl>
                                              <p:pRg st="4" end="4"/>
                                            </p:txEl>
                                          </p:spTgt>
                                        </p:tgtEl>
                                        <p:attrNameLst>
                                          <p:attrName>ppt_h</p:attrName>
                                        </p:attrNameLst>
                                      </p:cBhvr>
                                      <p:tavLst>
                                        <p:tav tm="0">
                                          <p:val>
                                            <p:strVal val="ppt_h"/>
                                          </p:val>
                                        </p:tav>
                                        <p:tav tm="100000">
                                          <p:val>
                                            <p:fltVal val="0"/>
                                          </p:val>
                                        </p:tav>
                                      </p:tavLst>
                                    </p:anim>
                                    <p:animEffect transition="out" filter="fade">
                                      <p:cBhvr>
                                        <p:cTn id="36" dur="500"/>
                                        <p:tgtEl>
                                          <p:spTgt spid="11">
                                            <p:txEl>
                                              <p:pRg st="4" end="4"/>
                                            </p:txEl>
                                          </p:spTgt>
                                        </p:tgtEl>
                                      </p:cBhvr>
                                    </p:animEffect>
                                    <p:set>
                                      <p:cBhvr>
                                        <p:cTn id="37" dur="1" fill="hold">
                                          <p:stCondLst>
                                            <p:cond delay="499"/>
                                          </p:stCondLst>
                                        </p:cTn>
                                        <p:tgtEl>
                                          <p:spTgt spid="11">
                                            <p:txEl>
                                              <p:pRg st="4" end="4"/>
                                            </p:txEl>
                                          </p:spTgt>
                                        </p:tgtEl>
                                        <p:attrNameLst>
                                          <p:attrName>style.visibility</p:attrName>
                                        </p:attrNameLst>
                                      </p:cBhvr>
                                      <p:to>
                                        <p:strVal val="hidden"/>
                                      </p:to>
                                    </p:set>
                                  </p:childTnLst>
                                </p:cTn>
                              </p:par>
                              <p:par>
                                <p:cTn id="38" presetID="53" presetClass="exit" presetSubtype="32" fill="hold" grpId="0" nodeType="withEffect">
                                  <p:stCondLst>
                                    <p:cond delay="16000"/>
                                  </p:stCondLst>
                                  <p:childTnLst>
                                    <p:anim calcmode="lin" valueType="num">
                                      <p:cBhvr>
                                        <p:cTn id="39" dur="500"/>
                                        <p:tgtEl>
                                          <p:spTgt spid="11">
                                            <p:txEl>
                                              <p:pRg st="6" end="6"/>
                                            </p:txEl>
                                          </p:spTgt>
                                        </p:tgtEl>
                                        <p:attrNameLst>
                                          <p:attrName>ppt_w</p:attrName>
                                        </p:attrNameLst>
                                      </p:cBhvr>
                                      <p:tavLst>
                                        <p:tav tm="0">
                                          <p:val>
                                            <p:strVal val="ppt_w"/>
                                          </p:val>
                                        </p:tav>
                                        <p:tav tm="100000">
                                          <p:val>
                                            <p:fltVal val="0"/>
                                          </p:val>
                                        </p:tav>
                                      </p:tavLst>
                                    </p:anim>
                                    <p:anim calcmode="lin" valueType="num">
                                      <p:cBhvr>
                                        <p:cTn id="40" dur="500"/>
                                        <p:tgtEl>
                                          <p:spTgt spid="11">
                                            <p:txEl>
                                              <p:pRg st="6" end="6"/>
                                            </p:txEl>
                                          </p:spTgt>
                                        </p:tgtEl>
                                        <p:attrNameLst>
                                          <p:attrName>ppt_h</p:attrName>
                                        </p:attrNameLst>
                                      </p:cBhvr>
                                      <p:tavLst>
                                        <p:tav tm="0">
                                          <p:val>
                                            <p:strVal val="ppt_h"/>
                                          </p:val>
                                        </p:tav>
                                        <p:tav tm="100000">
                                          <p:val>
                                            <p:fltVal val="0"/>
                                          </p:val>
                                        </p:tav>
                                      </p:tavLst>
                                    </p:anim>
                                    <p:animEffect transition="out" filter="fade">
                                      <p:cBhvr>
                                        <p:cTn id="41" dur="500"/>
                                        <p:tgtEl>
                                          <p:spTgt spid="11">
                                            <p:txEl>
                                              <p:pRg st="6" end="6"/>
                                            </p:txEl>
                                          </p:spTgt>
                                        </p:tgtEl>
                                      </p:cBhvr>
                                    </p:animEffect>
                                    <p:set>
                                      <p:cBhvr>
                                        <p:cTn id="42" dur="1" fill="hold">
                                          <p:stCondLst>
                                            <p:cond delay="499"/>
                                          </p:stCondLst>
                                        </p:cTn>
                                        <p:tgtEl>
                                          <p:spTgt spid="11">
                                            <p:txEl>
                                              <p:pRg st="6" end="6"/>
                                            </p:txEl>
                                          </p:spTgt>
                                        </p:tgtEl>
                                        <p:attrNameLst>
                                          <p:attrName>style.visibility</p:attrName>
                                        </p:attrNameLst>
                                      </p:cBhvr>
                                      <p:to>
                                        <p:strVal val="hidden"/>
                                      </p:to>
                                    </p:set>
                                  </p:childTnLst>
                                </p:cTn>
                              </p:par>
                              <p:par>
                                <p:cTn id="43" presetID="53" presetClass="exit" presetSubtype="32" fill="hold" grpId="0" nodeType="withEffect">
                                  <p:stCondLst>
                                    <p:cond delay="16000"/>
                                  </p:stCondLst>
                                  <p:childTnLst>
                                    <p:anim calcmode="lin" valueType="num">
                                      <p:cBhvr>
                                        <p:cTn id="44" dur="500"/>
                                        <p:tgtEl>
                                          <p:spTgt spid="11">
                                            <p:txEl>
                                              <p:pRg st="8" end="8"/>
                                            </p:txEl>
                                          </p:spTgt>
                                        </p:tgtEl>
                                        <p:attrNameLst>
                                          <p:attrName>ppt_w</p:attrName>
                                        </p:attrNameLst>
                                      </p:cBhvr>
                                      <p:tavLst>
                                        <p:tav tm="0">
                                          <p:val>
                                            <p:strVal val="ppt_w"/>
                                          </p:val>
                                        </p:tav>
                                        <p:tav tm="100000">
                                          <p:val>
                                            <p:fltVal val="0"/>
                                          </p:val>
                                        </p:tav>
                                      </p:tavLst>
                                    </p:anim>
                                    <p:anim calcmode="lin" valueType="num">
                                      <p:cBhvr>
                                        <p:cTn id="45" dur="500"/>
                                        <p:tgtEl>
                                          <p:spTgt spid="11">
                                            <p:txEl>
                                              <p:pRg st="8" end="8"/>
                                            </p:txEl>
                                          </p:spTgt>
                                        </p:tgtEl>
                                        <p:attrNameLst>
                                          <p:attrName>ppt_h</p:attrName>
                                        </p:attrNameLst>
                                      </p:cBhvr>
                                      <p:tavLst>
                                        <p:tav tm="0">
                                          <p:val>
                                            <p:strVal val="ppt_h"/>
                                          </p:val>
                                        </p:tav>
                                        <p:tav tm="100000">
                                          <p:val>
                                            <p:fltVal val="0"/>
                                          </p:val>
                                        </p:tav>
                                      </p:tavLst>
                                    </p:anim>
                                    <p:animEffect transition="out" filter="fade">
                                      <p:cBhvr>
                                        <p:cTn id="46" dur="500"/>
                                        <p:tgtEl>
                                          <p:spTgt spid="11">
                                            <p:txEl>
                                              <p:pRg st="8" end="8"/>
                                            </p:txEl>
                                          </p:spTgt>
                                        </p:tgtEl>
                                      </p:cBhvr>
                                    </p:animEffect>
                                    <p:set>
                                      <p:cBhvr>
                                        <p:cTn id="47" dur="1" fill="hold">
                                          <p:stCondLst>
                                            <p:cond delay="499"/>
                                          </p:stCondLst>
                                        </p:cTn>
                                        <p:tgtEl>
                                          <p:spTgt spid="11">
                                            <p:txEl>
                                              <p:pRg st="8" end="8"/>
                                            </p:txEl>
                                          </p:spTgt>
                                        </p:tgtEl>
                                        <p:attrNameLst>
                                          <p:attrName>style.visibility</p:attrName>
                                        </p:attrNameLst>
                                      </p:cBhvr>
                                      <p:to>
                                        <p:strVal val="hidden"/>
                                      </p:to>
                                    </p:set>
                                  </p:childTnLst>
                                </p:cTn>
                              </p:par>
                              <p:par>
                                <p:cTn id="48" presetID="9" presetClass="entr" presetSubtype="0" fill="hold" nodeType="withEffect">
                                  <p:stCondLst>
                                    <p:cond delay="1700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par>
                                <p:cTn id="51" presetID="9" presetClass="entr" presetSubtype="0" fill="hold" nodeType="withEffect">
                                  <p:stCondLst>
                                    <p:cond delay="1700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par>
                                <p:cTn id="54" presetID="9" presetClass="entr" presetSubtype="0" fill="hold" grpId="0" nodeType="withEffect">
                                  <p:stCondLst>
                                    <p:cond delay="17000"/>
                                  </p:stCondLst>
                                  <p:childTnLst>
                                    <p:set>
                                      <p:cBhvr>
                                        <p:cTn id="55" dur="1" fill="hold">
                                          <p:stCondLst>
                                            <p:cond delay="0"/>
                                          </p:stCondLst>
                                        </p:cTn>
                                        <p:tgtEl>
                                          <p:spTgt spid="2050"/>
                                        </p:tgtEl>
                                        <p:attrNameLst>
                                          <p:attrName>style.visibility</p:attrName>
                                        </p:attrNameLst>
                                      </p:cBhvr>
                                      <p:to>
                                        <p:strVal val="visible"/>
                                      </p:to>
                                    </p:set>
                                    <p:animEffect transition="in" filter="dissolve">
                                      <p:cBhvr>
                                        <p:cTn id="56" dur="500"/>
                                        <p:tgtEl>
                                          <p:spTgt spid="2050"/>
                                        </p:tgtEl>
                                      </p:cBhvr>
                                    </p:animEffect>
                                  </p:childTnLst>
                                </p:cTn>
                              </p:par>
                              <p:par>
                                <p:cTn id="57" presetID="37" presetClass="exit" presetSubtype="0" fill="hold" nodeType="withEffect">
                                  <p:stCondLst>
                                    <p:cond delay="20000"/>
                                  </p:stCondLst>
                                  <p:childTnLst>
                                    <p:animEffect transition="out" filter="fade">
                                      <p:cBhvr>
                                        <p:cTn id="58" dur="2000"/>
                                        <p:tgtEl>
                                          <p:spTgt spid="3"/>
                                        </p:tgtEl>
                                      </p:cBhvr>
                                    </p:animEffect>
                                    <p:anim calcmode="lin" valueType="num">
                                      <p:cBhvr>
                                        <p:cTn id="59" dur="2000"/>
                                        <p:tgtEl>
                                          <p:spTgt spid="3"/>
                                        </p:tgtEl>
                                        <p:attrNameLst>
                                          <p:attrName>ppt_x</p:attrName>
                                        </p:attrNameLst>
                                      </p:cBhvr>
                                      <p:tavLst>
                                        <p:tav tm="0">
                                          <p:val>
                                            <p:strVal val="ppt_x"/>
                                          </p:val>
                                        </p:tav>
                                        <p:tav tm="100000">
                                          <p:val>
                                            <p:strVal val="ppt_x"/>
                                          </p:val>
                                        </p:tav>
                                      </p:tavLst>
                                    </p:anim>
                                    <p:anim calcmode="lin" valueType="num">
                                      <p:cBhvr>
                                        <p:cTn id="60" dur="200" decel="100000"/>
                                        <p:tgtEl>
                                          <p:spTgt spid="3"/>
                                        </p:tgtEl>
                                        <p:attrNameLst>
                                          <p:attrName>ppt_y</p:attrName>
                                        </p:attrNameLst>
                                      </p:cBhvr>
                                      <p:tavLst>
                                        <p:tav tm="0">
                                          <p:val>
                                            <p:strVal val="ppt_y"/>
                                          </p:val>
                                        </p:tav>
                                        <p:tav tm="100000">
                                          <p:val>
                                            <p:strVal val="ppt_y-.03"/>
                                          </p:val>
                                        </p:tav>
                                      </p:tavLst>
                                    </p:anim>
                                    <p:anim calcmode="lin" valueType="num">
                                      <p:cBhvr>
                                        <p:cTn id="61" dur="1800" accel="100000">
                                          <p:stCondLst>
                                            <p:cond delay="200"/>
                                          </p:stCondLst>
                                        </p:cTn>
                                        <p:tgtEl>
                                          <p:spTgt spid="3"/>
                                        </p:tgtEl>
                                        <p:attrNameLst>
                                          <p:attrName>ppt_y</p:attrName>
                                        </p:attrNameLst>
                                      </p:cBhvr>
                                      <p:tavLst>
                                        <p:tav tm="0">
                                          <p:val>
                                            <p:strVal val="ppt_y"/>
                                          </p:val>
                                        </p:tav>
                                        <p:tav tm="100000">
                                          <p:val>
                                            <p:strVal val="ppt_y+1"/>
                                          </p:val>
                                        </p:tav>
                                      </p:tavLst>
                                    </p:anim>
                                    <p:set>
                                      <p:cBhvr>
                                        <p:cTn id="62" dur="1" fill="hold">
                                          <p:stCondLst>
                                            <p:cond delay="1999"/>
                                          </p:stCondLst>
                                        </p:cTn>
                                        <p:tgtEl>
                                          <p:spTgt spid="3"/>
                                        </p:tgtEl>
                                        <p:attrNameLst>
                                          <p:attrName>style.visibility</p:attrName>
                                        </p:attrNameLst>
                                      </p:cBhvr>
                                      <p:to>
                                        <p:strVal val="hidden"/>
                                      </p:to>
                                    </p:set>
                                  </p:childTnLst>
                                </p:cTn>
                              </p:par>
                              <p:par>
                                <p:cTn id="63" presetID="37" presetClass="exit" presetSubtype="0" fill="hold" nodeType="withEffect">
                                  <p:stCondLst>
                                    <p:cond delay="20000"/>
                                  </p:stCondLst>
                                  <p:childTnLst>
                                    <p:animEffect transition="out" filter="fade">
                                      <p:cBhvr>
                                        <p:cTn id="64" dur="2000"/>
                                        <p:tgtEl>
                                          <p:spTgt spid="4"/>
                                        </p:tgtEl>
                                      </p:cBhvr>
                                    </p:animEffect>
                                    <p:anim calcmode="lin" valueType="num">
                                      <p:cBhvr>
                                        <p:cTn id="65" dur="2000"/>
                                        <p:tgtEl>
                                          <p:spTgt spid="4"/>
                                        </p:tgtEl>
                                        <p:attrNameLst>
                                          <p:attrName>ppt_x</p:attrName>
                                        </p:attrNameLst>
                                      </p:cBhvr>
                                      <p:tavLst>
                                        <p:tav tm="0">
                                          <p:val>
                                            <p:strVal val="ppt_x"/>
                                          </p:val>
                                        </p:tav>
                                        <p:tav tm="100000">
                                          <p:val>
                                            <p:strVal val="ppt_x"/>
                                          </p:val>
                                        </p:tav>
                                      </p:tavLst>
                                    </p:anim>
                                    <p:anim calcmode="lin" valueType="num">
                                      <p:cBhvr>
                                        <p:cTn id="66" dur="200" decel="100000"/>
                                        <p:tgtEl>
                                          <p:spTgt spid="4"/>
                                        </p:tgtEl>
                                        <p:attrNameLst>
                                          <p:attrName>ppt_y</p:attrName>
                                        </p:attrNameLst>
                                      </p:cBhvr>
                                      <p:tavLst>
                                        <p:tav tm="0">
                                          <p:val>
                                            <p:strVal val="ppt_y"/>
                                          </p:val>
                                        </p:tav>
                                        <p:tav tm="100000">
                                          <p:val>
                                            <p:strVal val="ppt_y-.03"/>
                                          </p:val>
                                        </p:tav>
                                      </p:tavLst>
                                    </p:anim>
                                    <p:anim calcmode="lin" valueType="num">
                                      <p:cBhvr>
                                        <p:cTn id="67" dur="1800" accel="100000">
                                          <p:stCondLst>
                                            <p:cond delay="200"/>
                                          </p:stCondLst>
                                        </p:cTn>
                                        <p:tgtEl>
                                          <p:spTgt spid="4"/>
                                        </p:tgtEl>
                                        <p:attrNameLst>
                                          <p:attrName>ppt_y</p:attrName>
                                        </p:attrNameLst>
                                      </p:cBhvr>
                                      <p:tavLst>
                                        <p:tav tm="0">
                                          <p:val>
                                            <p:strVal val="ppt_y"/>
                                          </p:val>
                                        </p:tav>
                                        <p:tav tm="100000">
                                          <p:val>
                                            <p:strVal val="ppt_y+1"/>
                                          </p:val>
                                        </p:tav>
                                      </p:tavLst>
                                    </p:anim>
                                    <p:set>
                                      <p:cBhvr>
                                        <p:cTn id="68" dur="1" fill="hold">
                                          <p:stCondLst>
                                            <p:cond delay="1999"/>
                                          </p:stCondLst>
                                        </p:cTn>
                                        <p:tgtEl>
                                          <p:spTgt spid="4"/>
                                        </p:tgtEl>
                                        <p:attrNameLst>
                                          <p:attrName>style.visibility</p:attrName>
                                        </p:attrNameLst>
                                      </p:cBhvr>
                                      <p:to>
                                        <p:strVal val="hidden"/>
                                      </p:to>
                                    </p:set>
                                  </p:childTnLst>
                                </p:cTn>
                              </p:par>
                              <p:par>
                                <p:cTn id="69" presetID="37" presetClass="exit" presetSubtype="0" fill="hold" grpId="1" nodeType="withEffect">
                                  <p:stCondLst>
                                    <p:cond delay="20000"/>
                                  </p:stCondLst>
                                  <p:childTnLst>
                                    <p:animEffect transition="out" filter="fade">
                                      <p:cBhvr>
                                        <p:cTn id="70" dur="2000"/>
                                        <p:tgtEl>
                                          <p:spTgt spid="2050"/>
                                        </p:tgtEl>
                                      </p:cBhvr>
                                    </p:animEffect>
                                    <p:anim calcmode="lin" valueType="num">
                                      <p:cBhvr>
                                        <p:cTn id="71" dur="2000"/>
                                        <p:tgtEl>
                                          <p:spTgt spid="2050"/>
                                        </p:tgtEl>
                                        <p:attrNameLst>
                                          <p:attrName>ppt_x</p:attrName>
                                        </p:attrNameLst>
                                      </p:cBhvr>
                                      <p:tavLst>
                                        <p:tav tm="0">
                                          <p:val>
                                            <p:strVal val="ppt_x"/>
                                          </p:val>
                                        </p:tav>
                                        <p:tav tm="100000">
                                          <p:val>
                                            <p:strVal val="ppt_x"/>
                                          </p:val>
                                        </p:tav>
                                      </p:tavLst>
                                    </p:anim>
                                    <p:anim calcmode="lin" valueType="num">
                                      <p:cBhvr>
                                        <p:cTn id="72" dur="200" decel="100000"/>
                                        <p:tgtEl>
                                          <p:spTgt spid="2050"/>
                                        </p:tgtEl>
                                        <p:attrNameLst>
                                          <p:attrName>ppt_y</p:attrName>
                                        </p:attrNameLst>
                                      </p:cBhvr>
                                      <p:tavLst>
                                        <p:tav tm="0">
                                          <p:val>
                                            <p:strVal val="ppt_y"/>
                                          </p:val>
                                        </p:tav>
                                        <p:tav tm="100000">
                                          <p:val>
                                            <p:strVal val="ppt_y-.03"/>
                                          </p:val>
                                        </p:tav>
                                      </p:tavLst>
                                    </p:anim>
                                    <p:anim calcmode="lin" valueType="num">
                                      <p:cBhvr>
                                        <p:cTn id="73" dur="1800" accel="100000">
                                          <p:stCondLst>
                                            <p:cond delay="200"/>
                                          </p:stCondLst>
                                        </p:cTn>
                                        <p:tgtEl>
                                          <p:spTgt spid="2050"/>
                                        </p:tgtEl>
                                        <p:attrNameLst>
                                          <p:attrName>ppt_y</p:attrName>
                                        </p:attrNameLst>
                                      </p:cBhvr>
                                      <p:tavLst>
                                        <p:tav tm="0">
                                          <p:val>
                                            <p:strVal val="ppt_y"/>
                                          </p:val>
                                        </p:tav>
                                        <p:tav tm="100000">
                                          <p:val>
                                            <p:strVal val="ppt_y+1"/>
                                          </p:val>
                                        </p:tav>
                                      </p:tavLst>
                                    </p:anim>
                                    <p:set>
                                      <p:cBhvr>
                                        <p:cTn id="74" dur="1" fill="hold">
                                          <p:stCondLst>
                                            <p:cond delay="1999"/>
                                          </p:stCondLst>
                                        </p:cTn>
                                        <p:tgtEl>
                                          <p:spTgt spid="2050"/>
                                        </p:tgtEl>
                                        <p:attrNameLst>
                                          <p:attrName>style.visibility</p:attrName>
                                        </p:attrNameLst>
                                      </p:cBhvr>
                                      <p:to>
                                        <p:strVal val="hidden"/>
                                      </p:to>
                                    </p:set>
                                  </p:childTnLst>
                                </p:cTn>
                              </p:par>
                              <p:par>
                                <p:cTn id="75" presetID="53" presetClass="entr" presetSubtype="16" fill="hold" nodeType="withEffect">
                                  <p:stCondLst>
                                    <p:cond delay="2200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9"/>
                </p:tgtEl>
              </p:cMediaNode>
            </p:audio>
          </p:childTnLst>
        </p:cTn>
      </p:par>
    </p:tnLst>
    <p:bldLst>
      <p:bldP spid="2050" grpId="0"/>
      <p:bldP spid="2050" grpId="1"/>
      <p:bldP spid="1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7886700" cy="1030545"/>
          </a:xfrm>
        </p:spPr>
        <p:txBody>
          <a:bodyPr>
            <a:normAutofit/>
          </a:bodyPr>
          <a:lstStyle/>
          <a:p>
            <a:pPr algn="l"/>
            <a:r>
              <a:rPr lang="en-US" sz="3200" dirty="0">
                <a:latin typeface="+mn-lt"/>
              </a:rPr>
              <a:t>Employees Must Provide Notice of Need for Leave to Employer</a:t>
            </a:r>
            <a:endParaRPr lang="en-US" dirty="0"/>
          </a:p>
        </p:txBody>
      </p:sp>
      <p:pic>
        <p:nvPicPr>
          <p:cNvPr id="15" name="Picture 14">
            <a:extLst>
              <a:ext uri="{FF2B5EF4-FFF2-40B4-BE49-F238E27FC236}">
                <a16:creationId xmlns:a16="http://schemas.microsoft.com/office/drawing/2014/main" id="{490E5B86-EE38-D35A-8157-E14D33015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0364">
            <a:off x="4510791" y="1204660"/>
            <a:ext cx="3662779" cy="4990483"/>
          </a:xfrm>
          <a:prstGeom prst="rect">
            <a:avLst/>
          </a:prstGeom>
          <a:effectLst>
            <a:softEdge rad="66618"/>
          </a:effectLst>
        </p:spPr>
      </p:pic>
      <p:pic>
        <p:nvPicPr>
          <p:cNvPr id="19" name="Picture 18">
            <a:extLst>
              <a:ext uri="{FF2B5EF4-FFF2-40B4-BE49-F238E27FC236}">
                <a16:creationId xmlns:a16="http://schemas.microsoft.com/office/drawing/2014/main" id="{C74B863D-BBA4-E243-8D71-47FCC8194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8420" y="1828800"/>
            <a:ext cx="3855624" cy="2650058"/>
          </a:xfrm>
          <a:prstGeom prst="rect">
            <a:avLst/>
          </a:prstGeom>
        </p:spPr>
      </p:pic>
      <p:pic>
        <p:nvPicPr>
          <p:cNvPr id="21" name="Picture 20">
            <a:extLst>
              <a:ext uri="{FF2B5EF4-FFF2-40B4-BE49-F238E27FC236}">
                <a16:creationId xmlns:a16="http://schemas.microsoft.com/office/drawing/2014/main" id="{657D3767-3C04-E496-FE25-D4EEAC05003E}"/>
              </a:ext>
            </a:extLst>
          </p:cNvPr>
          <p:cNvPicPr>
            <a:picLocks noChangeAspect="1"/>
          </p:cNvPicPr>
          <p:nvPr/>
        </p:nvPicPr>
        <p:blipFill rotWithShape="1">
          <a:blip r:embed="rId7">
            <a:extLst>
              <a:ext uri="{28A0092B-C50C-407E-A947-70E740481C1C}">
                <a14:useLocalDpi xmlns:a14="http://schemas.microsoft.com/office/drawing/2010/main" val="0"/>
              </a:ext>
            </a:extLst>
          </a:blip>
          <a:srcRect l="1569"/>
          <a:stretch/>
        </p:blipFill>
        <p:spPr>
          <a:xfrm>
            <a:off x="457408" y="1812752"/>
            <a:ext cx="3894423" cy="2680152"/>
          </a:xfrm>
          <a:prstGeom prst="rect">
            <a:avLst/>
          </a:prstGeom>
        </p:spPr>
      </p:pic>
      <p:sp>
        <p:nvSpPr>
          <p:cNvPr id="22" name="TextBox 21">
            <a:extLst>
              <a:ext uri="{FF2B5EF4-FFF2-40B4-BE49-F238E27FC236}">
                <a16:creationId xmlns:a16="http://schemas.microsoft.com/office/drawing/2014/main" id="{459498B9-15BA-25DD-6487-28F5C6203C3A}"/>
              </a:ext>
            </a:extLst>
          </p:cNvPr>
          <p:cNvSpPr txBox="1"/>
          <p:nvPr/>
        </p:nvSpPr>
        <p:spPr>
          <a:xfrm rot="20483635">
            <a:off x="4897000" y="2214987"/>
            <a:ext cx="2998667" cy="3046988"/>
          </a:xfrm>
          <a:prstGeom prst="rect">
            <a:avLst/>
          </a:prstGeom>
          <a:noFill/>
        </p:spPr>
        <p:txBody>
          <a:bodyPr wrap="square" rtlCol="0">
            <a:spAutoFit/>
          </a:bodyPr>
          <a:lstStyle/>
          <a:p>
            <a:r>
              <a:rPr lang="en-US" sz="2400" dirty="0">
                <a:latin typeface="Segoe Print" panose="02000800000000000000" pitchFamily="2" charset="0"/>
                <a:ea typeface="STXingkai" panose="02010800040101010101" pitchFamily="2" charset="-122"/>
              </a:rPr>
              <a:t>insomnia, </a:t>
            </a:r>
          </a:p>
          <a:p>
            <a:r>
              <a:rPr lang="en-US" sz="2400" dirty="0">
                <a:latin typeface="Segoe Print" panose="02000800000000000000" pitchFamily="2" charset="0"/>
                <a:ea typeface="STXingkai" panose="02010800040101010101" pitchFamily="2" charset="-122"/>
              </a:rPr>
              <a:t>weight loss, </a:t>
            </a:r>
          </a:p>
          <a:p>
            <a:r>
              <a:rPr lang="en-US" sz="2400" dirty="0">
                <a:latin typeface="Segoe Print" panose="02000800000000000000" pitchFamily="2" charset="0"/>
                <a:ea typeface="STXingkai" panose="02010800040101010101" pitchFamily="2" charset="-122"/>
              </a:rPr>
              <a:t>uncontrollable crying, </a:t>
            </a:r>
          </a:p>
          <a:p>
            <a:r>
              <a:rPr lang="en-US" sz="2400" dirty="0">
                <a:latin typeface="Segoe Print" panose="02000800000000000000" pitchFamily="2" charset="0"/>
                <a:ea typeface="STXingkai" panose="02010800040101010101" pitchFamily="2" charset="-122"/>
              </a:rPr>
              <a:t>racing thoughts, </a:t>
            </a:r>
          </a:p>
          <a:p>
            <a:r>
              <a:rPr lang="en-US" sz="2400" dirty="0">
                <a:latin typeface="Segoe Print" panose="02000800000000000000" pitchFamily="2" charset="0"/>
                <a:ea typeface="STXingkai" panose="02010800040101010101" pitchFamily="2" charset="-122"/>
              </a:rPr>
              <a:t>an inability to concentrate, </a:t>
            </a:r>
          </a:p>
          <a:p>
            <a:r>
              <a:rPr lang="en-US" sz="2400" dirty="0">
                <a:latin typeface="Segoe Print" panose="02000800000000000000" pitchFamily="2" charset="0"/>
                <a:ea typeface="STXingkai" panose="02010800040101010101" pitchFamily="2" charset="-122"/>
              </a:rPr>
              <a:t>and exhaustion. </a:t>
            </a:r>
          </a:p>
        </p:txBody>
      </p:sp>
      <p:sp>
        <p:nvSpPr>
          <p:cNvPr id="8" name="TextBox 7">
            <a:extLst>
              <a:ext uri="{FF2B5EF4-FFF2-40B4-BE49-F238E27FC236}">
                <a16:creationId xmlns:a16="http://schemas.microsoft.com/office/drawing/2014/main" id="{C2F10DE2-FAAA-F7A8-1065-642A54E5B308}"/>
              </a:ext>
            </a:extLst>
          </p:cNvPr>
          <p:cNvSpPr txBox="1"/>
          <p:nvPr/>
        </p:nvSpPr>
        <p:spPr>
          <a:xfrm>
            <a:off x="1620417" y="1702973"/>
            <a:ext cx="5903166" cy="3970318"/>
          </a:xfrm>
          <a:prstGeom prst="rect">
            <a:avLst/>
          </a:prstGeom>
          <a:noFill/>
        </p:spPr>
        <p:txBody>
          <a:bodyPr wrap="square" rtlCol="0">
            <a:spAutoFit/>
          </a:bodyPr>
          <a:lstStyle/>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She often arrived late, </a:t>
            </a: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ried uncontrollably at work,</a:t>
            </a: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ould not complete work tasks,</a:t>
            </a: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efused new assignments, and</a:t>
            </a: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marR="36576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Left work early.</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4E53F00-EA77-50E2-5864-44EC21C502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8881" y="4728982"/>
            <a:ext cx="3346238" cy="1888619"/>
          </a:xfrm>
          <a:prstGeom prst="rect">
            <a:avLst/>
          </a:prstGeom>
          <a:effectLst>
            <a:softEdge rad="75274"/>
          </a:effectLst>
        </p:spPr>
      </p:pic>
      <p:sp>
        <p:nvSpPr>
          <p:cNvPr id="12" name="TextBox 11">
            <a:extLst>
              <a:ext uri="{FF2B5EF4-FFF2-40B4-BE49-F238E27FC236}">
                <a16:creationId xmlns:a16="http://schemas.microsoft.com/office/drawing/2014/main" id="{A315FA1A-FE3B-07D5-891D-E87F6546803A}"/>
              </a:ext>
            </a:extLst>
          </p:cNvPr>
          <p:cNvSpPr txBox="1"/>
          <p:nvPr/>
        </p:nvSpPr>
        <p:spPr>
          <a:xfrm>
            <a:off x="1099770" y="4913046"/>
            <a:ext cx="2609700" cy="1200329"/>
          </a:xfrm>
          <a:prstGeom prst="rect">
            <a:avLst/>
          </a:prstGeom>
          <a:noFill/>
        </p:spPr>
        <p:txBody>
          <a:bodyPr wrap="square" rtlCol="0">
            <a:spAutoFit/>
          </a:bodyPr>
          <a:lstStyle/>
          <a:p>
            <a:r>
              <a:rPr lang="en-US" sz="2400" b="1" dirty="0"/>
              <a:t>Thinking about leaving for medical reasons. . .</a:t>
            </a:r>
          </a:p>
        </p:txBody>
      </p:sp>
      <p:pic>
        <p:nvPicPr>
          <p:cNvPr id="3" name="martha 2.mp3">
            <a:hlinkClick r:id="" action="ppaction://media"/>
            <a:extLst>
              <a:ext uri="{FF2B5EF4-FFF2-40B4-BE49-F238E27FC236}">
                <a16:creationId xmlns:a16="http://schemas.microsoft.com/office/drawing/2014/main" id="{DF7852E3-31D8-5638-54D6-3245764871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14044" y="6400800"/>
            <a:ext cx="429956" cy="363107"/>
          </a:xfrm>
          <a:prstGeom prst="rect">
            <a:avLst/>
          </a:prstGeom>
        </p:spPr>
      </p:pic>
      <p:pic>
        <p:nvPicPr>
          <p:cNvPr id="5" name="Picture 4">
            <a:extLst>
              <a:ext uri="{FF2B5EF4-FFF2-40B4-BE49-F238E27FC236}">
                <a16:creationId xmlns:a16="http://schemas.microsoft.com/office/drawing/2014/main" id="{284DE63A-CEE0-DC1B-4863-BD75CAE477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182" y="3564377"/>
            <a:ext cx="3866855" cy="2559620"/>
          </a:xfrm>
          <a:prstGeom prst="rect">
            <a:avLst/>
          </a:prstGeom>
        </p:spPr>
      </p:pic>
    </p:spTree>
    <p:extLst>
      <p:ext uri="{BB962C8B-B14F-4D97-AF65-F5344CB8AC3E}">
        <p14:creationId xmlns:p14="http://schemas.microsoft.com/office/powerpoint/2010/main" val="3086555273"/>
      </p:ext>
    </p:extLst>
  </p:cSld>
  <p:clrMapOvr>
    <a:masterClrMapping/>
  </p:clrMapOvr>
  <mc:AlternateContent xmlns:mc="http://schemas.openxmlformats.org/markup-compatibility/2006" xmlns:p14="http://schemas.microsoft.com/office/powerpoint/2010/main">
    <mc:Choice Requires="p14">
      <p:transition spd="med" p14:dur="700" advTm="61000">
        <p:fade/>
      </p:transition>
    </mc:Choice>
    <mc:Fallback xmlns="">
      <p:transition spd="med" advTm="6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3"/>
                                        </p:tgtEl>
                                      </p:cBhvr>
                                    </p:cmd>
                                  </p:childTnLst>
                                </p:cTn>
                              </p:par>
                              <p:par>
                                <p:cTn id="7" presetID="9" presetClass="entr" presetSubtype="0"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9" presetClass="entr" presetSubtype="0" fill="hold" nodeType="withEffect">
                                  <p:stCondLst>
                                    <p:cond delay="400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1000"/>
                                        <p:tgtEl>
                                          <p:spTgt spid="15"/>
                                        </p:tgtEl>
                                      </p:cBhvr>
                                    </p:animEffect>
                                  </p:childTnLst>
                                </p:cTn>
                              </p:par>
                              <p:par>
                                <p:cTn id="13" presetID="9" presetClass="entr" presetSubtype="0" fill="hold" nodeType="withEffect">
                                  <p:stCondLst>
                                    <p:cond delay="750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dissolve">
                                      <p:cBhvr>
                                        <p:cTn id="15" dur="500"/>
                                        <p:tgtEl>
                                          <p:spTgt spid="22">
                                            <p:txEl>
                                              <p:pRg st="0" end="0"/>
                                            </p:txEl>
                                          </p:spTgt>
                                        </p:tgtEl>
                                      </p:cBhvr>
                                    </p:animEffect>
                                  </p:childTnLst>
                                </p:cTn>
                              </p:par>
                              <p:par>
                                <p:cTn id="16" presetID="9" presetClass="entr" presetSubtype="0" fill="hold" nodeType="withEffect">
                                  <p:stCondLst>
                                    <p:cond delay="900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par>
                                <p:cTn id="19" presetID="9" presetClass="entr" presetSubtype="0" fill="hold" nodeType="withEffect">
                                  <p:stCondLst>
                                    <p:cond delay="1050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dissolve">
                                      <p:cBhvr>
                                        <p:cTn id="21" dur="500"/>
                                        <p:tgtEl>
                                          <p:spTgt spid="22">
                                            <p:txEl>
                                              <p:pRg st="2" end="2"/>
                                            </p:txEl>
                                          </p:spTgt>
                                        </p:tgtEl>
                                      </p:cBhvr>
                                    </p:animEffect>
                                  </p:childTnLst>
                                </p:cTn>
                              </p:par>
                              <p:par>
                                <p:cTn id="22" presetID="9" presetClass="entr" presetSubtype="0" fill="hold" nodeType="withEffect">
                                  <p:stCondLst>
                                    <p:cond delay="1175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dissolve">
                                      <p:cBhvr>
                                        <p:cTn id="24" dur="500"/>
                                        <p:tgtEl>
                                          <p:spTgt spid="22">
                                            <p:txEl>
                                              <p:pRg st="3" end="3"/>
                                            </p:txEl>
                                          </p:spTgt>
                                        </p:tgtEl>
                                      </p:cBhvr>
                                    </p:animEffect>
                                  </p:childTnLst>
                                </p:cTn>
                              </p:par>
                              <p:par>
                                <p:cTn id="25" presetID="9" presetClass="entr" presetSubtype="0" fill="hold" nodeType="withEffect">
                                  <p:stCondLst>
                                    <p:cond delay="1375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dissolve">
                                      <p:cBhvr>
                                        <p:cTn id="27" dur="500"/>
                                        <p:tgtEl>
                                          <p:spTgt spid="22">
                                            <p:txEl>
                                              <p:pRg st="4" end="4"/>
                                            </p:txEl>
                                          </p:spTgt>
                                        </p:tgtEl>
                                      </p:cBhvr>
                                    </p:animEffect>
                                  </p:childTnLst>
                                </p:cTn>
                              </p:par>
                              <p:par>
                                <p:cTn id="28" presetID="9" presetClass="entr" presetSubtype="0" fill="hold" nodeType="withEffect">
                                  <p:stCondLst>
                                    <p:cond delay="16000"/>
                                  </p:stCondLst>
                                  <p:childTnLst>
                                    <p:set>
                                      <p:cBhvr>
                                        <p:cTn id="29" dur="1" fill="hold">
                                          <p:stCondLst>
                                            <p:cond delay="0"/>
                                          </p:stCondLst>
                                        </p:cTn>
                                        <p:tgtEl>
                                          <p:spTgt spid="22">
                                            <p:txEl>
                                              <p:pRg st="5" end="5"/>
                                            </p:txEl>
                                          </p:spTgt>
                                        </p:tgtEl>
                                        <p:attrNameLst>
                                          <p:attrName>style.visibility</p:attrName>
                                        </p:attrNameLst>
                                      </p:cBhvr>
                                      <p:to>
                                        <p:strVal val="visible"/>
                                      </p:to>
                                    </p:set>
                                    <p:animEffect transition="in" filter="dissolve">
                                      <p:cBhvr>
                                        <p:cTn id="30" dur="500"/>
                                        <p:tgtEl>
                                          <p:spTgt spid="22">
                                            <p:txEl>
                                              <p:pRg st="5" end="5"/>
                                            </p:txEl>
                                          </p:spTgt>
                                        </p:tgtEl>
                                      </p:cBhvr>
                                    </p:animEffect>
                                  </p:childTnLst>
                                </p:cTn>
                              </p:par>
                              <p:par>
                                <p:cTn id="31" presetID="9" presetClass="exit" presetSubtype="0" fill="hold" nodeType="withEffect">
                                  <p:stCondLst>
                                    <p:cond delay="21000"/>
                                  </p:stCondLst>
                                  <p:childTnLst>
                                    <p:animEffect transition="out" filter="dissolv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9" presetClass="exit" presetSubtype="0" fill="hold" grpId="0" nodeType="withEffect">
                                  <p:stCondLst>
                                    <p:cond delay="21000"/>
                                  </p:stCondLst>
                                  <p:childTnLst>
                                    <p:animEffect transition="out" filter="dissolve">
                                      <p:cBhvr>
                                        <p:cTn id="35" dur="1000"/>
                                        <p:tgtEl>
                                          <p:spTgt spid="22">
                                            <p:txEl>
                                              <p:pRg st="0" end="0"/>
                                            </p:txEl>
                                          </p:spTgt>
                                        </p:tgtEl>
                                      </p:cBhvr>
                                    </p:animEffect>
                                    <p:set>
                                      <p:cBhvr>
                                        <p:cTn id="36" dur="1" fill="hold">
                                          <p:stCondLst>
                                            <p:cond delay="999"/>
                                          </p:stCondLst>
                                        </p:cTn>
                                        <p:tgtEl>
                                          <p:spTgt spid="22">
                                            <p:txEl>
                                              <p:pRg st="0" end="0"/>
                                            </p:txEl>
                                          </p:spTgt>
                                        </p:tgtEl>
                                        <p:attrNameLst>
                                          <p:attrName>style.visibility</p:attrName>
                                        </p:attrNameLst>
                                      </p:cBhvr>
                                      <p:to>
                                        <p:strVal val="hidden"/>
                                      </p:to>
                                    </p:set>
                                  </p:childTnLst>
                                </p:cTn>
                              </p:par>
                              <p:par>
                                <p:cTn id="37" presetID="9" presetClass="exit" presetSubtype="0" fill="hold" grpId="0" nodeType="withEffect">
                                  <p:stCondLst>
                                    <p:cond delay="21000"/>
                                  </p:stCondLst>
                                  <p:childTnLst>
                                    <p:animEffect transition="out" filter="dissolve">
                                      <p:cBhvr>
                                        <p:cTn id="38" dur="1000"/>
                                        <p:tgtEl>
                                          <p:spTgt spid="22">
                                            <p:txEl>
                                              <p:pRg st="1" end="1"/>
                                            </p:txEl>
                                          </p:spTgt>
                                        </p:tgtEl>
                                      </p:cBhvr>
                                    </p:animEffect>
                                    <p:set>
                                      <p:cBhvr>
                                        <p:cTn id="39" dur="1" fill="hold">
                                          <p:stCondLst>
                                            <p:cond delay="999"/>
                                          </p:stCondLst>
                                        </p:cTn>
                                        <p:tgtEl>
                                          <p:spTgt spid="22">
                                            <p:txEl>
                                              <p:pRg st="1" end="1"/>
                                            </p:txEl>
                                          </p:spTgt>
                                        </p:tgtEl>
                                        <p:attrNameLst>
                                          <p:attrName>style.visibility</p:attrName>
                                        </p:attrNameLst>
                                      </p:cBhvr>
                                      <p:to>
                                        <p:strVal val="hidden"/>
                                      </p:to>
                                    </p:set>
                                  </p:childTnLst>
                                </p:cTn>
                              </p:par>
                              <p:par>
                                <p:cTn id="40" presetID="9" presetClass="exit" presetSubtype="0" fill="hold" grpId="0" nodeType="withEffect">
                                  <p:stCondLst>
                                    <p:cond delay="21000"/>
                                  </p:stCondLst>
                                  <p:childTnLst>
                                    <p:animEffect transition="out" filter="dissolve">
                                      <p:cBhvr>
                                        <p:cTn id="41" dur="1000"/>
                                        <p:tgtEl>
                                          <p:spTgt spid="22">
                                            <p:txEl>
                                              <p:pRg st="2" end="2"/>
                                            </p:txEl>
                                          </p:spTgt>
                                        </p:tgtEl>
                                      </p:cBhvr>
                                    </p:animEffect>
                                    <p:set>
                                      <p:cBhvr>
                                        <p:cTn id="42" dur="1" fill="hold">
                                          <p:stCondLst>
                                            <p:cond delay="999"/>
                                          </p:stCondLst>
                                        </p:cTn>
                                        <p:tgtEl>
                                          <p:spTgt spid="22">
                                            <p:txEl>
                                              <p:pRg st="2" end="2"/>
                                            </p:txEl>
                                          </p:spTgt>
                                        </p:tgtEl>
                                        <p:attrNameLst>
                                          <p:attrName>style.visibility</p:attrName>
                                        </p:attrNameLst>
                                      </p:cBhvr>
                                      <p:to>
                                        <p:strVal val="hidden"/>
                                      </p:to>
                                    </p:set>
                                  </p:childTnLst>
                                </p:cTn>
                              </p:par>
                              <p:par>
                                <p:cTn id="43" presetID="9" presetClass="exit" presetSubtype="0" fill="hold" grpId="0" nodeType="withEffect">
                                  <p:stCondLst>
                                    <p:cond delay="21000"/>
                                  </p:stCondLst>
                                  <p:childTnLst>
                                    <p:animEffect transition="out" filter="dissolve">
                                      <p:cBhvr>
                                        <p:cTn id="44" dur="1000"/>
                                        <p:tgtEl>
                                          <p:spTgt spid="22">
                                            <p:txEl>
                                              <p:pRg st="3" end="3"/>
                                            </p:txEl>
                                          </p:spTgt>
                                        </p:tgtEl>
                                      </p:cBhvr>
                                    </p:animEffect>
                                    <p:set>
                                      <p:cBhvr>
                                        <p:cTn id="45" dur="1" fill="hold">
                                          <p:stCondLst>
                                            <p:cond delay="999"/>
                                          </p:stCondLst>
                                        </p:cTn>
                                        <p:tgtEl>
                                          <p:spTgt spid="22">
                                            <p:txEl>
                                              <p:pRg st="3" end="3"/>
                                            </p:txEl>
                                          </p:spTgt>
                                        </p:tgtEl>
                                        <p:attrNameLst>
                                          <p:attrName>style.visibility</p:attrName>
                                        </p:attrNameLst>
                                      </p:cBhvr>
                                      <p:to>
                                        <p:strVal val="hidden"/>
                                      </p:to>
                                    </p:set>
                                  </p:childTnLst>
                                </p:cTn>
                              </p:par>
                              <p:par>
                                <p:cTn id="46" presetID="9" presetClass="exit" presetSubtype="0" fill="hold" grpId="0" nodeType="withEffect">
                                  <p:stCondLst>
                                    <p:cond delay="21000"/>
                                  </p:stCondLst>
                                  <p:childTnLst>
                                    <p:animEffect transition="out" filter="dissolve">
                                      <p:cBhvr>
                                        <p:cTn id="47" dur="1000"/>
                                        <p:tgtEl>
                                          <p:spTgt spid="22">
                                            <p:txEl>
                                              <p:pRg st="4" end="4"/>
                                            </p:txEl>
                                          </p:spTgt>
                                        </p:tgtEl>
                                      </p:cBhvr>
                                    </p:animEffect>
                                    <p:set>
                                      <p:cBhvr>
                                        <p:cTn id="48" dur="1" fill="hold">
                                          <p:stCondLst>
                                            <p:cond delay="999"/>
                                          </p:stCondLst>
                                        </p:cTn>
                                        <p:tgtEl>
                                          <p:spTgt spid="22">
                                            <p:txEl>
                                              <p:pRg st="4" end="4"/>
                                            </p:txEl>
                                          </p:spTgt>
                                        </p:tgtEl>
                                        <p:attrNameLst>
                                          <p:attrName>style.visibility</p:attrName>
                                        </p:attrNameLst>
                                      </p:cBhvr>
                                      <p:to>
                                        <p:strVal val="hidden"/>
                                      </p:to>
                                    </p:set>
                                  </p:childTnLst>
                                </p:cTn>
                              </p:par>
                              <p:par>
                                <p:cTn id="49" presetID="9" presetClass="exit" presetSubtype="0" fill="hold" grpId="0" nodeType="withEffect">
                                  <p:stCondLst>
                                    <p:cond delay="21000"/>
                                  </p:stCondLst>
                                  <p:childTnLst>
                                    <p:animEffect transition="out" filter="dissolve">
                                      <p:cBhvr>
                                        <p:cTn id="50" dur="1000"/>
                                        <p:tgtEl>
                                          <p:spTgt spid="22">
                                            <p:txEl>
                                              <p:pRg st="5" end="5"/>
                                            </p:txEl>
                                          </p:spTgt>
                                        </p:tgtEl>
                                      </p:cBhvr>
                                    </p:animEffect>
                                    <p:set>
                                      <p:cBhvr>
                                        <p:cTn id="51" dur="1" fill="hold">
                                          <p:stCondLst>
                                            <p:cond delay="999"/>
                                          </p:stCondLst>
                                        </p:cTn>
                                        <p:tgtEl>
                                          <p:spTgt spid="22">
                                            <p:txEl>
                                              <p:pRg st="5" end="5"/>
                                            </p:txEl>
                                          </p:spTgt>
                                        </p:tgtEl>
                                        <p:attrNameLst>
                                          <p:attrName>style.visibility</p:attrName>
                                        </p:attrNameLst>
                                      </p:cBhvr>
                                      <p:to>
                                        <p:strVal val="hidden"/>
                                      </p:to>
                                    </p:set>
                                  </p:childTnLst>
                                </p:cTn>
                              </p:par>
                              <p:par>
                                <p:cTn id="52" presetID="9" presetClass="exit" presetSubtype="0" fill="hold" nodeType="withEffect">
                                  <p:stCondLst>
                                    <p:cond delay="21000"/>
                                  </p:stCondLst>
                                  <p:childTnLst>
                                    <p:animEffect transition="out" filter="dissolv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9" presetClass="entr" presetSubtype="0" fill="hold" grpId="0" nodeType="withEffect">
                                  <p:stCondLst>
                                    <p:cond delay="22000"/>
                                  </p:stCondLst>
                                  <p:childTnLst>
                                    <p:set>
                                      <p:cBhvr>
                                        <p:cTn id="56" dur="1" fill="hold">
                                          <p:stCondLst>
                                            <p:cond delay="0"/>
                                          </p:stCondLst>
                                        </p:cTn>
                                        <p:tgtEl>
                                          <p:spTgt spid="8"/>
                                        </p:tgtEl>
                                        <p:attrNameLst>
                                          <p:attrName>style.visibility</p:attrName>
                                        </p:attrNameLst>
                                      </p:cBhvr>
                                      <p:to>
                                        <p:strVal val="visible"/>
                                      </p:to>
                                    </p:set>
                                    <p:animEffect transition="in" filter="dissolve">
                                      <p:cBhvr>
                                        <p:cTn id="57" dur="2000"/>
                                        <p:tgtEl>
                                          <p:spTgt spid="8"/>
                                        </p:tgtEl>
                                      </p:cBhvr>
                                    </p:animEffect>
                                  </p:childTnLst>
                                </p:cTn>
                              </p:par>
                              <p:par>
                                <p:cTn id="58" presetID="9" presetClass="exit" presetSubtype="0" fill="hold" grpId="1" nodeType="withEffect">
                                  <p:stCondLst>
                                    <p:cond delay="32000"/>
                                  </p:stCondLst>
                                  <p:childTnLst>
                                    <p:animEffect transition="out" filter="dissolve">
                                      <p:cBhvr>
                                        <p:cTn id="59" dur="1000"/>
                                        <p:tgtEl>
                                          <p:spTgt spid="8"/>
                                        </p:tgtEl>
                                      </p:cBhvr>
                                    </p:animEffect>
                                    <p:set>
                                      <p:cBhvr>
                                        <p:cTn id="60" dur="1" fill="hold">
                                          <p:stCondLst>
                                            <p:cond delay="999"/>
                                          </p:stCondLst>
                                        </p:cTn>
                                        <p:tgtEl>
                                          <p:spTgt spid="8"/>
                                        </p:tgtEl>
                                        <p:attrNameLst>
                                          <p:attrName>style.visibility</p:attrName>
                                        </p:attrNameLst>
                                      </p:cBhvr>
                                      <p:to>
                                        <p:strVal val="hidden"/>
                                      </p:to>
                                    </p:set>
                                  </p:childTnLst>
                                </p:cTn>
                              </p:par>
                              <p:par>
                                <p:cTn id="61" presetID="9" presetClass="entr" presetSubtype="0" fill="hold" nodeType="withEffect">
                                  <p:stCondLst>
                                    <p:cond delay="3300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500"/>
                                        <p:tgtEl>
                                          <p:spTgt spid="19"/>
                                        </p:tgtEl>
                                      </p:cBhvr>
                                    </p:animEffect>
                                  </p:childTnLst>
                                </p:cTn>
                              </p:par>
                              <p:par>
                                <p:cTn id="64" presetID="9" presetClass="entr" presetSubtype="0" fill="hold" nodeType="withEffect">
                                  <p:stCondLst>
                                    <p:cond delay="3300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par>
                                <p:cTn id="67" presetID="9" presetClass="entr" presetSubtype="0" fill="hold" nodeType="withEffect">
                                  <p:stCondLst>
                                    <p:cond delay="42000"/>
                                  </p:stCondLst>
                                  <p:childTnLst>
                                    <p:set>
                                      <p:cBhvr>
                                        <p:cTn id="68" dur="1" fill="hold">
                                          <p:stCondLst>
                                            <p:cond delay="0"/>
                                          </p:stCondLst>
                                        </p:cTn>
                                        <p:tgtEl>
                                          <p:spTgt spid="10"/>
                                        </p:tgtEl>
                                        <p:attrNameLst>
                                          <p:attrName>style.visibility</p:attrName>
                                        </p:attrNameLst>
                                      </p:cBhvr>
                                      <p:to>
                                        <p:strVal val="visible"/>
                                      </p:to>
                                    </p:set>
                                    <p:animEffect transition="in" filter="dissolve">
                                      <p:cBhvr>
                                        <p:cTn id="69" dur="2000"/>
                                        <p:tgtEl>
                                          <p:spTgt spid="10"/>
                                        </p:tgtEl>
                                      </p:cBhvr>
                                    </p:animEffect>
                                  </p:childTnLst>
                                </p:cTn>
                              </p:par>
                              <p:par>
                                <p:cTn id="70" presetID="42" presetClass="path" presetSubtype="0" accel="50000" decel="50000" fill="hold" nodeType="withEffect">
                                  <p:stCondLst>
                                    <p:cond delay="49000"/>
                                  </p:stCondLst>
                                  <p:childTnLst>
                                    <p:animMotion origin="layout" path="M 0 -4.81481E-6 L 0.25521 -0.00185 " pathEditMode="relative" rAng="0" ptsTypes="AA">
                                      <p:cBhvr>
                                        <p:cTn id="71" dur="2000" fill="hold"/>
                                        <p:tgtEl>
                                          <p:spTgt spid="10"/>
                                        </p:tgtEl>
                                        <p:attrNameLst>
                                          <p:attrName>ppt_x</p:attrName>
                                          <p:attrName>ppt_y</p:attrName>
                                        </p:attrNameLst>
                                      </p:cBhvr>
                                      <p:rCtr x="12760" y="-93"/>
                                    </p:animMotion>
                                  </p:childTnLst>
                                </p:cTn>
                              </p:par>
                              <p:par>
                                <p:cTn id="72" presetID="9" presetClass="entr" presetSubtype="0" fill="hold" grpId="0" nodeType="withEffect">
                                  <p:stCondLst>
                                    <p:cond delay="54000"/>
                                  </p:stCondLst>
                                  <p:childTnLst>
                                    <p:set>
                                      <p:cBhvr>
                                        <p:cTn id="73" dur="1" fill="hold">
                                          <p:stCondLst>
                                            <p:cond delay="0"/>
                                          </p:stCondLst>
                                        </p:cTn>
                                        <p:tgtEl>
                                          <p:spTgt spid="12"/>
                                        </p:tgtEl>
                                        <p:attrNameLst>
                                          <p:attrName>style.visibility</p:attrName>
                                        </p:attrNameLst>
                                      </p:cBhvr>
                                      <p:to>
                                        <p:strVal val="visible"/>
                                      </p:to>
                                    </p:set>
                                    <p:animEffect transition="in" filter="dissolve">
                                      <p:cBhvr>
                                        <p:cTn id="7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childTnLst>
        </p:cTn>
      </p:par>
    </p:tnLst>
    <p:bldLst>
      <p:bldP spid="22" grpId="0" build="allAtOnce"/>
      <p:bldP spid="8" grpId="0"/>
      <p:bldP spid="8" grpId="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7886700" cy="1030545"/>
          </a:xfrm>
        </p:spPr>
        <p:txBody>
          <a:bodyPr>
            <a:normAutofit/>
          </a:bodyPr>
          <a:lstStyle/>
          <a:p>
            <a:pPr algn="l"/>
            <a:r>
              <a:rPr lang="en-US" sz="3200" dirty="0">
                <a:latin typeface="+mn-lt"/>
              </a:rPr>
              <a:t>Employees Must Provide Notice of Need for Leave to Employer</a:t>
            </a:r>
            <a:endParaRPr lang="en-US" dirty="0"/>
          </a:p>
        </p:txBody>
      </p:sp>
      <p:pic>
        <p:nvPicPr>
          <p:cNvPr id="11" name="Picture 10">
            <a:extLst>
              <a:ext uri="{FF2B5EF4-FFF2-40B4-BE49-F238E27FC236}">
                <a16:creationId xmlns:a16="http://schemas.microsoft.com/office/drawing/2014/main" id="{6075F286-4382-01F9-45F9-4F02A5711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27" y="1710848"/>
            <a:ext cx="2964600" cy="1977579"/>
          </a:xfrm>
          <a:prstGeom prst="rect">
            <a:avLst/>
          </a:prstGeom>
          <a:effectLst>
            <a:softEdge rad="113696"/>
          </a:effectLst>
        </p:spPr>
      </p:pic>
      <p:pic>
        <p:nvPicPr>
          <p:cNvPr id="9" name="Picture 8">
            <a:extLst>
              <a:ext uri="{FF2B5EF4-FFF2-40B4-BE49-F238E27FC236}">
                <a16:creationId xmlns:a16="http://schemas.microsoft.com/office/drawing/2014/main" id="{1E9FAA54-C063-BC2D-4B04-8556E49845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8821" y="3234806"/>
            <a:ext cx="2906357" cy="1658249"/>
          </a:xfrm>
          <a:prstGeom prst="rect">
            <a:avLst/>
          </a:prstGeom>
        </p:spPr>
      </p:pic>
      <p:pic>
        <p:nvPicPr>
          <p:cNvPr id="7" name="Picture 6">
            <a:extLst>
              <a:ext uri="{FF2B5EF4-FFF2-40B4-BE49-F238E27FC236}">
                <a16:creationId xmlns:a16="http://schemas.microsoft.com/office/drawing/2014/main" id="{6870B1FA-741B-5D99-456D-371724AA0D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4572000"/>
            <a:ext cx="2778857" cy="1813034"/>
          </a:xfrm>
          <a:prstGeom prst="rect">
            <a:avLst/>
          </a:prstGeom>
        </p:spPr>
      </p:pic>
      <p:pic>
        <p:nvPicPr>
          <p:cNvPr id="10" name="Picture 9">
            <a:extLst>
              <a:ext uri="{FF2B5EF4-FFF2-40B4-BE49-F238E27FC236}">
                <a16:creationId xmlns:a16="http://schemas.microsoft.com/office/drawing/2014/main" id="{6206FBE1-42C8-232B-EE74-3047B633A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5939" y="2027257"/>
            <a:ext cx="4307596" cy="3119895"/>
          </a:xfrm>
          <a:prstGeom prst="rect">
            <a:avLst/>
          </a:prstGeom>
          <a:effectLst>
            <a:softEdge rad="90056"/>
          </a:effectLst>
        </p:spPr>
      </p:pic>
      <p:pic>
        <p:nvPicPr>
          <p:cNvPr id="3" name="martha 3.mp3">
            <a:hlinkClick r:id="" action="ppaction://media"/>
            <a:extLst>
              <a:ext uri="{FF2B5EF4-FFF2-40B4-BE49-F238E27FC236}">
                <a16:creationId xmlns:a16="http://schemas.microsoft.com/office/drawing/2014/main" id="{87FB822F-BBEB-4475-CF40-3936516BF3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77000"/>
            <a:ext cx="497114" cy="396766"/>
          </a:xfrm>
          <a:prstGeom prst="rect">
            <a:avLst/>
          </a:prstGeom>
        </p:spPr>
      </p:pic>
      <p:sp>
        <p:nvSpPr>
          <p:cNvPr id="4" name="TextBox 3">
            <a:extLst>
              <a:ext uri="{FF2B5EF4-FFF2-40B4-BE49-F238E27FC236}">
                <a16:creationId xmlns:a16="http://schemas.microsoft.com/office/drawing/2014/main" id="{1CE28AAD-BE88-48CA-04B3-E9AAD6EBC12B}"/>
              </a:ext>
            </a:extLst>
          </p:cNvPr>
          <p:cNvSpPr txBox="1"/>
          <p:nvPr/>
        </p:nvSpPr>
        <p:spPr>
          <a:xfrm>
            <a:off x="4993916" y="2235200"/>
            <a:ext cx="4307595" cy="2677656"/>
          </a:xfrm>
          <a:prstGeom prst="rect">
            <a:avLst/>
          </a:prstGeom>
          <a:noFill/>
        </p:spPr>
        <p:txBody>
          <a:bodyPr wrap="square" rtlCol="0">
            <a:spAutoFit/>
          </a:bodyPr>
          <a:lstStyle/>
          <a:p>
            <a:r>
              <a:rPr lang="en-US" sz="2800" dirty="0"/>
              <a:t>When the employer knows of the employee’s need for leave, the employee does not need to mention the FMLA or demand benefits under the FMLA.</a:t>
            </a:r>
          </a:p>
        </p:txBody>
      </p:sp>
      <p:sp>
        <p:nvSpPr>
          <p:cNvPr id="5" name="TextBox 4">
            <a:extLst>
              <a:ext uri="{FF2B5EF4-FFF2-40B4-BE49-F238E27FC236}">
                <a16:creationId xmlns:a16="http://schemas.microsoft.com/office/drawing/2014/main" id="{B734D9FA-B2CB-4D40-B9B1-0DA11F8E48D5}"/>
              </a:ext>
            </a:extLst>
          </p:cNvPr>
          <p:cNvSpPr txBox="1"/>
          <p:nvPr/>
        </p:nvSpPr>
        <p:spPr>
          <a:xfrm>
            <a:off x="219472" y="4893055"/>
            <a:ext cx="4492934" cy="1938992"/>
          </a:xfrm>
          <a:prstGeom prst="rect">
            <a:avLst/>
          </a:prstGeom>
          <a:noFill/>
        </p:spPr>
        <p:txBody>
          <a:bodyPr wrap="square" rtlCol="0">
            <a:spAutoFit/>
          </a:bodyPr>
          <a:lstStyle/>
          <a:p>
            <a:r>
              <a:rPr lang="en-US" sz="2400" b="1" dirty="0"/>
              <a:t>Claim</a:t>
            </a:r>
            <a:r>
              <a:rPr lang="en-US" sz="2400" dirty="0"/>
              <a:t> - Interfering with an employee’s rights to take FMLA by failing to provide her notice or informing her about the right to take job-protected leave.</a:t>
            </a:r>
          </a:p>
        </p:txBody>
      </p:sp>
    </p:spTree>
    <p:extLst>
      <p:ext uri="{BB962C8B-B14F-4D97-AF65-F5344CB8AC3E}">
        <p14:creationId xmlns:p14="http://schemas.microsoft.com/office/powerpoint/2010/main" val="2255661019"/>
      </p:ext>
    </p:extLst>
  </p:cSld>
  <p:clrMapOvr>
    <a:masterClrMapping/>
  </p:clrMapOvr>
  <mc:AlternateContent xmlns:mc="http://schemas.openxmlformats.org/markup-compatibility/2006" xmlns:p14="http://schemas.microsoft.com/office/powerpoint/2010/main">
    <mc:Choice Requires="p14">
      <p:transition spd="med" p14:dur="700" advTm="42150">
        <p:fade/>
      </p:transition>
    </mc:Choice>
    <mc:Fallback xmlns="">
      <p:transition spd="med" advTm="421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4" fill="hold"/>
                                        <p:tgtEl>
                                          <p:spTgt spid="3"/>
                                        </p:tgtEl>
                                      </p:cBhvr>
                                    </p:cmd>
                                  </p:childTnLst>
                                </p:cTn>
                              </p:par>
                              <p:par>
                                <p:cTn id="7" presetID="9" presetClass="entr" presetSubtype="0" fill="hold" nodeType="withEffect">
                                  <p:stCondLst>
                                    <p:cond delay="1000"/>
                                  </p:stCondLst>
                                  <p:childTnLst>
                                    <p:set>
                                      <p:cBhvr>
                                        <p:cTn id="8" dur="1" fill="hold">
                                          <p:stCondLst>
                                            <p:cond delay="0"/>
                                          </p:stCondLst>
                                        </p:cTn>
                                        <p:tgtEl>
                                          <p:spTgt spid="11"/>
                                        </p:tgtEl>
                                        <p:attrNameLst>
                                          <p:attrName>style.visibility</p:attrName>
                                        </p:attrNameLst>
                                      </p:cBhvr>
                                      <p:to>
                                        <p:strVal val="visible"/>
                                      </p:to>
                                    </p:set>
                                    <p:animEffect transition="in" filter="dissolve">
                                      <p:cBhvr>
                                        <p:cTn id="9" dur="2000"/>
                                        <p:tgtEl>
                                          <p:spTgt spid="11"/>
                                        </p:tgtEl>
                                      </p:cBhvr>
                                    </p:animEffect>
                                  </p:childTnLst>
                                </p:cTn>
                              </p:par>
                              <p:par>
                                <p:cTn id="10" presetID="9" presetClass="entr" presetSubtype="0" fill="hold" nodeType="withEffect">
                                  <p:stCondLst>
                                    <p:cond delay="50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2000"/>
                                        <p:tgtEl>
                                          <p:spTgt spid="9"/>
                                        </p:tgtEl>
                                      </p:cBhvr>
                                    </p:animEffect>
                                  </p:childTnLst>
                                </p:cTn>
                              </p:par>
                              <p:par>
                                <p:cTn id="13" presetID="9" presetClass="entr" presetSubtype="0" fill="hold" nodeType="withEffect">
                                  <p:stCondLst>
                                    <p:cond delay="1375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2000"/>
                                        <p:tgtEl>
                                          <p:spTgt spid="7"/>
                                        </p:tgtEl>
                                      </p:cBhvr>
                                    </p:animEffect>
                                  </p:childTnLst>
                                </p:cTn>
                              </p:par>
                              <p:par>
                                <p:cTn id="16" presetID="9" presetClass="entr" presetSubtype="0" fill="hold" grpId="0" nodeType="withEffect">
                                  <p:stCondLst>
                                    <p:cond delay="1600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000"/>
                                        <p:tgtEl>
                                          <p:spTgt spid="5"/>
                                        </p:tgtEl>
                                      </p:cBhvr>
                                    </p:animEffect>
                                  </p:childTnLst>
                                </p:cTn>
                              </p:par>
                              <p:par>
                                <p:cTn id="19" presetID="9" presetClass="exit" presetSubtype="0" fill="hold" nodeType="withEffect">
                                  <p:stCondLst>
                                    <p:cond delay="2900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9" presetClass="exit" presetSubtype="0" fill="hold" nodeType="withEffect">
                                  <p:stCondLst>
                                    <p:cond delay="2900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9" presetClass="exit" presetSubtype="0" fill="hold" nodeType="withEffect">
                                  <p:stCondLst>
                                    <p:cond delay="290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9" presetClass="exit" presetSubtype="0" fill="hold" grpId="2" nodeType="withEffect">
                                  <p:stCondLst>
                                    <p:cond delay="2900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9" presetClass="entr" presetSubtype="0" fill="hold" nodeType="withEffect">
                                  <p:stCondLst>
                                    <p:cond delay="3000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1000"/>
                                        <p:tgtEl>
                                          <p:spTgt spid="10"/>
                                        </p:tgtEl>
                                      </p:cBhvr>
                                    </p:animEffect>
                                  </p:childTnLst>
                                </p:cTn>
                              </p:par>
                              <p:par>
                                <p:cTn id="34" presetID="35" presetClass="path" presetSubtype="0" accel="50000" decel="50000" fill="hold" nodeType="withEffect">
                                  <p:stCondLst>
                                    <p:cond delay="31000"/>
                                  </p:stCondLst>
                                  <p:childTnLst>
                                    <p:animMotion origin="layout" path="M 1.66667E-6 3.33333E-6 L -0.25 3.33333E-6 " pathEditMode="relative" rAng="0" ptsTypes="AA">
                                      <p:cBhvr>
                                        <p:cTn id="35" dur="2000" fill="hold"/>
                                        <p:tgtEl>
                                          <p:spTgt spid="10"/>
                                        </p:tgtEl>
                                        <p:attrNameLst>
                                          <p:attrName>ppt_x</p:attrName>
                                          <p:attrName>ppt_y</p:attrName>
                                        </p:attrNameLst>
                                      </p:cBhvr>
                                      <p:rCtr x="-12500" y="0"/>
                                    </p:animMotion>
                                  </p:childTnLst>
                                </p:cTn>
                              </p:par>
                              <p:par>
                                <p:cTn id="36" presetID="9" presetClass="entr" presetSubtype="0" fill="hold" grpId="0" nodeType="withEffect">
                                  <p:stCondLst>
                                    <p:cond delay="32000"/>
                                  </p:stCondLst>
                                  <p:childTnLst>
                                    <p:set>
                                      <p:cBhvr>
                                        <p:cTn id="37" dur="1" fill="hold">
                                          <p:stCondLst>
                                            <p:cond delay="0"/>
                                          </p:stCondLst>
                                        </p:cTn>
                                        <p:tgtEl>
                                          <p:spTgt spid="4"/>
                                        </p:tgtEl>
                                        <p:attrNameLst>
                                          <p:attrName>style.visibility</p:attrName>
                                        </p:attrNameLst>
                                      </p:cBhvr>
                                      <p:to>
                                        <p:strVal val="visible"/>
                                      </p:to>
                                    </p:set>
                                    <p:animEffect transition="in" filter="dissolve">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4" grpId="0"/>
      <p:bldP spid="5" grpId="0"/>
      <p:bldP spid="5"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7886700" cy="1030545"/>
          </a:xfrm>
        </p:spPr>
        <p:txBody>
          <a:bodyPr>
            <a:normAutofit/>
          </a:bodyPr>
          <a:lstStyle/>
          <a:p>
            <a:pPr algn="l"/>
            <a:r>
              <a:rPr lang="en-US" sz="3200" dirty="0">
                <a:latin typeface="+mn-lt"/>
              </a:rPr>
              <a:t>Employees Must Provide Notice of Need for Leave to Employer</a:t>
            </a:r>
            <a:endParaRPr lang="en-US" dirty="0"/>
          </a:p>
        </p:txBody>
      </p:sp>
      <p:pic>
        <p:nvPicPr>
          <p:cNvPr id="4" name="Picture 3">
            <a:extLst>
              <a:ext uri="{FF2B5EF4-FFF2-40B4-BE49-F238E27FC236}">
                <a16:creationId xmlns:a16="http://schemas.microsoft.com/office/drawing/2014/main" id="{F314F7F7-125F-D9C9-914D-5BBA3CFEB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98" y="2057400"/>
            <a:ext cx="4805979" cy="3117392"/>
          </a:xfrm>
          <a:prstGeom prst="rect">
            <a:avLst/>
          </a:prstGeom>
        </p:spPr>
      </p:pic>
      <p:pic>
        <p:nvPicPr>
          <p:cNvPr id="10" name="Picture 9">
            <a:extLst>
              <a:ext uri="{FF2B5EF4-FFF2-40B4-BE49-F238E27FC236}">
                <a16:creationId xmlns:a16="http://schemas.microsoft.com/office/drawing/2014/main" id="{6206FBE1-42C8-232B-EE74-3047B633A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057400"/>
            <a:ext cx="4648200" cy="3322340"/>
          </a:xfrm>
          <a:prstGeom prst="rect">
            <a:avLst/>
          </a:prstGeom>
          <a:effectLst>
            <a:softEdge rad="90056"/>
          </a:effectLst>
        </p:spPr>
      </p:pic>
      <p:sp>
        <p:nvSpPr>
          <p:cNvPr id="12" name="TextBox 11">
            <a:extLst>
              <a:ext uri="{FF2B5EF4-FFF2-40B4-BE49-F238E27FC236}">
                <a16:creationId xmlns:a16="http://schemas.microsoft.com/office/drawing/2014/main" id="{6F864279-BA7F-5BC6-BBDB-D6CDFFB78F96}"/>
              </a:ext>
            </a:extLst>
          </p:cNvPr>
          <p:cNvSpPr txBox="1"/>
          <p:nvPr/>
        </p:nvSpPr>
        <p:spPr>
          <a:xfrm>
            <a:off x="5526939" y="1066800"/>
            <a:ext cx="3236057" cy="5909310"/>
          </a:xfrm>
          <a:prstGeom prst="rect">
            <a:avLst/>
          </a:prstGeom>
          <a:noFill/>
        </p:spPr>
        <p:txBody>
          <a:bodyPr wrap="square" rtlCol="0">
            <a:spAutoFit/>
          </a:bodyPr>
          <a:lstStyle/>
          <a:p>
            <a:r>
              <a:rPr lang="en-US"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Court held:</a:t>
            </a:r>
          </a:p>
          <a:p>
            <a:endParaRPr lang="en-US"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The d</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ramatic changes to Martha’s work performance;</a:t>
            </a:r>
          </a:p>
          <a:p>
            <a:endPar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Martha’s</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reports about her deteriorating mental health to her supervisor on numerous occasions;</a:t>
            </a:r>
          </a:p>
          <a:p>
            <a:endPar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Request for a 10-month instead of a 12-month work position;</a:t>
            </a:r>
          </a:p>
          <a:p>
            <a:endPar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ollectively, this indicated </a:t>
            </a: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to</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her </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supervisor </a:t>
            </a: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as well as to </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City </a:t>
            </a: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that Martha needed </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FMLA leave.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6" name="TextBox 15">
            <a:extLst>
              <a:ext uri="{FF2B5EF4-FFF2-40B4-BE49-F238E27FC236}">
                <a16:creationId xmlns:a16="http://schemas.microsoft.com/office/drawing/2014/main" id="{C17B15FF-FB93-A0BE-043A-64023541795E}"/>
              </a:ext>
            </a:extLst>
          </p:cNvPr>
          <p:cNvSpPr txBox="1"/>
          <p:nvPr/>
        </p:nvSpPr>
        <p:spPr>
          <a:xfrm>
            <a:off x="1074095" y="2876684"/>
            <a:ext cx="7386246" cy="1938992"/>
          </a:xfrm>
          <a:prstGeom prst="rect">
            <a:avLst/>
          </a:prstGeom>
          <a:noFill/>
        </p:spPr>
        <p:txBody>
          <a:bodyPr wrap="square" rtlCol="0">
            <a:spAutoFit/>
          </a:bodyPr>
          <a:lstStyle/>
          <a:p>
            <a:pPr algn="ctr"/>
            <a:r>
              <a:rPr lang="en-US" sz="4000" dirty="0"/>
              <a:t>Martha’s notice to the City was adequate without referencing the FMLA.</a:t>
            </a:r>
          </a:p>
        </p:txBody>
      </p:sp>
      <p:pic>
        <p:nvPicPr>
          <p:cNvPr id="5" name="court held slide shorter.mp3">
            <a:hlinkClick r:id="" action="ppaction://media"/>
            <a:extLst>
              <a:ext uri="{FF2B5EF4-FFF2-40B4-BE49-F238E27FC236}">
                <a16:creationId xmlns:a16="http://schemas.microsoft.com/office/drawing/2014/main" id="{BDBD6D12-1E27-CFF3-8BA2-087D88D62B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1545" y="6477000"/>
            <a:ext cx="510145" cy="381000"/>
          </a:xfrm>
          <a:prstGeom prst="rect">
            <a:avLst/>
          </a:prstGeom>
        </p:spPr>
      </p:pic>
    </p:spTree>
    <p:extLst>
      <p:ext uri="{BB962C8B-B14F-4D97-AF65-F5344CB8AC3E}">
        <p14:creationId xmlns:p14="http://schemas.microsoft.com/office/powerpoint/2010/main" val="2669389399"/>
      </p:ext>
    </p:extLst>
  </p:cSld>
  <p:clrMapOvr>
    <a:masterClrMapping/>
  </p:clrMapOvr>
  <mc:AlternateContent xmlns:mc="http://schemas.openxmlformats.org/markup-compatibility/2006" xmlns:p14="http://schemas.microsoft.com/office/powerpoint/2010/main">
    <mc:Choice Requires="p14">
      <p:transition spd="med" p14:dur="700" advTm="51500">
        <p:fade/>
      </p:transition>
    </mc:Choice>
    <mc:Fallback xmlns="">
      <p:transition spd="med" advTm="51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73" fill="hold"/>
                                        <p:tgtEl>
                                          <p:spTgt spid="5"/>
                                        </p:tgtEl>
                                      </p:cBhvr>
                                    </p:cmd>
                                  </p:childTnLst>
                                </p:cTn>
                              </p:par>
                              <p:par>
                                <p:cTn id="7" presetID="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dissolve">
                                      <p:cBhvr>
                                        <p:cTn id="9" dur="500"/>
                                        <p:tgtEl>
                                          <p:spTgt spid="10"/>
                                        </p:tgtEl>
                                      </p:cBhvr>
                                    </p:animEffect>
                                  </p:childTnLst>
                                </p:cTn>
                              </p:par>
                              <p:par>
                                <p:cTn id="10" presetID="9"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1000"/>
                                        <p:tgtEl>
                                          <p:spTgt spid="12">
                                            <p:txEl>
                                              <p:pRg st="0" end="0"/>
                                            </p:txEl>
                                          </p:spTgt>
                                        </p:tgtEl>
                                      </p:cBhvr>
                                    </p:animEffect>
                                  </p:childTnLst>
                                </p:cTn>
                              </p:par>
                              <p:par>
                                <p:cTn id="13" presetID="9" presetClass="entr" presetSubtype="0" fill="hold" nodeType="withEffect">
                                  <p:stCondLst>
                                    <p:cond delay="50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1000"/>
                                        <p:tgtEl>
                                          <p:spTgt spid="12">
                                            <p:txEl>
                                              <p:pRg st="2" end="2"/>
                                            </p:txEl>
                                          </p:spTgt>
                                        </p:tgtEl>
                                      </p:cBhvr>
                                    </p:animEffect>
                                  </p:childTnLst>
                                </p:cTn>
                              </p:par>
                              <p:par>
                                <p:cTn id="16" presetID="9" presetClass="entr" presetSubtype="0" fill="hold" nodeType="withEffect">
                                  <p:stCondLst>
                                    <p:cond delay="3500"/>
                                  </p:stCondLst>
                                  <p:childTnLst>
                                    <p:set>
                                      <p:cBhvr>
                                        <p:cTn id="17" dur="1" fill="hold">
                                          <p:stCondLst>
                                            <p:cond delay="0"/>
                                          </p:stCondLst>
                                        </p:cTn>
                                        <p:tgtEl>
                                          <p:spTgt spid="12">
                                            <p:txEl>
                                              <p:pRg st="4" end="4"/>
                                            </p:txEl>
                                          </p:spTgt>
                                        </p:tgtEl>
                                        <p:attrNameLst>
                                          <p:attrName>style.visibility</p:attrName>
                                        </p:attrNameLst>
                                      </p:cBhvr>
                                      <p:to>
                                        <p:strVal val="visible"/>
                                      </p:to>
                                    </p:set>
                                    <p:animEffect transition="in" filter="dissolve">
                                      <p:cBhvr>
                                        <p:cTn id="18" dur="1000"/>
                                        <p:tgtEl>
                                          <p:spTgt spid="12">
                                            <p:txEl>
                                              <p:pRg st="4" end="4"/>
                                            </p:txEl>
                                          </p:spTgt>
                                        </p:tgtEl>
                                      </p:cBhvr>
                                    </p:animEffect>
                                  </p:childTnLst>
                                </p:cTn>
                              </p:par>
                              <p:par>
                                <p:cTn id="19" presetID="9" presetClass="entr" presetSubtype="0" fill="hold" nodeType="withEffect">
                                  <p:stCondLst>
                                    <p:cond delay="9000"/>
                                  </p:stCondLst>
                                  <p:childTnLst>
                                    <p:set>
                                      <p:cBhvr>
                                        <p:cTn id="20" dur="1" fill="hold">
                                          <p:stCondLst>
                                            <p:cond delay="0"/>
                                          </p:stCondLst>
                                        </p:cTn>
                                        <p:tgtEl>
                                          <p:spTgt spid="12">
                                            <p:txEl>
                                              <p:pRg st="6" end="6"/>
                                            </p:txEl>
                                          </p:spTgt>
                                        </p:tgtEl>
                                        <p:attrNameLst>
                                          <p:attrName>style.visibility</p:attrName>
                                        </p:attrNameLst>
                                      </p:cBhvr>
                                      <p:to>
                                        <p:strVal val="visible"/>
                                      </p:to>
                                    </p:set>
                                    <p:animEffect transition="in" filter="dissolve">
                                      <p:cBhvr>
                                        <p:cTn id="21" dur="1000"/>
                                        <p:tgtEl>
                                          <p:spTgt spid="12">
                                            <p:txEl>
                                              <p:pRg st="6" end="6"/>
                                            </p:txEl>
                                          </p:spTgt>
                                        </p:tgtEl>
                                      </p:cBhvr>
                                    </p:animEffect>
                                  </p:childTnLst>
                                </p:cTn>
                              </p:par>
                              <p:par>
                                <p:cTn id="22" presetID="9" presetClass="entr" presetSubtype="0" fill="hold" nodeType="withEffect">
                                  <p:stCondLst>
                                    <p:cond delay="15500"/>
                                  </p:stCondLst>
                                  <p:childTnLst>
                                    <p:set>
                                      <p:cBhvr>
                                        <p:cTn id="23" dur="1" fill="hold">
                                          <p:stCondLst>
                                            <p:cond delay="0"/>
                                          </p:stCondLst>
                                        </p:cTn>
                                        <p:tgtEl>
                                          <p:spTgt spid="12">
                                            <p:txEl>
                                              <p:pRg st="8" end="8"/>
                                            </p:txEl>
                                          </p:spTgt>
                                        </p:tgtEl>
                                        <p:attrNameLst>
                                          <p:attrName>style.visibility</p:attrName>
                                        </p:attrNameLst>
                                      </p:cBhvr>
                                      <p:to>
                                        <p:strVal val="visible"/>
                                      </p:to>
                                    </p:set>
                                    <p:animEffect transition="in" filter="dissolve">
                                      <p:cBhvr>
                                        <p:cTn id="24" dur="500"/>
                                        <p:tgtEl>
                                          <p:spTgt spid="12">
                                            <p:txEl>
                                              <p:pRg st="8" end="8"/>
                                            </p:txEl>
                                          </p:spTgt>
                                        </p:tgtEl>
                                      </p:cBhvr>
                                    </p:animEffect>
                                  </p:childTnLst>
                                </p:cTn>
                              </p:par>
                              <p:par>
                                <p:cTn id="25" presetID="9" presetClass="exit" presetSubtype="0" fill="hold" grpId="0" nodeType="withEffect">
                                  <p:stCondLst>
                                    <p:cond delay="21000"/>
                                  </p:stCondLst>
                                  <p:childTnLst>
                                    <p:animEffect transition="out" filter="dissolve">
                                      <p:cBhvr>
                                        <p:cTn id="26" dur="500"/>
                                        <p:tgtEl>
                                          <p:spTgt spid="12">
                                            <p:txEl>
                                              <p:pRg st="0" end="0"/>
                                            </p:txEl>
                                          </p:spTgt>
                                        </p:tgtEl>
                                      </p:cBhvr>
                                    </p:animEffect>
                                    <p:set>
                                      <p:cBhvr>
                                        <p:cTn id="27" dur="1" fill="hold">
                                          <p:stCondLst>
                                            <p:cond delay="499"/>
                                          </p:stCondLst>
                                        </p:cTn>
                                        <p:tgtEl>
                                          <p:spTgt spid="12">
                                            <p:txEl>
                                              <p:pRg st="0" end="0"/>
                                            </p:txEl>
                                          </p:spTgt>
                                        </p:tgtEl>
                                        <p:attrNameLst>
                                          <p:attrName>style.visibility</p:attrName>
                                        </p:attrNameLst>
                                      </p:cBhvr>
                                      <p:to>
                                        <p:strVal val="hidden"/>
                                      </p:to>
                                    </p:set>
                                  </p:childTnLst>
                                </p:cTn>
                              </p:par>
                              <p:par>
                                <p:cTn id="28" presetID="9" presetClass="exit" presetSubtype="0" fill="hold" grpId="0" nodeType="withEffect">
                                  <p:stCondLst>
                                    <p:cond delay="21000"/>
                                  </p:stCondLst>
                                  <p:childTnLst>
                                    <p:animEffect transition="out" filter="dissolve">
                                      <p:cBhvr>
                                        <p:cTn id="29" dur="500"/>
                                        <p:tgtEl>
                                          <p:spTgt spid="12">
                                            <p:txEl>
                                              <p:pRg st="2" end="2"/>
                                            </p:txEl>
                                          </p:spTgt>
                                        </p:tgtEl>
                                      </p:cBhvr>
                                    </p:animEffect>
                                    <p:set>
                                      <p:cBhvr>
                                        <p:cTn id="30" dur="1" fill="hold">
                                          <p:stCondLst>
                                            <p:cond delay="499"/>
                                          </p:stCondLst>
                                        </p:cTn>
                                        <p:tgtEl>
                                          <p:spTgt spid="12">
                                            <p:txEl>
                                              <p:pRg st="2" end="2"/>
                                            </p:txEl>
                                          </p:spTgt>
                                        </p:tgtEl>
                                        <p:attrNameLst>
                                          <p:attrName>style.visibility</p:attrName>
                                        </p:attrNameLst>
                                      </p:cBhvr>
                                      <p:to>
                                        <p:strVal val="hidden"/>
                                      </p:to>
                                    </p:set>
                                  </p:childTnLst>
                                </p:cTn>
                              </p:par>
                              <p:par>
                                <p:cTn id="31" presetID="9" presetClass="exit" presetSubtype="0" fill="hold" grpId="0" nodeType="withEffect">
                                  <p:stCondLst>
                                    <p:cond delay="21000"/>
                                  </p:stCondLst>
                                  <p:childTnLst>
                                    <p:animEffect transition="out" filter="dissolve">
                                      <p:cBhvr>
                                        <p:cTn id="32" dur="500"/>
                                        <p:tgtEl>
                                          <p:spTgt spid="12">
                                            <p:txEl>
                                              <p:pRg st="4" end="4"/>
                                            </p:txEl>
                                          </p:spTgt>
                                        </p:tgtEl>
                                      </p:cBhvr>
                                    </p:animEffect>
                                    <p:set>
                                      <p:cBhvr>
                                        <p:cTn id="33" dur="1" fill="hold">
                                          <p:stCondLst>
                                            <p:cond delay="499"/>
                                          </p:stCondLst>
                                        </p:cTn>
                                        <p:tgtEl>
                                          <p:spTgt spid="12">
                                            <p:txEl>
                                              <p:pRg st="4" end="4"/>
                                            </p:txEl>
                                          </p:spTgt>
                                        </p:tgtEl>
                                        <p:attrNameLst>
                                          <p:attrName>style.visibility</p:attrName>
                                        </p:attrNameLst>
                                      </p:cBhvr>
                                      <p:to>
                                        <p:strVal val="hidden"/>
                                      </p:to>
                                    </p:set>
                                  </p:childTnLst>
                                </p:cTn>
                              </p:par>
                              <p:par>
                                <p:cTn id="34" presetID="9" presetClass="exit" presetSubtype="0" fill="hold" grpId="0" nodeType="withEffect">
                                  <p:stCondLst>
                                    <p:cond delay="21000"/>
                                  </p:stCondLst>
                                  <p:childTnLst>
                                    <p:animEffect transition="out" filter="dissolve">
                                      <p:cBhvr>
                                        <p:cTn id="35" dur="500"/>
                                        <p:tgtEl>
                                          <p:spTgt spid="12">
                                            <p:txEl>
                                              <p:pRg st="6" end="6"/>
                                            </p:txEl>
                                          </p:spTgt>
                                        </p:tgtEl>
                                      </p:cBhvr>
                                    </p:animEffect>
                                    <p:set>
                                      <p:cBhvr>
                                        <p:cTn id="36" dur="1" fill="hold">
                                          <p:stCondLst>
                                            <p:cond delay="499"/>
                                          </p:stCondLst>
                                        </p:cTn>
                                        <p:tgtEl>
                                          <p:spTgt spid="12">
                                            <p:txEl>
                                              <p:pRg st="6" end="6"/>
                                            </p:txEl>
                                          </p:spTgt>
                                        </p:tgtEl>
                                        <p:attrNameLst>
                                          <p:attrName>style.visibility</p:attrName>
                                        </p:attrNameLst>
                                      </p:cBhvr>
                                      <p:to>
                                        <p:strVal val="hidden"/>
                                      </p:to>
                                    </p:set>
                                  </p:childTnLst>
                                </p:cTn>
                              </p:par>
                              <p:par>
                                <p:cTn id="37" presetID="9" presetClass="exit" presetSubtype="0" fill="hold" grpId="0" nodeType="withEffect">
                                  <p:stCondLst>
                                    <p:cond delay="21000"/>
                                  </p:stCondLst>
                                  <p:childTnLst>
                                    <p:animEffect transition="out" filter="dissolve">
                                      <p:cBhvr>
                                        <p:cTn id="38" dur="500"/>
                                        <p:tgtEl>
                                          <p:spTgt spid="12">
                                            <p:txEl>
                                              <p:pRg st="8" end="8"/>
                                            </p:txEl>
                                          </p:spTgt>
                                        </p:tgtEl>
                                      </p:cBhvr>
                                    </p:animEffect>
                                    <p:set>
                                      <p:cBhvr>
                                        <p:cTn id="39" dur="1" fill="hold">
                                          <p:stCondLst>
                                            <p:cond delay="499"/>
                                          </p:stCondLst>
                                        </p:cTn>
                                        <p:tgtEl>
                                          <p:spTgt spid="12">
                                            <p:txEl>
                                              <p:pRg st="8" end="8"/>
                                            </p:txEl>
                                          </p:spTgt>
                                        </p:tgtEl>
                                        <p:attrNameLst>
                                          <p:attrName>style.visibility</p:attrName>
                                        </p:attrNameLst>
                                      </p:cBhvr>
                                      <p:to>
                                        <p:strVal val="hidden"/>
                                      </p:to>
                                    </p:set>
                                  </p:childTnLst>
                                </p:cTn>
                              </p:par>
                              <p:par>
                                <p:cTn id="40" presetID="9" presetClass="exit" presetSubtype="0" fill="hold" nodeType="withEffect">
                                  <p:stCondLst>
                                    <p:cond delay="21000"/>
                                  </p:stCondLst>
                                  <p:childTnLst>
                                    <p:animEffect transition="out" filter="dissolv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9" presetClass="entr" presetSubtype="0" fill="hold" grpId="0" nodeType="withEffect">
                                  <p:stCondLst>
                                    <p:cond delay="23000"/>
                                  </p:stCondLst>
                                  <p:childTnLst>
                                    <p:set>
                                      <p:cBhvr>
                                        <p:cTn id="44" dur="1" fill="hold">
                                          <p:stCondLst>
                                            <p:cond delay="0"/>
                                          </p:stCondLst>
                                        </p:cTn>
                                        <p:tgtEl>
                                          <p:spTgt spid="16"/>
                                        </p:tgtEl>
                                        <p:attrNameLst>
                                          <p:attrName>style.visibility</p:attrName>
                                        </p:attrNameLst>
                                      </p:cBhvr>
                                      <p:to>
                                        <p:strVal val="visible"/>
                                      </p:to>
                                    </p:set>
                                    <p:animEffect transition="in" filter="dissolve">
                                      <p:cBhvr>
                                        <p:cTn id="45" dur="1000"/>
                                        <p:tgtEl>
                                          <p:spTgt spid="16"/>
                                        </p:tgtEl>
                                      </p:cBhvr>
                                    </p:animEffect>
                                  </p:childTnLst>
                                </p:cTn>
                              </p:par>
                              <p:par>
                                <p:cTn id="46" presetID="9" presetClass="exit" presetSubtype="0" fill="hold" grpId="1" nodeType="withEffect">
                                  <p:stCondLst>
                                    <p:cond delay="32000"/>
                                  </p:stCondLst>
                                  <p:childTnLst>
                                    <p:animEffect transition="out" filter="dissolve">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9" presetClass="entr" presetSubtype="0" fill="hold" nodeType="withEffect">
                                  <p:stCondLst>
                                    <p:cond delay="3300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5"/>
                </p:tgtEl>
              </p:cMediaNode>
            </p:audio>
          </p:childTnLst>
        </p:cTn>
      </p:par>
    </p:tnLst>
    <p:bldLst>
      <p:bldP spid="12" grpId="0" build="allAtOnce"/>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3124200"/>
            <a:ext cx="7772400" cy="1206500"/>
          </a:xfrm>
        </p:spPr>
        <p:txBody>
          <a:bodyPr>
            <a:noAutofit/>
          </a:bodyPr>
          <a:lstStyle/>
          <a:p>
            <a:pPr algn="ctr"/>
            <a:r>
              <a:rPr lang="en-US" sz="4000" b="1" dirty="0">
                <a:latin typeface="+mn-lt"/>
              </a:rPr>
              <a:t>End of Module One</a:t>
            </a:r>
            <a:br>
              <a:rPr lang="en-US" sz="3600" dirty="0">
                <a:latin typeface="+mn-lt"/>
              </a:rPr>
            </a:br>
            <a:br>
              <a:rPr lang="en-US" sz="3600" dirty="0">
                <a:latin typeface="+mn-lt"/>
              </a:rPr>
            </a:br>
            <a:r>
              <a:rPr lang="en-US" sz="4000" b="1" dirty="0">
                <a:latin typeface="+mn-lt"/>
              </a:rPr>
              <a:t>Thank you!</a:t>
            </a:r>
            <a:br>
              <a:rPr lang="en-US" sz="4000" b="1" dirty="0">
                <a:latin typeface="+mn-lt"/>
              </a:rPr>
            </a:br>
            <a:br>
              <a:rPr lang="en-US" sz="3600" dirty="0">
                <a:latin typeface="+mn-lt"/>
              </a:rPr>
            </a:br>
            <a:r>
              <a:rPr lang="en-US" sz="2800" dirty="0">
                <a:latin typeface="+mn-lt"/>
              </a:rPr>
              <a:t>Mark Stephens</a:t>
            </a:r>
            <a:br>
              <a:rPr lang="en-US" sz="2800" dirty="0">
                <a:latin typeface="+mn-lt"/>
              </a:rPr>
            </a:br>
            <a:r>
              <a:rPr lang="en-US" sz="2800" dirty="0">
                <a:latin typeface="+mn-lt"/>
                <a:hlinkClick r:id="rId4"/>
              </a:rPr>
              <a:t>www.mstephenstc.com</a:t>
            </a:r>
            <a:br>
              <a:rPr lang="en-US" sz="2800" dirty="0">
                <a:latin typeface="+mn-lt"/>
              </a:rPr>
            </a:br>
            <a:r>
              <a:rPr lang="en-US" sz="2800" dirty="0">
                <a:latin typeface="+mn-lt"/>
              </a:rPr>
              <a:t>817-368-7494</a:t>
            </a:r>
          </a:p>
        </p:txBody>
      </p:sp>
      <p:pic>
        <p:nvPicPr>
          <p:cNvPr id="2" name="script for fmla power point slide 16.mp3">
            <a:hlinkClick r:id="" action="ppaction://media"/>
            <a:extLst>
              <a:ext uri="{FF2B5EF4-FFF2-40B4-BE49-F238E27FC236}">
                <a16:creationId xmlns:a16="http://schemas.microsoft.com/office/drawing/2014/main" id="{B9889D36-CB92-C4AA-2DF4-1C3C8A6166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505414"/>
            <a:ext cx="533400" cy="352586"/>
          </a:xfrm>
          <a:prstGeom prst="rect">
            <a:avLst/>
          </a:prstGeom>
        </p:spPr>
      </p:pic>
    </p:spTree>
    <p:extLst>
      <p:ext uri="{BB962C8B-B14F-4D97-AF65-F5344CB8AC3E}">
        <p14:creationId xmlns:p14="http://schemas.microsoft.com/office/powerpoint/2010/main" val="1698595159"/>
      </p:ext>
    </p:extLst>
  </p:cSld>
  <p:clrMapOvr>
    <a:masterClrMapping/>
  </p:clrMapOvr>
  <mc:AlternateContent xmlns:mc="http://schemas.openxmlformats.org/markup-compatibility/2006" xmlns:p14="http://schemas.microsoft.com/office/powerpoint/2010/main">
    <mc:Choice Requires="p14">
      <p:transition spd="med" p14:dur="700" advTm="18000">
        <p:fade/>
      </p:transition>
    </mc:Choice>
    <mc:Fallback xmlns="">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4" fill="hold"/>
                                        <p:tgtEl>
                                          <p:spTgt spid="2"/>
                                        </p:tgtEl>
                                      </p:cBhvr>
                                    </p:cmd>
                                  </p:childTnLst>
                                </p:cTn>
                              </p:par>
                              <p:par>
                                <p:cTn id="7" presetID="9"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290796"/>
      </p:ext>
    </p:extLst>
  </p:cSld>
  <p:clrMapOvr>
    <a:masterClrMapping/>
  </p:clrMapOvr>
  <mc:AlternateContent xmlns:mc="http://schemas.openxmlformats.org/markup-compatibility/2006" xmlns:p14="http://schemas.microsoft.com/office/powerpoint/2010/main">
    <mc:Choice Requires="p14">
      <p:transition spd="med" p14:dur="700" advTm="18000">
        <p:fade/>
      </p:transition>
    </mc:Choice>
    <mc:Fallback xmlns="">
      <p:transition spd="med" advTm="1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3CD2B3-671E-E243-E9BF-BE6DD5F3EAD1}"/>
              </a:ext>
            </a:extLst>
          </p:cNvPr>
          <p:cNvSpPr>
            <a:spLocks noGrp="1" noChangeArrowheads="1"/>
          </p:cNvSpPr>
          <p:nvPr>
            <p:ph type="title"/>
          </p:nvPr>
        </p:nvSpPr>
        <p:spPr>
          <a:xfrm>
            <a:off x="719931" y="342900"/>
            <a:ext cx="7704137" cy="838200"/>
          </a:xfrm>
        </p:spPr>
        <p:txBody>
          <a:bodyPr rtlCol="0">
            <a:normAutofit/>
          </a:bodyPr>
          <a:lstStyle/>
          <a:p>
            <a:pPr algn="ctr" eaLnBrk="1" fontAlgn="auto" hangingPunct="1">
              <a:spcAft>
                <a:spcPts val="0"/>
              </a:spcAft>
              <a:defRPr/>
            </a:pPr>
            <a:r>
              <a:rPr lang="en-US" sz="3600" dirty="0">
                <a:latin typeface="+mn-lt"/>
              </a:rPr>
              <a:t>Disclaimer</a:t>
            </a:r>
          </a:p>
        </p:txBody>
      </p:sp>
      <p:sp>
        <p:nvSpPr>
          <p:cNvPr id="2" name="Content Placeholder 1">
            <a:extLst>
              <a:ext uri="{FF2B5EF4-FFF2-40B4-BE49-F238E27FC236}">
                <a16:creationId xmlns:a16="http://schemas.microsoft.com/office/drawing/2014/main" id="{1DE1A174-22B9-0872-74D8-C2D687098F6E}"/>
              </a:ext>
            </a:extLst>
          </p:cNvPr>
          <p:cNvSpPr txBox="1">
            <a:spLocks/>
          </p:cNvSpPr>
          <p:nvPr/>
        </p:nvSpPr>
        <p:spPr bwMode="auto">
          <a:xfrm>
            <a:off x="1028700" y="1676400"/>
            <a:ext cx="7086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0000" lnSpcReduction="20000"/>
          </a:bodyPr>
          <a:lst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12700" marR="54610" algn="ctr">
              <a:lnSpc>
                <a:spcPct val="120000"/>
              </a:lnSpc>
              <a:spcBef>
                <a:spcPts val="0"/>
              </a:spcBef>
              <a:spcAft>
                <a:spcPts val="0"/>
              </a:spcAft>
              <a:buFont typeface="Arial" panose="020B0604020202020204" pitchFamily="34" charset="0"/>
              <a:buNone/>
            </a:pPr>
            <a:r>
              <a:rPr lang="en-US" sz="4400" i="1" spc="-5" dirty="0"/>
              <a:t>This</a:t>
            </a:r>
            <a:r>
              <a:rPr lang="en-US" sz="4400" i="1" spc="10" dirty="0"/>
              <a:t> </a:t>
            </a:r>
            <a:r>
              <a:rPr lang="en-US" sz="4400" i="1" spc="-15" dirty="0"/>
              <a:t>presentation</a:t>
            </a:r>
            <a:r>
              <a:rPr lang="en-US" sz="4400" i="1" spc="-5" dirty="0"/>
              <a:t> is</a:t>
            </a:r>
            <a:r>
              <a:rPr lang="en-US" sz="4400" i="1" spc="15" dirty="0"/>
              <a:t> </a:t>
            </a:r>
            <a:r>
              <a:rPr lang="en-US" sz="4400" i="1" spc="-15" dirty="0"/>
              <a:t>intended</a:t>
            </a:r>
            <a:r>
              <a:rPr lang="en-US" sz="4400" i="1" spc="10" dirty="0"/>
              <a:t> </a:t>
            </a:r>
            <a:r>
              <a:rPr lang="en-US" sz="4400" i="1" spc="-5" dirty="0"/>
              <a:t>as </a:t>
            </a:r>
            <a:r>
              <a:rPr lang="en-US" sz="4400" i="1" spc="-15" dirty="0"/>
              <a:t>general</a:t>
            </a:r>
            <a:r>
              <a:rPr lang="en-US" sz="4400" i="1" spc="20" dirty="0"/>
              <a:t> </a:t>
            </a:r>
            <a:r>
              <a:rPr lang="en-US" sz="4400" i="1" spc="-10" dirty="0"/>
              <a:t>information</a:t>
            </a:r>
            <a:r>
              <a:rPr lang="en-US" sz="4400" i="1" spc="5" dirty="0"/>
              <a:t> </a:t>
            </a:r>
            <a:r>
              <a:rPr lang="en-US" sz="4400" i="1" spc="-5" dirty="0"/>
              <a:t>only</a:t>
            </a:r>
            <a:r>
              <a:rPr lang="en-US" sz="4400" i="1" dirty="0"/>
              <a:t> </a:t>
            </a:r>
            <a:r>
              <a:rPr lang="en-US" sz="4400" i="1" spc="-5" dirty="0"/>
              <a:t>and</a:t>
            </a:r>
            <a:r>
              <a:rPr lang="en-US" sz="4400" i="1" spc="-10" dirty="0"/>
              <a:t> </a:t>
            </a:r>
          </a:p>
          <a:p>
            <a:pPr marL="12700" marR="54610" algn="ctr">
              <a:lnSpc>
                <a:spcPct val="120000"/>
              </a:lnSpc>
              <a:spcBef>
                <a:spcPts val="0"/>
              </a:spcBef>
              <a:spcAft>
                <a:spcPts val="0"/>
              </a:spcAft>
              <a:buFont typeface="Arial" panose="020B0604020202020204" pitchFamily="34" charset="0"/>
              <a:buNone/>
            </a:pPr>
            <a:r>
              <a:rPr lang="en-US" sz="4400" i="1" spc="-5" dirty="0"/>
              <a:t>does</a:t>
            </a:r>
            <a:r>
              <a:rPr lang="en-US" sz="4400" i="1" spc="15" dirty="0"/>
              <a:t> </a:t>
            </a:r>
            <a:r>
              <a:rPr lang="en-US" sz="4400" i="1" spc="-5" dirty="0"/>
              <a:t>not </a:t>
            </a:r>
            <a:r>
              <a:rPr lang="en-US" sz="4400" i="1" spc="-10" dirty="0"/>
              <a:t>carry the</a:t>
            </a:r>
            <a:r>
              <a:rPr lang="en-US" sz="4400" i="1" spc="15" dirty="0"/>
              <a:t> </a:t>
            </a:r>
            <a:r>
              <a:rPr lang="en-US" sz="4400" i="1" spc="-20" dirty="0"/>
              <a:t>force</a:t>
            </a:r>
            <a:r>
              <a:rPr lang="en-US" sz="4400" i="1" spc="5" dirty="0"/>
              <a:t> </a:t>
            </a:r>
            <a:r>
              <a:rPr lang="en-US" sz="4400" i="1" dirty="0"/>
              <a:t>of</a:t>
            </a:r>
            <a:r>
              <a:rPr lang="en-US" sz="4400" i="1" spc="5" dirty="0"/>
              <a:t> </a:t>
            </a:r>
            <a:r>
              <a:rPr lang="en-US" sz="4400" i="1" spc="-15" dirty="0"/>
              <a:t>legal</a:t>
            </a:r>
            <a:r>
              <a:rPr lang="en-US" sz="4400" i="1" spc="-10" dirty="0"/>
              <a:t> </a:t>
            </a:r>
            <a:r>
              <a:rPr lang="en-US" sz="4400" i="1" spc="-5" dirty="0"/>
              <a:t>opinion.</a:t>
            </a:r>
          </a:p>
          <a:p>
            <a:pPr marL="12700" marR="54610" algn="ctr">
              <a:lnSpc>
                <a:spcPct val="120000"/>
              </a:lnSpc>
              <a:spcBef>
                <a:spcPts val="0"/>
              </a:spcBef>
              <a:spcAft>
                <a:spcPts val="0"/>
              </a:spcAft>
              <a:buFont typeface="Arial" panose="020B0604020202020204" pitchFamily="34" charset="0"/>
              <a:buNone/>
            </a:pPr>
            <a:endParaRPr lang="en-US" sz="4400" i="1" dirty="0"/>
          </a:p>
          <a:p>
            <a:pPr marL="12700" marR="5080" algn="ctr">
              <a:lnSpc>
                <a:spcPct val="120000"/>
              </a:lnSpc>
              <a:spcBef>
                <a:spcPts val="0"/>
              </a:spcBef>
              <a:buFont typeface="Arial" panose="020B0604020202020204" pitchFamily="34" charset="0"/>
              <a:buNone/>
            </a:pPr>
            <a:r>
              <a:rPr lang="en-US" sz="4400" i="1" spc="-10" dirty="0"/>
              <a:t>This</a:t>
            </a:r>
            <a:r>
              <a:rPr lang="en-US" sz="4400" i="1" spc="15" dirty="0"/>
              <a:t> </a:t>
            </a:r>
            <a:r>
              <a:rPr lang="en-US" sz="4400" i="1" spc="-15" dirty="0"/>
              <a:t>information</a:t>
            </a:r>
            <a:r>
              <a:rPr lang="en-US" sz="4400" i="1" dirty="0"/>
              <a:t> </a:t>
            </a:r>
            <a:r>
              <a:rPr lang="en-US" sz="4400" i="1" spc="-5" dirty="0"/>
              <a:t>and </a:t>
            </a:r>
            <a:r>
              <a:rPr lang="en-US" sz="4400" i="1" spc="-20" dirty="0"/>
              <a:t>related</a:t>
            </a:r>
            <a:r>
              <a:rPr lang="en-US" sz="4400" i="1" spc="10" dirty="0"/>
              <a:t> </a:t>
            </a:r>
            <a:r>
              <a:rPr lang="en-US" sz="4400" i="1" spc="-10" dirty="0"/>
              <a:t>materials</a:t>
            </a:r>
            <a:r>
              <a:rPr lang="en-US" sz="4400" i="1" spc="15" dirty="0"/>
              <a:t> </a:t>
            </a:r>
            <a:r>
              <a:rPr lang="en-US" sz="4400" i="1" spc="-15" dirty="0"/>
              <a:t>are</a:t>
            </a:r>
            <a:r>
              <a:rPr lang="en-US" sz="4400" i="1" spc="-5" dirty="0"/>
              <a:t> </a:t>
            </a:r>
            <a:r>
              <a:rPr lang="en-US" sz="4400" i="1" spc="-15" dirty="0"/>
              <a:t>presented</a:t>
            </a:r>
            <a:r>
              <a:rPr lang="en-US" sz="4400" i="1" spc="10" dirty="0"/>
              <a:t> </a:t>
            </a:r>
            <a:r>
              <a:rPr lang="en-US" sz="4400" i="1" spc="-20" dirty="0"/>
              <a:t>to</a:t>
            </a:r>
            <a:r>
              <a:rPr lang="en-US" sz="4400" i="1" spc="25" dirty="0"/>
              <a:t> </a:t>
            </a:r>
            <a:r>
              <a:rPr lang="en-US" sz="4400" i="1" spc="-15" dirty="0"/>
              <a:t>give </a:t>
            </a:r>
            <a:r>
              <a:rPr lang="en-US" sz="4400" i="1" spc="-5" dirty="0"/>
              <a:t>access</a:t>
            </a:r>
            <a:r>
              <a:rPr lang="en-US" sz="4400" i="1" spc="35" dirty="0"/>
              <a:t> </a:t>
            </a:r>
            <a:r>
              <a:rPr lang="en-US" sz="4400" i="1" spc="-20" dirty="0"/>
              <a:t>to</a:t>
            </a:r>
            <a:r>
              <a:rPr lang="en-US" sz="4400" i="1" spc="30" dirty="0"/>
              <a:t> </a:t>
            </a:r>
            <a:r>
              <a:rPr lang="en-US" sz="4400" i="1" spc="-10" dirty="0"/>
              <a:t>information</a:t>
            </a:r>
            <a:r>
              <a:rPr lang="en-US" sz="4400" i="1" spc="25" dirty="0"/>
              <a:t> </a:t>
            </a:r>
            <a:r>
              <a:rPr lang="en-US" sz="4400" i="1" dirty="0"/>
              <a:t>on</a:t>
            </a:r>
            <a:r>
              <a:rPr lang="en-US" sz="4400" i="1" spc="15" dirty="0"/>
              <a:t> </a:t>
            </a:r>
            <a:r>
              <a:rPr lang="en-US" sz="4400" i="1" spc="-10" dirty="0"/>
              <a:t>the Family and Medical Leave Act</a:t>
            </a:r>
            <a:r>
              <a:rPr lang="en-US" sz="4400" i="1" spc="-15" dirty="0"/>
              <a:t>.  Much of the information contained herein is adapted from the Department of Labor’s “The Employer’s Guide to The Family and Medical Leave Act,” to meet the needs of Human Resources Professionals in Municipal Governments. T</a:t>
            </a:r>
            <a:r>
              <a:rPr lang="en-US" sz="4400" i="1" spc="-20" dirty="0"/>
              <a:t>herefore,</a:t>
            </a:r>
            <a:r>
              <a:rPr lang="en-US" sz="4400" i="1" spc="20" dirty="0"/>
              <a:t> </a:t>
            </a:r>
            <a:r>
              <a:rPr lang="en-US" sz="4400" i="1" spc="-15" dirty="0"/>
              <a:t>we </a:t>
            </a:r>
            <a:r>
              <a:rPr lang="en-US" sz="4400" i="1" spc="-10" dirty="0"/>
              <a:t> </a:t>
            </a:r>
            <a:r>
              <a:rPr lang="en-US" sz="4400" i="1" spc="-25" dirty="0"/>
              <a:t>make</a:t>
            </a:r>
            <a:r>
              <a:rPr lang="en-US" sz="4400" i="1" spc="15" dirty="0"/>
              <a:t> </a:t>
            </a:r>
            <a:r>
              <a:rPr lang="en-US" sz="4400" i="1" spc="-5" dirty="0"/>
              <a:t>no</a:t>
            </a:r>
            <a:r>
              <a:rPr lang="en-US" sz="4400" i="1" spc="5" dirty="0"/>
              <a:t> </a:t>
            </a:r>
            <a:r>
              <a:rPr lang="en-US" sz="4400" i="1" spc="-15" dirty="0"/>
              <a:t>express</a:t>
            </a:r>
            <a:r>
              <a:rPr lang="en-US" sz="4400" i="1" spc="25" dirty="0"/>
              <a:t> </a:t>
            </a:r>
            <a:r>
              <a:rPr lang="en-US" sz="4400" i="1" dirty="0"/>
              <a:t>or </a:t>
            </a:r>
            <a:r>
              <a:rPr lang="en-US" sz="4400" i="1" spc="-5" dirty="0"/>
              <a:t>implied</a:t>
            </a:r>
            <a:r>
              <a:rPr lang="en-US" sz="4400" i="1" spc="10" dirty="0"/>
              <a:t> </a:t>
            </a:r>
            <a:r>
              <a:rPr lang="en-US" sz="4400" i="1" spc="-15" dirty="0"/>
              <a:t>guarantees.</a:t>
            </a:r>
            <a:r>
              <a:rPr lang="en-US" sz="4400" i="1" dirty="0"/>
              <a:t> </a:t>
            </a:r>
          </a:p>
          <a:p>
            <a:pPr marL="12700" marR="5080" algn="ctr">
              <a:lnSpc>
                <a:spcPct val="120000"/>
              </a:lnSpc>
              <a:spcBef>
                <a:spcPts val="0"/>
              </a:spcBef>
              <a:buFont typeface="Arial" panose="020B0604020202020204" pitchFamily="34" charset="0"/>
              <a:buNone/>
            </a:pPr>
            <a:endParaRPr lang="en-US" sz="4400" i="1" spc="-10" dirty="0"/>
          </a:p>
          <a:p>
            <a:pPr marL="12700" marR="5080" algn="ctr">
              <a:lnSpc>
                <a:spcPct val="120000"/>
              </a:lnSpc>
              <a:spcBef>
                <a:spcPts val="0"/>
              </a:spcBef>
              <a:buFont typeface="Arial" panose="020B0604020202020204" pitchFamily="34" charset="0"/>
              <a:buNone/>
            </a:pPr>
            <a:r>
              <a:rPr lang="en-US" sz="4400" i="1" spc="-10" dirty="0"/>
              <a:t>The</a:t>
            </a:r>
            <a:r>
              <a:rPr lang="en-US" sz="4400" i="1" spc="15" dirty="0"/>
              <a:t> </a:t>
            </a:r>
            <a:r>
              <a:rPr lang="en-US" sz="4400" i="1" spc="-15" dirty="0"/>
              <a:t>Federal</a:t>
            </a:r>
            <a:r>
              <a:rPr lang="en-US" sz="4400" i="1" spc="10" dirty="0"/>
              <a:t> </a:t>
            </a:r>
            <a:r>
              <a:rPr lang="en-US" sz="4400" i="1" spc="-20" dirty="0"/>
              <a:t>Register</a:t>
            </a:r>
            <a:r>
              <a:rPr lang="en-US" sz="4400" i="1" spc="25" dirty="0"/>
              <a:t> </a:t>
            </a:r>
            <a:r>
              <a:rPr lang="en-US" sz="4400" i="1" spc="-5" dirty="0"/>
              <a:t>and </a:t>
            </a:r>
            <a:r>
              <a:rPr lang="en-US" sz="4400" i="1" spc="-10" dirty="0"/>
              <a:t>the </a:t>
            </a:r>
            <a:r>
              <a:rPr lang="en-US" sz="4400" i="1" spc="-5" dirty="0"/>
              <a:t>Code</a:t>
            </a:r>
            <a:r>
              <a:rPr lang="en-US" sz="4400" i="1" spc="-15" dirty="0"/>
              <a:t> </a:t>
            </a:r>
            <a:r>
              <a:rPr lang="en-US" sz="4400" i="1" spc="-5" dirty="0"/>
              <a:t>of</a:t>
            </a:r>
            <a:r>
              <a:rPr lang="en-US" sz="4400" i="1" spc="10" dirty="0"/>
              <a:t> </a:t>
            </a:r>
            <a:r>
              <a:rPr lang="en-US" sz="4400" i="1" spc="-15" dirty="0"/>
              <a:t>Federal</a:t>
            </a:r>
            <a:r>
              <a:rPr lang="en-US" sz="4400" i="1" spc="5" dirty="0"/>
              <a:t> </a:t>
            </a:r>
            <a:r>
              <a:rPr lang="en-US" sz="4400" i="1" spc="-10" dirty="0"/>
              <a:t>Regulations</a:t>
            </a:r>
            <a:r>
              <a:rPr lang="en-US" sz="4400" i="1" spc="-5" dirty="0"/>
              <a:t> </a:t>
            </a:r>
            <a:r>
              <a:rPr lang="en-US" sz="4400" i="1" spc="-10" dirty="0"/>
              <a:t>remain</a:t>
            </a:r>
            <a:r>
              <a:rPr lang="en-US" sz="4400" i="1" spc="5" dirty="0"/>
              <a:t> </a:t>
            </a:r>
            <a:r>
              <a:rPr lang="en-US" sz="4400" i="1" spc="-10" dirty="0"/>
              <a:t>the</a:t>
            </a:r>
            <a:r>
              <a:rPr lang="en-US" sz="4400" i="1" spc="5" dirty="0"/>
              <a:t> </a:t>
            </a:r>
            <a:r>
              <a:rPr lang="en-US" sz="4400" i="1" spc="-10" dirty="0"/>
              <a:t>official</a:t>
            </a:r>
            <a:r>
              <a:rPr lang="en-US" sz="4400" i="1" spc="-5" dirty="0"/>
              <a:t> </a:t>
            </a:r>
            <a:r>
              <a:rPr lang="en-US" sz="4400" i="1" spc="-10" dirty="0"/>
              <a:t>source</a:t>
            </a:r>
            <a:r>
              <a:rPr lang="en-US" sz="4400" i="1" spc="10" dirty="0"/>
              <a:t> </a:t>
            </a:r>
            <a:r>
              <a:rPr lang="en-US" sz="4400" i="1" spc="-20" dirty="0"/>
              <a:t>for</a:t>
            </a:r>
            <a:r>
              <a:rPr lang="en-US" sz="4400" i="1" spc="10" dirty="0"/>
              <a:t> </a:t>
            </a:r>
            <a:r>
              <a:rPr lang="en-US" sz="4400" i="1" spc="-15" dirty="0"/>
              <a:t>regulatory</a:t>
            </a:r>
            <a:r>
              <a:rPr lang="en-US" sz="4400" i="1" spc="-10" dirty="0"/>
              <a:t> </a:t>
            </a:r>
            <a:r>
              <a:rPr lang="en-US" sz="4400" i="1" spc="-15" dirty="0"/>
              <a:t>information</a:t>
            </a:r>
            <a:r>
              <a:rPr lang="en-US" sz="4400" i="1" spc="-5" dirty="0"/>
              <a:t> </a:t>
            </a:r>
            <a:r>
              <a:rPr lang="en-US" sz="4400" i="1" spc="-10" dirty="0"/>
              <a:t>published</a:t>
            </a:r>
            <a:r>
              <a:rPr lang="en-US" sz="4400" i="1" dirty="0"/>
              <a:t> </a:t>
            </a:r>
            <a:r>
              <a:rPr lang="en-US" sz="4400" i="1" spc="-10" dirty="0"/>
              <a:t>by</a:t>
            </a:r>
            <a:r>
              <a:rPr lang="en-US" sz="4400" i="1" spc="15" dirty="0"/>
              <a:t> </a:t>
            </a:r>
            <a:r>
              <a:rPr lang="en-US" sz="4400" i="1" spc="-10" dirty="0"/>
              <a:t>the</a:t>
            </a:r>
            <a:r>
              <a:rPr lang="en-US" sz="4400" i="1" spc="20" dirty="0"/>
              <a:t> </a:t>
            </a:r>
            <a:r>
              <a:rPr lang="en-US" sz="4400" i="1" spc="-10" dirty="0"/>
              <a:t>Department</a:t>
            </a:r>
            <a:r>
              <a:rPr lang="en-US" sz="4400" i="1" spc="25" dirty="0"/>
              <a:t> </a:t>
            </a:r>
            <a:r>
              <a:rPr lang="en-US" sz="4400" i="1" dirty="0"/>
              <a:t>of</a:t>
            </a:r>
            <a:r>
              <a:rPr lang="en-US" sz="4400" i="1" spc="15" dirty="0"/>
              <a:t> </a:t>
            </a:r>
            <a:r>
              <a:rPr lang="en-US" sz="4400" i="1" spc="-40" dirty="0"/>
              <a:t>Labor.</a:t>
            </a:r>
            <a:r>
              <a:rPr lang="en-US" sz="4400" i="1" spc="-15" dirty="0"/>
              <a:t> </a:t>
            </a:r>
            <a:r>
              <a:rPr lang="en-US" sz="4400" i="1" spc="-50" dirty="0"/>
              <a:t>We</a:t>
            </a:r>
            <a:r>
              <a:rPr lang="en-US" sz="4400" i="1" spc="25" dirty="0"/>
              <a:t> </a:t>
            </a:r>
            <a:r>
              <a:rPr lang="en-US" sz="4400" i="1" spc="-5" dirty="0"/>
              <a:t>will</a:t>
            </a:r>
            <a:r>
              <a:rPr lang="en-US" sz="4400" i="1" dirty="0"/>
              <a:t> </a:t>
            </a:r>
            <a:r>
              <a:rPr lang="en-US" sz="4400" i="1" spc="-25" dirty="0"/>
              <a:t>make</a:t>
            </a:r>
            <a:r>
              <a:rPr lang="en-US" sz="4400" i="1" spc="25" dirty="0"/>
              <a:t> </a:t>
            </a:r>
            <a:r>
              <a:rPr lang="en-US" sz="4400" i="1" spc="-10" dirty="0"/>
              <a:t>every </a:t>
            </a:r>
            <a:r>
              <a:rPr lang="en-US" sz="4400" i="1" spc="-484" dirty="0"/>
              <a:t> </a:t>
            </a:r>
            <a:r>
              <a:rPr lang="en-US" sz="4400" i="1" spc="-20" dirty="0"/>
              <a:t>effort</a:t>
            </a:r>
            <a:r>
              <a:rPr lang="en-US" sz="4400" i="1" spc="15" dirty="0"/>
              <a:t> </a:t>
            </a:r>
            <a:r>
              <a:rPr lang="en-US" sz="4400" i="1" spc="-20" dirty="0"/>
              <a:t>to</a:t>
            </a:r>
            <a:r>
              <a:rPr lang="en-US" sz="4400" i="1" spc="25" dirty="0"/>
              <a:t> </a:t>
            </a:r>
            <a:r>
              <a:rPr lang="en-US" sz="4400" i="1" spc="-25" dirty="0"/>
              <a:t>keep</a:t>
            </a:r>
            <a:r>
              <a:rPr lang="en-US" sz="4400" i="1" spc="20" dirty="0"/>
              <a:t> </a:t>
            </a:r>
            <a:r>
              <a:rPr lang="en-US" sz="4400" i="1" spc="-5" dirty="0"/>
              <a:t>this</a:t>
            </a:r>
            <a:r>
              <a:rPr lang="en-US" sz="4400" i="1" dirty="0"/>
              <a:t> </a:t>
            </a:r>
            <a:r>
              <a:rPr lang="en-US" sz="4400" i="1" spc="-10" dirty="0"/>
              <a:t>information</a:t>
            </a:r>
            <a:r>
              <a:rPr lang="en-US" sz="4400" i="1" spc="10" dirty="0"/>
              <a:t> </a:t>
            </a:r>
            <a:r>
              <a:rPr lang="en-US" sz="4400" i="1" spc="-15" dirty="0"/>
              <a:t>current</a:t>
            </a:r>
            <a:r>
              <a:rPr lang="en-US" sz="4400" i="1" spc="-10" dirty="0"/>
              <a:t> </a:t>
            </a:r>
            <a:r>
              <a:rPr lang="en-US" sz="4400" i="1" spc="-5" dirty="0"/>
              <a:t>and </a:t>
            </a:r>
            <a:r>
              <a:rPr lang="en-US" sz="4400" i="1" spc="-20" dirty="0"/>
              <a:t>to</a:t>
            </a:r>
            <a:r>
              <a:rPr lang="en-US" sz="4400" i="1" spc="15" dirty="0"/>
              <a:t> </a:t>
            </a:r>
            <a:r>
              <a:rPr lang="en-US" sz="4400" i="1" spc="-15" dirty="0"/>
              <a:t>correct</a:t>
            </a:r>
            <a:r>
              <a:rPr lang="en-US" sz="4400" i="1" spc="5" dirty="0"/>
              <a:t> </a:t>
            </a:r>
            <a:r>
              <a:rPr lang="en-US" sz="4400" i="1" spc="-15" dirty="0"/>
              <a:t>errors</a:t>
            </a:r>
            <a:r>
              <a:rPr lang="en-US" sz="4400" i="1" dirty="0"/>
              <a:t> </a:t>
            </a:r>
            <a:r>
              <a:rPr lang="en-US" sz="4400" i="1" spc="-15" dirty="0"/>
              <a:t>brought</a:t>
            </a:r>
            <a:r>
              <a:rPr lang="en-US" sz="4400" i="1" spc="5" dirty="0"/>
              <a:t> </a:t>
            </a:r>
            <a:r>
              <a:rPr lang="en-US" sz="4400" i="1" spc="-20" dirty="0"/>
              <a:t>to </a:t>
            </a:r>
            <a:r>
              <a:rPr lang="en-US" sz="4400" i="1" spc="-5" dirty="0"/>
              <a:t>our</a:t>
            </a:r>
            <a:r>
              <a:rPr lang="en-US" sz="4400" i="1" spc="-10" dirty="0"/>
              <a:t> </a:t>
            </a:r>
            <a:r>
              <a:rPr lang="en-US" sz="4400" i="1" spc="-15" dirty="0"/>
              <a:t>attention</a:t>
            </a:r>
            <a:r>
              <a:rPr lang="en-US" sz="4400" spc="-15" dirty="0"/>
              <a:t>.</a:t>
            </a:r>
          </a:p>
          <a:p>
            <a:pPr marL="12700" marR="5080" algn="just">
              <a:spcBef>
                <a:spcPts val="600"/>
              </a:spcBef>
              <a:buFont typeface="Arial" panose="020B0604020202020204" pitchFamily="34" charset="0"/>
              <a:buNone/>
            </a:pPr>
            <a:endParaRPr lang="en-US" sz="4400" b="1" dirty="0"/>
          </a:p>
          <a:p>
            <a:pPr algn="just">
              <a:spcBef>
                <a:spcPts val="600"/>
              </a:spcBef>
            </a:pPr>
            <a:endParaRPr lang="en-US" dirty="0"/>
          </a:p>
          <a:p>
            <a:pPr algn="just">
              <a:buFont typeface="Arial" panose="020B0604020202020204" pitchFamily="34" charset="0"/>
              <a:buNone/>
            </a:pPr>
            <a:endParaRPr lang="en-US" dirty="0"/>
          </a:p>
        </p:txBody>
      </p:sp>
      <p:pic>
        <p:nvPicPr>
          <p:cNvPr id="3" name="script for fmla power point - 4_29_24, 2.01 PM.mp3">
            <a:hlinkClick r:id="" action="ppaction://media"/>
            <a:extLst>
              <a:ext uri="{FF2B5EF4-FFF2-40B4-BE49-F238E27FC236}">
                <a16:creationId xmlns:a16="http://schemas.microsoft.com/office/drawing/2014/main" id="{7A7D2816-0329-C26C-9F63-A235DDB509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4733" y="6248400"/>
            <a:ext cx="499267" cy="347897"/>
          </a:xfrm>
          <a:prstGeom prst="rect">
            <a:avLst/>
          </a:prstGeom>
        </p:spPr>
      </p:pic>
    </p:spTree>
    <p:extLst>
      <p:ext uri="{BB962C8B-B14F-4D97-AF65-F5344CB8AC3E}">
        <p14:creationId xmlns:p14="http://schemas.microsoft.com/office/powerpoint/2010/main" val="361027024"/>
      </p:ext>
    </p:extLst>
  </p:cSld>
  <p:clrMapOvr>
    <a:masterClrMapping/>
  </p:clrMapOvr>
  <mc:AlternateContent xmlns:mc="http://schemas.openxmlformats.org/markup-compatibility/2006" xmlns:p14="http://schemas.microsoft.com/office/powerpoint/2010/main">
    <mc:Choice Requires="p14">
      <p:transition spd="med" p14:dur="700" advTm="58500">
        <p:fade/>
      </p:transition>
    </mc:Choice>
    <mc:Fallback xmlns="">
      <p:transition spd="med" advTm="58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2590800"/>
            <a:ext cx="7772400" cy="1206500"/>
          </a:xfrm>
        </p:spPr>
        <p:txBody>
          <a:bodyPr>
            <a:noAutofit/>
          </a:bodyPr>
          <a:lstStyle/>
          <a:p>
            <a:pPr algn="ctr"/>
            <a:r>
              <a:rPr lang="en-US" sz="3600" dirty="0">
                <a:latin typeface="+mn-lt"/>
              </a:rPr>
              <a:t>Module One</a:t>
            </a:r>
            <a:br>
              <a:rPr lang="en-US" sz="3600" dirty="0">
                <a:latin typeface="+mn-lt"/>
              </a:rPr>
            </a:br>
            <a:br>
              <a:rPr lang="en-US" sz="3600" dirty="0">
                <a:latin typeface="+mn-lt"/>
              </a:rPr>
            </a:br>
            <a:r>
              <a:rPr lang="en-US" sz="3600" dirty="0">
                <a:latin typeface="+mn-lt"/>
              </a:rPr>
              <a:t>The First Steps Down the FMLA Road</a:t>
            </a:r>
          </a:p>
        </p:txBody>
      </p:sp>
      <p:pic>
        <p:nvPicPr>
          <p:cNvPr id="3" name="slide 3 fmla script.mp3">
            <a:hlinkClick r:id="" action="ppaction://media"/>
            <a:extLst>
              <a:ext uri="{FF2B5EF4-FFF2-40B4-BE49-F238E27FC236}">
                <a16:creationId xmlns:a16="http://schemas.microsoft.com/office/drawing/2014/main" id="{5221B369-618D-EE20-2B2B-BD7A012B7B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0600" y="6248400"/>
            <a:ext cx="533400" cy="431800"/>
          </a:xfrm>
          <a:prstGeom prst="rect">
            <a:avLst/>
          </a:prstGeom>
        </p:spPr>
      </p:pic>
    </p:spTree>
    <p:extLst>
      <p:ext uri="{BB962C8B-B14F-4D97-AF65-F5344CB8AC3E}">
        <p14:creationId xmlns:p14="http://schemas.microsoft.com/office/powerpoint/2010/main" val="2907541733"/>
      </p:ext>
    </p:extLst>
  </p:cSld>
  <p:clrMapOvr>
    <a:masterClrMapping/>
  </p:clrMapOvr>
  <mc:AlternateContent xmlns:mc="http://schemas.openxmlformats.org/markup-compatibility/2006" xmlns:p14="http://schemas.microsoft.com/office/powerpoint/2010/main">
    <mc:Choice Requires="p14">
      <p:transition p14:dur="250" advTm="7750">
        <p:fade/>
      </p:transition>
    </mc:Choice>
    <mc:Fallback xmlns="">
      <p:transition advTm="77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7" fill="hold"/>
                                        <p:tgtEl>
                                          <p:spTgt spid="3"/>
                                        </p:tgtEl>
                                      </p:cBhvr>
                                    </p:cmd>
                                  </p:childTnLst>
                                </p:cTn>
                              </p:par>
                              <p:par>
                                <p:cTn id="7" presetID="9"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B783-1069-25EF-62DD-0261B0EDDDCF}"/>
              </a:ext>
            </a:extLst>
          </p:cNvPr>
          <p:cNvSpPr>
            <a:spLocks noGrp="1"/>
          </p:cNvSpPr>
          <p:nvPr>
            <p:ph type="title"/>
          </p:nvPr>
        </p:nvSpPr>
        <p:spPr>
          <a:xfrm>
            <a:off x="593815" y="212726"/>
            <a:ext cx="7886700" cy="1006474"/>
          </a:xfrm>
        </p:spPr>
        <p:txBody>
          <a:bodyPr>
            <a:normAutofit fontScale="90000"/>
          </a:bodyPr>
          <a:lstStyle/>
          <a:p>
            <a:r>
              <a:rPr lang="en-US" sz="3600" dirty="0">
                <a:latin typeface="+mn-lt"/>
              </a:rPr>
              <a:t>Module One (The First Steps Down the FMLA Road)</a:t>
            </a:r>
          </a:p>
        </p:txBody>
      </p:sp>
      <p:sp>
        <p:nvSpPr>
          <p:cNvPr id="4" name="TextBox 3">
            <a:extLst>
              <a:ext uri="{FF2B5EF4-FFF2-40B4-BE49-F238E27FC236}">
                <a16:creationId xmlns:a16="http://schemas.microsoft.com/office/drawing/2014/main" id="{697B4241-2B08-3C86-9641-663A9309E683}"/>
              </a:ext>
            </a:extLst>
          </p:cNvPr>
          <p:cNvSpPr txBox="1"/>
          <p:nvPr/>
        </p:nvSpPr>
        <p:spPr>
          <a:xfrm>
            <a:off x="598169" y="1371600"/>
            <a:ext cx="8034201" cy="4585871"/>
          </a:xfrm>
          <a:prstGeom prst="rect">
            <a:avLst/>
          </a:prstGeom>
          <a:noFill/>
        </p:spPr>
        <p:txBody>
          <a:bodyPr wrap="square" rtlCol="0">
            <a:spAutoFit/>
          </a:bodyPr>
          <a:lstStyle/>
          <a:p>
            <a:r>
              <a:rPr lang="en-US" sz="2800" b="1" dirty="0"/>
              <a:t>Topics</a:t>
            </a:r>
          </a:p>
          <a:p>
            <a:endParaRPr lang="en-US" sz="2400" dirty="0"/>
          </a:p>
          <a:p>
            <a:pPr marL="342900" indent="-342900">
              <a:buFont typeface="Wingdings" pitchFamily="2" charset="2"/>
              <a:buChar char="Ø"/>
            </a:pPr>
            <a:r>
              <a:rPr lang="en-US" sz="2400" dirty="0"/>
              <a:t>Introduction to the FMLA</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What Does the FMLA Provide</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The FMLA Roadmap (Where are We Headed)</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Employer Provided Notice</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Employee Provided Notice</a:t>
            </a:r>
          </a:p>
          <a:p>
            <a:endParaRPr lang="en-US" sz="2400" dirty="0"/>
          </a:p>
        </p:txBody>
      </p:sp>
      <p:pic>
        <p:nvPicPr>
          <p:cNvPr id="3" name="new slide 5.mp3">
            <a:hlinkClick r:id="" action="ppaction://media"/>
            <a:extLst>
              <a:ext uri="{FF2B5EF4-FFF2-40B4-BE49-F238E27FC236}">
                <a16:creationId xmlns:a16="http://schemas.microsoft.com/office/drawing/2014/main" id="{1B28FED2-6DEC-D0FC-D581-9A3C8D6B60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6686" y="6248400"/>
            <a:ext cx="558255" cy="396875"/>
          </a:xfrm>
          <a:prstGeom prst="rect">
            <a:avLst/>
          </a:prstGeom>
        </p:spPr>
      </p:pic>
    </p:spTree>
    <p:extLst>
      <p:ext uri="{BB962C8B-B14F-4D97-AF65-F5344CB8AC3E}">
        <p14:creationId xmlns:p14="http://schemas.microsoft.com/office/powerpoint/2010/main" val="1532810889"/>
      </p:ext>
    </p:extLst>
  </p:cSld>
  <p:clrMapOvr>
    <a:masterClrMapping/>
  </p:clrMapOvr>
  <mc:AlternateContent xmlns:mc="http://schemas.openxmlformats.org/markup-compatibility/2006" xmlns:p14="http://schemas.microsoft.com/office/powerpoint/2010/main">
    <mc:Choice Requires="p14">
      <p:transition p14:dur="250" advTm="36000">
        <p:fade/>
      </p:transition>
    </mc:Choice>
    <mc:Fallback xmlns="">
      <p:transition advTm="3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0"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animEffect transition="in" filter="dissolve">
                                      <p:cBhvr>
                                        <p:cTn id="9" dur="1000"/>
                                        <p:tgtEl>
                                          <p:spTgt spid="4">
                                            <p:txEl>
                                              <p:pRg st="2" end="2"/>
                                            </p:txEl>
                                          </p:spTgt>
                                        </p:tgtEl>
                                      </p:cBhvr>
                                    </p:animEffect>
                                  </p:childTnLst>
                                </p:cTn>
                              </p:par>
                              <p:par>
                                <p:cTn id="10" presetID="9" presetClass="entr" presetSubtype="0" fill="hold" nodeType="withEffect">
                                  <p:stCondLst>
                                    <p:cond delay="650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1000"/>
                                        <p:tgtEl>
                                          <p:spTgt spid="4">
                                            <p:txEl>
                                              <p:pRg st="4" end="4"/>
                                            </p:txEl>
                                          </p:spTgt>
                                        </p:tgtEl>
                                      </p:cBhvr>
                                    </p:animEffect>
                                  </p:childTnLst>
                                </p:cTn>
                              </p:par>
                              <p:par>
                                <p:cTn id="13" presetID="9" presetClass="entr" presetSubtype="0" fill="hold" nodeType="withEffect">
                                  <p:stCondLst>
                                    <p:cond delay="950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dissolve">
                                      <p:cBhvr>
                                        <p:cTn id="15" dur="1000"/>
                                        <p:tgtEl>
                                          <p:spTgt spid="4">
                                            <p:txEl>
                                              <p:pRg st="6" end="6"/>
                                            </p:txEl>
                                          </p:spTgt>
                                        </p:tgtEl>
                                      </p:cBhvr>
                                    </p:animEffect>
                                  </p:childTnLst>
                                </p:cTn>
                              </p:par>
                              <p:par>
                                <p:cTn id="16" presetID="9" presetClass="entr" presetSubtype="0" fill="hold" nodeType="withEffect">
                                  <p:stCondLst>
                                    <p:cond delay="19500"/>
                                  </p:stCondLst>
                                  <p:childTnLst>
                                    <p:set>
                                      <p:cBhvr>
                                        <p:cTn id="17" dur="1" fill="hold">
                                          <p:stCondLst>
                                            <p:cond delay="0"/>
                                          </p:stCondLst>
                                        </p:cTn>
                                        <p:tgtEl>
                                          <p:spTgt spid="4">
                                            <p:txEl>
                                              <p:pRg st="8" end="8"/>
                                            </p:txEl>
                                          </p:spTgt>
                                        </p:tgtEl>
                                        <p:attrNameLst>
                                          <p:attrName>style.visibility</p:attrName>
                                        </p:attrNameLst>
                                      </p:cBhvr>
                                      <p:to>
                                        <p:strVal val="visible"/>
                                      </p:to>
                                    </p:set>
                                    <p:animEffect transition="in" filter="dissolve">
                                      <p:cBhvr>
                                        <p:cTn id="18" dur="1000"/>
                                        <p:tgtEl>
                                          <p:spTgt spid="4">
                                            <p:txEl>
                                              <p:pRg st="8" end="8"/>
                                            </p:txEl>
                                          </p:spTgt>
                                        </p:tgtEl>
                                      </p:cBhvr>
                                    </p:animEffect>
                                  </p:childTnLst>
                                </p:cTn>
                              </p:par>
                              <p:par>
                                <p:cTn id="19" presetID="9" presetClass="entr" presetSubtype="0" fill="hold" nodeType="withEffect">
                                  <p:stCondLst>
                                    <p:cond delay="27000"/>
                                  </p:stCondLst>
                                  <p:childTnLst>
                                    <p:set>
                                      <p:cBhvr>
                                        <p:cTn id="20" dur="1" fill="hold">
                                          <p:stCondLst>
                                            <p:cond delay="0"/>
                                          </p:stCondLst>
                                        </p:cTn>
                                        <p:tgtEl>
                                          <p:spTgt spid="4">
                                            <p:txEl>
                                              <p:pRg st="10" end="10"/>
                                            </p:txEl>
                                          </p:spTgt>
                                        </p:tgtEl>
                                        <p:attrNameLst>
                                          <p:attrName>style.visibility</p:attrName>
                                        </p:attrNameLst>
                                      </p:cBhvr>
                                      <p:to>
                                        <p:strVal val="visible"/>
                                      </p:to>
                                    </p:set>
                                    <p:animEffect transition="in" filter="dissolve">
                                      <p:cBhvr>
                                        <p:cTn id="21"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7072-B50E-5717-DAF5-AA8ADF603684}"/>
              </a:ext>
            </a:extLst>
          </p:cNvPr>
          <p:cNvSpPr>
            <a:spLocks noGrp="1"/>
          </p:cNvSpPr>
          <p:nvPr>
            <p:ph type="title"/>
          </p:nvPr>
        </p:nvSpPr>
        <p:spPr>
          <a:xfrm>
            <a:off x="228600" y="76200"/>
            <a:ext cx="7704667" cy="1066799"/>
          </a:xfrm>
        </p:spPr>
        <p:txBody>
          <a:bodyPr>
            <a:normAutofit/>
          </a:bodyPr>
          <a:lstStyle/>
          <a:p>
            <a:pPr algn="l"/>
            <a:r>
              <a:rPr lang="en-US" sz="3600" dirty="0">
                <a:latin typeface="+mn-lt"/>
              </a:rPr>
              <a:t>Introduction to the FMLA</a:t>
            </a:r>
          </a:p>
        </p:txBody>
      </p:sp>
      <p:sp>
        <p:nvSpPr>
          <p:cNvPr id="4" name="Rectangle 3">
            <a:extLst>
              <a:ext uri="{FF2B5EF4-FFF2-40B4-BE49-F238E27FC236}">
                <a16:creationId xmlns:a16="http://schemas.microsoft.com/office/drawing/2014/main" id="{77DEEC42-21A5-10C3-E9E1-32694A7E089F}"/>
              </a:ext>
            </a:extLst>
          </p:cNvPr>
          <p:cNvSpPr txBox="1">
            <a:spLocks noChangeArrowheads="1"/>
          </p:cNvSpPr>
          <p:nvPr/>
        </p:nvSpPr>
        <p:spPr bwMode="auto">
          <a:xfrm>
            <a:off x="838200" y="17526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eaLnBrk="1" hangingPunct="1">
              <a:buFont typeface="Arial" panose="020B0604020202020204" pitchFamily="34" charset="0"/>
              <a:buNone/>
              <a:defRPr/>
            </a:pPr>
            <a:r>
              <a:rPr lang="en-US" altLang="en-US" dirty="0"/>
              <a:t>A federal law, in effect since 1993, which provides employees up to </a:t>
            </a:r>
            <a:r>
              <a:rPr lang="en-US" altLang="en-US" b="1" dirty="0"/>
              <a:t>twelve workweeks </a:t>
            </a:r>
            <a:r>
              <a:rPr lang="en-US" altLang="en-US" dirty="0"/>
              <a:t>of leave during a twelve month period.</a:t>
            </a:r>
          </a:p>
          <a:p>
            <a:pPr marL="0" indent="0" eaLnBrk="1" hangingPunct="1">
              <a:buFont typeface="Arial" panose="020B0604020202020204" pitchFamily="34" charset="0"/>
              <a:buNone/>
              <a:defRPr/>
            </a:pPr>
            <a:endParaRPr lang="en-US" altLang="en-US" dirty="0"/>
          </a:p>
          <a:p>
            <a:pPr marL="0" indent="0" eaLnBrk="1" hangingPunct="1">
              <a:buFont typeface="Arial" panose="020B0604020202020204" pitchFamily="34" charset="0"/>
              <a:buNone/>
              <a:defRPr/>
            </a:pPr>
            <a:r>
              <a:rPr lang="en-US" altLang="en-US" dirty="0"/>
              <a:t>P</a:t>
            </a:r>
            <a:r>
              <a:rPr lang="en-US" altLang="en-US" dirty="0">
                <a:solidFill>
                  <a:sysClr val="windowText" lastClr="000000"/>
                </a:solidFill>
              </a:rPr>
              <a:t>ublic employers are covered by the Act—no matter how many employees.</a:t>
            </a:r>
          </a:p>
          <a:p>
            <a:pPr lvl="1" eaLnBrk="1" hangingPunct="1">
              <a:buClr>
                <a:schemeClr val="tx1"/>
              </a:buClr>
              <a:buSzPct val="100000"/>
              <a:defRPr/>
            </a:pPr>
            <a:r>
              <a:rPr lang="en-US" altLang="en-US" dirty="0">
                <a:solidFill>
                  <a:sysClr val="windowText" lastClr="000000"/>
                </a:solidFill>
              </a:rPr>
              <a:t>The law does not require that the leave be paid leave.</a:t>
            </a:r>
          </a:p>
          <a:p>
            <a:pPr lvl="1" eaLnBrk="1" hangingPunct="1">
              <a:buClr>
                <a:schemeClr val="tx1"/>
              </a:buClr>
              <a:buSzPct val="100000"/>
              <a:defRPr/>
            </a:pPr>
            <a:r>
              <a:rPr lang="en-US" altLang="en-US" dirty="0">
                <a:solidFill>
                  <a:sysClr val="windowText" lastClr="000000"/>
                </a:solidFill>
              </a:rPr>
              <a:t>The burden is on the employer to designate leave as FMLA leave.</a:t>
            </a:r>
          </a:p>
        </p:txBody>
      </p:sp>
      <p:sp>
        <p:nvSpPr>
          <p:cNvPr id="3" name="TextBox 2">
            <a:extLst>
              <a:ext uri="{FF2B5EF4-FFF2-40B4-BE49-F238E27FC236}">
                <a16:creationId xmlns:a16="http://schemas.microsoft.com/office/drawing/2014/main" id="{3AC72A0D-02A6-4246-3BC4-D6769AF3AE9C}"/>
              </a:ext>
            </a:extLst>
          </p:cNvPr>
          <p:cNvSpPr txBox="1"/>
          <p:nvPr/>
        </p:nvSpPr>
        <p:spPr>
          <a:xfrm>
            <a:off x="838200" y="1184198"/>
            <a:ext cx="7848600" cy="461665"/>
          </a:xfrm>
          <a:prstGeom prst="rect">
            <a:avLst/>
          </a:prstGeom>
          <a:noFill/>
        </p:spPr>
        <p:txBody>
          <a:bodyPr wrap="square" rtlCol="0">
            <a:spAutoFit/>
          </a:bodyPr>
          <a:lstStyle/>
          <a:p>
            <a:r>
              <a:rPr lang="en-US" sz="2400" dirty="0"/>
              <a:t>A Little FMLA History – Every Law Has a Story</a:t>
            </a:r>
          </a:p>
        </p:txBody>
      </p:sp>
      <p:pic>
        <p:nvPicPr>
          <p:cNvPr id="15" name="last6.mp3">
            <a:hlinkClick r:id="" action="ppaction://media"/>
            <a:extLst>
              <a:ext uri="{FF2B5EF4-FFF2-40B4-BE49-F238E27FC236}">
                <a16:creationId xmlns:a16="http://schemas.microsoft.com/office/drawing/2014/main" id="{9E3082AE-011C-2B22-9133-CE4AB04EE2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248400"/>
            <a:ext cx="523068" cy="431800"/>
          </a:xfrm>
          <a:prstGeom prst="rect">
            <a:avLst/>
          </a:prstGeom>
        </p:spPr>
      </p:pic>
    </p:spTree>
    <p:extLst>
      <p:ext uri="{BB962C8B-B14F-4D97-AF65-F5344CB8AC3E}">
        <p14:creationId xmlns:p14="http://schemas.microsoft.com/office/powerpoint/2010/main" val="1335607075"/>
      </p:ext>
    </p:extLst>
  </p:cSld>
  <p:clrMapOvr>
    <a:masterClrMapping/>
  </p:clrMapOvr>
  <mc:AlternateContent xmlns:mc="http://schemas.openxmlformats.org/markup-compatibility/2006" xmlns:p14="http://schemas.microsoft.com/office/powerpoint/2010/main">
    <mc:Choice Requires="p14">
      <p:transition p14:dur="250" advTm="44000">
        <p:fade/>
      </p:transition>
    </mc:Choice>
    <mc:Fallback xmlns="">
      <p:transition advTm="4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4" fill="hold"/>
                                        <p:tgtEl>
                                          <p:spTgt spid="15"/>
                                        </p:tgtEl>
                                      </p:cBhvr>
                                    </p:cmd>
                                  </p:childTnLst>
                                </p:cTn>
                              </p:par>
                              <p:par>
                                <p:cTn id="7" presetID="22" presetClass="entr" presetSubtype="8" fill="hold" nodeType="withEffect">
                                  <p:stCondLst>
                                    <p:cond delay="120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1000"/>
                                        <p:tgtEl>
                                          <p:spTgt spid="4">
                                            <p:txEl>
                                              <p:pRg st="0" end="0"/>
                                            </p:txEl>
                                          </p:spTgt>
                                        </p:tgtEl>
                                      </p:cBhvr>
                                    </p:animEffect>
                                  </p:childTnLst>
                                </p:cTn>
                              </p:par>
                              <p:par>
                                <p:cTn id="10" presetID="22" presetClass="entr" presetSubtype="8" fill="hold" nodeType="withEffect">
                                  <p:stCondLst>
                                    <p:cond delay="220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par>
                                <p:cTn id="13" presetID="22" presetClass="entr" presetSubtype="8" fill="hold" nodeType="withEffect">
                                  <p:stCondLst>
                                    <p:cond delay="3300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1000"/>
                                        <p:tgtEl>
                                          <p:spTgt spid="4">
                                            <p:txEl>
                                              <p:pRg st="3" end="3"/>
                                            </p:txEl>
                                          </p:spTgt>
                                        </p:tgtEl>
                                      </p:cBhvr>
                                    </p:animEffect>
                                  </p:childTnLst>
                                </p:cTn>
                              </p:par>
                              <p:par>
                                <p:cTn id="16" presetID="22" presetClass="entr" presetSubtype="8" fill="hold" nodeType="withEffect">
                                  <p:stCondLst>
                                    <p:cond delay="3700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15"/>
                </p:tgtEl>
              </p:cMediaNode>
            </p:audio>
          </p:childTnLst>
        </p:cTn>
      </p:par>
    </p:tnLst>
    <p:bldLst>
      <p:bldP spid="4"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2C2-4142-63B0-27C2-AE85CE9E9B60}"/>
              </a:ext>
            </a:extLst>
          </p:cNvPr>
          <p:cNvSpPr>
            <a:spLocks noGrp="1"/>
          </p:cNvSpPr>
          <p:nvPr>
            <p:ph type="title"/>
          </p:nvPr>
        </p:nvSpPr>
        <p:spPr>
          <a:xfrm>
            <a:off x="304800" y="228600"/>
            <a:ext cx="7704137" cy="990600"/>
          </a:xfrm>
        </p:spPr>
        <p:txBody>
          <a:bodyPr rtlCol="0">
            <a:normAutofit/>
          </a:bodyPr>
          <a:lstStyle/>
          <a:p>
            <a:pPr eaLnBrk="1" fontAlgn="auto" hangingPunct="1">
              <a:spcAft>
                <a:spcPts val="0"/>
              </a:spcAft>
              <a:defRPr/>
            </a:pPr>
            <a:r>
              <a:rPr lang="en-US" sz="3600" dirty="0">
                <a:latin typeface="+mn-lt"/>
              </a:rPr>
              <a:t>FMLA was amended in 2008…</a:t>
            </a:r>
          </a:p>
        </p:txBody>
      </p:sp>
      <p:sp>
        <p:nvSpPr>
          <p:cNvPr id="18435" name="Content Placeholder 2">
            <a:extLst>
              <a:ext uri="{FF2B5EF4-FFF2-40B4-BE49-F238E27FC236}">
                <a16:creationId xmlns:a16="http://schemas.microsoft.com/office/drawing/2014/main" id="{71B30A0F-40F5-550C-49A4-73740111DCCA}"/>
              </a:ext>
            </a:extLst>
          </p:cNvPr>
          <p:cNvSpPr>
            <a:spLocks noGrp="1"/>
          </p:cNvSpPr>
          <p:nvPr>
            <p:ph idx="1"/>
          </p:nvPr>
        </p:nvSpPr>
        <p:spPr>
          <a:xfrm>
            <a:off x="976313" y="1524000"/>
            <a:ext cx="7704137" cy="3332163"/>
          </a:xfrm>
        </p:spPr>
        <p:txBody>
          <a:bodyPr/>
          <a:lstStyle/>
          <a:p>
            <a:pPr marL="0" indent="0" eaLnBrk="1" hangingPunct="1">
              <a:buFont typeface="Arial" panose="020B0604020202020204" pitchFamily="34" charset="0"/>
              <a:buNone/>
              <a:defRPr/>
            </a:pPr>
            <a:r>
              <a:rPr lang="en-US" altLang="en-US" sz="2400" dirty="0"/>
              <a:t>The Family and Medical Leave Act was amended in January 2008.  The Act was amended to provide protected leave to </a:t>
            </a:r>
            <a:r>
              <a:rPr lang="en-US" altLang="en-US" sz="2400" i="1" dirty="0"/>
              <a:t>military family </a:t>
            </a:r>
            <a:r>
              <a:rPr lang="en-US" altLang="en-US" sz="2400" dirty="0"/>
              <a:t>servicemembers for:</a:t>
            </a:r>
          </a:p>
          <a:p>
            <a:pPr eaLnBrk="1" hangingPunct="1">
              <a:buFont typeface="Wingdings" panose="05000000000000000000" pitchFamily="2" charset="2"/>
              <a:buChar char="Ø"/>
              <a:defRPr/>
            </a:pPr>
            <a:endParaRPr lang="en-US" altLang="en-US" sz="1000" dirty="0"/>
          </a:p>
          <a:p>
            <a:pPr lvl="1" eaLnBrk="1" hangingPunct="1">
              <a:buFont typeface="Verdana" panose="020B0604030504040204" pitchFamily="34" charset="0"/>
              <a:buNone/>
              <a:defRPr/>
            </a:pPr>
            <a:r>
              <a:rPr lang="en-US" altLang="en-US" sz="2000" dirty="0"/>
              <a:t>1) Leave related to “exigencies”</a:t>
            </a:r>
          </a:p>
          <a:p>
            <a:pPr lvl="1" eaLnBrk="1" hangingPunct="1">
              <a:buFont typeface="Verdana" panose="020B0604030504040204" pitchFamily="34" charset="0"/>
              <a:buNone/>
              <a:defRPr/>
            </a:pPr>
            <a:r>
              <a:rPr lang="en-US" altLang="en-US" sz="2000" dirty="0"/>
              <a:t>2) “Military Caregiver” - up to 26 workweeks of medical leave to care for an ill or injured family servicemember in a single 12-month period.</a:t>
            </a:r>
          </a:p>
        </p:txBody>
      </p:sp>
      <p:sp>
        <p:nvSpPr>
          <p:cNvPr id="3" name="TextBox 2">
            <a:extLst>
              <a:ext uri="{FF2B5EF4-FFF2-40B4-BE49-F238E27FC236}">
                <a16:creationId xmlns:a16="http://schemas.microsoft.com/office/drawing/2014/main" id="{BD73D124-6439-D245-07EC-DC15559CBE08}"/>
              </a:ext>
            </a:extLst>
          </p:cNvPr>
          <p:cNvSpPr txBox="1"/>
          <p:nvPr/>
        </p:nvSpPr>
        <p:spPr>
          <a:xfrm>
            <a:off x="685800" y="4723638"/>
            <a:ext cx="6477000" cy="400110"/>
          </a:xfrm>
          <a:prstGeom prst="rect">
            <a:avLst/>
          </a:prstGeom>
          <a:noFill/>
        </p:spPr>
        <p:txBody>
          <a:bodyPr wrap="square" rtlCol="0">
            <a:spAutoFit/>
          </a:bodyPr>
          <a:lstStyle/>
          <a:p>
            <a:r>
              <a:rPr lang="en-US" sz="2000" b="1" dirty="0"/>
              <a:t>We will be talking all about this later in another module - </a:t>
            </a:r>
          </a:p>
        </p:txBody>
      </p:sp>
      <p:sp>
        <p:nvSpPr>
          <p:cNvPr id="4" name="TextBox 3">
            <a:extLst>
              <a:ext uri="{FF2B5EF4-FFF2-40B4-BE49-F238E27FC236}">
                <a16:creationId xmlns:a16="http://schemas.microsoft.com/office/drawing/2014/main" id="{CB19985A-6459-C31D-7E95-F2D34A0F6326}"/>
              </a:ext>
            </a:extLst>
          </p:cNvPr>
          <p:cNvSpPr txBox="1"/>
          <p:nvPr/>
        </p:nvSpPr>
        <p:spPr>
          <a:xfrm rot="18929690">
            <a:off x="5917161" y="4662084"/>
            <a:ext cx="2438400" cy="523220"/>
          </a:xfrm>
          <a:prstGeom prst="rect">
            <a:avLst/>
          </a:prstGeom>
          <a:noFill/>
        </p:spPr>
        <p:txBody>
          <a:bodyPr wrap="square" rtlCol="0">
            <a:spAutoFit/>
          </a:bodyPr>
          <a:lstStyle/>
          <a:p>
            <a:pPr algn="ctr"/>
            <a:r>
              <a:rPr lang="en-US" sz="2800" b="1" dirty="0">
                <a:solidFill>
                  <a:srgbClr val="FF0000"/>
                </a:solidFill>
                <a:latin typeface="Comic Sans MS" panose="030F0902030302020204" pitchFamily="66" charset="0"/>
              </a:rPr>
              <a:t>Stay tuned!</a:t>
            </a:r>
          </a:p>
        </p:txBody>
      </p:sp>
      <p:pic>
        <p:nvPicPr>
          <p:cNvPr id="6" name="script for fmla power point slide 5.mp3">
            <a:hlinkClick r:id="" action="ppaction://media"/>
            <a:extLst>
              <a:ext uri="{FF2B5EF4-FFF2-40B4-BE49-F238E27FC236}">
                <a16:creationId xmlns:a16="http://schemas.microsoft.com/office/drawing/2014/main" id="{C7D1E35E-5419-DFD5-66E3-4CF806C15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8680450" y="6248400"/>
            <a:ext cx="463550" cy="471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41500">
        <p:fade/>
      </p:transition>
    </mc:Choice>
    <mc:Fallback xmlns="">
      <p:transition advTm="415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1665" fill="hold"/>
                                        <p:tgtEl>
                                          <p:spTgt spid="6"/>
                                        </p:tgtEl>
                                      </p:cBhvr>
                                    </p:cmd>
                                  </p:childTnLst>
                                </p:cTn>
                              </p:par>
                              <p:par>
                                <p:cTn id="7" presetID="22" presetClass="entr" presetSubtype="8" fill="hold"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3000"/>
                                        <p:tgtEl>
                                          <p:spTgt spid="2"/>
                                        </p:tgtEl>
                                      </p:cBhvr>
                                    </p:animEffect>
                                  </p:childTnLst>
                                </p:cTn>
                              </p:par>
                              <p:par>
                                <p:cTn id="10" presetID="22" presetClass="entr" presetSubtype="8" fill="hold" nodeType="withEffect">
                                  <p:stCondLst>
                                    <p:cond delay="700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wipe(left)">
                                      <p:cBhvr>
                                        <p:cTn id="12" dur="2000"/>
                                        <p:tgtEl>
                                          <p:spTgt spid="18435">
                                            <p:txEl>
                                              <p:pRg st="0" end="0"/>
                                            </p:txEl>
                                          </p:spTgt>
                                        </p:tgtEl>
                                      </p:cBhvr>
                                    </p:animEffect>
                                  </p:childTnLst>
                                </p:cTn>
                              </p:par>
                              <p:par>
                                <p:cTn id="13" presetID="22" presetClass="entr" presetSubtype="8" fill="hold" nodeType="withEffect">
                                  <p:stCondLst>
                                    <p:cond delay="13000"/>
                                  </p:stCondLst>
                                  <p:childTnLst>
                                    <p:set>
                                      <p:cBhvr>
                                        <p:cTn id="14" dur="1" fill="hold">
                                          <p:stCondLst>
                                            <p:cond delay="0"/>
                                          </p:stCondLst>
                                        </p:cTn>
                                        <p:tgtEl>
                                          <p:spTgt spid="18435">
                                            <p:txEl>
                                              <p:pRg st="2" end="2"/>
                                            </p:txEl>
                                          </p:spTgt>
                                        </p:tgtEl>
                                        <p:attrNameLst>
                                          <p:attrName>style.visibility</p:attrName>
                                        </p:attrNameLst>
                                      </p:cBhvr>
                                      <p:to>
                                        <p:strVal val="visible"/>
                                      </p:to>
                                    </p:set>
                                    <p:animEffect transition="in" filter="wipe(left)">
                                      <p:cBhvr>
                                        <p:cTn id="15" dur="2000"/>
                                        <p:tgtEl>
                                          <p:spTgt spid="18435">
                                            <p:txEl>
                                              <p:pRg st="2" end="2"/>
                                            </p:txEl>
                                          </p:spTgt>
                                        </p:tgtEl>
                                      </p:cBhvr>
                                    </p:animEffect>
                                  </p:childTnLst>
                                </p:cTn>
                              </p:par>
                              <p:par>
                                <p:cTn id="16" presetID="22" presetClass="entr" presetSubtype="8" fill="hold" nodeType="withEffect">
                                  <p:stCondLst>
                                    <p:cond delay="18000"/>
                                  </p:stCondLst>
                                  <p:childTnLst>
                                    <p:set>
                                      <p:cBhvr>
                                        <p:cTn id="17" dur="1" fill="hold">
                                          <p:stCondLst>
                                            <p:cond delay="0"/>
                                          </p:stCondLst>
                                        </p:cTn>
                                        <p:tgtEl>
                                          <p:spTgt spid="18435">
                                            <p:txEl>
                                              <p:pRg st="3" end="3"/>
                                            </p:txEl>
                                          </p:spTgt>
                                        </p:tgtEl>
                                        <p:attrNameLst>
                                          <p:attrName>style.visibility</p:attrName>
                                        </p:attrNameLst>
                                      </p:cBhvr>
                                      <p:to>
                                        <p:strVal val="visible"/>
                                      </p:to>
                                    </p:set>
                                    <p:animEffect transition="in" filter="wipe(left)">
                                      <p:cBhvr>
                                        <p:cTn id="18" dur="2000"/>
                                        <p:tgtEl>
                                          <p:spTgt spid="18435">
                                            <p:txEl>
                                              <p:pRg st="3" end="3"/>
                                            </p:txEl>
                                          </p:spTgt>
                                        </p:tgtEl>
                                      </p:cBhvr>
                                    </p:animEffect>
                                  </p:childTnLst>
                                </p:cTn>
                              </p:par>
                              <p:par>
                                <p:cTn id="19" presetID="9" presetClass="entr" presetSubtype="0" fill="hold" grpId="0" nodeType="withEffect">
                                  <p:stCondLst>
                                    <p:cond delay="3200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3000"/>
                                        <p:tgtEl>
                                          <p:spTgt spid="3"/>
                                        </p:tgtEl>
                                      </p:cBhvr>
                                    </p:animEffect>
                                  </p:childTnLst>
                                </p:cTn>
                              </p:par>
                              <p:par>
                                <p:cTn id="22" presetID="9" presetClass="entr" presetSubtype="0" fill="hold" grpId="0" nodeType="withEffect">
                                  <p:stCondLst>
                                    <p:cond delay="375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18435" grpId="0" build="p" bldLvl="2"/>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rmAutofit/>
          </a:bodyPr>
          <a:lstStyle/>
          <a:p>
            <a:r>
              <a:rPr lang="en-US" sz="3600" dirty="0">
                <a:latin typeface="+mn-lt"/>
              </a:rPr>
              <a:t>What Does the FMLA Provide</a:t>
            </a:r>
          </a:p>
        </p:txBody>
      </p:sp>
      <p:sp>
        <p:nvSpPr>
          <p:cNvPr id="4" name="TextBox 3">
            <a:extLst>
              <a:ext uri="{FF2B5EF4-FFF2-40B4-BE49-F238E27FC236}">
                <a16:creationId xmlns:a16="http://schemas.microsoft.com/office/drawing/2014/main" id="{7FD18C95-0E03-CD19-E60E-E5698AA3D421}"/>
              </a:ext>
            </a:extLst>
          </p:cNvPr>
          <p:cNvSpPr txBox="1"/>
          <p:nvPr/>
        </p:nvSpPr>
        <p:spPr>
          <a:xfrm>
            <a:off x="419100" y="1066799"/>
            <a:ext cx="8305800" cy="5201424"/>
          </a:xfrm>
          <a:prstGeom prst="rect">
            <a:avLst/>
          </a:prstGeom>
          <a:noFill/>
        </p:spPr>
        <p:txBody>
          <a:bodyPr wrap="square" rtlCol="0">
            <a:spAutoFit/>
          </a:bodyPr>
          <a:lstStyle/>
          <a:p>
            <a:r>
              <a:rPr lang="en-US" sz="2400" dirty="0">
                <a:latin typeface="+mn-lt"/>
              </a:rPr>
              <a:t>Provides eligible employees with </a:t>
            </a:r>
            <a:r>
              <a:rPr lang="en-US" sz="2400" b="1" dirty="0">
                <a:latin typeface="+mn-lt"/>
              </a:rPr>
              <a:t>unpaid, job-protected leave </a:t>
            </a:r>
            <a:r>
              <a:rPr lang="en-US" sz="2400" dirty="0">
                <a:latin typeface="+mn-lt"/>
              </a:rPr>
              <a:t>for family and medical reasons for up to 12 workweeks per year.</a:t>
            </a:r>
          </a:p>
          <a:p>
            <a:endParaRPr lang="en-US" sz="2400" dirty="0">
              <a:latin typeface="+mn-lt"/>
            </a:endParaRPr>
          </a:p>
          <a:p>
            <a:pPr marL="342900" indent="-342900">
              <a:buFont typeface="Arial" panose="020B0604020202020204" pitchFamily="34" charset="0"/>
              <a:buChar char="•"/>
            </a:pPr>
            <a:r>
              <a:rPr lang="en-US" sz="2000" dirty="0"/>
              <a:t>Up to 12 workweeks of leave each leave year for family and medical reasons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Up to 26 workweeks of leave in a single leave year to care for a covered military servicemember with a serious injury or illness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Continuation of group health benefits under the same conditions as if the employee did not use leave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Return to work at the same or virtually identical job at the end of the leave period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Protection from interference and retaliation</a:t>
            </a:r>
          </a:p>
        </p:txBody>
      </p:sp>
      <p:pic>
        <p:nvPicPr>
          <p:cNvPr id="3" name="script for fmla power point slide 7.mp3">
            <a:hlinkClick r:id="" action="ppaction://media"/>
            <a:extLst>
              <a:ext uri="{FF2B5EF4-FFF2-40B4-BE49-F238E27FC236}">
                <a16:creationId xmlns:a16="http://schemas.microsoft.com/office/drawing/2014/main" id="{27B19855-7F75-13A5-C8F9-06571969E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8529" y="6293718"/>
            <a:ext cx="415471" cy="411882"/>
          </a:xfrm>
          <a:prstGeom prst="rect">
            <a:avLst/>
          </a:prstGeom>
        </p:spPr>
      </p:pic>
    </p:spTree>
    <p:extLst>
      <p:ext uri="{BB962C8B-B14F-4D97-AF65-F5344CB8AC3E}">
        <p14:creationId xmlns:p14="http://schemas.microsoft.com/office/powerpoint/2010/main" val="2734663254"/>
      </p:ext>
    </p:extLst>
  </p:cSld>
  <p:clrMapOvr>
    <a:masterClrMapping/>
  </p:clrMapOvr>
  <mc:AlternateContent xmlns:mc="http://schemas.openxmlformats.org/markup-compatibility/2006" xmlns:p14="http://schemas.microsoft.com/office/powerpoint/2010/main">
    <mc:Choice Requires="p14">
      <p:transition p14:dur="250" advTm="59800">
        <p:fade/>
      </p:transition>
    </mc:Choice>
    <mc:Fallback xmlns="">
      <p:transition advTm="59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3"/>
                                        </p:tgtEl>
                                      </p:cBhvr>
                                    </p:cmd>
                                  </p:childTnLst>
                                </p:cTn>
                              </p:par>
                              <p:par>
                                <p:cTn id="7" presetID="2" presetClass="entr" presetSubtype="8" fill="hold" nodeType="withEffect">
                                  <p:stCondLst>
                                    <p:cond delay="70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additive="base">
                                        <p:cTn id="9"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0" dur="1000" fill="hold"/>
                                        <p:tgtEl>
                                          <p:spTgt spid="4">
                                            <p:txEl>
                                              <p:pRg st="0" end="0"/>
                                            </p:txEl>
                                          </p:spTgt>
                                        </p:tgtEl>
                                        <p:attrNameLst>
                                          <p:attrName>ppt_y</p:attrName>
                                        </p:attrNameLst>
                                      </p:cBhvr>
                                      <p:tavLst>
                                        <p:tav tm="0">
                                          <p:val>
                                            <p:strVal val="#ppt_y"/>
                                          </p:val>
                                        </p:tav>
                                        <p:tav tm="100000">
                                          <p:val>
                                            <p:strVal val="#ppt_y"/>
                                          </p:val>
                                        </p:tav>
                                      </p:tavLst>
                                    </p:anim>
                                  </p:childTnLst>
                                </p:cTn>
                              </p:par>
                              <p:par>
                                <p:cTn id="11" presetID="9" presetClass="entr" presetSubtype="0" fill="hold" nodeType="withEffect">
                                  <p:stCondLst>
                                    <p:cond delay="80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1000"/>
                                        <p:tgtEl>
                                          <p:spTgt spid="4">
                                            <p:txEl>
                                              <p:pRg st="2" end="2"/>
                                            </p:txEl>
                                          </p:spTgt>
                                        </p:tgtEl>
                                      </p:cBhvr>
                                    </p:animEffect>
                                  </p:childTnLst>
                                </p:cTn>
                              </p:par>
                              <p:par>
                                <p:cTn id="14" presetID="9" presetClass="entr" presetSubtype="0" fill="hold" nodeType="withEffect">
                                  <p:stCondLst>
                                    <p:cond delay="1800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1000"/>
                                        <p:tgtEl>
                                          <p:spTgt spid="4">
                                            <p:txEl>
                                              <p:pRg st="4" end="4"/>
                                            </p:txEl>
                                          </p:spTgt>
                                        </p:tgtEl>
                                      </p:cBhvr>
                                    </p:animEffect>
                                  </p:childTnLst>
                                </p:cTn>
                              </p:par>
                              <p:par>
                                <p:cTn id="17" presetID="9" presetClass="entr" presetSubtype="0" fill="hold" nodeType="withEffect">
                                  <p:stCondLst>
                                    <p:cond delay="3000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dissolve">
                                      <p:cBhvr>
                                        <p:cTn id="19" dur="1000"/>
                                        <p:tgtEl>
                                          <p:spTgt spid="4">
                                            <p:txEl>
                                              <p:pRg st="6" end="6"/>
                                            </p:txEl>
                                          </p:spTgt>
                                        </p:tgtEl>
                                      </p:cBhvr>
                                    </p:animEffect>
                                  </p:childTnLst>
                                </p:cTn>
                              </p:par>
                              <p:par>
                                <p:cTn id="20" presetID="9" presetClass="entr" presetSubtype="0" fill="hold" nodeType="withEffect">
                                  <p:stCondLst>
                                    <p:cond delay="3900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dissolve">
                                      <p:cBhvr>
                                        <p:cTn id="22" dur="1000"/>
                                        <p:tgtEl>
                                          <p:spTgt spid="4">
                                            <p:txEl>
                                              <p:pRg st="8" end="8"/>
                                            </p:txEl>
                                          </p:spTgt>
                                        </p:tgtEl>
                                      </p:cBhvr>
                                    </p:animEffect>
                                  </p:childTnLst>
                                </p:cTn>
                              </p:par>
                              <p:par>
                                <p:cTn id="23" presetID="9" presetClass="entr" presetSubtype="0" fill="hold" nodeType="withEffect">
                                  <p:stCondLst>
                                    <p:cond delay="48000"/>
                                  </p:stCondLst>
                                  <p:childTnLst>
                                    <p:set>
                                      <p:cBhvr>
                                        <p:cTn id="24" dur="1" fill="hold">
                                          <p:stCondLst>
                                            <p:cond delay="0"/>
                                          </p:stCondLst>
                                        </p:cTn>
                                        <p:tgtEl>
                                          <p:spTgt spid="4">
                                            <p:txEl>
                                              <p:pRg st="10" end="10"/>
                                            </p:txEl>
                                          </p:spTgt>
                                        </p:tgtEl>
                                        <p:attrNameLst>
                                          <p:attrName>style.visibility</p:attrName>
                                        </p:attrNameLst>
                                      </p:cBhvr>
                                      <p:to>
                                        <p:strVal val="visible"/>
                                      </p:to>
                                    </p:set>
                                    <p:animEffect transition="in" filter="dissolve">
                                      <p:cBhvr>
                                        <p:cTn id="25"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FA501-D105-E1ED-B394-24DEE7D8802E}"/>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6165"/>
            <a:ext cx="9135024" cy="6858000"/>
          </a:xfrm>
          <a:prstGeom prst="rect">
            <a:avLst/>
          </a:prstGeom>
        </p:spPr>
      </p:pic>
      <p:sp>
        <p:nvSpPr>
          <p:cNvPr id="44" name="Bent-Up Arrow 43">
            <a:extLst>
              <a:ext uri="{FF2B5EF4-FFF2-40B4-BE49-F238E27FC236}">
                <a16:creationId xmlns:a16="http://schemas.microsoft.com/office/drawing/2014/main" id="{F13F1C2C-768E-95B1-2D80-F0C0AA3DEAC2}"/>
              </a:ext>
            </a:extLst>
          </p:cNvPr>
          <p:cNvSpPr/>
          <p:nvPr/>
        </p:nvSpPr>
        <p:spPr>
          <a:xfrm rot="16200000" flipV="1">
            <a:off x="731543" y="256405"/>
            <a:ext cx="777856" cy="1231037"/>
          </a:xfrm>
          <a:prstGeom prst="bentUpArrow">
            <a:avLst>
              <a:gd name="adj1" fmla="val 25000"/>
              <a:gd name="adj2" fmla="val 23495"/>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nt-Up Arrow 29">
            <a:extLst>
              <a:ext uri="{FF2B5EF4-FFF2-40B4-BE49-F238E27FC236}">
                <a16:creationId xmlns:a16="http://schemas.microsoft.com/office/drawing/2014/main" id="{2970E7F5-1B6C-39CC-4E90-6B419FC9DA8E}"/>
              </a:ext>
            </a:extLst>
          </p:cNvPr>
          <p:cNvSpPr/>
          <p:nvPr/>
        </p:nvSpPr>
        <p:spPr>
          <a:xfrm>
            <a:off x="5586816" y="1150322"/>
            <a:ext cx="952912" cy="65205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6CA5866-46DD-BA56-B29D-23A7D648C664}"/>
              </a:ext>
            </a:extLst>
          </p:cNvPr>
          <p:cNvSpPr/>
          <p:nvPr/>
        </p:nvSpPr>
        <p:spPr>
          <a:xfrm>
            <a:off x="1735990" y="6165"/>
            <a:ext cx="1828800" cy="111612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Display the FMLA poster &amp; provide General Notice</a:t>
            </a:r>
          </a:p>
        </p:txBody>
      </p:sp>
      <p:sp>
        <p:nvSpPr>
          <p:cNvPr id="13" name="Rounded Rectangle 12">
            <a:extLst>
              <a:ext uri="{FF2B5EF4-FFF2-40B4-BE49-F238E27FC236}">
                <a16:creationId xmlns:a16="http://schemas.microsoft.com/office/drawing/2014/main" id="{FD705F78-76BC-933F-F5FE-460B8AAEA260}"/>
              </a:ext>
            </a:extLst>
          </p:cNvPr>
          <p:cNvSpPr/>
          <p:nvPr/>
        </p:nvSpPr>
        <p:spPr>
          <a:xfrm>
            <a:off x="5703165" y="195737"/>
            <a:ext cx="1676399"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Determine if employee is eligible</a:t>
            </a:r>
          </a:p>
        </p:txBody>
      </p:sp>
      <p:sp>
        <p:nvSpPr>
          <p:cNvPr id="14" name="Rounded Rectangle 13">
            <a:extLst>
              <a:ext uri="{FF2B5EF4-FFF2-40B4-BE49-F238E27FC236}">
                <a16:creationId xmlns:a16="http://schemas.microsoft.com/office/drawing/2014/main" id="{C848DEB8-EC1E-381D-D60A-7EBBC5DF94A4}"/>
              </a:ext>
            </a:extLst>
          </p:cNvPr>
          <p:cNvSpPr/>
          <p:nvPr/>
        </p:nvSpPr>
        <p:spPr>
          <a:xfrm>
            <a:off x="6716758" y="1440185"/>
            <a:ext cx="2305868" cy="12763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Provide Eligibility and Rights &amp; Responsibilities to the employee</a:t>
            </a:r>
          </a:p>
        </p:txBody>
      </p:sp>
      <p:sp>
        <p:nvSpPr>
          <p:cNvPr id="16" name="Rounded Rectangle 15">
            <a:extLst>
              <a:ext uri="{FF2B5EF4-FFF2-40B4-BE49-F238E27FC236}">
                <a16:creationId xmlns:a16="http://schemas.microsoft.com/office/drawing/2014/main" id="{9E63CC55-718B-91FE-6A4A-703A1C2C80E0}"/>
              </a:ext>
            </a:extLst>
          </p:cNvPr>
          <p:cNvSpPr/>
          <p:nvPr/>
        </p:nvSpPr>
        <p:spPr>
          <a:xfrm>
            <a:off x="5424347" y="2946470"/>
            <a:ext cx="2001068" cy="132261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Certification Process (question - required or not)</a:t>
            </a:r>
          </a:p>
        </p:txBody>
      </p:sp>
      <p:sp>
        <p:nvSpPr>
          <p:cNvPr id="28" name="Bent-Up Arrow 27">
            <a:extLst>
              <a:ext uri="{FF2B5EF4-FFF2-40B4-BE49-F238E27FC236}">
                <a16:creationId xmlns:a16="http://schemas.microsoft.com/office/drawing/2014/main" id="{251BC71E-B117-E5C1-5C2F-C0EDCFB6206B}"/>
              </a:ext>
            </a:extLst>
          </p:cNvPr>
          <p:cNvSpPr/>
          <p:nvPr/>
        </p:nvSpPr>
        <p:spPr>
          <a:xfrm flipV="1">
            <a:off x="3567373" y="446117"/>
            <a:ext cx="1025435" cy="615584"/>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Up Arrow 30">
            <a:extLst>
              <a:ext uri="{FF2B5EF4-FFF2-40B4-BE49-F238E27FC236}">
                <a16:creationId xmlns:a16="http://schemas.microsoft.com/office/drawing/2014/main" id="{2615DE07-74C2-52ED-CC89-0E4F4FC61DE3}"/>
              </a:ext>
            </a:extLst>
          </p:cNvPr>
          <p:cNvSpPr/>
          <p:nvPr/>
        </p:nvSpPr>
        <p:spPr>
          <a:xfrm flipV="1">
            <a:off x="7379564" y="673147"/>
            <a:ext cx="1434738" cy="76703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Up Arrow 31">
            <a:extLst>
              <a:ext uri="{FF2B5EF4-FFF2-40B4-BE49-F238E27FC236}">
                <a16:creationId xmlns:a16="http://schemas.microsoft.com/office/drawing/2014/main" id="{D5CADF65-5D87-A97A-15B9-58E5AF9DD2F8}"/>
              </a:ext>
            </a:extLst>
          </p:cNvPr>
          <p:cNvSpPr/>
          <p:nvPr/>
        </p:nvSpPr>
        <p:spPr>
          <a:xfrm rot="16200000" flipH="1">
            <a:off x="7776507" y="2365420"/>
            <a:ext cx="732558" cy="1434739"/>
          </a:xfrm>
          <a:prstGeom prst="bentUpArrow">
            <a:avLst>
              <a:gd name="adj1" fmla="val 25000"/>
              <a:gd name="adj2" fmla="val 23207"/>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9C0E1984-6DE8-721A-A9C7-22F072FEEE86}"/>
              </a:ext>
            </a:extLst>
          </p:cNvPr>
          <p:cNvSpPr/>
          <p:nvPr/>
        </p:nvSpPr>
        <p:spPr>
          <a:xfrm>
            <a:off x="8976" y="1172825"/>
            <a:ext cx="1828800"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Employee</a:t>
            </a:r>
          </a:p>
        </p:txBody>
      </p:sp>
      <p:sp>
        <p:nvSpPr>
          <p:cNvPr id="2" name="5-Point Star 1">
            <a:extLst>
              <a:ext uri="{FF2B5EF4-FFF2-40B4-BE49-F238E27FC236}">
                <a16:creationId xmlns:a16="http://schemas.microsoft.com/office/drawing/2014/main" id="{C179D798-3400-2A55-E9F0-0DA66A3B5C33}"/>
              </a:ext>
            </a:extLst>
          </p:cNvPr>
          <p:cNvSpPr/>
          <p:nvPr/>
        </p:nvSpPr>
        <p:spPr>
          <a:xfrm>
            <a:off x="660484" y="184186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4" name="5-Point Star 3">
            <a:extLst>
              <a:ext uri="{FF2B5EF4-FFF2-40B4-BE49-F238E27FC236}">
                <a16:creationId xmlns:a16="http://schemas.microsoft.com/office/drawing/2014/main" id="{0B18CAFC-CF6B-BC67-4A76-4FE581D3A4C6}"/>
              </a:ext>
            </a:extLst>
          </p:cNvPr>
          <p:cNvSpPr/>
          <p:nvPr/>
        </p:nvSpPr>
        <p:spPr>
          <a:xfrm>
            <a:off x="3010719" y="918296"/>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6" name="5-Point Star 5">
            <a:extLst>
              <a:ext uri="{FF2B5EF4-FFF2-40B4-BE49-F238E27FC236}">
                <a16:creationId xmlns:a16="http://schemas.microsoft.com/office/drawing/2014/main" id="{2E951B4F-0549-1A14-7309-74CD5AAB8FFC}"/>
              </a:ext>
            </a:extLst>
          </p:cNvPr>
          <p:cNvSpPr/>
          <p:nvPr/>
        </p:nvSpPr>
        <p:spPr>
          <a:xfrm>
            <a:off x="6962513" y="802493"/>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7" name="5-Point Star 6">
            <a:extLst>
              <a:ext uri="{FF2B5EF4-FFF2-40B4-BE49-F238E27FC236}">
                <a16:creationId xmlns:a16="http://schemas.microsoft.com/office/drawing/2014/main" id="{78FD57D2-1607-27B9-945D-62A35306BEBC}"/>
              </a:ext>
            </a:extLst>
          </p:cNvPr>
          <p:cNvSpPr/>
          <p:nvPr/>
        </p:nvSpPr>
        <p:spPr>
          <a:xfrm>
            <a:off x="6457851" y="2307331"/>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8" name="5-Point Star 7">
            <a:extLst>
              <a:ext uri="{FF2B5EF4-FFF2-40B4-BE49-F238E27FC236}">
                <a16:creationId xmlns:a16="http://schemas.microsoft.com/office/drawing/2014/main" id="{2EDFDB52-36F3-1BCE-B6C7-43AC381F3DE6}"/>
              </a:ext>
            </a:extLst>
          </p:cNvPr>
          <p:cNvSpPr/>
          <p:nvPr/>
        </p:nvSpPr>
        <p:spPr>
          <a:xfrm>
            <a:off x="6254792" y="4046037"/>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6</a:t>
            </a:r>
          </a:p>
        </p:txBody>
      </p:sp>
      <p:pic>
        <p:nvPicPr>
          <p:cNvPr id="40" name="script for fmla power point -slide 8.1.mp3">
            <a:hlinkClick r:id="" action="ppaction://media"/>
            <a:extLst>
              <a:ext uri="{FF2B5EF4-FFF2-40B4-BE49-F238E27FC236}">
                <a16:creationId xmlns:a16="http://schemas.microsoft.com/office/drawing/2014/main" id="{C9DF663C-C941-4679-AC4C-F1C461244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541" y="6324599"/>
            <a:ext cx="387483" cy="364671"/>
          </a:xfrm>
          <a:prstGeom prst="rect">
            <a:avLst/>
          </a:prstGeom>
        </p:spPr>
      </p:pic>
      <p:sp>
        <p:nvSpPr>
          <p:cNvPr id="9" name="Rounded Rectangle 8">
            <a:extLst>
              <a:ext uri="{FF2B5EF4-FFF2-40B4-BE49-F238E27FC236}">
                <a16:creationId xmlns:a16="http://schemas.microsoft.com/office/drawing/2014/main" id="{530D7459-F614-634B-B40D-5195099CBE29}"/>
              </a:ext>
            </a:extLst>
          </p:cNvPr>
          <p:cNvSpPr/>
          <p:nvPr/>
        </p:nvSpPr>
        <p:spPr>
          <a:xfrm>
            <a:off x="3611744" y="1119330"/>
            <a:ext cx="2001068" cy="106154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Employee asks for FMLA or employer learns leave may be for FMLA qualifying reason</a:t>
            </a:r>
          </a:p>
        </p:txBody>
      </p:sp>
      <p:sp>
        <p:nvSpPr>
          <p:cNvPr id="5" name="5-Point Star 4">
            <a:extLst>
              <a:ext uri="{FF2B5EF4-FFF2-40B4-BE49-F238E27FC236}">
                <a16:creationId xmlns:a16="http://schemas.microsoft.com/office/drawing/2014/main" id="{0305BF78-8E44-EDA1-36C6-F4AB8026B7C7}"/>
              </a:ext>
            </a:extLst>
          </p:cNvPr>
          <p:cNvSpPr/>
          <p:nvPr/>
        </p:nvSpPr>
        <p:spPr>
          <a:xfrm>
            <a:off x="5102116" y="1853599"/>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Tree>
    <p:extLst>
      <p:ext uri="{BB962C8B-B14F-4D97-AF65-F5344CB8AC3E}">
        <p14:creationId xmlns:p14="http://schemas.microsoft.com/office/powerpoint/2010/main" val="3496882515"/>
      </p:ext>
    </p:extLst>
  </p:cSld>
  <p:clrMapOvr>
    <a:masterClrMapping/>
  </p:clrMapOvr>
  <mc:AlternateContent xmlns:mc="http://schemas.openxmlformats.org/markup-compatibility/2006" xmlns:p14="http://schemas.microsoft.com/office/powerpoint/2010/main">
    <mc:Choice Requires="p14">
      <p:transition p14:dur="0" advTm="73000"/>
    </mc:Choice>
    <mc:Fallback xmlns="">
      <p:transition advTm="7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81" fill="hold"/>
                                        <p:tgtEl>
                                          <p:spTgt spid="40"/>
                                        </p:tgtEl>
                                      </p:cBhvr>
                                    </p:cmd>
                                  </p:childTnLst>
                                </p:cTn>
                              </p:par>
                              <p:par>
                                <p:cTn id="7" presetID="9"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dissolve">
                                      <p:cBhvr>
                                        <p:cTn id="9" dur="1000"/>
                                        <p:tgtEl>
                                          <p:spTgt spid="43"/>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1000"/>
                                        <p:tgtEl>
                                          <p:spTgt spid="2"/>
                                        </p:tgtEl>
                                      </p:cBhvr>
                                    </p:animEffect>
                                  </p:childTnLst>
                                </p:cTn>
                              </p:par>
                              <p:par>
                                <p:cTn id="13" presetID="9" presetClass="entr" presetSubtype="0" fill="hold" grpId="0" nodeType="withEffect">
                                  <p:stCondLst>
                                    <p:cond delay="7000"/>
                                  </p:stCondLst>
                                  <p:childTnLst>
                                    <p:set>
                                      <p:cBhvr>
                                        <p:cTn id="14" dur="1" fill="hold">
                                          <p:stCondLst>
                                            <p:cond delay="0"/>
                                          </p:stCondLst>
                                        </p:cTn>
                                        <p:tgtEl>
                                          <p:spTgt spid="44"/>
                                        </p:tgtEl>
                                        <p:attrNameLst>
                                          <p:attrName>style.visibility</p:attrName>
                                        </p:attrNameLst>
                                      </p:cBhvr>
                                      <p:to>
                                        <p:strVal val="visible"/>
                                      </p:to>
                                    </p:set>
                                    <p:animEffect transition="in" filter="dissolve">
                                      <p:cBhvr>
                                        <p:cTn id="15" dur="1000"/>
                                        <p:tgtEl>
                                          <p:spTgt spid="44"/>
                                        </p:tgtEl>
                                      </p:cBhvr>
                                    </p:animEffect>
                                  </p:childTnLst>
                                </p:cTn>
                              </p:par>
                              <p:par>
                                <p:cTn id="16" presetID="9" presetClass="entr" presetSubtype="0" fill="hold" grpId="0" nodeType="withEffect">
                                  <p:stCondLst>
                                    <p:cond delay="700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1000"/>
                                        <p:tgtEl>
                                          <p:spTgt spid="11"/>
                                        </p:tgtEl>
                                      </p:cBhvr>
                                    </p:animEffect>
                                  </p:childTnLst>
                                </p:cTn>
                              </p:par>
                              <p:par>
                                <p:cTn id="19" presetID="9" presetClass="entr" presetSubtype="0" fill="hold" grpId="0" nodeType="withEffect">
                                  <p:stCondLst>
                                    <p:cond delay="700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1000"/>
                                        <p:tgtEl>
                                          <p:spTgt spid="4"/>
                                        </p:tgtEl>
                                      </p:cBhvr>
                                    </p:animEffect>
                                  </p:childTnLst>
                                </p:cTn>
                              </p:par>
                              <p:par>
                                <p:cTn id="22" presetID="9" presetClass="entr" presetSubtype="0" fill="hold" grpId="0" nodeType="withEffect">
                                  <p:stCondLst>
                                    <p:cond delay="19000"/>
                                  </p:stCondLst>
                                  <p:childTnLst>
                                    <p:set>
                                      <p:cBhvr>
                                        <p:cTn id="23" dur="1" fill="hold">
                                          <p:stCondLst>
                                            <p:cond delay="0"/>
                                          </p:stCondLst>
                                        </p:cTn>
                                        <p:tgtEl>
                                          <p:spTgt spid="28"/>
                                        </p:tgtEl>
                                        <p:attrNameLst>
                                          <p:attrName>style.visibility</p:attrName>
                                        </p:attrNameLst>
                                      </p:cBhvr>
                                      <p:to>
                                        <p:strVal val="visible"/>
                                      </p:to>
                                    </p:set>
                                    <p:animEffect transition="in" filter="dissolve">
                                      <p:cBhvr>
                                        <p:cTn id="24" dur="1000"/>
                                        <p:tgtEl>
                                          <p:spTgt spid="28"/>
                                        </p:tgtEl>
                                      </p:cBhvr>
                                    </p:animEffect>
                                  </p:childTnLst>
                                </p:cTn>
                              </p:par>
                              <p:par>
                                <p:cTn id="25" presetID="9" presetClass="entr" presetSubtype="0" fill="hold" grpId="0" nodeType="withEffect">
                                  <p:stCondLst>
                                    <p:cond delay="200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1000"/>
                                        <p:tgtEl>
                                          <p:spTgt spid="9"/>
                                        </p:tgtEl>
                                      </p:cBhvr>
                                    </p:animEffect>
                                  </p:childTnLst>
                                </p:cTn>
                              </p:par>
                              <p:par>
                                <p:cTn id="28" presetID="9" presetClass="entr" presetSubtype="0" fill="hold" grpId="0" nodeType="withEffect">
                                  <p:stCondLst>
                                    <p:cond delay="2000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1000"/>
                                        <p:tgtEl>
                                          <p:spTgt spid="5"/>
                                        </p:tgtEl>
                                      </p:cBhvr>
                                    </p:animEffect>
                                  </p:childTnLst>
                                </p:cTn>
                              </p:par>
                              <p:par>
                                <p:cTn id="31" presetID="9" presetClass="entr" presetSubtype="0" fill="hold" grpId="0" nodeType="withEffect">
                                  <p:stCondLst>
                                    <p:cond delay="31000"/>
                                  </p:stCondLst>
                                  <p:childTnLst>
                                    <p:set>
                                      <p:cBhvr>
                                        <p:cTn id="32" dur="1" fill="hold">
                                          <p:stCondLst>
                                            <p:cond delay="0"/>
                                          </p:stCondLst>
                                        </p:cTn>
                                        <p:tgtEl>
                                          <p:spTgt spid="30"/>
                                        </p:tgtEl>
                                        <p:attrNameLst>
                                          <p:attrName>style.visibility</p:attrName>
                                        </p:attrNameLst>
                                      </p:cBhvr>
                                      <p:to>
                                        <p:strVal val="visible"/>
                                      </p:to>
                                    </p:set>
                                    <p:animEffect transition="in" filter="dissolve">
                                      <p:cBhvr>
                                        <p:cTn id="33" dur="1000"/>
                                        <p:tgtEl>
                                          <p:spTgt spid="30"/>
                                        </p:tgtEl>
                                      </p:cBhvr>
                                    </p:animEffect>
                                  </p:childTnLst>
                                </p:cTn>
                              </p:par>
                              <p:par>
                                <p:cTn id="34" presetID="9" presetClass="entr" presetSubtype="0" fill="hold" grpId="0" nodeType="withEffect">
                                  <p:stCondLst>
                                    <p:cond delay="3200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1000"/>
                                        <p:tgtEl>
                                          <p:spTgt spid="13"/>
                                        </p:tgtEl>
                                      </p:cBhvr>
                                    </p:animEffect>
                                  </p:childTnLst>
                                </p:cTn>
                              </p:par>
                              <p:par>
                                <p:cTn id="37" presetID="9" presetClass="entr" presetSubtype="0" fill="hold" grpId="0" nodeType="withEffect">
                                  <p:stCondLst>
                                    <p:cond delay="3200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1000"/>
                                        <p:tgtEl>
                                          <p:spTgt spid="6"/>
                                        </p:tgtEl>
                                      </p:cBhvr>
                                    </p:animEffect>
                                  </p:childTnLst>
                                </p:cTn>
                              </p:par>
                              <p:par>
                                <p:cTn id="40" presetID="9" presetClass="entr" presetSubtype="0" fill="hold" grpId="0" nodeType="withEffect">
                                  <p:stCondLst>
                                    <p:cond delay="4300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1000"/>
                                        <p:tgtEl>
                                          <p:spTgt spid="31"/>
                                        </p:tgtEl>
                                      </p:cBhvr>
                                    </p:animEffect>
                                  </p:childTnLst>
                                </p:cTn>
                              </p:par>
                              <p:par>
                                <p:cTn id="43" presetID="9" presetClass="entr" presetSubtype="0" fill="hold" grpId="0" nodeType="withEffect">
                                  <p:stCondLst>
                                    <p:cond delay="4400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1000"/>
                                        <p:tgtEl>
                                          <p:spTgt spid="14"/>
                                        </p:tgtEl>
                                      </p:cBhvr>
                                    </p:animEffect>
                                  </p:childTnLst>
                                </p:cTn>
                              </p:par>
                              <p:par>
                                <p:cTn id="46" presetID="9" presetClass="entr" presetSubtype="0" fill="hold" grpId="0" nodeType="withEffect">
                                  <p:stCondLst>
                                    <p:cond delay="44000"/>
                                  </p:stCondLst>
                                  <p:childTnLst>
                                    <p:set>
                                      <p:cBhvr>
                                        <p:cTn id="47" dur="1" fill="hold">
                                          <p:stCondLst>
                                            <p:cond delay="0"/>
                                          </p:stCondLst>
                                        </p:cTn>
                                        <p:tgtEl>
                                          <p:spTgt spid="7"/>
                                        </p:tgtEl>
                                        <p:attrNameLst>
                                          <p:attrName>style.visibility</p:attrName>
                                        </p:attrNameLst>
                                      </p:cBhvr>
                                      <p:to>
                                        <p:strVal val="visible"/>
                                      </p:to>
                                    </p:set>
                                    <p:animEffect transition="in" filter="dissolve">
                                      <p:cBhvr>
                                        <p:cTn id="48" dur="1000"/>
                                        <p:tgtEl>
                                          <p:spTgt spid="7"/>
                                        </p:tgtEl>
                                      </p:cBhvr>
                                    </p:animEffect>
                                  </p:childTnLst>
                                </p:cTn>
                              </p:par>
                              <p:par>
                                <p:cTn id="49" presetID="9" presetClass="entr" presetSubtype="0" fill="hold" grpId="0" nodeType="withEffect">
                                  <p:stCondLst>
                                    <p:cond delay="59000"/>
                                  </p:stCondLst>
                                  <p:childTnLst>
                                    <p:set>
                                      <p:cBhvr>
                                        <p:cTn id="50" dur="1" fill="hold">
                                          <p:stCondLst>
                                            <p:cond delay="0"/>
                                          </p:stCondLst>
                                        </p:cTn>
                                        <p:tgtEl>
                                          <p:spTgt spid="32"/>
                                        </p:tgtEl>
                                        <p:attrNameLst>
                                          <p:attrName>style.visibility</p:attrName>
                                        </p:attrNameLst>
                                      </p:cBhvr>
                                      <p:to>
                                        <p:strVal val="visible"/>
                                      </p:to>
                                    </p:set>
                                    <p:animEffect transition="in" filter="dissolve">
                                      <p:cBhvr>
                                        <p:cTn id="51" dur="1000"/>
                                        <p:tgtEl>
                                          <p:spTgt spid="32"/>
                                        </p:tgtEl>
                                      </p:cBhvr>
                                    </p:animEffect>
                                  </p:childTnLst>
                                </p:cTn>
                              </p:par>
                              <p:par>
                                <p:cTn id="52" presetID="9" presetClass="entr" presetSubtype="0" fill="hold" grpId="0" nodeType="withEffect">
                                  <p:stCondLst>
                                    <p:cond delay="6000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2000"/>
                                        <p:tgtEl>
                                          <p:spTgt spid="16"/>
                                        </p:tgtEl>
                                      </p:cBhvr>
                                    </p:animEffect>
                                  </p:childTnLst>
                                </p:cTn>
                              </p:par>
                              <p:par>
                                <p:cTn id="55" presetID="9" presetClass="entr" presetSubtype="0" fill="hold" grpId="0" nodeType="withEffect">
                                  <p:stCondLst>
                                    <p:cond delay="60000"/>
                                  </p:stCondLst>
                                  <p:childTnLst>
                                    <p:set>
                                      <p:cBhvr>
                                        <p:cTn id="56" dur="1" fill="hold">
                                          <p:stCondLst>
                                            <p:cond delay="0"/>
                                          </p:stCondLst>
                                        </p:cTn>
                                        <p:tgtEl>
                                          <p:spTgt spid="8"/>
                                        </p:tgtEl>
                                        <p:attrNameLst>
                                          <p:attrName>style.visibility</p:attrName>
                                        </p:attrNameLst>
                                      </p:cBhvr>
                                      <p:to>
                                        <p:strVal val="visible"/>
                                      </p:to>
                                    </p:set>
                                    <p:animEffect transition="in" filter="dissolve">
                                      <p:cBhvr>
                                        <p:cTn id="5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40"/>
                </p:tgtEl>
              </p:cMediaNode>
            </p:audio>
          </p:childTnLst>
        </p:cTn>
      </p:par>
    </p:tnLst>
    <p:bldLst>
      <p:bldP spid="44" grpId="0" animBg="1"/>
      <p:bldP spid="30" grpId="0" animBg="1"/>
      <p:bldP spid="11" grpId="0" animBg="1"/>
      <p:bldP spid="13" grpId="0" animBg="1"/>
      <p:bldP spid="14" grpId="0" animBg="1"/>
      <p:bldP spid="16" grpId="0" animBg="1"/>
      <p:bldP spid="28" grpId="0" animBg="1"/>
      <p:bldP spid="31" grpId="0" animBg="1"/>
      <p:bldP spid="32" grpId="0" animBg="1"/>
      <p:bldP spid="43" grpId="0" animBg="1"/>
      <p:bldP spid="2" grpId="0" animBg="1"/>
      <p:bldP spid="4" grpId="0" animBg="1"/>
      <p:bldP spid="6" grpId="0" animBg="1"/>
      <p:bldP spid="7" grpId="0" animBg="1"/>
      <p:bldP spid="8" grpId="0" animBg="1"/>
      <p:bldP spid="9"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12149</TotalTime>
  <Words>4866</Words>
  <Application>Microsoft Macintosh PowerPoint</Application>
  <PresentationFormat>On-screen Show (4:3)</PresentationFormat>
  <Paragraphs>342</Paragraphs>
  <Slides>24</Slides>
  <Notes>15</Notes>
  <HiddenSlides>0</HiddenSlides>
  <MMClips>23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American Typewriter</vt:lpstr>
      <vt:lpstr>Arial</vt:lpstr>
      <vt:lpstr>Calibri</vt:lpstr>
      <vt:lpstr>Calibri Light</vt:lpstr>
      <vt:lpstr>Comic Sans MS</vt:lpstr>
      <vt:lpstr>Copperplate</vt:lpstr>
      <vt:lpstr>Impact</vt:lpstr>
      <vt:lpstr>ProximaNova</vt:lpstr>
      <vt:lpstr>Segoe Print</vt:lpstr>
      <vt:lpstr>Source Sans Pro Web</vt:lpstr>
      <vt:lpstr>Times New Roman</vt:lpstr>
      <vt:lpstr>Verdana</vt:lpstr>
      <vt:lpstr>Wingdings</vt:lpstr>
      <vt:lpstr>Office Theme</vt:lpstr>
      <vt:lpstr>The Family and Medical Leave Act</vt:lpstr>
      <vt:lpstr>The Family and Medical Leave Act</vt:lpstr>
      <vt:lpstr>Disclaimer</vt:lpstr>
      <vt:lpstr>Module One  The First Steps Down the FMLA Road</vt:lpstr>
      <vt:lpstr>Module One (The First Steps Down the FMLA Road)</vt:lpstr>
      <vt:lpstr>Introduction to the FMLA</vt:lpstr>
      <vt:lpstr>FMLA was amended in 2008…</vt:lpstr>
      <vt:lpstr>What Does the FMLA Provide</vt:lpstr>
      <vt:lpstr>PowerPoint Presentation</vt:lpstr>
      <vt:lpstr>PowerPoint Presentation</vt:lpstr>
      <vt:lpstr>PowerPoint Presentation</vt:lpstr>
      <vt:lpstr>Employers Must Provide Employees with Notice of FLMA Rights</vt:lpstr>
      <vt:lpstr>Employers Providing Employees with Notice of FLMA Rights</vt:lpstr>
      <vt:lpstr>Employees Must Provide Notice of Need for Leave to Employer</vt:lpstr>
      <vt:lpstr>Employees Must Provide Notice of Need for Leave to Employer</vt:lpstr>
      <vt:lpstr>Employees Must Provide Notice of Need for Leave to Employer</vt:lpstr>
      <vt:lpstr>Employees Must Provide Notice of Need for Leave to Employer</vt:lpstr>
      <vt:lpstr>Employees Must Provide Notice of Need for Leave to Employer</vt:lpstr>
      <vt:lpstr>Employees Must Provide Notice of Need for Leave to Employer</vt:lpstr>
      <vt:lpstr>Employees Must Provide Notice of Need for Leave to Employer</vt:lpstr>
      <vt:lpstr>Employees Must Provide Notice of Need for Leave to Employer</vt:lpstr>
      <vt:lpstr>Employees Must Provide Notice of Need for Leave to Employer</vt:lpstr>
      <vt:lpstr>End of Module One  Thank you!  Mark Stephens www.mstephenstc.com 817-368-7494</vt:lpstr>
      <vt:lpstr>PowerPoint Presentation</vt:lpstr>
    </vt:vector>
  </TitlesOfParts>
  <Company>City of Denton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Family and Medical Leave Act</dc:title>
  <dc:creator>City of Denton</dc:creator>
  <cp:lastModifiedBy>Mark Stephens</cp:lastModifiedBy>
  <cp:revision>246</cp:revision>
  <cp:lastPrinted>2023-05-03T22:34:13Z</cp:lastPrinted>
  <dcterms:created xsi:type="dcterms:W3CDTF">2001-11-01T15:29:13Z</dcterms:created>
  <dcterms:modified xsi:type="dcterms:W3CDTF">2024-05-08T15:28:42Z</dcterms:modified>
</cp:coreProperties>
</file>