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5" r:id="rId4"/>
    <p:sldId id="264" r:id="rId5"/>
    <p:sldId id="278" r:id="rId6"/>
    <p:sldId id="279" r:id="rId7"/>
    <p:sldId id="277" r:id="rId8"/>
    <p:sldId id="276" r:id="rId9"/>
    <p:sldId id="281" r:id="rId10"/>
    <p:sldId id="287" r:id="rId11"/>
    <p:sldId id="282" r:id="rId12"/>
    <p:sldId id="283" r:id="rId13"/>
    <p:sldId id="284" r:id="rId14"/>
    <p:sldId id="285" r:id="rId15"/>
    <p:sldId id="286" r:id="rId16"/>
    <p:sldId id="280" r:id="rId17"/>
    <p:sldId id="288"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224BD-205A-4538-9911-D05F13245BF4}" v="7" dt="2024-04-30T18:22:35.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5" d="100"/>
          <a:sy n="85" d="100"/>
        </p:scale>
        <p:origin x="2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0FB9-2F07-4976-4F01-D8E943EAB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D7649-560B-6C56-12CE-ABC7F2640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BB1592-C77C-D527-8390-908DF66D462C}"/>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5" name="Footer Placeholder 4">
            <a:extLst>
              <a:ext uri="{FF2B5EF4-FFF2-40B4-BE49-F238E27FC236}">
                <a16:creationId xmlns:a16="http://schemas.microsoft.com/office/drawing/2014/main" id="{EB4838E9-394B-B443-12BD-E7011D709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A03A1-AC09-313B-3976-EF84713C3283}"/>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5351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ABD3-43FE-4561-B881-384BEE627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65129-9BE1-653F-4C1B-0A19E6131A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AE5CD-5CA7-B15B-573E-FAC2B97658EE}"/>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5" name="Footer Placeholder 4">
            <a:extLst>
              <a:ext uri="{FF2B5EF4-FFF2-40B4-BE49-F238E27FC236}">
                <a16:creationId xmlns:a16="http://schemas.microsoft.com/office/drawing/2014/main" id="{2810AE14-A959-936A-7088-F249C475B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A2D8E-85D2-8ABB-31AC-FEAD53D7A8E5}"/>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58706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A8C32-06F1-E670-D00B-FE365DD17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D3205-3D30-7A99-0816-E90D6B7F4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979B1-9E7E-348C-9266-9E07102E9CDE}"/>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5" name="Footer Placeholder 4">
            <a:extLst>
              <a:ext uri="{FF2B5EF4-FFF2-40B4-BE49-F238E27FC236}">
                <a16:creationId xmlns:a16="http://schemas.microsoft.com/office/drawing/2014/main" id="{B3A18241-548F-6078-5E0B-1713CF6B3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984A8-CAA4-6F43-5EE4-10ABE17506DF}"/>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400793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12B2-B307-4668-3712-1BF64EDDC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98D80-F6BB-5E50-E224-CF532A1679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D38C-7545-A7A3-4F21-20586E9C2A6B}"/>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5" name="Footer Placeholder 4">
            <a:extLst>
              <a:ext uri="{FF2B5EF4-FFF2-40B4-BE49-F238E27FC236}">
                <a16:creationId xmlns:a16="http://schemas.microsoft.com/office/drawing/2014/main" id="{748BA5A5-DEE3-63FD-740C-DA6C3A92C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A6FC-A07A-68B4-042B-64F9956A8227}"/>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264504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B089-AA53-3315-F85F-2BD4E6339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FCFE1F-111E-B768-D623-6285A96A7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89D5D-B5C9-2B26-6652-8D5764F7C459}"/>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5" name="Footer Placeholder 4">
            <a:extLst>
              <a:ext uri="{FF2B5EF4-FFF2-40B4-BE49-F238E27FC236}">
                <a16:creationId xmlns:a16="http://schemas.microsoft.com/office/drawing/2014/main" id="{4090AB3B-A1F5-941D-A720-6AED871C6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7FBE5-FED1-9704-BEB7-2A7CC92DBD3B}"/>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169315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8FF0-F21F-6268-F023-BA6C863A7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F6953-5F7D-1B1D-B2F5-0CF575660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3A5DEA-E09B-807E-D51A-67BC60904B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F8495-6E28-A741-2756-ADF3B2BD4F20}"/>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6" name="Footer Placeholder 5">
            <a:extLst>
              <a:ext uri="{FF2B5EF4-FFF2-40B4-BE49-F238E27FC236}">
                <a16:creationId xmlns:a16="http://schemas.microsoft.com/office/drawing/2014/main" id="{A7CD3512-B42D-0E4B-D618-AB2D488A5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FC495-6CFE-8231-A600-81944F36B9EF}"/>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364314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45FE-86C4-0B91-8196-AC043CEB9F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0B300-09F9-019F-9F9F-04C5CF654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7919A-B433-4351-CD92-CF0503AB80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A0FA6E-8E51-D425-86A8-3C5BE8DBA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0DAE5-2A77-ABEA-D36C-C6B516B299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322A7C-0BE2-23B6-32B5-609E320D9AD4}"/>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8" name="Footer Placeholder 7">
            <a:extLst>
              <a:ext uri="{FF2B5EF4-FFF2-40B4-BE49-F238E27FC236}">
                <a16:creationId xmlns:a16="http://schemas.microsoft.com/office/drawing/2014/main" id="{986FD8EE-6CEF-762A-401C-E26E1B0E0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73133-AC01-7BFA-9235-598F98164B27}"/>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351479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299C-68D6-01D8-8577-ABA8F259F9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C4FE56-68E1-D97F-A35E-E9872544C3AE}"/>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4" name="Footer Placeholder 3">
            <a:extLst>
              <a:ext uri="{FF2B5EF4-FFF2-40B4-BE49-F238E27FC236}">
                <a16:creationId xmlns:a16="http://schemas.microsoft.com/office/drawing/2014/main" id="{9F84BB8B-6152-EE4A-6902-390AAB88B2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BBF6A0-8D11-7181-B61F-DBEFADFD6D61}"/>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49714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D30D2-9B96-76CE-4F2D-94F79CBBF9F1}"/>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3" name="Footer Placeholder 2">
            <a:extLst>
              <a:ext uri="{FF2B5EF4-FFF2-40B4-BE49-F238E27FC236}">
                <a16:creationId xmlns:a16="http://schemas.microsoft.com/office/drawing/2014/main" id="{5468DCBE-80C8-A0F7-A1B8-F3CB278DA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26FF5C-1560-0D7E-4C5D-3CCA80444F50}"/>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213007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7F40-9F6F-1F3C-07CE-A697E278C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C73203-195F-2C57-D9BA-F93DDBE0A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0E1C4-9D52-8B6C-8426-711598298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D6D72-94CD-8B45-BAB1-E7EEE6E1E6B9}"/>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6" name="Footer Placeholder 5">
            <a:extLst>
              <a:ext uri="{FF2B5EF4-FFF2-40B4-BE49-F238E27FC236}">
                <a16:creationId xmlns:a16="http://schemas.microsoft.com/office/drawing/2014/main" id="{8883D962-E6A1-6A94-3979-4C43D4192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C67B5C-5438-9EE6-1BA7-1CFE8ADE2284}"/>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50826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E524-4F22-8F13-6BDC-CD8886818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D9AA74-ED3A-3439-71DD-085D62C5E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7D60BC-0948-AA37-DF6A-15ACCDA22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25D91-D947-380C-46D5-D105706AD300}"/>
              </a:ext>
            </a:extLst>
          </p:cNvPr>
          <p:cNvSpPr>
            <a:spLocks noGrp="1"/>
          </p:cNvSpPr>
          <p:nvPr>
            <p:ph type="dt" sz="half" idx="10"/>
          </p:nvPr>
        </p:nvSpPr>
        <p:spPr/>
        <p:txBody>
          <a:bodyPr/>
          <a:lstStyle/>
          <a:p>
            <a:fld id="{4CEA3CA5-A32E-4262-B1C8-CB8A2EE0CADE}" type="datetimeFigureOut">
              <a:rPr lang="en-US" smtClean="0"/>
              <a:t>4/30/2024</a:t>
            </a:fld>
            <a:endParaRPr lang="en-US"/>
          </a:p>
        </p:txBody>
      </p:sp>
      <p:sp>
        <p:nvSpPr>
          <p:cNvPr id="6" name="Footer Placeholder 5">
            <a:extLst>
              <a:ext uri="{FF2B5EF4-FFF2-40B4-BE49-F238E27FC236}">
                <a16:creationId xmlns:a16="http://schemas.microsoft.com/office/drawing/2014/main" id="{8EABDDC5-1615-738F-A9D1-E22F6C238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32398-81DF-BA49-A6E3-F8E738DF82A6}"/>
              </a:ext>
            </a:extLst>
          </p:cNvPr>
          <p:cNvSpPr>
            <a:spLocks noGrp="1"/>
          </p:cNvSpPr>
          <p:nvPr>
            <p:ph type="sldNum" sz="quarter" idx="12"/>
          </p:nvPr>
        </p:nvSpPr>
        <p:spPr/>
        <p:txBody>
          <a:bodyPr/>
          <a:lstStyle/>
          <a:p>
            <a:fld id="{4DDDCD46-21C7-4A8E-8538-1005CDED4A12}" type="slidenum">
              <a:rPr lang="en-US" smtClean="0"/>
              <a:t>‹#›</a:t>
            </a:fld>
            <a:endParaRPr lang="en-US"/>
          </a:p>
        </p:txBody>
      </p:sp>
    </p:spTree>
    <p:extLst>
      <p:ext uri="{BB962C8B-B14F-4D97-AF65-F5344CB8AC3E}">
        <p14:creationId xmlns:p14="http://schemas.microsoft.com/office/powerpoint/2010/main" val="200846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8EB7B6-D0E6-4971-8B91-14F5CCACF0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62A642-50B2-9382-4531-757A3D5DF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33096-1463-B804-F264-BCD43CAEE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A3CA5-A32E-4262-B1C8-CB8A2EE0CADE}" type="datetimeFigureOut">
              <a:rPr lang="en-US" smtClean="0"/>
              <a:t>4/30/2024</a:t>
            </a:fld>
            <a:endParaRPr lang="en-US"/>
          </a:p>
        </p:txBody>
      </p:sp>
      <p:sp>
        <p:nvSpPr>
          <p:cNvPr id="5" name="Footer Placeholder 4">
            <a:extLst>
              <a:ext uri="{FF2B5EF4-FFF2-40B4-BE49-F238E27FC236}">
                <a16:creationId xmlns:a16="http://schemas.microsoft.com/office/drawing/2014/main" id="{D71A1A9A-C605-A025-9193-C17C59EE5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0C98FB-FD66-998D-E1AA-4A2F0A095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DCD46-21C7-4A8E-8538-1005CDED4A12}" type="slidenum">
              <a:rPr lang="en-US" smtClean="0"/>
              <a:t>‹#›</a:t>
            </a:fld>
            <a:endParaRPr lang="en-US"/>
          </a:p>
        </p:txBody>
      </p:sp>
    </p:spTree>
    <p:extLst>
      <p:ext uri="{BB962C8B-B14F-4D97-AF65-F5344CB8AC3E}">
        <p14:creationId xmlns:p14="http://schemas.microsoft.com/office/powerpoint/2010/main" val="191353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xlocalgovlaw.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xlocalgovlaw.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D388-CEF4-9521-C959-283562D7519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B33D7B7-5380-B487-C926-2FE03D933C83}"/>
              </a:ext>
            </a:extLst>
          </p:cNvPr>
          <p:cNvSpPr>
            <a:spLocks noGrp="1"/>
          </p:cNvSpPr>
          <p:nvPr>
            <p:ph type="subTitle" idx="1"/>
          </p:nvPr>
        </p:nvSpPr>
        <p:spPr/>
        <p:txBody>
          <a:bodyPr/>
          <a:lstStyle/>
          <a:p>
            <a:endParaRPr lang="en-US"/>
          </a:p>
        </p:txBody>
      </p:sp>
      <p:pic>
        <p:nvPicPr>
          <p:cNvPr id="5" name="Picture 4" descr="A picture containing logo&#10;&#10;Description automatically generated">
            <a:extLst>
              <a:ext uri="{FF2B5EF4-FFF2-40B4-BE49-F238E27FC236}">
                <a16:creationId xmlns:a16="http://schemas.microsoft.com/office/drawing/2014/main" id="{1F081BD1-E5D7-1DFB-7EA8-24243A542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14" y="459333"/>
            <a:ext cx="10642372" cy="5004029"/>
          </a:xfrm>
          <a:prstGeom prst="rect">
            <a:avLst/>
          </a:prstGeom>
        </p:spPr>
      </p:pic>
      <p:sp>
        <p:nvSpPr>
          <p:cNvPr id="6" name="Rectangle 5">
            <a:extLst>
              <a:ext uri="{FF2B5EF4-FFF2-40B4-BE49-F238E27FC236}">
                <a16:creationId xmlns:a16="http://schemas.microsoft.com/office/drawing/2014/main" id="{D59E7944-A6E9-DFCE-797A-5D6D94965607}"/>
              </a:ext>
            </a:extLst>
          </p:cNvPr>
          <p:cNvSpPr/>
          <p:nvPr/>
        </p:nvSpPr>
        <p:spPr>
          <a:xfrm>
            <a:off x="2510114" y="5555437"/>
            <a:ext cx="717177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www.txlocalgovlaw.com</a:t>
            </a:r>
          </a:p>
        </p:txBody>
      </p:sp>
    </p:spTree>
    <p:extLst>
      <p:ext uri="{BB962C8B-B14F-4D97-AF65-F5344CB8AC3E}">
        <p14:creationId xmlns:p14="http://schemas.microsoft.com/office/powerpoint/2010/main" val="415165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a:t>
            </a:r>
            <a:r>
              <a:rPr lang="en-US" b="0" i="0" dirty="0">
                <a:solidFill>
                  <a:srgbClr val="252525"/>
                </a:solidFill>
                <a:effectLst/>
                <a:latin typeface="Georgia" panose="02040502050405020303" pitchFamily="18" charset="0"/>
              </a:rPr>
              <a:t>§ 39.06. Misuse of Official Information</a:t>
            </a:r>
            <a:r>
              <a:rPr lang="en-US" b="1" dirty="0"/>
              <a:t>”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(c) A person commits an offense if, </a:t>
            </a:r>
            <a:r>
              <a:rPr lang="en-US" dirty="0">
                <a:solidFill>
                  <a:srgbClr val="0070C0"/>
                </a:solidFill>
              </a:rPr>
              <a:t>with intent to obtain a benefit </a:t>
            </a:r>
            <a:r>
              <a:rPr lang="en-US" dirty="0">
                <a:solidFill>
                  <a:schemeClr val="accent2">
                    <a:lumMod val="75000"/>
                  </a:schemeClr>
                </a:solidFill>
              </a:rPr>
              <a:t>or with intent to harm or defraud another</a:t>
            </a:r>
            <a:r>
              <a:rPr lang="en-US" dirty="0"/>
              <a:t>, he </a:t>
            </a:r>
            <a:r>
              <a:rPr lang="en-US" dirty="0">
                <a:solidFill>
                  <a:srgbClr val="FF0000"/>
                </a:solidFill>
              </a:rPr>
              <a:t>solicits or receives </a:t>
            </a:r>
            <a:r>
              <a:rPr lang="en-US" dirty="0"/>
              <a:t>from a public servant </a:t>
            </a:r>
            <a:r>
              <a:rPr lang="en-US" dirty="0">
                <a:solidFill>
                  <a:srgbClr val="FFC000"/>
                </a:solidFill>
              </a:rPr>
              <a:t>information</a:t>
            </a:r>
            <a:r>
              <a:rPr lang="en-US" dirty="0"/>
              <a:t> that:</a:t>
            </a:r>
          </a:p>
          <a:p>
            <a:r>
              <a:rPr lang="en-US" dirty="0"/>
              <a:t>(1) the public servant has </a:t>
            </a:r>
            <a:r>
              <a:rPr lang="en-US" dirty="0">
                <a:solidFill>
                  <a:srgbClr val="00B050"/>
                </a:solidFill>
              </a:rPr>
              <a:t>access to by means of his office or employment</a:t>
            </a:r>
            <a:r>
              <a:rPr lang="en-US" dirty="0"/>
              <a:t>; and</a:t>
            </a:r>
          </a:p>
          <a:p>
            <a:r>
              <a:rPr lang="en-US" dirty="0"/>
              <a:t>(2) </a:t>
            </a:r>
            <a:r>
              <a:rPr lang="en-US" dirty="0">
                <a:solidFill>
                  <a:srgbClr val="0070C0"/>
                </a:solidFill>
              </a:rPr>
              <a:t>has not been made public</a:t>
            </a:r>
            <a:r>
              <a:rPr lang="en-US" dirty="0"/>
              <a:t>.</a:t>
            </a:r>
          </a:p>
        </p:txBody>
      </p:sp>
    </p:spTree>
    <p:extLst>
      <p:ext uri="{BB962C8B-B14F-4D97-AF65-F5344CB8AC3E}">
        <p14:creationId xmlns:p14="http://schemas.microsoft.com/office/powerpoint/2010/main" val="157212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“You can beat the rap, but not the ride….”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After learning about the warrant, CJ turned herself in. </a:t>
            </a:r>
          </a:p>
          <a:p>
            <a:r>
              <a:rPr lang="en-US" dirty="0"/>
              <a:t>During the booking process, CJ states LPD officers took pictures of her in handcuffs with their cell phones, mocked, and laughed at her when detained at the Webb County Jail.</a:t>
            </a:r>
          </a:p>
          <a:p>
            <a:r>
              <a:rPr lang="en-US" dirty="0"/>
              <a:t>Villarreal filed a petition for a writ of habeas corpus in the Webb County district court. In March 2018, a trial judge granted her petition and held that § 39.06(c) was unconstitutionally vague. </a:t>
            </a:r>
            <a:r>
              <a:rPr lang="en-US" dirty="0">
                <a:solidFill>
                  <a:srgbClr val="FF0000"/>
                </a:solidFill>
              </a:rPr>
              <a:t>The government did not appeal.</a:t>
            </a:r>
          </a:p>
        </p:txBody>
      </p:sp>
    </p:spTree>
    <p:extLst>
      <p:ext uri="{BB962C8B-B14F-4D97-AF65-F5344CB8AC3E}">
        <p14:creationId xmlns:p14="http://schemas.microsoft.com/office/powerpoint/2010/main" val="149447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“Going on the offensive….”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In April 2019, Villarreal sued Laredo police officers, the Doe defendants, the Laredo Chief of Police (Claudio </a:t>
            </a:r>
            <a:r>
              <a:rPr lang="en-US" dirty="0" err="1"/>
              <a:t>Treviño</a:t>
            </a:r>
            <a:r>
              <a:rPr lang="en-US" dirty="0"/>
              <a:t>, Jr.), Webb County prosecutors, the county, and the city in federal court under § 1983 for violating the First, Fourth, and Fourteenth Amendments. </a:t>
            </a:r>
          </a:p>
          <a:p>
            <a:endParaRPr lang="en-US" dirty="0"/>
          </a:p>
          <a:p>
            <a:r>
              <a:rPr lang="en-US" dirty="0"/>
              <a:t>She alleged multiple counts, including direct and retaliatory violations of free speech and freedom of the press, wrongful arrest and detention, selective enforcement in violation of equal protection, civil conspiracy, and supervisory and municipal liability.</a:t>
            </a:r>
            <a:endParaRPr lang="en-US" dirty="0">
              <a:solidFill>
                <a:srgbClr val="FF0000"/>
              </a:solidFill>
            </a:endParaRPr>
          </a:p>
        </p:txBody>
      </p:sp>
    </p:spTree>
    <p:extLst>
      <p:ext uri="{BB962C8B-B14F-4D97-AF65-F5344CB8AC3E}">
        <p14:creationId xmlns:p14="http://schemas.microsoft.com/office/powerpoint/2010/main" val="411971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“Immunity shall set one free….”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fontScale="92500" lnSpcReduction="10000"/>
          </a:bodyPr>
          <a:lstStyle/>
          <a:p>
            <a:r>
              <a:rPr lang="en-US" b="0" i="0" dirty="0">
                <a:solidFill>
                  <a:srgbClr val="212121"/>
                </a:solidFill>
                <a:effectLst/>
                <a:latin typeface="Arial" panose="020B0604020202020204" pitchFamily="34" charset="0"/>
              </a:rPr>
              <a:t>The defendants moved to dismiss </a:t>
            </a:r>
            <a:r>
              <a:rPr lang="en-US" b="0" i="0" dirty="0">
                <a:solidFill>
                  <a:srgbClr val="0070C0"/>
                </a:solidFill>
                <a:effectLst/>
                <a:latin typeface="Arial" panose="020B0604020202020204" pitchFamily="34" charset="0"/>
              </a:rPr>
              <a:t>on the basis of qualified immunity and for failure to state a claim</a:t>
            </a:r>
            <a:r>
              <a:rPr lang="en-US" b="0" i="0" dirty="0">
                <a:solidFill>
                  <a:srgbClr val="212121"/>
                </a:solidFill>
                <a:effectLst/>
                <a:latin typeface="Arial" panose="020B0604020202020204" pitchFamily="34" charset="0"/>
              </a:rPr>
              <a:t>. </a:t>
            </a:r>
            <a:r>
              <a:rPr lang="en-US" b="0" i="0" dirty="0">
                <a:solidFill>
                  <a:srgbClr val="00B050"/>
                </a:solidFill>
                <a:effectLst/>
                <a:latin typeface="Arial" panose="020B0604020202020204" pitchFamily="34" charset="0"/>
              </a:rPr>
              <a:t>The U.S. District Court Judge dismissed all claims.</a:t>
            </a:r>
            <a:r>
              <a:rPr lang="en-US" b="0" i="0" dirty="0">
                <a:solidFill>
                  <a:srgbClr val="212121"/>
                </a:solidFill>
                <a:effectLst/>
                <a:latin typeface="Arial" panose="020B0604020202020204" pitchFamily="34" charset="0"/>
              </a:rPr>
              <a:t> </a:t>
            </a:r>
            <a:r>
              <a:rPr lang="en-US" b="0" i="0" dirty="0">
                <a:solidFill>
                  <a:srgbClr val="FFC000"/>
                </a:solidFill>
                <a:effectLst/>
                <a:latin typeface="Arial" panose="020B0604020202020204" pitchFamily="34" charset="0"/>
              </a:rPr>
              <a:t>Villarreal appealed</a:t>
            </a:r>
            <a:r>
              <a:rPr lang="en-US" b="0" i="0" dirty="0">
                <a:solidFill>
                  <a:srgbClr val="212121"/>
                </a:solidFill>
                <a:effectLst/>
                <a:latin typeface="Arial" panose="020B0604020202020204" pitchFamily="34" charset="0"/>
              </a:rPr>
              <a:t>, excepting her claims against Laredo and Webb County.</a:t>
            </a:r>
          </a:p>
          <a:p>
            <a:r>
              <a:rPr lang="en-US" dirty="0"/>
              <a:t>Fifth Circuit Judges Owen (Chief Judge), Graves and Ho </a:t>
            </a:r>
            <a:r>
              <a:rPr lang="en-US" dirty="0">
                <a:solidFill>
                  <a:srgbClr val="FF0000"/>
                </a:solidFill>
              </a:rPr>
              <a:t>reversed in part and held principally that the defendants were not entitled to qualified immunity because the arrest was “obviously” unconstitutional.</a:t>
            </a:r>
            <a:r>
              <a:rPr lang="en-US" dirty="0"/>
              <a:t> </a:t>
            </a:r>
          </a:p>
          <a:p>
            <a:r>
              <a:rPr lang="en-US" dirty="0"/>
              <a:t>On Motion for Rehearing, the three-judge panel </a:t>
            </a:r>
            <a:r>
              <a:rPr lang="en-US" dirty="0">
                <a:solidFill>
                  <a:srgbClr val="0070C0"/>
                </a:solidFill>
              </a:rPr>
              <a:t>vacated</a:t>
            </a:r>
            <a:r>
              <a:rPr lang="en-US" dirty="0"/>
              <a:t> its opinion and replaced its opinion with a new one but </a:t>
            </a:r>
            <a:r>
              <a:rPr lang="en-US" dirty="0">
                <a:solidFill>
                  <a:srgbClr val="FF0000"/>
                </a:solidFill>
              </a:rPr>
              <a:t>reached the same result</a:t>
            </a:r>
            <a:r>
              <a:rPr lang="en-US" dirty="0"/>
              <a:t>. (the new) Chief Judge Richman concurred in part and dissented in part.7. </a:t>
            </a:r>
          </a:p>
          <a:p>
            <a:r>
              <a:rPr lang="en-US" dirty="0"/>
              <a:t>The new panel opinion was then </a:t>
            </a:r>
            <a:r>
              <a:rPr lang="en-US" dirty="0">
                <a:solidFill>
                  <a:srgbClr val="0070C0"/>
                </a:solidFill>
              </a:rPr>
              <a:t>vacated</a:t>
            </a:r>
            <a:r>
              <a:rPr lang="en-US" dirty="0"/>
              <a:t> and ordered to be reheard </a:t>
            </a:r>
            <a:r>
              <a:rPr lang="en-US" dirty="0" err="1"/>
              <a:t>en</a:t>
            </a:r>
            <a:r>
              <a:rPr lang="en-US" dirty="0"/>
              <a:t> banc. </a:t>
            </a:r>
          </a:p>
        </p:txBody>
      </p:sp>
    </p:spTree>
    <p:extLst>
      <p:ext uri="{BB962C8B-B14F-4D97-AF65-F5344CB8AC3E}">
        <p14:creationId xmlns:p14="http://schemas.microsoft.com/office/powerpoint/2010/main" val="413386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“The Final Answer….”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b="0" i="0" dirty="0">
                <a:solidFill>
                  <a:srgbClr val="212121"/>
                </a:solidFill>
                <a:effectLst/>
                <a:latin typeface="Arial" panose="020B0604020202020204" pitchFamily="34" charset="0"/>
              </a:rPr>
              <a:t>The </a:t>
            </a:r>
            <a:r>
              <a:rPr lang="en-US" b="0" i="0" dirty="0">
                <a:solidFill>
                  <a:srgbClr val="7030A0"/>
                </a:solidFill>
                <a:effectLst/>
                <a:latin typeface="Arial" panose="020B0604020202020204" pitchFamily="34" charset="0"/>
              </a:rPr>
              <a:t>16 Judge En Banc Panel</a:t>
            </a:r>
            <a:r>
              <a:rPr lang="en-US" b="0" i="0" dirty="0">
                <a:solidFill>
                  <a:srgbClr val="212121"/>
                </a:solidFill>
                <a:effectLst/>
                <a:latin typeface="Arial" panose="020B0604020202020204" pitchFamily="34" charset="0"/>
              </a:rPr>
              <a:t> o</a:t>
            </a:r>
            <a:r>
              <a:rPr lang="en-US" dirty="0"/>
              <a:t>n rehearing </a:t>
            </a:r>
            <a:r>
              <a:rPr lang="en-US" dirty="0" err="1"/>
              <a:t>en</a:t>
            </a:r>
            <a:r>
              <a:rPr lang="en-US" dirty="0"/>
              <a:t> banc, the Court of Appeals, Edith H. Jones, Circuit Judge, held that:</a:t>
            </a:r>
          </a:p>
          <a:p>
            <a:r>
              <a:rPr lang="en-US" dirty="0"/>
              <a:t>1 police officer's affidavit in support of arrest warrant supported finding of probable cause to arrest;</a:t>
            </a:r>
          </a:p>
          <a:p>
            <a:r>
              <a:rPr lang="en-US" dirty="0"/>
              <a:t>2 fact that journalist already knew information from tips did not preclude finding that she “benefited” from confirming information through her source in police department;</a:t>
            </a:r>
          </a:p>
          <a:p>
            <a:r>
              <a:rPr lang="en-US" dirty="0"/>
              <a:t>3 affidavits supporting arrest warrant were not required to identify specific exception to Texas Public Information Act (TPIA);</a:t>
            </a:r>
          </a:p>
        </p:txBody>
      </p:sp>
    </p:spTree>
    <p:extLst>
      <p:ext uri="{BB962C8B-B14F-4D97-AF65-F5344CB8AC3E}">
        <p14:creationId xmlns:p14="http://schemas.microsoft.com/office/powerpoint/2010/main" val="395154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“Tune in next time….”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4 Texas statute was presumed constitutional and was not a gross or flagrant violation of First Amendment;</a:t>
            </a:r>
          </a:p>
          <a:p>
            <a:r>
              <a:rPr lang="en-US" dirty="0"/>
              <a:t>5 independent intermediary rule shielded police officers from liability;</a:t>
            </a:r>
          </a:p>
          <a:p>
            <a:r>
              <a:rPr lang="en-US" dirty="0"/>
              <a:t>6 journalist did not have clearly established First Amendment right to ask questions of a government official; and</a:t>
            </a:r>
          </a:p>
          <a:p>
            <a:r>
              <a:rPr lang="en-US" dirty="0"/>
              <a:t>7 journalist failed to plead First Amendment retaliatory arrest claim.</a:t>
            </a:r>
          </a:p>
        </p:txBody>
      </p:sp>
    </p:spTree>
    <p:extLst>
      <p:ext uri="{BB962C8B-B14F-4D97-AF65-F5344CB8AC3E}">
        <p14:creationId xmlns:p14="http://schemas.microsoft.com/office/powerpoint/2010/main" val="332416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“Breaking the Law, Breaking the law….” </a:t>
            </a:r>
          </a:p>
        </p:txBody>
      </p:sp>
      <p:pic>
        <p:nvPicPr>
          <p:cNvPr id="7" name="Picture 6">
            <a:extLst>
              <a:ext uri="{FF2B5EF4-FFF2-40B4-BE49-F238E27FC236}">
                <a16:creationId xmlns:a16="http://schemas.microsoft.com/office/drawing/2014/main" id="{FAFF7C6B-BA06-F8A0-AC1C-196456248F69}"/>
              </a:ext>
            </a:extLst>
          </p:cNvPr>
          <p:cNvPicPr>
            <a:picLocks noChangeAspect="1"/>
          </p:cNvPicPr>
          <p:nvPr/>
        </p:nvPicPr>
        <p:blipFill>
          <a:blip r:embed="rId2"/>
          <a:stretch>
            <a:fillRect/>
          </a:stretch>
        </p:blipFill>
        <p:spPr>
          <a:xfrm>
            <a:off x="2218267" y="1524440"/>
            <a:ext cx="7315200" cy="4968435"/>
          </a:xfrm>
          <a:prstGeom prst="rect">
            <a:avLst/>
          </a:prstGeom>
        </p:spPr>
      </p:pic>
    </p:spTree>
    <p:extLst>
      <p:ext uri="{BB962C8B-B14F-4D97-AF65-F5344CB8AC3E}">
        <p14:creationId xmlns:p14="http://schemas.microsoft.com/office/powerpoint/2010/main" val="114119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“What will SCOTUS do?”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4 Texas statute was presumed constitutional and was not a gross or flagrant violation of First Amendment;</a:t>
            </a:r>
          </a:p>
          <a:p>
            <a:r>
              <a:rPr lang="en-US" dirty="0"/>
              <a:t>5 independent intermediary rule shielded police officers from liability;</a:t>
            </a:r>
          </a:p>
          <a:p>
            <a:r>
              <a:rPr lang="en-US" dirty="0"/>
              <a:t>6 journalist did not have clearly established First Amendment right to ask questions of a government official; and</a:t>
            </a:r>
          </a:p>
          <a:p>
            <a:r>
              <a:rPr lang="en-US" dirty="0"/>
              <a:t>7 journalist failed to plead First Amendment retaliatory arrest claim.</a:t>
            </a:r>
          </a:p>
        </p:txBody>
      </p:sp>
    </p:spTree>
    <p:extLst>
      <p:ext uri="{BB962C8B-B14F-4D97-AF65-F5344CB8AC3E}">
        <p14:creationId xmlns:p14="http://schemas.microsoft.com/office/powerpoint/2010/main" val="11541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8FBED2-6EE3-0577-EF1F-6FAC07A5175F}"/>
              </a:ext>
            </a:extLst>
          </p:cNvPr>
          <p:cNvPicPr>
            <a:picLocks noChangeAspect="1"/>
          </p:cNvPicPr>
          <p:nvPr/>
        </p:nvPicPr>
        <p:blipFill>
          <a:blip r:embed="rId2"/>
          <a:stretch>
            <a:fillRect/>
          </a:stretch>
        </p:blipFill>
        <p:spPr>
          <a:xfrm>
            <a:off x="3697798" y="63565"/>
            <a:ext cx="4796403" cy="2255353"/>
          </a:xfrm>
          <a:prstGeom prst="rect">
            <a:avLst/>
          </a:prstGeom>
        </p:spPr>
      </p:pic>
      <p:sp>
        <p:nvSpPr>
          <p:cNvPr id="3" name="Content Placeholder 2">
            <a:extLst>
              <a:ext uri="{FF2B5EF4-FFF2-40B4-BE49-F238E27FC236}">
                <a16:creationId xmlns:a16="http://schemas.microsoft.com/office/drawing/2014/main" id="{73F78D93-447A-5E62-6E9C-C42DBDE2C4DE}"/>
              </a:ext>
            </a:extLst>
          </p:cNvPr>
          <p:cNvSpPr>
            <a:spLocks noGrp="1"/>
          </p:cNvSpPr>
          <p:nvPr>
            <p:ph idx="1"/>
          </p:nvPr>
        </p:nvSpPr>
        <p:spPr>
          <a:xfrm>
            <a:off x="838200" y="1825626"/>
            <a:ext cx="10515600" cy="4370988"/>
          </a:xfrm>
        </p:spPr>
        <p:txBody>
          <a:bodyPr>
            <a:normAutofit fontScale="70000" lnSpcReduction="20000"/>
          </a:bodyPr>
          <a:lstStyle/>
          <a:p>
            <a:endParaRPr lang="en-US" b="1" dirty="0"/>
          </a:p>
          <a:p>
            <a:endParaRPr lang="en-US" b="1" dirty="0"/>
          </a:p>
          <a:p>
            <a:pPr marL="0" indent="0" algn="ctr">
              <a:buNone/>
            </a:pPr>
            <a:r>
              <a:rPr lang="en-US" sz="6500" i="1" u="sng" dirty="0">
                <a:solidFill>
                  <a:srgbClr val="FF0000"/>
                </a:solidFill>
              </a:rPr>
              <a:t>GET HELP!</a:t>
            </a:r>
          </a:p>
          <a:p>
            <a:pPr marL="0" indent="0" algn="ctr">
              <a:buNone/>
            </a:pPr>
            <a:endParaRPr lang="en-US" sz="2600" i="1" u="sng" dirty="0"/>
          </a:p>
          <a:p>
            <a:pPr marL="0" indent="0" algn="ctr">
              <a:buNone/>
            </a:pPr>
            <a:r>
              <a:rPr lang="en-US" sz="3200" i="1" dirty="0">
                <a:solidFill>
                  <a:schemeClr val="accent1"/>
                </a:solidFill>
                <a:hlinkClick r:id="rId3"/>
              </a:rPr>
              <a:t>www.txlocalgovlaw.com</a:t>
            </a:r>
            <a:endParaRPr lang="en-US" sz="3200" i="1" dirty="0">
              <a:solidFill>
                <a:schemeClr val="accent1"/>
              </a:solidFill>
            </a:endParaRPr>
          </a:p>
          <a:p>
            <a:pPr marL="0" indent="0" algn="ctr">
              <a:buNone/>
            </a:pPr>
            <a:endParaRPr lang="en-US" sz="3900" i="1" dirty="0">
              <a:solidFill>
                <a:schemeClr val="accent1"/>
              </a:solidFill>
            </a:endParaRPr>
          </a:p>
          <a:p>
            <a:pPr marL="0" indent="0" algn="ctr">
              <a:buNone/>
            </a:pPr>
            <a:r>
              <a:rPr lang="en-US" sz="3200" i="1" dirty="0"/>
              <a:t>512-686-0700	Office</a:t>
            </a:r>
          </a:p>
          <a:p>
            <a:pPr marL="0" indent="0" algn="ctr">
              <a:buNone/>
            </a:pPr>
            <a:r>
              <a:rPr lang="en-US" sz="3200" i="1" dirty="0"/>
              <a:t>---------------------------------</a:t>
            </a:r>
          </a:p>
          <a:p>
            <a:pPr marL="0" indent="0" algn="ctr">
              <a:buNone/>
            </a:pPr>
            <a:r>
              <a:rPr lang="en-US" sz="3200" i="1" dirty="0"/>
              <a:t>210-325-4330	Mobile</a:t>
            </a:r>
          </a:p>
          <a:p>
            <a:pPr marL="0" indent="0" algn="ctr">
              <a:buNone/>
            </a:pPr>
            <a:endParaRPr lang="en-US" sz="3900" i="1" dirty="0"/>
          </a:p>
          <a:p>
            <a:pPr marL="0" indent="0" algn="ctr">
              <a:buNone/>
            </a:pPr>
            <a:r>
              <a:rPr lang="en-US" sz="3200" i="1" dirty="0">
                <a:solidFill>
                  <a:schemeClr val="accent1"/>
                </a:solidFill>
              </a:rPr>
              <a:t>ghyde@txlocalgovlaw.com</a:t>
            </a:r>
          </a:p>
          <a:p>
            <a:pPr marL="0" indent="0" algn="ctr">
              <a:buNone/>
            </a:pPr>
            <a:endParaRPr lang="en-US" sz="4000" dirty="0"/>
          </a:p>
        </p:txBody>
      </p:sp>
      <p:pic>
        <p:nvPicPr>
          <p:cNvPr id="9" name="Picture 8" descr="A person with his arms crossed&#10;&#10;Description automatically generated">
            <a:extLst>
              <a:ext uri="{FF2B5EF4-FFF2-40B4-BE49-F238E27FC236}">
                <a16:creationId xmlns:a16="http://schemas.microsoft.com/office/drawing/2014/main" id="{A96B238C-5517-CF92-4BA3-E26C5A0C1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297" y="2621169"/>
            <a:ext cx="2530371" cy="3163509"/>
          </a:xfrm>
          <a:prstGeom prst="rect">
            <a:avLst/>
          </a:prstGeom>
        </p:spPr>
      </p:pic>
      <p:pic>
        <p:nvPicPr>
          <p:cNvPr id="12" name="Picture 11" descr="A person smiling at the camera&#10;&#10;Description automatically generated">
            <a:extLst>
              <a:ext uri="{FF2B5EF4-FFF2-40B4-BE49-F238E27FC236}">
                <a16:creationId xmlns:a16="http://schemas.microsoft.com/office/drawing/2014/main" id="{E9F12B3A-AC58-E5C8-7D99-B096DD6FA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6334" y="2622068"/>
            <a:ext cx="2530371" cy="3162610"/>
          </a:xfrm>
          <a:prstGeom prst="rect">
            <a:avLst/>
          </a:prstGeom>
        </p:spPr>
      </p:pic>
    </p:spTree>
    <p:extLst>
      <p:ext uri="{BB962C8B-B14F-4D97-AF65-F5344CB8AC3E}">
        <p14:creationId xmlns:p14="http://schemas.microsoft.com/office/powerpoint/2010/main" val="17570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8FBED2-6EE3-0577-EF1F-6FAC07A5175F}"/>
              </a:ext>
            </a:extLst>
          </p:cNvPr>
          <p:cNvPicPr>
            <a:picLocks noChangeAspect="1"/>
          </p:cNvPicPr>
          <p:nvPr/>
        </p:nvPicPr>
        <p:blipFill>
          <a:blip r:embed="rId2"/>
          <a:stretch>
            <a:fillRect/>
          </a:stretch>
        </p:blipFill>
        <p:spPr>
          <a:xfrm>
            <a:off x="3697798" y="63565"/>
            <a:ext cx="4796403" cy="2255353"/>
          </a:xfrm>
          <a:prstGeom prst="rect">
            <a:avLst/>
          </a:prstGeom>
        </p:spPr>
      </p:pic>
      <p:sp>
        <p:nvSpPr>
          <p:cNvPr id="3" name="Content Placeholder 2">
            <a:extLst>
              <a:ext uri="{FF2B5EF4-FFF2-40B4-BE49-F238E27FC236}">
                <a16:creationId xmlns:a16="http://schemas.microsoft.com/office/drawing/2014/main" id="{73F78D93-447A-5E62-6E9C-C42DBDE2C4DE}"/>
              </a:ext>
            </a:extLst>
          </p:cNvPr>
          <p:cNvSpPr>
            <a:spLocks noGrp="1"/>
          </p:cNvSpPr>
          <p:nvPr>
            <p:ph idx="1"/>
          </p:nvPr>
        </p:nvSpPr>
        <p:spPr>
          <a:xfrm>
            <a:off x="838200" y="1825625"/>
            <a:ext cx="10515600" cy="3320533"/>
          </a:xfrm>
        </p:spPr>
        <p:txBody>
          <a:bodyPr>
            <a:normAutofit/>
          </a:bodyPr>
          <a:lstStyle/>
          <a:p>
            <a:endParaRPr lang="en-US" b="1" dirty="0"/>
          </a:p>
          <a:p>
            <a:endParaRPr lang="en-US" b="1" dirty="0"/>
          </a:p>
          <a:p>
            <a:pPr marL="0" indent="0" algn="ctr">
              <a:buNone/>
            </a:pPr>
            <a:r>
              <a:rPr lang="en-US" sz="2600" i="1" u="sng" dirty="0"/>
              <a:t>Presented by: George Hyde, Managing Partner</a:t>
            </a:r>
          </a:p>
          <a:p>
            <a:pPr marL="0" indent="0" algn="ctr">
              <a:buNone/>
            </a:pPr>
            <a:endParaRPr lang="en-US" sz="2600" i="1" u="sng" dirty="0"/>
          </a:p>
          <a:p>
            <a:pPr marL="0" indent="0" algn="ctr">
              <a:buNone/>
            </a:pPr>
            <a:r>
              <a:rPr lang="en-US" sz="4000" b="1" i="1" dirty="0"/>
              <a:t>The Government Information You Share</a:t>
            </a:r>
          </a:p>
          <a:p>
            <a:pPr marL="0" indent="0" algn="ctr">
              <a:buNone/>
            </a:pPr>
            <a:r>
              <a:rPr lang="en-US" sz="4000" b="1" i="1" dirty="0"/>
              <a:t>May be Held Against You!</a:t>
            </a:r>
          </a:p>
          <a:p>
            <a:pPr marL="0" indent="0" algn="ctr">
              <a:buNone/>
            </a:pPr>
            <a:endParaRPr lang="en-US" sz="4000" dirty="0"/>
          </a:p>
        </p:txBody>
      </p:sp>
      <p:pic>
        <p:nvPicPr>
          <p:cNvPr id="4" name="Picture 3">
            <a:extLst>
              <a:ext uri="{FF2B5EF4-FFF2-40B4-BE49-F238E27FC236}">
                <a16:creationId xmlns:a16="http://schemas.microsoft.com/office/drawing/2014/main" id="{17E6C8B4-334F-EFAB-2FB3-4AB188DAE304}"/>
              </a:ext>
            </a:extLst>
          </p:cNvPr>
          <p:cNvPicPr>
            <a:picLocks noChangeAspect="1"/>
          </p:cNvPicPr>
          <p:nvPr/>
        </p:nvPicPr>
        <p:blipFill>
          <a:blip r:embed="rId3"/>
          <a:stretch>
            <a:fillRect/>
          </a:stretch>
        </p:blipFill>
        <p:spPr>
          <a:xfrm>
            <a:off x="2718045" y="5458832"/>
            <a:ext cx="6755907" cy="1335603"/>
          </a:xfrm>
          <a:prstGeom prst="rect">
            <a:avLst/>
          </a:prstGeom>
        </p:spPr>
      </p:pic>
    </p:spTree>
    <p:extLst>
      <p:ext uri="{BB962C8B-B14F-4D97-AF65-F5344CB8AC3E}">
        <p14:creationId xmlns:p14="http://schemas.microsoft.com/office/powerpoint/2010/main" val="78976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8FBED2-6EE3-0577-EF1F-6FAC07A5175F}"/>
              </a:ext>
            </a:extLst>
          </p:cNvPr>
          <p:cNvPicPr>
            <a:picLocks noChangeAspect="1"/>
          </p:cNvPicPr>
          <p:nvPr/>
        </p:nvPicPr>
        <p:blipFill>
          <a:blip r:embed="rId2"/>
          <a:stretch>
            <a:fillRect/>
          </a:stretch>
        </p:blipFill>
        <p:spPr>
          <a:xfrm>
            <a:off x="3697798" y="0"/>
            <a:ext cx="4796403" cy="2255353"/>
          </a:xfrm>
          <a:prstGeom prst="rect">
            <a:avLst/>
          </a:prstGeom>
        </p:spPr>
      </p:pic>
      <p:sp>
        <p:nvSpPr>
          <p:cNvPr id="3" name="Content Placeholder 2">
            <a:extLst>
              <a:ext uri="{FF2B5EF4-FFF2-40B4-BE49-F238E27FC236}">
                <a16:creationId xmlns:a16="http://schemas.microsoft.com/office/drawing/2014/main" id="{73F78D93-447A-5E62-6E9C-C42DBDE2C4DE}"/>
              </a:ext>
            </a:extLst>
          </p:cNvPr>
          <p:cNvSpPr>
            <a:spLocks noGrp="1"/>
          </p:cNvSpPr>
          <p:nvPr>
            <p:ph idx="1"/>
          </p:nvPr>
        </p:nvSpPr>
        <p:spPr>
          <a:xfrm>
            <a:off x="838199" y="1451900"/>
            <a:ext cx="10515600" cy="4607718"/>
          </a:xfrm>
        </p:spPr>
        <p:txBody>
          <a:bodyPr>
            <a:normAutofit fontScale="47500" lnSpcReduction="20000"/>
          </a:bodyPr>
          <a:lstStyle/>
          <a:p>
            <a:endParaRPr lang="en-US" b="1" dirty="0"/>
          </a:p>
          <a:p>
            <a:endParaRPr lang="en-US" b="1" dirty="0"/>
          </a:p>
          <a:p>
            <a:pPr marL="0" indent="0" algn="ctr">
              <a:buNone/>
            </a:pPr>
            <a:endParaRPr lang="en-US" sz="2600" i="1" u="sng" dirty="0"/>
          </a:p>
          <a:p>
            <a:pPr marL="0" indent="0" algn="ctr">
              <a:buNone/>
            </a:pPr>
            <a:endParaRPr lang="en-US" sz="2600" i="1" u="sng" dirty="0"/>
          </a:p>
          <a:p>
            <a:pPr marL="0" indent="0" algn="ctr">
              <a:spcAft>
                <a:spcPts val="600"/>
              </a:spcAft>
              <a:buNone/>
            </a:pPr>
            <a:r>
              <a:rPr lang="en-US" sz="4000" b="1" i="1" u="sng" dirty="0"/>
              <a:t>No Legal Advice or Attorney-Client Relationship</a:t>
            </a:r>
          </a:p>
          <a:p>
            <a:pPr marL="0" indent="0" algn="just">
              <a:buNone/>
            </a:pPr>
            <a:r>
              <a:rPr lang="en-US" sz="5000" b="1" dirty="0">
                <a:latin typeface="Cordia New" panose="020B0502040204020203" pitchFamily="34" charset="-34"/>
                <a:cs typeface="Cordia New" panose="020B0502040204020203" pitchFamily="34" charset="-34"/>
              </a:rPr>
              <a:t>The materials and information provided at and for this conference have been prepared by Hyde Kelley LLP for educational and informational purposes only and are not legal advice or a substitute for legal counsel. This information is not intended to create, and receipt of it does not constitute, an attorney-client relationship. You should not rely or act upon this information without seeking professional counsel.</a:t>
            </a:r>
          </a:p>
          <a:p>
            <a:pPr marL="0" indent="0" algn="just">
              <a:buNone/>
            </a:pPr>
            <a:r>
              <a:rPr lang="en-US" sz="5000" b="1" dirty="0">
                <a:latin typeface="Cordia New" panose="020B0502040204020203" pitchFamily="34" charset="-34"/>
                <a:cs typeface="Cordia New" panose="020B0502040204020203" pitchFamily="34" charset="-34"/>
              </a:rPr>
              <a:t>While we would like to hear from you, we cannot represent you until we know that doing so will not create a conflict of interest legally or otherwise. Do not send us any confidential information until you speak with one of our attorneys and receive our authorization to send that information to us. Hyde Kelley LLP is under no duty of confidentiality to persons who send unsolicited any information by any means to our firm, its lawyers or staff.</a:t>
            </a:r>
          </a:p>
          <a:p>
            <a:pPr marL="0" indent="0" algn="just">
              <a:buNone/>
            </a:pPr>
            <a:r>
              <a:rPr lang="en-US" sz="6700" b="1" dirty="0">
                <a:latin typeface="Cordia New" panose="020B0502040204020203" pitchFamily="34" charset="-34"/>
                <a:cs typeface="Cordia New" panose="020B0502040204020203" pitchFamily="34" charset="-34"/>
              </a:rPr>
              <a:t>Web: </a:t>
            </a:r>
            <a:r>
              <a:rPr lang="en-US" sz="6700" b="1" dirty="0">
                <a:latin typeface="Cordia New" panose="020B0502040204020203" pitchFamily="34" charset="-34"/>
                <a:cs typeface="Cordia New" panose="020B0502040204020203" pitchFamily="34" charset="-34"/>
                <a:hlinkClick r:id="rId3"/>
              </a:rPr>
              <a:t>www.txlocalgovlaw.com</a:t>
            </a:r>
            <a:r>
              <a:rPr lang="en-US" sz="6700" b="1" dirty="0">
                <a:latin typeface="Cordia New" panose="020B0502040204020203" pitchFamily="34" charset="-34"/>
                <a:cs typeface="Cordia New" panose="020B0502040204020203" pitchFamily="34" charset="-34"/>
              </a:rPr>
              <a:t> | Voice: 512-686-0700 | Email: info@txlocalgovlaw.com</a:t>
            </a:r>
          </a:p>
        </p:txBody>
      </p:sp>
    </p:spTree>
    <p:extLst>
      <p:ext uri="{BB962C8B-B14F-4D97-AF65-F5344CB8AC3E}">
        <p14:creationId xmlns:p14="http://schemas.microsoft.com/office/powerpoint/2010/main" val="374791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a:t>
            </a:r>
            <a:r>
              <a:rPr lang="en-US" b="0" i="0" dirty="0">
                <a:solidFill>
                  <a:srgbClr val="252525"/>
                </a:solidFill>
                <a:effectLst/>
                <a:latin typeface="Georgia" panose="02040502050405020303" pitchFamily="18" charset="0"/>
              </a:rPr>
              <a:t>§ 39.06. Misuse of Official Information</a:t>
            </a:r>
            <a:r>
              <a:rPr lang="en-US" b="1" dirty="0"/>
              <a:t>”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lnSpcReduction="10000"/>
          </a:bodyPr>
          <a:lstStyle/>
          <a:p>
            <a:r>
              <a:rPr lang="en-US" dirty="0"/>
              <a:t>(a) A public servant commits an offense if, </a:t>
            </a:r>
            <a:r>
              <a:rPr lang="en-US" dirty="0">
                <a:solidFill>
                  <a:srgbClr val="00B0F0"/>
                </a:solidFill>
              </a:rPr>
              <a:t>in reliance on information </a:t>
            </a:r>
            <a:r>
              <a:rPr lang="en-US" dirty="0"/>
              <a:t>to </a:t>
            </a:r>
            <a:r>
              <a:rPr lang="en-US" dirty="0">
                <a:solidFill>
                  <a:srgbClr val="00B050"/>
                </a:solidFill>
              </a:rPr>
              <a:t>which the public servant has access by virtue of the person's office or employment </a:t>
            </a:r>
            <a:r>
              <a:rPr lang="en-US" dirty="0"/>
              <a:t>and </a:t>
            </a:r>
            <a:r>
              <a:rPr lang="en-US" dirty="0">
                <a:solidFill>
                  <a:srgbClr val="FF0000"/>
                </a:solidFill>
              </a:rPr>
              <a:t>that has not been made public</a:t>
            </a:r>
            <a:r>
              <a:rPr lang="en-US" dirty="0"/>
              <a:t>, the person:</a:t>
            </a:r>
          </a:p>
          <a:p>
            <a:r>
              <a:rPr lang="en-US" dirty="0"/>
              <a:t>(1) </a:t>
            </a:r>
            <a:r>
              <a:rPr lang="en-US" dirty="0">
                <a:solidFill>
                  <a:srgbClr val="FFC000"/>
                </a:solidFill>
              </a:rPr>
              <a:t>acquires or aids another to acquire </a:t>
            </a:r>
            <a:r>
              <a:rPr lang="en-US" dirty="0"/>
              <a:t>a </a:t>
            </a:r>
            <a:r>
              <a:rPr lang="en-US" dirty="0">
                <a:solidFill>
                  <a:srgbClr val="7030A0"/>
                </a:solidFill>
              </a:rPr>
              <a:t>pecuniary interest </a:t>
            </a:r>
            <a:r>
              <a:rPr lang="en-US" dirty="0"/>
              <a:t>in any </a:t>
            </a:r>
            <a:r>
              <a:rPr lang="en-US" dirty="0">
                <a:solidFill>
                  <a:srgbClr val="00B0F0"/>
                </a:solidFill>
              </a:rPr>
              <a:t>property, transaction, or enterprise that may be affected by the information</a:t>
            </a:r>
            <a:r>
              <a:rPr lang="en-US" dirty="0"/>
              <a:t>;</a:t>
            </a:r>
          </a:p>
          <a:p>
            <a:r>
              <a:rPr lang="en-US" dirty="0"/>
              <a:t>(2) </a:t>
            </a:r>
            <a:r>
              <a:rPr lang="en-US" dirty="0">
                <a:solidFill>
                  <a:srgbClr val="00B050"/>
                </a:solidFill>
              </a:rPr>
              <a:t>speculates or aids another to speculate </a:t>
            </a:r>
            <a:r>
              <a:rPr lang="en-US" dirty="0">
                <a:solidFill>
                  <a:srgbClr val="FF0000"/>
                </a:solidFill>
              </a:rPr>
              <a:t>on the basis of the information</a:t>
            </a:r>
            <a:r>
              <a:rPr lang="en-US" dirty="0"/>
              <a:t>; or</a:t>
            </a:r>
          </a:p>
          <a:p>
            <a:r>
              <a:rPr lang="en-US" dirty="0"/>
              <a:t>(3) </a:t>
            </a:r>
            <a:r>
              <a:rPr lang="en-US" dirty="0">
                <a:solidFill>
                  <a:srgbClr val="FFC000"/>
                </a:solidFill>
              </a:rPr>
              <a:t>as a public servant</a:t>
            </a:r>
            <a:r>
              <a:rPr lang="en-US" dirty="0"/>
              <a:t>, including as a school administrator, </a:t>
            </a:r>
            <a:r>
              <a:rPr lang="en-US" dirty="0">
                <a:solidFill>
                  <a:srgbClr val="7030A0"/>
                </a:solidFill>
              </a:rPr>
              <a:t>coerces another into suppressing or failing to report that information to a law enforcement agency</a:t>
            </a:r>
            <a:r>
              <a:rPr lang="en-US" dirty="0"/>
              <a:t>.</a:t>
            </a:r>
          </a:p>
        </p:txBody>
      </p:sp>
    </p:spTree>
    <p:extLst>
      <p:ext uri="{BB962C8B-B14F-4D97-AF65-F5344CB8AC3E}">
        <p14:creationId xmlns:p14="http://schemas.microsoft.com/office/powerpoint/2010/main" val="135438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a:t>
            </a:r>
            <a:r>
              <a:rPr lang="en-US" b="0" i="0" dirty="0">
                <a:solidFill>
                  <a:srgbClr val="252525"/>
                </a:solidFill>
                <a:effectLst/>
                <a:latin typeface="Georgia" panose="02040502050405020303" pitchFamily="18" charset="0"/>
              </a:rPr>
              <a:t>§ 39.06. Misuse of Official Information</a:t>
            </a:r>
            <a:r>
              <a:rPr lang="en-US" b="1" dirty="0"/>
              <a:t>”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fontScale="92500" lnSpcReduction="20000"/>
          </a:bodyPr>
          <a:lstStyle/>
          <a:p>
            <a:r>
              <a:rPr lang="en-US" dirty="0"/>
              <a:t>(b) A public servant commits an offense if </a:t>
            </a:r>
            <a:r>
              <a:rPr lang="en-US" dirty="0">
                <a:solidFill>
                  <a:srgbClr val="0070C0"/>
                </a:solidFill>
              </a:rPr>
              <a:t>with intent to obtain a benefit </a:t>
            </a:r>
            <a:r>
              <a:rPr lang="en-US" dirty="0">
                <a:solidFill>
                  <a:schemeClr val="accent2">
                    <a:lumMod val="75000"/>
                  </a:schemeClr>
                </a:solidFill>
              </a:rPr>
              <a:t>or with intent to harm or defraud another</a:t>
            </a:r>
            <a:r>
              <a:rPr lang="en-US" dirty="0"/>
              <a:t>, he </a:t>
            </a:r>
            <a:r>
              <a:rPr lang="en-US" dirty="0">
                <a:solidFill>
                  <a:srgbClr val="FF0000"/>
                </a:solidFill>
              </a:rPr>
              <a:t>discloses or uses information for a nongovernmental purpose</a:t>
            </a:r>
            <a:r>
              <a:rPr lang="en-US" dirty="0"/>
              <a:t> that:</a:t>
            </a:r>
          </a:p>
          <a:p>
            <a:r>
              <a:rPr lang="en-US" dirty="0"/>
              <a:t>(1) he </a:t>
            </a:r>
            <a:r>
              <a:rPr lang="en-US" dirty="0">
                <a:solidFill>
                  <a:srgbClr val="FFC000"/>
                </a:solidFill>
              </a:rPr>
              <a:t>has access to by means of his office or employment</a:t>
            </a:r>
            <a:r>
              <a:rPr lang="en-US" dirty="0"/>
              <a:t>; and</a:t>
            </a:r>
          </a:p>
          <a:p>
            <a:r>
              <a:rPr lang="en-US" dirty="0"/>
              <a:t>(2) </a:t>
            </a:r>
            <a:r>
              <a:rPr lang="en-US" dirty="0">
                <a:solidFill>
                  <a:srgbClr val="00B050"/>
                </a:solidFill>
              </a:rPr>
              <a:t>has not been made public</a:t>
            </a:r>
            <a:r>
              <a:rPr lang="en-US" dirty="0"/>
              <a:t>.</a:t>
            </a:r>
          </a:p>
          <a:p>
            <a:pPr marL="0" indent="0">
              <a:buNone/>
            </a:pPr>
            <a:endParaRPr lang="en-US" dirty="0"/>
          </a:p>
          <a:p>
            <a:r>
              <a:rPr lang="en-US" dirty="0"/>
              <a:t>(c) A person commits an offense if, </a:t>
            </a:r>
            <a:r>
              <a:rPr lang="en-US" dirty="0">
                <a:solidFill>
                  <a:srgbClr val="0070C0"/>
                </a:solidFill>
              </a:rPr>
              <a:t>with intent to obtain a benefit </a:t>
            </a:r>
            <a:r>
              <a:rPr lang="en-US" dirty="0">
                <a:solidFill>
                  <a:schemeClr val="accent2">
                    <a:lumMod val="75000"/>
                  </a:schemeClr>
                </a:solidFill>
              </a:rPr>
              <a:t>or with intent to harm or defraud another</a:t>
            </a:r>
            <a:r>
              <a:rPr lang="en-US" dirty="0"/>
              <a:t>, he </a:t>
            </a:r>
            <a:r>
              <a:rPr lang="en-US" dirty="0">
                <a:solidFill>
                  <a:srgbClr val="FF0000"/>
                </a:solidFill>
              </a:rPr>
              <a:t>solicits or receives </a:t>
            </a:r>
            <a:r>
              <a:rPr lang="en-US" dirty="0"/>
              <a:t>from a public servant </a:t>
            </a:r>
            <a:r>
              <a:rPr lang="en-US" dirty="0">
                <a:solidFill>
                  <a:srgbClr val="FFC000"/>
                </a:solidFill>
              </a:rPr>
              <a:t>information</a:t>
            </a:r>
            <a:r>
              <a:rPr lang="en-US" dirty="0"/>
              <a:t> that:</a:t>
            </a:r>
          </a:p>
          <a:p>
            <a:r>
              <a:rPr lang="en-US" dirty="0"/>
              <a:t>(1) the public servant has </a:t>
            </a:r>
            <a:r>
              <a:rPr lang="en-US" dirty="0">
                <a:solidFill>
                  <a:srgbClr val="00B050"/>
                </a:solidFill>
              </a:rPr>
              <a:t>access to by means of his office or employment</a:t>
            </a:r>
            <a:r>
              <a:rPr lang="en-US" dirty="0"/>
              <a:t>; and</a:t>
            </a:r>
          </a:p>
          <a:p>
            <a:r>
              <a:rPr lang="en-US" dirty="0"/>
              <a:t>(2) </a:t>
            </a:r>
            <a:r>
              <a:rPr lang="en-US" dirty="0">
                <a:solidFill>
                  <a:srgbClr val="0070C0"/>
                </a:solidFill>
              </a:rPr>
              <a:t>has not been made public</a:t>
            </a:r>
            <a:r>
              <a:rPr lang="en-US" dirty="0"/>
              <a:t>.</a:t>
            </a:r>
          </a:p>
        </p:txBody>
      </p:sp>
    </p:spTree>
    <p:extLst>
      <p:ext uri="{BB962C8B-B14F-4D97-AF65-F5344CB8AC3E}">
        <p14:creationId xmlns:p14="http://schemas.microsoft.com/office/powerpoint/2010/main" val="61769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a:t>
            </a:r>
            <a:r>
              <a:rPr lang="en-US" b="0" i="0" dirty="0">
                <a:solidFill>
                  <a:srgbClr val="252525"/>
                </a:solidFill>
                <a:effectLst/>
                <a:latin typeface="Georgia" panose="02040502050405020303" pitchFamily="18" charset="0"/>
              </a:rPr>
              <a:t>§ 39.06. Misuse of Official Information</a:t>
            </a:r>
            <a:r>
              <a:rPr lang="en-US" b="1" dirty="0"/>
              <a:t>”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(d) In this section, “</a:t>
            </a:r>
            <a:r>
              <a:rPr lang="en-US" dirty="0">
                <a:solidFill>
                  <a:srgbClr val="0070C0"/>
                </a:solidFill>
              </a:rPr>
              <a:t>information that has not been made public</a:t>
            </a:r>
            <a:r>
              <a:rPr lang="en-US" dirty="0"/>
              <a:t>” means </a:t>
            </a:r>
            <a:r>
              <a:rPr lang="en-US" dirty="0">
                <a:solidFill>
                  <a:srgbClr val="FFC000"/>
                </a:solidFill>
              </a:rPr>
              <a:t>any information to which the public does not generally have access</a:t>
            </a:r>
            <a:r>
              <a:rPr lang="en-US" dirty="0"/>
              <a:t>, and </a:t>
            </a:r>
            <a:r>
              <a:rPr lang="en-US" dirty="0">
                <a:solidFill>
                  <a:srgbClr val="7030A0"/>
                </a:solidFill>
              </a:rPr>
              <a:t>that is prohibited from disclosure under Chapter 552</a:t>
            </a:r>
            <a:r>
              <a:rPr lang="en-US" dirty="0"/>
              <a:t>, Government Code.</a:t>
            </a:r>
          </a:p>
          <a:p>
            <a:r>
              <a:rPr lang="en-US" dirty="0"/>
              <a:t>(e) Except as provided by Subsection (f), an </a:t>
            </a:r>
            <a:r>
              <a:rPr lang="en-US" dirty="0">
                <a:solidFill>
                  <a:srgbClr val="FF0000"/>
                </a:solidFill>
              </a:rPr>
              <a:t>offense under this section is a felony of the third degree</a:t>
            </a:r>
            <a:r>
              <a:rPr lang="en-US" dirty="0"/>
              <a:t>.</a:t>
            </a:r>
          </a:p>
          <a:p>
            <a:r>
              <a:rPr lang="en-US" dirty="0"/>
              <a:t>(f) An offense under Subsection </a:t>
            </a:r>
            <a:r>
              <a:rPr lang="en-US" dirty="0">
                <a:solidFill>
                  <a:srgbClr val="00B0F0"/>
                </a:solidFill>
              </a:rPr>
              <a:t>(a)(3) is a Class C misdemeanor</a:t>
            </a:r>
            <a:r>
              <a:rPr lang="en-US" dirty="0"/>
              <a:t>.</a:t>
            </a:r>
          </a:p>
        </p:txBody>
      </p:sp>
    </p:spTree>
    <p:extLst>
      <p:ext uri="{BB962C8B-B14F-4D97-AF65-F5344CB8AC3E}">
        <p14:creationId xmlns:p14="http://schemas.microsoft.com/office/powerpoint/2010/main" val="63340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“The Seeker of Information….”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A citizen journalist (“CJ”) in Laredo, Texas publishing stories on her Facebook page. </a:t>
            </a:r>
          </a:p>
          <a:p>
            <a:pPr lvl="1"/>
            <a:r>
              <a:rPr lang="en-US" dirty="0"/>
              <a:t>Uses a cell phone to live-stream video footage of crime scenes and traffic accidents. The reporting frequently includes colorful—and often unfiltered—commentary. </a:t>
            </a:r>
          </a:p>
          <a:p>
            <a:pPr lvl="1"/>
            <a:r>
              <a:rPr lang="en-US" dirty="0"/>
              <a:t>Considered by some to be one of Laredo's most popular news sources, CJ has more than 120,000 Facebook followers. </a:t>
            </a:r>
          </a:p>
          <a:p>
            <a:pPr lvl="1"/>
            <a:r>
              <a:rPr lang="en-US" dirty="0"/>
              <a:t>CJ is not shy about criticizing law enforcement. </a:t>
            </a:r>
          </a:p>
          <a:p>
            <a:pPr lvl="1"/>
            <a:r>
              <a:rPr lang="en-US" dirty="0"/>
              <a:t>Local law enforcement officials were less than enthused with CJ’s reporting.</a:t>
            </a:r>
          </a:p>
        </p:txBody>
      </p:sp>
    </p:spTree>
    <p:extLst>
      <p:ext uri="{BB962C8B-B14F-4D97-AF65-F5344CB8AC3E}">
        <p14:creationId xmlns:p14="http://schemas.microsoft.com/office/powerpoint/2010/main" val="377751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“The Instrument of Corruption….”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fontScale="92500"/>
          </a:bodyPr>
          <a:lstStyle/>
          <a:p>
            <a:r>
              <a:rPr lang="en-US" dirty="0"/>
              <a:t>In April 2017, CJ did a story about a man who committed suicide. </a:t>
            </a:r>
          </a:p>
          <a:p>
            <a:pPr lvl="1"/>
            <a:r>
              <a:rPr lang="en-US" dirty="0"/>
              <a:t>The man by name was revealed and that he was an agent with the U.S. Border Patrol. </a:t>
            </a:r>
          </a:p>
          <a:p>
            <a:pPr lvl="1"/>
            <a:r>
              <a:rPr lang="en-US" dirty="0"/>
              <a:t>CJ states the info was first uncovered from talking to a janitor who worked near the scene of the suicide. </a:t>
            </a:r>
          </a:p>
          <a:p>
            <a:pPr lvl="1"/>
            <a:r>
              <a:rPr lang="en-US" dirty="0"/>
              <a:t>She then contacted LPD Officer Barbara Goodman, who confirmed the man's identity.</a:t>
            </a:r>
          </a:p>
          <a:p>
            <a:r>
              <a:rPr lang="en-US" dirty="0"/>
              <a:t>A month later, CJ published the last name of a family involved in a fatal car accident in Laredo. </a:t>
            </a:r>
          </a:p>
          <a:p>
            <a:pPr lvl="1"/>
            <a:r>
              <a:rPr lang="en-US" dirty="0"/>
              <a:t>She first learned the family's identity from a relative of the family who saw a video that CJ posted. </a:t>
            </a:r>
          </a:p>
          <a:p>
            <a:pPr lvl="1"/>
            <a:r>
              <a:rPr lang="en-US" dirty="0"/>
              <a:t>Again, Villarreal contacted Officer Goodman, and again, the officer verified this information.</a:t>
            </a:r>
          </a:p>
        </p:txBody>
      </p:sp>
    </p:spTree>
    <p:extLst>
      <p:ext uri="{BB962C8B-B14F-4D97-AF65-F5344CB8AC3E}">
        <p14:creationId xmlns:p14="http://schemas.microsoft.com/office/powerpoint/2010/main" val="220868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FA9A-01E0-A58B-9239-5FCD2CBEC6C9}"/>
              </a:ext>
            </a:extLst>
          </p:cNvPr>
          <p:cNvSpPr>
            <a:spLocks noGrp="1"/>
          </p:cNvSpPr>
          <p:nvPr>
            <p:ph type="title"/>
          </p:nvPr>
        </p:nvSpPr>
        <p:spPr/>
        <p:txBody>
          <a:bodyPr/>
          <a:lstStyle/>
          <a:p>
            <a:pPr algn="ctr"/>
            <a:r>
              <a:rPr lang="en-US" b="1" dirty="0"/>
              <a:t>“First Violation – “POP”….” </a:t>
            </a:r>
          </a:p>
        </p:txBody>
      </p:sp>
      <p:sp>
        <p:nvSpPr>
          <p:cNvPr id="3" name="Content Placeholder 2">
            <a:extLst>
              <a:ext uri="{FF2B5EF4-FFF2-40B4-BE49-F238E27FC236}">
                <a16:creationId xmlns:a16="http://schemas.microsoft.com/office/drawing/2014/main" id="{B14DE580-F242-95B7-8A68-9F710FAAAE2B}"/>
              </a:ext>
            </a:extLst>
          </p:cNvPr>
          <p:cNvSpPr>
            <a:spLocks noGrp="1"/>
          </p:cNvSpPr>
          <p:nvPr>
            <p:ph idx="1"/>
          </p:nvPr>
        </p:nvSpPr>
        <p:spPr/>
        <p:txBody>
          <a:bodyPr>
            <a:normAutofit/>
          </a:bodyPr>
          <a:lstStyle/>
          <a:p>
            <a:r>
              <a:rPr lang="en-US" dirty="0"/>
              <a:t>Six months later, two arrest warrants were issued for CJ for violating Texas Penal Code § 39.06(c). </a:t>
            </a:r>
          </a:p>
          <a:p>
            <a:r>
              <a:rPr lang="en-US" dirty="0"/>
              <a:t>Local officials have never brought a prosecution under § 39.06(c) in the nearly three-decade history of that provision.</a:t>
            </a:r>
          </a:p>
          <a:p>
            <a:r>
              <a:rPr lang="en-US" dirty="0"/>
              <a:t>It was alleged that CJ Villarreal solicited or received the names of the suicide victim and the traffic accident victims (“nonpublic” information). </a:t>
            </a:r>
          </a:p>
          <a:p>
            <a:r>
              <a:rPr lang="en-US" dirty="0"/>
              <a:t>It was further alleged that Villarreal benefitted from publishing this information before other news outlets, by gaining additional followers on her Facebook page. </a:t>
            </a:r>
          </a:p>
        </p:txBody>
      </p:sp>
    </p:spTree>
    <p:extLst>
      <p:ext uri="{BB962C8B-B14F-4D97-AF65-F5344CB8AC3E}">
        <p14:creationId xmlns:p14="http://schemas.microsoft.com/office/powerpoint/2010/main" val="396049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8C3B3-2FB3-4500-84F3-2CFB57B538E9}"/>
</file>

<file path=customXml/itemProps2.xml><?xml version="1.0" encoding="utf-8"?>
<ds:datastoreItem xmlns:ds="http://schemas.openxmlformats.org/officeDocument/2006/customXml" ds:itemID="{2F2B4650-1001-41AD-9B25-472CE185EEBC}"/>
</file>

<file path=docProps/app.xml><?xml version="1.0" encoding="utf-8"?>
<Properties xmlns="http://schemas.openxmlformats.org/officeDocument/2006/extended-properties" xmlns:vt="http://schemas.openxmlformats.org/officeDocument/2006/docPropsVTypes">
  <TotalTime>5294</TotalTime>
  <Words>1544</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Cordia New</vt:lpstr>
      <vt:lpstr>Georgia</vt:lpstr>
      <vt:lpstr>Office Theme</vt:lpstr>
      <vt:lpstr>PowerPoint Presentation</vt:lpstr>
      <vt:lpstr>PowerPoint Presentation</vt:lpstr>
      <vt:lpstr>PowerPoint Presentation</vt:lpstr>
      <vt:lpstr>“§ 39.06. Misuse of Official Information” </vt:lpstr>
      <vt:lpstr>“§ 39.06. Misuse of Official Information” </vt:lpstr>
      <vt:lpstr>“§ 39.06. Misuse of Official Information” </vt:lpstr>
      <vt:lpstr>“The Seeker of Information….” </vt:lpstr>
      <vt:lpstr>“The Instrument of Corruption….” </vt:lpstr>
      <vt:lpstr>“First Violation – “POP”….” </vt:lpstr>
      <vt:lpstr>“§ 39.06. Misuse of Official Information” </vt:lpstr>
      <vt:lpstr>“You can beat the rap, but not the ride….” </vt:lpstr>
      <vt:lpstr>“Going on the offensive….” </vt:lpstr>
      <vt:lpstr>“Immunity shall set one free….” </vt:lpstr>
      <vt:lpstr>“The Final Answer….” </vt:lpstr>
      <vt:lpstr>“Tune in next time….” </vt:lpstr>
      <vt:lpstr>“Breaking the Law, Breaking the law….” </vt:lpstr>
      <vt:lpstr>“What will SCOTUS do?”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Hyde</dc:creator>
  <cp:lastModifiedBy>George Hyde</cp:lastModifiedBy>
  <cp:revision>4</cp:revision>
  <dcterms:created xsi:type="dcterms:W3CDTF">2023-03-24T20:57:59Z</dcterms:created>
  <dcterms:modified xsi:type="dcterms:W3CDTF">2024-04-30T18:30:37Z</dcterms:modified>
</cp:coreProperties>
</file>