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Hammersmith One" panose="02010703030501060504" pitchFamily="2" charset="77"/>
      <p:regular r:id="rId21"/>
    </p:embeddedFont>
    <p:embeddedFont>
      <p:font typeface="Lexend Giga" pitchFamily="2" charset="77"/>
      <p:regular r:id="rId22"/>
      <p:bold r:id="rId23"/>
    </p:embeddedFont>
    <p:embeddedFont>
      <p:font typeface="Lexend Giga Bold" pitchFamily="2" charset="77"/>
      <p:bold r:id="rId24"/>
      <p:italic r:id="rId25"/>
      <p:boldItalic r:id="rId26"/>
    </p:embeddedFont>
    <p:embeddedFont>
      <p:font typeface="Lexend Giga Medium" pitchFamily="2" charset="77"/>
      <p:regular r:id="rId27"/>
    </p:embeddedFont>
    <p:embeddedFont>
      <p:font typeface="Source Sans Pro" panose="020B0503030403020204" pitchFamily="34" charset="0"/>
      <p:regular r:id="rId28"/>
      <p:bold r:id="rId29"/>
      <p:italic r:id="rId30"/>
      <p:boldItalic r:id="rId31"/>
    </p:embeddedFont>
    <p:embeddedFont>
      <p:font typeface="Source Sans Pro Bold" panose="020B070303040302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6" autoAdjust="0"/>
    <p:restoredTop sz="94433" autoAdjust="0"/>
  </p:normalViewPr>
  <p:slideViewPr>
    <p:cSldViewPr>
      <p:cViewPr varScale="1">
        <p:scale>
          <a:sx n="34" d="100"/>
          <a:sy n="34" d="100"/>
        </p:scale>
        <p:origin x="232" y="7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customXml" Target="../customXml/item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485" t="-12531" b="-37789"/>
            </a:stretch>
          </a:blipFill>
        </p:spPr>
        <p:txBody>
          <a:bodyPr/>
          <a:lstStyle/>
          <a:p>
            <a:endParaRPr lang="en-US"/>
          </a:p>
        </p:txBody>
      </p:sp>
      <p:sp>
        <p:nvSpPr>
          <p:cNvPr id="3" name="Freeform 3"/>
          <p:cNvSpPr/>
          <p:nvPr/>
        </p:nvSpPr>
        <p:spPr>
          <a:xfrm>
            <a:off x="14413426" y="8619649"/>
            <a:ext cx="3874574" cy="2179448"/>
          </a:xfrm>
          <a:custGeom>
            <a:avLst/>
            <a:gdLst/>
            <a:ahLst/>
            <a:cxnLst/>
            <a:rect l="l" t="t" r="r" b="b"/>
            <a:pathLst>
              <a:path w="3874574" h="2179448">
                <a:moveTo>
                  <a:pt x="0" y="0"/>
                </a:moveTo>
                <a:lnTo>
                  <a:pt x="3874574" y="0"/>
                </a:lnTo>
                <a:lnTo>
                  <a:pt x="3874574" y="2179448"/>
                </a:lnTo>
                <a:lnTo>
                  <a:pt x="0" y="217944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7869658" y="253395"/>
            <a:ext cx="9922828" cy="2625043"/>
          </a:xfrm>
          <a:prstGeom prst="rect">
            <a:avLst/>
          </a:prstGeom>
        </p:spPr>
        <p:txBody>
          <a:bodyPr lIns="0" tIns="0" rIns="0" bIns="0" rtlCol="0" anchor="t">
            <a:spAutoFit/>
          </a:bodyPr>
          <a:lstStyle/>
          <a:p>
            <a:pPr algn="ctr">
              <a:lnSpc>
                <a:spcPts val="7037"/>
              </a:lnSpc>
            </a:pPr>
            <a:r>
              <a:rPr lang="en-US" sz="5026" spc="834">
                <a:solidFill>
                  <a:srgbClr val="FFFFFF"/>
                </a:solidFill>
                <a:latin typeface="Lexend Giga Medium"/>
              </a:rPr>
              <a:t>THE ART OF EMOTIONAL INTELLIGENCE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4847247"/>
            <a:ext cx="7978044" cy="7978044"/>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13572" r="-13572"/>
              </a:stretch>
            </a:blipFill>
          </p:spPr>
          <p:txBody>
            <a:bodyPr/>
            <a:lstStyle/>
            <a:p>
              <a:endParaRPr lang="en-US"/>
            </a:p>
          </p:txBody>
        </p:sp>
      </p:grpSp>
      <p:grpSp>
        <p:nvGrpSpPr>
          <p:cNvPr id="4" name="Group 4"/>
          <p:cNvGrpSpPr/>
          <p:nvPr/>
        </p:nvGrpSpPr>
        <p:grpSpPr>
          <a:xfrm>
            <a:off x="2202735" y="1142542"/>
            <a:ext cx="5014988" cy="5501817"/>
            <a:chOff x="0" y="0"/>
            <a:chExt cx="2120535" cy="2326386"/>
          </a:xfrm>
        </p:grpSpPr>
        <p:sp>
          <p:nvSpPr>
            <p:cNvPr id="5" name="Freeform 5"/>
            <p:cNvSpPr/>
            <p:nvPr/>
          </p:nvSpPr>
          <p:spPr>
            <a:xfrm>
              <a:off x="0" y="0"/>
              <a:ext cx="2120535" cy="2326386"/>
            </a:xfrm>
            <a:custGeom>
              <a:avLst/>
              <a:gdLst/>
              <a:ahLst/>
              <a:cxnLst/>
              <a:rect l="l" t="t" r="r" b="b"/>
              <a:pathLst>
                <a:path w="2120535" h="2326386">
                  <a:moveTo>
                    <a:pt x="1996075" y="2326386"/>
                  </a:moveTo>
                  <a:lnTo>
                    <a:pt x="124460" y="2326386"/>
                  </a:lnTo>
                  <a:cubicBezTo>
                    <a:pt x="55880" y="2326386"/>
                    <a:pt x="0" y="2270506"/>
                    <a:pt x="0" y="2201925"/>
                  </a:cubicBezTo>
                  <a:lnTo>
                    <a:pt x="0" y="124460"/>
                  </a:lnTo>
                  <a:cubicBezTo>
                    <a:pt x="0" y="55880"/>
                    <a:pt x="55880" y="0"/>
                    <a:pt x="124460" y="0"/>
                  </a:cubicBezTo>
                  <a:lnTo>
                    <a:pt x="1996075" y="0"/>
                  </a:lnTo>
                  <a:cubicBezTo>
                    <a:pt x="2064655" y="0"/>
                    <a:pt x="2120535" y="55880"/>
                    <a:pt x="2120535" y="124460"/>
                  </a:cubicBezTo>
                  <a:lnTo>
                    <a:pt x="2120535" y="2201926"/>
                  </a:lnTo>
                  <a:cubicBezTo>
                    <a:pt x="2120535" y="2270506"/>
                    <a:pt x="2064655" y="2326386"/>
                    <a:pt x="1996075" y="2326386"/>
                  </a:cubicBezTo>
                  <a:close/>
                </a:path>
              </a:pathLst>
            </a:custGeom>
            <a:solidFill>
              <a:srgbClr val="000000"/>
            </a:solidFill>
          </p:spPr>
          <p:txBody>
            <a:bodyPr/>
            <a:lstStyle/>
            <a:p>
              <a:endParaRPr lang="en-US"/>
            </a:p>
          </p:txBody>
        </p:sp>
      </p:grpSp>
      <p:grpSp>
        <p:nvGrpSpPr>
          <p:cNvPr id="6" name="Group 6"/>
          <p:cNvGrpSpPr/>
          <p:nvPr/>
        </p:nvGrpSpPr>
        <p:grpSpPr>
          <a:xfrm>
            <a:off x="7976832" y="7799234"/>
            <a:ext cx="1459066" cy="145906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US"/>
            </a:p>
          </p:txBody>
        </p:sp>
      </p:grpSp>
      <p:sp>
        <p:nvSpPr>
          <p:cNvPr id="8" name="AutoShape 8"/>
          <p:cNvSpPr/>
          <p:nvPr/>
        </p:nvSpPr>
        <p:spPr>
          <a:xfrm rot="5400000">
            <a:off x="8420611" y="8490667"/>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9" name="Freeform 9"/>
          <p:cNvSpPr/>
          <p:nvPr/>
        </p:nvSpPr>
        <p:spPr>
          <a:xfrm>
            <a:off x="4118721" y="2151441"/>
            <a:ext cx="1183015" cy="1183015"/>
          </a:xfrm>
          <a:custGeom>
            <a:avLst/>
            <a:gdLst/>
            <a:ahLst/>
            <a:cxnLst/>
            <a:rect l="l" t="t" r="r" b="b"/>
            <a:pathLst>
              <a:path w="1183015" h="1183015">
                <a:moveTo>
                  <a:pt x="0" y="0"/>
                </a:moveTo>
                <a:lnTo>
                  <a:pt x="1183015" y="0"/>
                </a:lnTo>
                <a:lnTo>
                  <a:pt x="1183015" y="1183015"/>
                </a:lnTo>
                <a:lnTo>
                  <a:pt x="0" y="118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9435898" y="3044063"/>
            <a:ext cx="7823402" cy="3921126"/>
          </a:xfrm>
          <a:prstGeom prst="rect">
            <a:avLst/>
          </a:prstGeom>
        </p:spPr>
        <p:txBody>
          <a:bodyPr lIns="0" tIns="0" rIns="0" bIns="0" rtlCol="0" anchor="t">
            <a:spAutoFit/>
          </a:bodyPr>
          <a:lstStyle/>
          <a:p>
            <a:pPr algn="ctr">
              <a:lnSpc>
                <a:spcPts val="7600"/>
              </a:lnSpc>
            </a:pPr>
            <a:r>
              <a:rPr lang="en-US" sz="8000">
                <a:solidFill>
                  <a:srgbClr val="141414"/>
                </a:solidFill>
                <a:latin typeface="Lexend Giga Bold"/>
              </a:rPr>
              <a:t>How can you release those stamps?</a:t>
            </a:r>
          </a:p>
        </p:txBody>
      </p:sp>
      <p:sp>
        <p:nvSpPr>
          <p:cNvPr id="11" name="TextBox 11"/>
          <p:cNvSpPr txBox="1"/>
          <p:nvPr/>
        </p:nvSpPr>
        <p:spPr>
          <a:xfrm>
            <a:off x="2682575" y="3753846"/>
            <a:ext cx="4055308" cy="447675"/>
          </a:xfrm>
          <a:prstGeom prst="rect">
            <a:avLst/>
          </a:prstGeom>
        </p:spPr>
        <p:txBody>
          <a:bodyPr lIns="0" tIns="0" rIns="0" bIns="0" rtlCol="0" anchor="t">
            <a:spAutoFit/>
          </a:bodyPr>
          <a:lstStyle/>
          <a:p>
            <a:pPr algn="ctr">
              <a:lnSpc>
                <a:spcPts val="3419"/>
              </a:lnSpc>
            </a:pPr>
            <a:r>
              <a:rPr lang="en-US" sz="3600">
                <a:solidFill>
                  <a:srgbClr val="FFFFFF"/>
                </a:solidFill>
                <a:latin typeface="Lexend Giga Bold"/>
              </a:rPr>
              <a:t>Check-In</a:t>
            </a:r>
          </a:p>
        </p:txBody>
      </p:sp>
      <p:sp>
        <p:nvSpPr>
          <p:cNvPr id="12" name="Freeform 12"/>
          <p:cNvSpPr/>
          <p:nvPr/>
        </p:nvSpPr>
        <p:spPr>
          <a:xfrm>
            <a:off x="0" y="0"/>
            <a:ext cx="1938171" cy="511562"/>
          </a:xfrm>
          <a:custGeom>
            <a:avLst/>
            <a:gdLst/>
            <a:ahLst/>
            <a:cxnLst/>
            <a:rect l="l" t="t" r="r" b="b"/>
            <a:pathLst>
              <a:path w="1938171" h="511562">
                <a:moveTo>
                  <a:pt x="0" y="0"/>
                </a:moveTo>
                <a:lnTo>
                  <a:pt x="1938171" y="0"/>
                </a:lnTo>
                <a:lnTo>
                  <a:pt x="1938171" y="511562"/>
                </a:lnTo>
                <a:lnTo>
                  <a:pt x="0" y="511562"/>
                </a:lnTo>
                <a:lnTo>
                  <a:pt x="0" y="0"/>
                </a:lnTo>
                <a:close/>
              </a:path>
            </a:pathLst>
          </a:custGeom>
          <a:blipFill>
            <a:blip r:embed="rId5"/>
            <a:stretch>
              <a:fillRect l="-18759" t="-201233" r="-16137" b="-209853"/>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702591" y="-1555028"/>
            <a:ext cx="12662994" cy="12662994"/>
            <a:chOff x="0" y="0"/>
            <a:chExt cx="6350000" cy="6350000"/>
          </a:xfrm>
        </p:grpSpPr>
        <p:sp>
          <p:nvSpPr>
            <p:cNvPr id="3" name="Freeform 3"/>
            <p:cNvSpPr/>
            <p:nvPr/>
          </p:nvSpPr>
          <p:spPr>
            <a:xfrm flipH="1">
              <a:off x="0" y="0"/>
              <a:ext cx="6351270" cy="6350000"/>
            </a:xfrm>
            <a:custGeom>
              <a:avLst/>
              <a:gdLst/>
              <a:ahLst/>
              <a:cxnLst/>
              <a:rect l="l" t="t" r="r" b="b"/>
              <a:pathLst>
                <a:path w="6351270" h="6350000">
                  <a:moveTo>
                    <a:pt x="365761" y="0"/>
                  </a:moveTo>
                  <a:lnTo>
                    <a:pt x="5986780" y="0"/>
                  </a:lnTo>
                  <a:cubicBezTo>
                    <a:pt x="6188710" y="0"/>
                    <a:pt x="6351270" y="162560"/>
                    <a:pt x="6351270" y="364490"/>
                  </a:cubicBezTo>
                  <a:lnTo>
                    <a:pt x="6351270" y="5986780"/>
                  </a:lnTo>
                  <a:cubicBezTo>
                    <a:pt x="6351270" y="6187440"/>
                    <a:pt x="6188710" y="6350000"/>
                    <a:pt x="5986780" y="6350000"/>
                  </a:cubicBezTo>
                  <a:lnTo>
                    <a:pt x="364490" y="6350000"/>
                  </a:lnTo>
                  <a:cubicBezTo>
                    <a:pt x="163830" y="6350000"/>
                    <a:pt x="0" y="6187440"/>
                    <a:pt x="0" y="5985510"/>
                  </a:cubicBezTo>
                  <a:lnTo>
                    <a:pt x="0" y="364490"/>
                  </a:lnTo>
                  <a:cubicBezTo>
                    <a:pt x="1270" y="162560"/>
                    <a:pt x="163830" y="0"/>
                    <a:pt x="365761" y="0"/>
                  </a:cubicBezTo>
                  <a:close/>
                </a:path>
              </a:pathLst>
            </a:custGeom>
            <a:blipFill>
              <a:blip r:embed="rId2"/>
              <a:stretch>
                <a:fillRect l="-6596" r="-43326"/>
              </a:stretch>
            </a:blipFill>
          </p:spPr>
          <p:txBody>
            <a:bodyPr/>
            <a:lstStyle/>
            <a:p>
              <a:endParaRPr lang="en-US"/>
            </a:p>
          </p:txBody>
        </p:sp>
      </p:grpSp>
      <p:grpSp>
        <p:nvGrpSpPr>
          <p:cNvPr id="4" name="Group 4"/>
          <p:cNvGrpSpPr/>
          <p:nvPr/>
        </p:nvGrpSpPr>
        <p:grpSpPr>
          <a:xfrm>
            <a:off x="12086175" y="3355337"/>
            <a:ext cx="5057657" cy="6159012"/>
            <a:chOff x="0" y="0"/>
            <a:chExt cx="2138577" cy="2604273"/>
          </a:xfrm>
        </p:grpSpPr>
        <p:sp>
          <p:nvSpPr>
            <p:cNvPr id="5" name="Freeform 5"/>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000000"/>
            </a:solidFill>
          </p:spPr>
          <p:txBody>
            <a:bodyPr/>
            <a:lstStyle/>
            <a:p>
              <a:endParaRPr lang="en-US"/>
            </a:p>
          </p:txBody>
        </p:sp>
      </p:grpSp>
      <p:sp>
        <p:nvSpPr>
          <p:cNvPr id="6" name="TextBox 6"/>
          <p:cNvSpPr txBox="1"/>
          <p:nvPr/>
        </p:nvSpPr>
        <p:spPr>
          <a:xfrm>
            <a:off x="12543324" y="4410193"/>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Timing</a:t>
            </a:r>
          </a:p>
        </p:txBody>
      </p:sp>
      <p:sp>
        <p:nvSpPr>
          <p:cNvPr id="7" name="TextBox 7"/>
          <p:cNvSpPr txBox="1"/>
          <p:nvPr/>
        </p:nvSpPr>
        <p:spPr>
          <a:xfrm>
            <a:off x="12609266" y="6719368"/>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Recovery Time</a:t>
            </a:r>
          </a:p>
          <a:p>
            <a:pPr marL="604519" lvl="1" indent="-302260">
              <a:lnSpc>
                <a:spcPts val="4227"/>
              </a:lnSpc>
              <a:buFont typeface="Arial"/>
              <a:buChar char="•"/>
            </a:pPr>
            <a:r>
              <a:rPr lang="en-US" sz="2799">
                <a:solidFill>
                  <a:srgbClr val="FFFFFF"/>
                </a:solidFill>
                <a:latin typeface="Source Sans Pro"/>
              </a:rPr>
              <a:t>Impact</a:t>
            </a:r>
          </a:p>
        </p:txBody>
      </p:sp>
      <p:sp>
        <p:nvSpPr>
          <p:cNvPr id="8" name="AutoShape 8"/>
          <p:cNvSpPr/>
          <p:nvPr/>
        </p:nvSpPr>
        <p:spPr>
          <a:xfrm>
            <a:off x="12459848" y="6420555"/>
            <a:ext cx="4310311" cy="0"/>
          </a:xfrm>
          <a:prstGeom prst="line">
            <a:avLst/>
          </a:prstGeom>
          <a:ln w="28575" cap="rnd">
            <a:solidFill>
              <a:srgbClr val="FFFFFF"/>
            </a:solidFill>
            <a:prstDash val="solid"/>
            <a:headEnd type="none" w="sm" len="sm"/>
            <a:tailEnd type="none" w="sm" len="sm"/>
          </a:ln>
        </p:spPr>
        <p:txBody>
          <a:bodyPr/>
          <a:lstStyle/>
          <a:p>
            <a:endParaRPr lang="en-US"/>
          </a:p>
        </p:txBody>
      </p:sp>
      <p:sp>
        <p:nvSpPr>
          <p:cNvPr id="9" name="TextBox 9"/>
          <p:cNvSpPr txBox="1"/>
          <p:nvPr/>
        </p:nvSpPr>
        <p:spPr>
          <a:xfrm>
            <a:off x="11096072" y="1667168"/>
            <a:ext cx="6880896" cy="851096"/>
          </a:xfrm>
          <a:prstGeom prst="rect">
            <a:avLst/>
          </a:prstGeom>
        </p:spPr>
        <p:txBody>
          <a:bodyPr lIns="0" tIns="0" rIns="0" bIns="0" rtlCol="0" anchor="t">
            <a:spAutoFit/>
          </a:bodyPr>
          <a:lstStyle/>
          <a:p>
            <a:pPr algn="ctr">
              <a:lnSpc>
                <a:spcPts val="6370"/>
              </a:lnSpc>
            </a:pPr>
            <a:r>
              <a:rPr lang="en-US" sz="6706">
                <a:solidFill>
                  <a:srgbClr val="FFFFFF"/>
                </a:solidFill>
                <a:latin typeface="Lexend Giga Heavy"/>
              </a:rPr>
              <a:t>A.R.T.</a:t>
            </a:r>
          </a:p>
        </p:txBody>
      </p:sp>
      <p:sp>
        <p:nvSpPr>
          <p:cNvPr id="10" name="TextBox 10"/>
          <p:cNvSpPr txBox="1"/>
          <p:nvPr/>
        </p:nvSpPr>
        <p:spPr>
          <a:xfrm>
            <a:off x="1133674" y="2647944"/>
            <a:ext cx="8329743" cy="1042289"/>
          </a:xfrm>
          <a:prstGeom prst="rect">
            <a:avLst/>
          </a:prstGeom>
        </p:spPr>
        <p:txBody>
          <a:bodyPr lIns="0" tIns="0" rIns="0" bIns="0" rtlCol="0" anchor="t">
            <a:spAutoFit/>
          </a:bodyPr>
          <a:lstStyle/>
          <a:p>
            <a:pPr algn="ctr">
              <a:lnSpc>
                <a:spcPts val="4227"/>
              </a:lnSpc>
            </a:pPr>
            <a:r>
              <a:rPr lang="en-US" sz="2799">
                <a:solidFill>
                  <a:srgbClr val="141414"/>
                </a:solidFill>
                <a:latin typeface="Source Sans Pro"/>
              </a:rPr>
              <a:t>For every 1 minute you experience an emotion, it takes an equal minute to recover to baseline.</a:t>
            </a:r>
          </a:p>
        </p:txBody>
      </p:sp>
      <p:sp>
        <p:nvSpPr>
          <p:cNvPr id="11" name="TextBox 11"/>
          <p:cNvSpPr txBox="1"/>
          <p:nvPr/>
        </p:nvSpPr>
        <p:spPr>
          <a:xfrm>
            <a:off x="1028700" y="1872378"/>
            <a:ext cx="8434717" cy="671703"/>
          </a:xfrm>
          <a:prstGeom prst="rect">
            <a:avLst/>
          </a:prstGeom>
        </p:spPr>
        <p:txBody>
          <a:bodyPr lIns="0" tIns="0" rIns="0" bIns="0" rtlCol="0" anchor="t">
            <a:spAutoFit/>
          </a:bodyPr>
          <a:lstStyle/>
          <a:p>
            <a:pPr algn="ctr">
              <a:lnSpc>
                <a:spcPts val="5105"/>
              </a:lnSpc>
            </a:pPr>
            <a:r>
              <a:rPr lang="en-US" sz="4599">
                <a:solidFill>
                  <a:srgbClr val="233DFF"/>
                </a:solidFill>
                <a:latin typeface="Lexend Giga Bold"/>
              </a:rPr>
              <a:t>Recovery Time</a:t>
            </a:r>
          </a:p>
        </p:txBody>
      </p:sp>
      <p:sp>
        <p:nvSpPr>
          <p:cNvPr id="12" name="TextBox 12"/>
          <p:cNvSpPr txBox="1"/>
          <p:nvPr/>
        </p:nvSpPr>
        <p:spPr>
          <a:xfrm>
            <a:off x="1186162" y="6401775"/>
            <a:ext cx="8329743" cy="1575689"/>
          </a:xfrm>
          <a:prstGeom prst="rect">
            <a:avLst/>
          </a:prstGeom>
        </p:spPr>
        <p:txBody>
          <a:bodyPr lIns="0" tIns="0" rIns="0" bIns="0" rtlCol="0" anchor="t">
            <a:spAutoFit/>
          </a:bodyPr>
          <a:lstStyle/>
          <a:p>
            <a:pPr>
              <a:lnSpc>
                <a:spcPts val="4227"/>
              </a:lnSpc>
            </a:pPr>
            <a:r>
              <a:rPr lang="en-US" sz="2799">
                <a:solidFill>
                  <a:srgbClr val="141414"/>
                </a:solidFill>
                <a:latin typeface="Source Sans Pro"/>
              </a:rPr>
              <a:t>10am-2pm: When people are focused at work</a:t>
            </a:r>
          </a:p>
          <a:p>
            <a:pPr>
              <a:lnSpc>
                <a:spcPts val="4227"/>
              </a:lnSpc>
            </a:pPr>
            <a:r>
              <a:rPr lang="en-US" sz="2799">
                <a:solidFill>
                  <a:srgbClr val="141414"/>
                </a:solidFill>
                <a:latin typeface="Source Sans Pro"/>
              </a:rPr>
              <a:t>Start or End of Day: Never the most focused</a:t>
            </a:r>
          </a:p>
          <a:p>
            <a:pPr>
              <a:lnSpc>
                <a:spcPts val="4227"/>
              </a:lnSpc>
            </a:pPr>
            <a:r>
              <a:rPr lang="en-US" sz="2799">
                <a:solidFill>
                  <a:srgbClr val="141414"/>
                </a:solidFill>
                <a:latin typeface="Source Sans Pro"/>
              </a:rPr>
              <a:t>Feedback: Deliver when behavior can be changed</a:t>
            </a:r>
          </a:p>
        </p:txBody>
      </p:sp>
      <p:sp>
        <p:nvSpPr>
          <p:cNvPr id="13" name="TextBox 13"/>
          <p:cNvSpPr txBox="1"/>
          <p:nvPr/>
        </p:nvSpPr>
        <p:spPr>
          <a:xfrm>
            <a:off x="1081187" y="5626209"/>
            <a:ext cx="8434717" cy="671703"/>
          </a:xfrm>
          <a:prstGeom prst="rect">
            <a:avLst/>
          </a:prstGeom>
        </p:spPr>
        <p:txBody>
          <a:bodyPr lIns="0" tIns="0" rIns="0" bIns="0" rtlCol="0" anchor="t">
            <a:spAutoFit/>
          </a:bodyPr>
          <a:lstStyle/>
          <a:p>
            <a:pPr algn="ctr">
              <a:lnSpc>
                <a:spcPts val="5105"/>
              </a:lnSpc>
            </a:pPr>
            <a:r>
              <a:rPr lang="en-US" sz="4599">
                <a:solidFill>
                  <a:srgbClr val="233DFF"/>
                </a:solidFill>
                <a:latin typeface="Lexend Giga Bold"/>
              </a:rPr>
              <a:t>Impact of Timing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74583" y="772123"/>
            <a:ext cx="13853790" cy="1113771"/>
          </a:xfrm>
          <a:prstGeom prst="rect">
            <a:avLst/>
          </a:prstGeom>
        </p:spPr>
        <p:txBody>
          <a:bodyPr lIns="0" tIns="0" rIns="0" bIns="0" rtlCol="0" anchor="t">
            <a:spAutoFit/>
          </a:bodyPr>
          <a:lstStyle/>
          <a:p>
            <a:pPr algn="ctr">
              <a:lnSpc>
                <a:spcPts val="8270"/>
              </a:lnSpc>
            </a:pPr>
            <a:r>
              <a:rPr lang="en-US" sz="8705">
                <a:solidFill>
                  <a:srgbClr val="141414"/>
                </a:solidFill>
                <a:latin typeface="Lexend Giga Heavy"/>
              </a:rPr>
              <a:t>A.R.T.</a:t>
            </a:r>
          </a:p>
        </p:txBody>
      </p:sp>
      <p:sp>
        <p:nvSpPr>
          <p:cNvPr id="3" name="TextBox 3"/>
          <p:cNvSpPr txBox="1"/>
          <p:nvPr/>
        </p:nvSpPr>
        <p:spPr>
          <a:xfrm>
            <a:off x="4381799" y="1981144"/>
            <a:ext cx="9524401" cy="495580"/>
          </a:xfrm>
          <a:prstGeom prst="rect">
            <a:avLst/>
          </a:prstGeom>
        </p:spPr>
        <p:txBody>
          <a:bodyPr lIns="0" tIns="0" rIns="0" bIns="0" rtlCol="0" anchor="t">
            <a:spAutoFit/>
          </a:bodyPr>
          <a:lstStyle/>
          <a:p>
            <a:pPr algn="ctr">
              <a:lnSpc>
                <a:spcPts val="3721"/>
              </a:lnSpc>
            </a:pPr>
            <a:r>
              <a:rPr lang="en-US" sz="3917">
                <a:solidFill>
                  <a:srgbClr val="EEBA2B"/>
                </a:solidFill>
                <a:latin typeface="Lexend Giga Bold"/>
              </a:rPr>
              <a:t>of Emotional Intelligence</a:t>
            </a:r>
          </a:p>
        </p:txBody>
      </p:sp>
      <p:grpSp>
        <p:nvGrpSpPr>
          <p:cNvPr id="4" name="Group 4"/>
          <p:cNvGrpSpPr/>
          <p:nvPr/>
        </p:nvGrpSpPr>
        <p:grpSpPr>
          <a:xfrm>
            <a:off x="739651" y="3085001"/>
            <a:ext cx="5057657" cy="6159012"/>
            <a:chOff x="0" y="0"/>
            <a:chExt cx="2138577" cy="2604273"/>
          </a:xfrm>
        </p:grpSpPr>
        <p:sp>
          <p:nvSpPr>
            <p:cNvPr id="5" name="Freeform 5"/>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EEBA2B"/>
            </a:solidFill>
          </p:spPr>
          <p:txBody>
            <a:bodyPr/>
            <a:lstStyle/>
            <a:p>
              <a:endParaRPr lang="en-US"/>
            </a:p>
          </p:txBody>
        </p:sp>
      </p:grpSp>
      <p:sp>
        <p:nvSpPr>
          <p:cNvPr id="6" name="TextBox 6"/>
          <p:cNvSpPr txBox="1"/>
          <p:nvPr/>
        </p:nvSpPr>
        <p:spPr>
          <a:xfrm>
            <a:off x="1196799" y="4139857"/>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Awareness</a:t>
            </a:r>
          </a:p>
        </p:txBody>
      </p:sp>
      <p:sp>
        <p:nvSpPr>
          <p:cNvPr id="7" name="TextBox 7"/>
          <p:cNvSpPr txBox="1"/>
          <p:nvPr/>
        </p:nvSpPr>
        <p:spPr>
          <a:xfrm>
            <a:off x="1262742" y="6449032"/>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Listening</a:t>
            </a:r>
          </a:p>
          <a:p>
            <a:pPr marL="604519" lvl="1" indent="-302260">
              <a:lnSpc>
                <a:spcPts val="4227"/>
              </a:lnSpc>
              <a:buFont typeface="Arial"/>
              <a:buChar char="•"/>
            </a:pPr>
            <a:r>
              <a:rPr lang="en-US" sz="2799">
                <a:solidFill>
                  <a:srgbClr val="FFFFFF"/>
                </a:solidFill>
                <a:latin typeface="Source Sans Pro"/>
              </a:rPr>
              <a:t>Decisions Making</a:t>
            </a:r>
          </a:p>
        </p:txBody>
      </p:sp>
      <p:sp>
        <p:nvSpPr>
          <p:cNvPr id="8" name="AutoShape 8"/>
          <p:cNvSpPr/>
          <p:nvPr/>
        </p:nvSpPr>
        <p:spPr>
          <a:xfrm>
            <a:off x="1113324" y="6150219"/>
            <a:ext cx="4310311" cy="0"/>
          </a:xfrm>
          <a:prstGeom prst="line">
            <a:avLst/>
          </a:prstGeom>
          <a:ln w="28575" cap="rnd">
            <a:solidFill>
              <a:srgbClr val="FFFFFF"/>
            </a:solidFill>
            <a:prstDash val="solid"/>
            <a:headEnd type="none" w="sm" len="sm"/>
            <a:tailEnd type="none" w="sm" len="sm"/>
          </a:ln>
        </p:spPr>
        <p:txBody>
          <a:bodyPr/>
          <a:lstStyle/>
          <a:p>
            <a:endParaRPr lang="en-US"/>
          </a:p>
        </p:txBody>
      </p:sp>
      <p:grpSp>
        <p:nvGrpSpPr>
          <p:cNvPr id="9" name="Group 9"/>
          <p:cNvGrpSpPr/>
          <p:nvPr/>
        </p:nvGrpSpPr>
        <p:grpSpPr>
          <a:xfrm>
            <a:off x="6664083" y="3099288"/>
            <a:ext cx="5057657" cy="6159012"/>
            <a:chOff x="0" y="0"/>
            <a:chExt cx="2138577" cy="2604273"/>
          </a:xfrm>
        </p:grpSpPr>
        <p:sp>
          <p:nvSpPr>
            <p:cNvPr id="10" name="Freeform 10"/>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233DFF"/>
            </a:solidFill>
          </p:spPr>
          <p:txBody>
            <a:bodyPr/>
            <a:lstStyle/>
            <a:p>
              <a:endParaRPr lang="en-US"/>
            </a:p>
          </p:txBody>
        </p:sp>
      </p:grpSp>
      <p:sp>
        <p:nvSpPr>
          <p:cNvPr id="11" name="TextBox 11"/>
          <p:cNvSpPr txBox="1"/>
          <p:nvPr/>
        </p:nvSpPr>
        <p:spPr>
          <a:xfrm>
            <a:off x="7121231" y="4154145"/>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Reaction</a:t>
            </a:r>
          </a:p>
        </p:txBody>
      </p:sp>
      <p:sp>
        <p:nvSpPr>
          <p:cNvPr id="12" name="TextBox 12"/>
          <p:cNvSpPr txBox="1"/>
          <p:nvPr/>
        </p:nvSpPr>
        <p:spPr>
          <a:xfrm>
            <a:off x="7187174" y="6463319"/>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Non-Verbal</a:t>
            </a:r>
          </a:p>
          <a:p>
            <a:pPr marL="604519" lvl="1" indent="-302260">
              <a:lnSpc>
                <a:spcPts val="4227"/>
              </a:lnSpc>
              <a:buFont typeface="Arial"/>
              <a:buChar char="•"/>
            </a:pPr>
            <a:r>
              <a:rPr lang="en-US" sz="2799">
                <a:solidFill>
                  <a:srgbClr val="FFFFFF"/>
                </a:solidFill>
                <a:latin typeface="Source Sans Pro"/>
              </a:rPr>
              <a:t>Stamp Collecting</a:t>
            </a:r>
          </a:p>
        </p:txBody>
      </p:sp>
      <p:sp>
        <p:nvSpPr>
          <p:cNvPr id="13" name="AutoShape 13"/>
          <p:cNvSpPr/>
          <p:nvPr/>
        </p:nvSpPr>
        <p:spPr>
          <a:xfrm>
            <a:off x="7037756" y="6164507"/>
            <a:ext cx="4310311" cy="0"/>
          </a:xfrm>
          <a:prstGeom prst="line">
            <a:avLst/>
          </a:prstGeom>
          <a:ln w="28575" cap="rnd">
            <a:solidFill>
              <a:srgbClr val="FFFFFF"/>
            </a:solidFill>
            <a:prstDash val="solid"/>
            <a:headEnd type="none" w="sm" len="sm"/>
            <a:tailEnd type="none" w="sm" len="sm"/>
          </a:ln>
        </p:spPr>
        <p:txBody>
          <a:bodyPr/>
          <a:lstStyle/>
          <a:p>
            <a:endParaRPr lang="en-US"/>
          </a:p>
        </p:txBody>
      </p:sp>
      <p:grpSp>
        <p:nvGrpSpPr>
          <p:cNvPr id="14" name="Group 14"/>
          <p:cNvGrpSpPr/>
          <p:nvPr/>
        </p:nvGrpSpPr>
        <p:grpSpPr>
          <a:xfrm>
            <a:off x="12588515" y="3099288"/>
            <a:ext cx="5057657" cy="6159012"/>
            <a:chOff x="0" y="0"/>
            <a:chExt cx="2138577" cy="2604273"/>
          </a:xfrm>
        </p:grpSpPr>
        <p:sp>
          <p:nvSpPr>
            <p:cNvPr id="15" name="Freeform 15"/>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000000"/>
            </a:solidFill>
          </p:spPr>
          <p:txBody>
            <a:bodyPr/>
            <a:lstStyle/>
            <a:p>
              <a:endParaRPr lang="en-US"/>
            </a:p>
          </p:txBody>
        </p:sp>
      </p:grpSp>
      <p:sp>
        <p:nvSpPr>
          <p:cNvPr id="16" name="TextBox 16"/>
          <p:cNvSpPr txBox="1"/>
          <p:nvPr/>
        </p:nvSpPr>
        <p:spPr>
          <a:xfrm>
            <a:off x="13045663" y="4154145"/>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Timing</a:t>
            </a:r>
          </a:p>
        </p:txBody>
      </p:sp>
      <p:sp>
        <p:nvSpPr>
          <p:cNvPr id="17" name="TextBox 17"/>
          <p:cNvSpPr txBox="1"/>
          <p:nvPr/>
        </p:nvSpPr>
        <p:spPr>
          <a:xfrm>
            <a:off x="13111605" y="6463319"/>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Recovery Time</a:t>
            </a:r>
          </a:p>
          <a:p>
            <a:pPr marL="604519" lvl="1" indent="-302260">
              <a:lnSpc>
                <a:spcPts val="4227"/>
              </a:lnSpc>
              <a:buFont typeface="Arial"/>
              <a:buChar char="•"/>
            </a:pPr>
            <a:r>
              <a:rPr lang="en-US" sz="2799">
                <a:solidFill>
                  <a:srgbClr val="FFFFFF"/>
                </a:solidFill>
                <a:latin typeface="Source Sans Pro"/>
              </a:rPr>
              <a:t>Impact</a:t>
            </a:r>
          </a:p>
        </p:txBody>
      </p:sp>
      <p:sp>
        <p:nvSpPr>
          <p:cNvPr id="18" name="AutoShape 18"/>
          <p:cNvSpPr/>
          <p:nvPr/>
        </p:nvSpPr>
        <p:spPr>
          <a:xfrm>
            <a:off x="12962188" y="6164507"/>
            <a:ext cx="4310311" cy="0"/>
          </a:xfrm>
          <a:prstGeom prst="line">
            <a:avLst/>
          </a:prstGeom>
          <a:ln w="28575" cap="rnd">
            <a:solidFill>
              <a:srgbClr val="FFFFFF"/>
            </a:solidFill>
            <a:prstDash val="solid"/>
            <a:headEnd type="none" w="sm" len="sm"/>
            <a:tailEnd type="none" w="sm" len="sm"/>
          </a:ln>
        </p:spPr>
        <p:txBody>
          <a:bodyPr/>
          <a:lstStyle/>
          <a:p>
            <a:endParaRPr lang="en-US"/>
          </a:p>
        </p:txBody>
      </p:sp>
      <p:sp>
        <p:nvSpPr>
          <p:cNvPr id="19" name="Freeform 19"/>
          <p:cNvSpPr/>
          <p:nvPr/>
        </p:nvSpPr>
        <p:spPr>
          <a:xfrm>
            <a:off x="0" y="0"/>
            <a:ext cx="1938171" cy="511562"/>
          </a:xfrm>
          <a:custGeom>
            <a:avLst/>
            <a:gdLst/>
            <a:ahLst/>
            <a:cxnLst/>
            <a:rect l="l" t="t" r="r" b="b"/>
            <a:pathLst>
              <a:path w="1938171" h="511562">
                <a:moveTo>
                  <a:pt x="0" y="0"/>
                </a:moveTo>
                <a:lnTo>
                  <a:pt x="1938171" y="0"/>
                </a:lnTo>
                <a:lnTo>
                  <a:pt x="1938171" y="511562"/>
                </a:lnTo>
                <a:lnTo>
                  <a:pt x="0" y="511562"/>
                </a:lnTo>
                <a:lnTo>
                  <a:pt x="0" y="0"/>
                </a:lnTo>
                <a:close/>
              </a:path>
            </a:pathLst>
          </a:custGeom>
          <a:blipFill>
            <a:blip r:embed="rId2"/>
            <a:stretch>
              <a:fillRect l="-18759" t="-201233" r="-16137" b="-209853"/>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11178" y="-147841"/>
            <a:ext cx="7941554" cy="10582681"/>
            <a:chOff x="0" y="0"/>
            <a:chExt cx="2611344" cy="3479800"/>
          </a:xfrm>
        </p:grpSpPr>
        <p:sp>
          <p:nvSpPr>
            <p:cNvPr id="3" name="Freeform 3"/>
            <p:cNvSpPr/>
            <p:nvPr/>
          </p:nvSpPr>
          <p:spPr>
            <a:xfrm>
              <a:off x="0" y="0"/>
              <a:ext cx="2611344" cy="3479800"/>
            </a:xfrm>
            <a:custGeom>
              <a:avLst/>
              <a:gdLst/>
              <a:ahLst/>
              <a:cxnLst/>
              <a:rect l="l" t="t" r="r" b="b"/>
              <a:pathLst>
                <a:path w="2611344" h="347980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EEBA2B"/>
            </a:solidFill>
          </p:spPr>
          <p:txBody>
            <a:bodyPr/>
            <a:lstStyle/>
            <a:p>
              <a:endParaRPr lang="en-US"/>
            </a:p>
          </p:txBody>
        </p:sp>
      </p:grpSp>
      <p:grpSp>
        <p:nvGrpSpPr>
          <p:cNvPr id="4" name="Group 4"/>
          <p:cNvGrpSpPr/>
          <p:nvPr/>
        </p:nvGrpSpPr>
        <p:grpSpPr>
          <a:xfrm>
            <a:off x="8928262" y="2421731"/>
            <a:ext cx="1459066" cy="1459066"/>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BA2B"/>
            </a:solidFill>
          </p:spPr>
          <p:txBody>
            <a:bodyPr/>
            <a:lstStyle/>
            <a:p>
              <a:endParaRPr lang="en-US"/>
            </a:p>
          </p:txBody>
        </p:sp>
      </p:grpSp>
      <p:sp>
        <p:nvSpPr>
          <p:cNvPr id="6" name="AutoShape 6"/>
          <p:cNvSpPr/>
          <p:nvPr/>
        </p:nvSpPr>
        <p:spPr>
          <a:xfrm rot="5400000">
            <a:off x="9372041" y="3113164"/>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7" name="Freeform 7"/>
          <p:cNvSpPr/>
          <p:nvPr/>
        </p:nvSpPr>
        <p:spPr>
          <a:xfrm>
            <a:off x="11679538" y="822332"/>
            <a:ext cx="6004835" cy="9124156"/>
          </a:xfrm>
          <a:custGeom>
            <a:avLst/>
            <a:gdLst/>
            <a:ahLst/>
            <a:cxnLst/>
            <a:rect l="l" t="t" r="r" b="b"/>
            <a:pathLst>
              <a:path w="6004835" h="9124156">
                <a:moveTo>
                  <a:pt x="0" y="0"/>
                </a:moveTo>
                <a:lnTo>
                  <a:pt x="6004835" y="0"/>
                </a:lnTo>
                <a:lnTo>
                  <a:pt x="6004835" y="9124156"/>
                </a:lnTo>
                <a:lnTo>
                  <a:pt x="0" y="9124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1028700" y="1513681"/>
            <a:ext cx="7579165" cy="1997076"/>
          </a:xfrm>
          <a:prstGeom prst="rect">
            <a:avLst/>
          </a:prstGeom>
        </p:spPr>
        <p:txBody>
          <a:bodyPr lIns="0" tIns="0" rIns="0" bIns="0" rtlCol="0" anchor="t">
            <a:spAutoFit/>
          </a:bodyPr>
          <a:lstStyle/>
          <a:p>
            <a:pPr>
              <a:lnSpc>
                <a:spcPts val="7600"/>
              </a:lnSpc>
            </a:pPr>
            <a:r>
              <a:rPr lang="en-US" sz="8000">
                <a:solidFill>
                  <a:srgbClr val="141414"/>
                </a:solidFill>
                <a:latin typeface="Lexend Giga Bold"/>
              </a:rPr>
              <a:t>Levels of Empathy</a:t>
            </a:r>
          </a:p>
        </p:txBody>
      </p:sp>
      <p:sp>
        <p:nvSpPr>
          <p:cNvPr id="9" name="TextBox 9"/>
          <p:cNvSpPr txBox="1"/>
          <p:nvPr/>
        </p:nvSpPr>
        <p:spPr>
          <a:xfrm>
            <a:off x="1028700" y="3894319"/>
            <a:ext cx="8667195" cy="4011130"/>
          </a:xfrm>
          <a:prstGeom prst="rect">
            <a:avLst/>
          </a:prstGeom>
        </p:spPr>
        <p:txBody>
          <a:bodyPr lIns="0" tIns="0" rIns="0" bIns="0" rtlCol="0" anchor="t">
            <a:spAutoFit/>
          </a:bodyPr>
          <a:lstStyle/>
          <a:p>
            <a:pPr>
              <a:lnSpc>
                <a:spcPts val="3976"/>
              </a:lnSpc>
            </a:pPr>
            <a:r>
              <a:rPr lang="en-US" sz="2633">
                <a:solidFill>
                  <a:srgbClr val="141414"/>
                </a:solidFill>
                <a:latin typeface="Source Sans Pro"/>
              </a:rPr>
              <a:t>Empathy is the ability to understand and reflect another's feelings. We often get stuck on the wrong level of empathy and that can create a lack of boundaries. We want to utilize the right type of empathy in the right situation.</a:t>
            </a:r>
          </a:p>
          <a:p>
            <a:pPr>
              <a:lnSpc>
                <a:spcPts val="3976"/>
              </a:lnSpc>
            </a:pPr>
            <a:endParaRPr lang="en-US" sz="2633">
              <a:solidFill>
                <a:srgbClr val="141414"/>
              </a:solidFill>
              <a:latin typeface="Source Sans Pro"/>
            </a:endParaRPr>
          </a:p>
          <a:p>
            <a:pPr>
              <a:lnSpc>
                <a:spcPts val="3976"/>
              </a:lnSpc>
            </a:pPr>
            <a:r>
              <a:rPr lang="en-US" sz="2633">
                <a:solidFill>
                  <a:srgbClr val="141414"/>
                </a:solidFill>
                <a:latin typeface="Source Sans Pro Bold"/>
              </a:rPr>
              <a:t>Cognitive</a:t>
            </a:r>
            <a:r>
              <a:rPr lang="en-US" sz="2633">
                <a:solidFill>
                  <a:srgbClr val="141414"/>
                </a:solidFill>
                <a:latin typeface="Source Sans Pro"/>
              </a:rPr>
              <a:t> - I hear you (intellectually accept)</a:t>
            </a:r>
          </a:p>
          <a:p>
            <a:pPr>
              <a:lnSpc>
                <a:spcPts val="3976"/>
              </a:lnSpc>
            </a:pPr>
            <a:r>
              <a:rPr lang="en-US" sz="2633">
                <a:solidFill>
                  <a:srgbClr val="141414"/>
                </a:solidFill>
                <a:latin typeface="Source Sans Pro Bold"/>
              </a:rPr>
              <a:t>Emotional </a:t>
            </a:r>
            <a:r>
              <a:rPr lang="en-US" sz="2633">
                <a:solidFill>
                  <a:srgbClr val="141414"/>
                </a:solidFill>
                <a:latin typeface="Source Sans Pro"/>
              </a:rPr>
              <a:t>- I understand you (emotionally comprehend)</a:t>
            </a:r>
          </a:p>
          <a:p>
            <a:pPr>
              <a:lnSpc>
                <a:spcPts val="3976"/>
              </a:lnSpc>
            </a:pPr>
            <a:r>
              <a:rPr lang="en-US" sz="2633">
                <a:solidFill>
                  <a:srgbClr val="141414"/>
                </a:solidFill>
                <a:latin typeface="Source Sans Pro Bold"/>
              </a:rPr>
              <a:t>Actionable</a:t>
            </a:r>
            <a:r>
              <a:rPr lang="en-US" sz="2633">
                <a:solidFill>
                  <a:srgbClr val="141414"/>
                </a:solidFill>
                <a:latin typeface="Source Sans Pro"/>
              </a:rPr>
              <a:t> - I will fix you (will take action with you)</a:t>
            </a:r>
          </a:p>
        </p:txBody>
      </p:sp>
      <p:sp>
        <p:nvSpPr>
          <p:cNvPr id="10" name="TextBox 10"/>
          <p:cNvSpPr txBox="1"/>
          <p:nvPr/>
        </p:nvSpPr>
        <p:spPr>
          <a:xfrm>
            <a:off x="13592906" y="1356762"/>
            <a:ext cx="2313831" cy="721995"/>
          </a:xfrm>
          <a:prstGeom prst="rect">
            <a:avLst/>
          </a:prstGeom>
        </p:spPr>
        <p:txBody>
          <a:bodyPr lIns="0" tIns="0" rIns="0" bIns="0" rtlCol="0" anchor="t">
            <a:spAutoFit/>
          </a:bodyPr>
          <a:lstStyle/>
          <a:p>
            <a:pPr algn="ctr">
              <a:lnSpc>
                <a:spcPts val="5880"/>
              </a:lnSpc>
            </a:pPr>
            <a:r>
              <a:rPr lang="en-US" sz="4200">
                <a:solidFill>
                  <a:srgbClr val="141414"/>
                </a:solidFill>
                <a:latin typeface="Hammersmith One"/>
              </a:rPr>
              <a:t>Cognitive</a:t>
            </a:r>
          </a:p>
        </p:txBody>
      </p:sp>
      <p:sp>
        <p:nvSpPr>
          <p:cNvPr id="11" name="TextBox 11"/>
          <p:cNvSpPr txBox="1"/>
          <p:nvPr/>
        </p:nvSpPr>
        <p:spPr>
          <a:xfrm>
            <a:off x="13592906" y="2715024"/>
            <a:ext cx="2448520" cy="721995"/>
          </a:xfrm>
          <a:prstGeom prst="rect">
            <a:avLst/>
          </a:prstGeom>
        </p:spPr>
        <p:txBody>
          <a:bodyPr lIns="0" tIns="0" rIns="0" bIns="0" rtlCol="0" anchor="t">
            <a:spAutoFit/>
          </a:bodyPr>
          <a:lstStyle/>
          <a:p>
            <a:pPr algn="ctr">
              <a:lnSpc>
                <a:spcPts val="5880"/>
              </a:lnSpc>
            </a:pPr>
            <a:r>
              <a:rPr lang="en-US" sz="4200">
                <a:solidFill>
                  <a:srgbClr val="141414"/>
                </a:solidFill>
                <a:latin typeface="Hammersmith One"/>
              </a:rPr>
              <a:t>Emotional</a:t>
            </a:r>
          </a:p>
        </p:txBody>
      </p:sp>
      <p:sp>
        <p:nvSpPr>
          <p:cNvPr id="12" name="TextBox 12"/>
          <p:cNvSpPr txBox="1"/>
          <p:nvPr/>
        </p:nvSpPr>
        <p:spPr>
          <a:xfrm>
            <a:off x="13505134" y="4421505"/>
            <a:ext cx="2624063" cy="721995"/>
          </a:xfrm>
          <a:prstGeom prst="rect">
            <a:avLst/>
          </a:prstGeom>
        </p:spPr>
        <p:txBody>
          <a:bodyPr lIns="0" tIns="0" rIns="0" bIns="0" rtlCol="0" anchor="t">
            <a:spAutoFit/>
          </a:bodyPr>
          <a:lstStyle/>
          <a:p>
            <a:pPr algn="ctr">
              <a:lnSpc>
                <a:spcPts val="5880"/>
              </a:lnSpc>
            </a:pPr>
            <a:r>
              <a:rPr lang="en-US" sz="4200">
                <a:solidFill>
                  <a:srgbClr val="141414"/>
                </a:solidFill>
                <a:latin typeface="Hammersmith One"/>
              </a:rPr>
              <a:t>Actionable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4847247"/>
            <a:ext cx="7978044" cy="7978044"/>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13572" r="-13572"/>
              </a:stretch>
            </a:blipFill>
          </p:spPr>
          <p:txBody>
            <a:bodyPr/>
            <a:lstStyle/>
            <a:p>
              <a:endParaRPr lang="en-US"/>
            </a:p>
          </p:txBody>
        </p:sp>
      </p:grpSp>
      <p:grpSp>
        <p:nvGrpSpPr>
          <p:cNvPr id="4" name="Group 4"/>
          <p:cNvGrpSpPr/>
          <p:nvPr/>
        </p:nvGrpSpPr>
        <p:grpSpPr>
          <a:xfrm>
            <a:off x="2202735" y="1142542"/>
            <a:ext cx="4683984" cy="5501817"/>
            <a:chOff x="0" y="0"/>
            <a:chExt cx="1980573" cy="2326386"/>
          </a:xfrm>
        </p:grpSpPr>
        <p:sp>
          <p:nvSpPr>
            <p:cNvPr id="5" name="Freeform 5"/>
            <p:cNvSpPr/>
            <p:nvPr/>
          </p:nvSpPr>
          <p:spPr>
            <a:xfrm>
              <a:off x="0" y="0"/>
              <a:ext cx="1980573" cy="2326386"/>
            </a:xfrm>
            <a:custGeom>
              <a:avLst/>
              <a:gdLst/>
              <a:ahLst/>
              <a:cxnLst/>
              <a:rect l="l" t="t" r="r" b="b"/>
              <a:pathLst>
                <a:path w="1980573" h="2326386">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EEBA2B"/>
            </a:solidFill>
          </p:spPr>
          <p:txBody>
            <a:bodyPr/>
            <a:lstStyle/>
            <a:p>
              <a:endParaRPr lang="en-US"/>
            </a:p>
          </p:txBody>
        </p:sp>
      </p:grpSp>
      <p:grpSp>
        <p:nvGrpSpPr>
          <p:cNvPr id="6" name="Group 6"/>
          <p:cNvGrpSpPr/>
          <p:nvPr/>
        </p:nvGrpSpPr>
        <p:grpSpPr>
          <a:xfrm>
            <a:off x="7976832" y="7799234"/>
            <a:ext cx="1459066" cy="145906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BA2B"/>
            </a:solidFill>
          </p:spPr>
          <p:txBody>
            <a:bodyPr/>
            <a:lstStyle/>
            <a:p>
              <a:endParaRPr lang="en-US"/>
            </a:p>
          </p:txBody>
        </p:sp>
      </p:grpSp>
      <p:sp>
        <p:nvSpPr>
          <p:cNvPr id="8" name="AutoShape 8"/>
          <p:cNvSpPr/>
          <p:nvPr/>
        </p:nvSpPr>
        <p:spPr>
          <a:xfrm rot="5400000">
            <a:off x="8420611" y="8490667"/>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9" name="Freeform 9"/>
          <p:cNvSpPr/>
          <p:nvPr/>
        </p:nvSpPr>
        <p:spPr>
          <a:xfrm>
            <a:off x="3953219" y="2167992"/>
            <a:ext cx="1183015" cy="1183015"/>
          </a:xfrm>
          <a:custGeom>
            <a:avLst/>
            <a:gdLst/>
            <a:ahLst/>
            <a:cxnLst/>
            <a:rect l="l" t="t" r="r" b="b"/>
            <a:pathLst>
              <a:path w="1183015" h="1183015">
                <a:moveTo>
                  <a:pt x="0" y="0"/>
                </a:moveTo>
                <a:lnTo>
                  <a:pt x="1183015" y="0"/>
                </a:lnTo>
                <a:lnTo>
                  <a:pt x="1183015" y="1183015"/>
                </a:lnTo>
                <a:lnTo>
                  <a:pt x="0" y="118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9435898" y="3754437"/>
            <a:ext cx="8436820" cy="1997076"/>
          </a:xfrm>
          <a:prstGeom prst="rect">
            <a:avLst/>
          </a:prstGeom>
        </p:spPr>
        <p:txBody>
          <a:bodyPr lIns="0" tIns="0" rIns="0" bIns="0" rtlCol="0" anchor="t">
            <a:spAutoFit/>
          </a:bodyPr>
          <a:lstStyle/>
          <a:p>
            <a:pPr algn="ctr">
              <a:lnSpc>
                <a:spcPts val="7600"/>
              </a:lnSpc>
            </a:pPr>
            <a:r>
              <a:rPr lang="en-US" sz="8000">
                <a:solidFill>
                  <a:srgbClr val="141414"/>
                </a:solidFill>
                <a:latin typeface="Lexend Giga Bold"/>
              </a:rPr>
              <a:t>Habit Integration</a:t>
            </a:r>
          </a:p>
        </p:txBody>
      </p:sp>
      <p:sp>
        <p:nvSpPr>
          <p:cNvPr id="11" name="TextBox 11"/>
          <p:cNvSpPr txBox="1"/>
          <p:nvPr/>
        </p:nvSpPr>
        <p:spPr>
          <a:xfrm>
            <a:off x="2682575" y="3753846"/>
            <a:ext cx="3724304" cy="1733550"/>
          </a:xfrm>
          <a:prstGeom prst="rect">
            <a:avLst/>
          </a:prstGeom>
        </p:spPr>
        <p:txBody>
          <a:bodyPr lIns="0" tIns="0" rIns="0" bIns="0" rtlCol="0" anchor="t">
            <a:spAutoFit/>
          </a:bodyPr>
          <a:lstStyle/>
          <a:p>
            <a:pPr algn="ctr">
              <a:lnSpc>
                <a:spcPts val="3419"/>
              </a:lnSpc>
            </a:pPr>
            <a:r>
              <a:rPr lang="en-US" sz="3600">
                <a:solidFill>
                  <a:srgbClr val="FFFFFF"/>
                </a:solidFill>
                <a:latin typeface="Lexend Giga Bold"/>
              </a:rPr>
              <a:t>2-minute</a:t>
            </a:r>
          </a:p>
          <a:p>
            <a:pPr algn="ctr">
              <a:lnSpc>
                <a:spcPts val="3419"/>
              </a:lnSpc>
            </a:pPr>
            <a:endParaRPr lang="en-US" sz="3600">
              <a:solidFill>
                <a:srgbClr val="FFFFFF"/>
              </a:solidFill>
              <a:latin typeface="Lexend Giga Bold"/>
            </a:endParaRPr>
          </a:p>
          <a:p>
            <a:pPr algn="ctr">
              <a:lnSpc>
                <a:spcPts val="3419"/>
              </a:lnSpc>
            </a:pPr>
            <a:r>
              <a:rPr lang="en-US" sz="3600">
                <a:solidFill>
                  <a:srgbClr val="FFFFFF"/>
                </a:solidFill>
                <a:latin typeface="Lexend Giga Bold"/>
              </a:rPr>
              <a:t>Reflect &amp; Share</a:t>
            </a:r>
          </a:p>
        </p:txBody>
      </p:sp>
      <p:sp>
        <p:nvSpPr>
          <p:cNvPr id="12" name="Freeform 12"/>
          <p:cNvSpPr/>
          <p:nvPr/>
        </p:nvSpPr>
        <p:spPr>
          <a:xfrm>
            <a:off x="0" y="0"/>
            <a:ext cx="1938171" cy="511562"/>
          </a:xfrm>
          <a:custGeom>
            <a:avLst/>
            <a:gdLst/>
            <a:ahLst/>
            <a:cxnLst/>
            <a:rect l="l" t="t" r="r" b="b"/>
            <a:pathLst>
              <a:path w="1938171" h="511562">
                <a:moveTo>
                  <a:pt x="0" y="0"/>
                </a:moveTo>
                <a:lnTo>
                  <a:pt x="1938171" y="0"/>
                </a:lnTo>
                <a:lnTo>
                  <a:pt x="1938171" y="511562"/>
                </a:lnTo>
                <a:lnTo>
                  <a:pt x="0" y="511562"/>
                </a:lnTo>
                <a:lnTo>
                  <a:pt x="0" y="0"/>
                </a:lnTo>
                <a:close/>
              </a:path>
            </a:pathLst>
          </a:custGeom>
          <a:blipFill>
            <a:blip r:embed="rId5"/>
            <a:stretch>
              <a:fillRect l="-18759" t="-201233" r="-16137" b="-209853"/>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205616"/>
            <a:ext cx="18288000" cy="2081384"/>
          </a:xfrm>
          <a:custGeom>
            <a:avLst/>
            <a:gdLst/>
            <a:ahLst/>
            <a:cxnLst/>
            <a:rect l="l" t="t" r="r" b="b"/>
            <a:pathLst>
              <a:path w="18288000" h="2081384">
                <a:moveTo>
                  <a:pt x="0" y="0"/>
                </a:moveTo>
                <a:lnTo>
                  <a:pt x="18288000" y="0"/>
                </a:lnTo>
                <a:lnTo>
                  <a:pt x="18288000" y="2081384"/>
                </a:lnTo>
                <a:lnTo>
                  <a:pt x="0" y="2081384"/>
                </a:lnTo>
                <a:lnTo>
                  <a:pt x="0" y="0"/>
                </a:lnTo>
                <a:close/>
              </a:path>
            </a:pathLst>
          </a:custGeom>
          <a:blipFill>
            <a:blip r:embed="rId2"/>
            <a:stretch>
              <a:fillRect t="-242973" b="-242973"/>
            </a:stretch>
          </a:blipFill>
        </p:spPr>
        <p:txBody>
          <a:bodyPr/>
          <a:lstStyle/>
          <a:p>
            <a:endParaRPr lang="en-US"/>
          </a:p>
        </p:txBody>
      </p:sp>
      <p:grpSp>
        <p:nvGrpSpPr>
          <p:cNvPr id="3" name="Group 3"/>
          <p:cNvGrpSpPr/>
          <p:nvPr/>
        </p:nvGrpSpPr>
        <p:grpSpPr>
          <a:xfrm>
            <a:off x="8414467" y="7476083"/>
            <a:ext cx="1459066" cy="145906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BA2B"/>
            </a:solidFill>
          </p:spPr>
          <p:txBody>
            <a:bodyPr/>
            <a:lstStyle/>
            <a:p>
              <a:endParaRPr lang="en-US"/>
            </a:p>
          </p:txBody>
        </p:sp>
      </p:grpSp>
      <p:sp>
        <p:nvSpPr>
          <p:cNvPr id="5" name="AutoShape 5"/>
          <p:cNvSpPr/>
          <p:nvPr/>
        </p:nvSpPr>
        <p:spPr>
          <a:xfrm rot="5400000">
            <a:off x="8858246" y="8167516"/>
            <a:ext cx="571508" cy="0"/>
          </a:xfrm>
          <a:prstGeom prst="line">
            <a:avLst/>
          </a:prstGeom>
          <a:ln w="76200" cap="rnd">
            <a:solidFill>
              <a:srgbClr val="FFFFFF"/>
            </a:solidFill>
            <a:prstDash val="solid"/>
            <a:headEnd type="none" w="sm" len="sm"/>
            <a:tailEnd type="arrow" w="med" len="sm"/>
          </a:ln>
        </p:spPr>
        <p:txBody>
          <a:bodyPr/>
          <a:lstStyle/>
          <a:p>
            <a:endParaRPr lang="en-US"/>
          </a:p>
        </p:txBody>
      </p:sp>
      <p:grpSp>
        <p:nvGrpSpPr>
          <p:cNvPr id="6" name="Group 6"/>
          <p:cNvGrpSpPr/>
          <p:nvPr/>
        </p:nvGrpSpPr>
        <p:grpSpPr>
          <a:xfrm>
            <a:off x="6856960" y="2724150"/>
            <a:ext cx="4574080" cy="1850779"/>
            <a:chOff x="0" y="0"/>
            <a:chExt cx="1934102" cy="782582"/>
          </a:xfrm>
        </p:grpSpPr>
        <p:sp>
          <p:nvSpPr>
            <p:cNvPr id="7" name="Freeform 7"/>
            <p:cNvSpPr/>
            <p:nvPr/>
          </p:nvSpPr>
          <p:spPr>
            <a:xfrm>
              <a:off x="0" y="0"/>
              <a:ext cx="1934102" cy="782583"/>
            </a:xfrm>
            <a:custGeom>
              <a:avLst/>
              <a:gdLst/>
              <a:ahLst/>
              <a:cxnLst/>
              <a:rect l="l" t="t" r="r" b="b"/>
              <a:pathLst>
                <a:path w="1934102" h="782583">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233DFF"/>
            </a:solidFill>
          </p:spPr>
          <p:txBody>
            <a:bodyPr/>
            <a:lstStyle/>
            <a:p>
              <a:endParaRPr lang="en-US"/>
            </a:p>
          </p:txBody>
        </p:sp>
      </p:grpSp>
      <p:grpSp>
        <p:nvGrpSpPr>
          <p:cNvPr id="8" name="Group 8"/>
          <p:cNvGrpSpPr/>
          <p:nvPr/>
        </p:nvGrpSpPr>
        <p:grpSpPr>
          <a:xfrm>
            <a:off x="12113720" y="2724150"/>
            <a:ext cx="4574080" cy="1850779"/>
            <a:chOff x="0" y="0"/>
            <a:chExt cx="1934102" cy="782582"/>
          </a:xfrm>
        </p:grpSpPr>
        <p:sp>
          <p:nvSpPr>
            <p:cNvPr id="9" name="Freeform 9"/>
            <p:cNvSpPr/>
            <p:nvPr/>
          </p:nvSpPr>
          <p:spPr>
            <a:xfrm>
              <a:off x="0" y="0"/>
              <a:ext cx="1934102" cy="782583"/>
            </a:xfrm>
            <a:custGeom>
              <a:avLst/>
              <a:gdLst/>
              <a:ahLst/>
              <a:cxnLst/>
              <a:rect l="l" t="t" r="r" b="b"/>
              <a:pathLst>
                <a:path w="1934102" h="782583">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233DFF"/>
            </a:solidFill>
          </p:spPr>
          <p:txBody>
            <a:bodyPr/>
            <a:lstStyle/>
            <a:p>
              <a:endParaRPr lang="en-US"/>
            </a:p>
          </p:txBody>
        </p:sp>
      </p:grpSp>
      <p:grpSp>
        <p:nvGrpSpPr>
          <p:cNvPr id="10" name="Group 10"/>
          <p:cNvGrpSpPr/>
          <p:nvPr/>
        </p:nvGrpSpPr>
        <p:grpSpPr>
          <a:xfrm>
            <a:off x="1695450" y="2724150"/>
            <a:ext cx="4574080" cy="1850779"/>
            <a:chOff x="0" y="0"/>
            <a:chExt cx="1934102" cy="782582"/>
          </a:xfrm>
        </p:grpSpPr>
        <p:sp>
          <p:nvSpPr>
            <p:cNvPr id="11" name="Freeform 11"/>
            <p:cNvSpPr/>
            <p:nvPr/>
          </p:nvSpPr>
          <p:spPr>
            <a:xfrm>
              <a:off x="0" y="0"/>
              <a:ext cx="1934102" cy="782583"/>
            </a:xfrm>
            <a:custGeom>
              <a:avLst/>
              <a:gdLst/>
              <a:ahLst/>
              <a:cxnLst/>
              <a:rect l="l" t="t" r="r" b="b"/>
              <a:pathLst>
                <a:path w="1934102" h="782583">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233DFF"/>
            </a:solidFill>
          </p:spPr>
          <p:txBody>
            <a:bodyPr/>
            <a:lstStyle/>
            <a:p>
              <a:endParaRPr lang="en-US"/>
            </a:p>
          </p:txBody>
        </p:sp>
      </p:grpSp>
      <p:sp>
        <p:nvSpPr>
          <p:cNvPr id="12" name="Freeform 12"/>
          <p:cNvSpPr/>
          <p:nvPr/>
        </p:nvSpPr>
        <p:spPr>
          <a:xfrm>
            <a:off x="0" y="0"/>
            <a:ext cx="1938171" cy="511562"/>
          </a:xfrm>
          <a:custGeom>
            <a:avLst/>
            <a:gdLst/>
            <a:ahLst/>
            <a:cxnLst/>
            <a:rect l="l" t="t" r="r" b="b"/>
            <a:pathLst>
              <a:path w="1938171" h="511562">
                <a:moveTo>
                  <a:pt x="0" y="0"/>
                </a:moveTo>
                <a:lnTo>
                  <a:pt x="1938171" y="0"/>
                </a:lnTo>
                <a:lnTo>
                  <a:pt x="1938171" y="511562"/>
                </a:lnTo>
                <a:lnTo>
                  <a:pt x="0" y="511562"/>
                </a:lnTo>
                <a:lnTo>
                  <a:pt x="0" y="0"/>
                </a:lnTo>
                <a:close/>
              </a:path>
            </a:pathLst>
          </a:custGeom>
          <a:blipFill>
            <a:blip r:embed="rId3"/>
            <a:stretch>
              <a:fillRect l="-18759" t="-201233" r="-16137" b="-209853"/>
            </a:stretch>
          </a:blipFill>
        </p:spPr>
        <p:txBody>
          <a:bodyPr/>
          <a:lstStyle/>
          <a:p>
            <a:endParaRPr lang="en-US"/>
          </a:p>
        </p:txBody>
      </p:sp>
      <p:sp>
        <p:nvSpPr>
          <p:cNvPr id="13" name="TextBox 13"/>
          <p:cNvSpPr txBox="1"/>
          <p:nvPr/>
        </p:nvSpPr>
        <p:spPr>
          <a:xfrm>
            <a:off x="1695450" y="1219200"/>
            <a:ext cx="14992350" cy="990600"/>
          </a:xfrm>
          <a:prstGeom prst="rect">
            <a:avLst/>
          </a:prstGeom>
        </p:spPr>
        <p:txBody>
          <a:bodyPr lIns="0" tIns="0" rIns="0" bIns="0" rtlCol="0" anchor="t">
            <a:spAutoFit/>
          </a:bodyPr>
          <a:lstStyle/>
          <a:p>
            <a:pPr algn="ctr">
              <a:lnSpc>
                <a:spcPts val="7409"/>
              </a:lnSpc>
            </a:pPr>
            <a:r>
              <a:rPr lang="en-US" sz="7800">
                <a:solidFill>
                  <a:srgbClr val="141414"/>
                </a:solidFill>
                <a:latin typeface="Lexend Giga Heavy"/>
              </a:rPr>
              <a:t>Reminders</a:t>
            </a:r>
          </a:p>
        </p:txBody>
      </p:sp>
      <p:sp>
        <p:nvSpPr>
          <p:cNvPr id="14" name="TextBox 14"/>
          <p:cNvSpPr txBox="1"/>
          <p:nvPr/>
        </p:nvSpPr>
        <p:spPr>
          <a:xfrm>
            <a:off x="2193675" y="3186243"/>
            <a:ext cx="3577631" cy="936117"/>
          </a:xfrm>
          <a:prstGeom prst="rect">
            <a:avLst/>
          </a:prstGeom>
        </p:spPr>
        <p:txBody>
          <a:bodyPr lIns="0" tIns="0" rIns="0" bIns="0" rtlCol="0" anchor="t">
            <a:spAutoFit/>
          </a:bodyPr>
          <a:lstStyle/>
          <a:p>
            <a:pPr algn="ctr">
              <a:lnSpc>
                <a:spcPts val="3744"/>
              </a:lnSpc>
            </a:pPr>
            <a:r>
              <a:rPr lang="en-US" sz="3200">
                <a:solidFill>
                  <a:srgbClr val="FFFFFF"/>
                </a:solidFill>
                <a:latin typeface="Source Sans Pro Bold"/>
              </a:rPr>
              <a:t>Utilize Leveled Empathy</a:t>
            </a:r>
          </a:p>
        </p:txBody>
      </p:sp>
      <p:sp>
        <p:nvSpPr>
          <p:cNvPr id="15" name="TextBox 15"/>
          <p:cNvSpPr txBox="1"/>
          <p:nvPr/>
        </p:nvSpPr>
        <p:spPr>
          <a:xfrm>
            <a:off x="7393285" y="3186243"/>
            <a:ext cx="3577631" cy="936117"/>
          </a:xfrm>
          <a:prstGeom prst="rect">
            <a:avLst/>
          </a:prstGeom>
        </p:spPr>
        <p:txBody>
          <a:bodyPr lIns="0" tIns="0" rIns="0" bIns="0" rtlCol="0" anchor="t">
            <a:spAutoFit/>
          </a:bodyPr>
          <a:lstStyle/>
          <a:p>
            <a:pPr algn="ctr">
              <a:lnSpc>
                <a:spcPts val="3744"/>
              </a:lnSpc>
            </a:pPr>
            <a:r>
              <a:rPr lang="en-US" sz="3200">
                <a:solidFill>
                  <a:srgbClr val="FFFFFF"/>
                </a:solidFill>
                <a:latin typeface="Source Sans Pro Bold"/>
              </a:rPr>
              <a:t>Time your Conversations</a:t>
            </a:r>
          </a:p>
        </p:txBody>
      </p:sp>
      <p:sp>
        <p:nvSpPr>
          <p:cNvPr id="16" name="TextBox 16"/>
          <p:cNvSpPr txBox="1"/>
          <p:nvPr/>
        </p:nvSpPr>
        <p:spPr>
          <a:xfrm>
            <a:off x="12592895" y="3186243"/>
            <a:ext cx="3577631" cy="936117"/>
          </a:xfrm>
          <a:prstGeom prst="rect">
            <a:avLst/>
          </a:prstGeom>
        </p:spPr>
        <p:txBody>
          <a:bodyPr lIns="0" tIns="0" rIns="0" bIns="0" rtlCol="0" anchor="t">
            <a:spAutoFit/>
          </a:bodyPr>
          <a:lstStyle/>
          <a:p>
            <a:pPr algn="ctr">
              <a:lnSpc>
                <a:spcPts val="3744"/>
              </a:lnSpc>
            </a:pPr>
            <a:r>
              <a:rPr lang="en-US" sz="3200">
                <a:solidFill>
                  <a:srgbClr val="FFFFFF"/>
                </a:solidFill>
                <a:latin typeface="Source Sans Pro Bold"/>
              </a:rPr>
              <a:t>Use a </a:t>
            </a:r>
          </a:p>
          <a:p>
            <a:pPr algn="ctr">
              <a:lnSpc>
                <a:spcPts val="3744"/>
              </a:lnSpc>
            </a:pPr>
            <a:r>
              <a:rPr lang="en-US" sz="3200">
                <a:solidFill>
                  <a:srgbClr val="FFFFFF"/>
                </a:solidFill>
                <a:latin typeface="Source Sans Pro Bold"/>
              </a:rPr>
              <a:t>Pulse Check</a:t>
            </a:r>
          </a:p>
        </p:txBody>
      </p:sp>
      <p:grpSp>
        <p:nvGrpSpPr>
          <p:cNvPr id="17" name="Group 17"/>
          <p:cNvGrpSpPr/>
          <p:nvPr/>
        </p:nvGrpSpPr>
        <p:grpSpPr>
          <a:xfrm>
            <a:off x="6847435" y="5089279"/>
            <a:ext cx="4574080" cy="1850779"/>
            <a:chOff x="0" y="0"/>
            <a:chExt cx="1934102" cy="782582"/>
          </a:xfrm>
        </p:grpSpPr>
        <p:sp>
          <p:nvSpPr>
            <p:cNvPr id="18" name="Freeform 18"/>
            <p:cNvSpPr/>
            <p:nvPr/>
          </p:nvSpPr>
          <p:spPr>
            <a:xfrm>
              <a:off x="0" y="0"/>
              <a:ext cx="1934102" cy="782583"/>
            </a:xfrm>
            <a:custGeom>
              <a:avLst/>
              <a:gdLst/>
              <a:ahLst/>
              <a:cxnLst/>
              <a:rect l="l" t="t" r="r" b="b"/>
              <a:pathLst>
                <a:path w="1934102" h="782583">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233DFF"/>
            </a:solidFill>
          </p:spPr>
          <p:txBody>
            <a:bodyPr/>
            <a:lstStyle/>
            <a:p>
              <a:endParaRPr lang="en-US"/>
            </a:p>
          </p:txBody>
        </p:sp>
      </p:grpSp>
      <p:grpSp>
        <p:nvGrpSpPr>
          <p:cNvPr id="19" name="Group 19"/>
          <p:cNvGrpSpPr/>
          <p:nvPr/>
        </p:nvGrpSpPr>
        <p:grpSpPr>
          <a:xfrm>
            <a:off x="12104195" y="5089279"/>
            <a:ext cx="4574080" cy="1850779"/>
            <a:chOff x="0" y="0"/>
            <a:chExt cx="1934102" cy="782582"/>
          </a:xfrm>
        </p:grpSpPr>
        <p:sp>
          <p:nvSpPr>
            <p:cNvPr id="20" name="Freeform 20"/>
            <p:cNvSpPr/>
            <p:nvPr/>
          </p:nvSpPr>
          <p:spPr>
            <a:xfrm>
              <a:off x="0" y="0"/>
              <a:ext cx="1934102" cy="782583"/>
            </a:xfrm>
            <a:custGeom>
              <a:avLst/>
              <a:gdLst/>
              <a:ahLst/>
              <a:cxnLst/>
              <a:rect l="l" t="t" r="r" b="b"/>
              <a:pathLst>
                <a:path w="1934102" h="782583">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233DFF"/>
            </a:solidFill>
          </p:spPr>
          <p:txBody>
            <a:bodyPr/>
            <a:lstStyle/>
            <a:p>
              <a:endParaRPr lang="en-US"/>
            </a:p>
          </p:txBody>
        </p:sp>
      </p:grpSp>
      <p:grpSp>
        <p:nvGrpSpPr>
          <p:cNvPr id="21" name="Group 21"/>
          <p:cNvGrpSpPr/>
          <p:nvPr/>
        </p:nvGrpSpPr>
        <p:grpSpPr>
          <a:xfrm>
            <a:off x="1685925" y="5089279"/>
            <a:ext cx="4574080" cy="1850779"/>
            <a:chOff x="0" y="0"/>
            <a:chExt cx="1934102" cy="782582"/>
          </a:xfrm>
        </p:grpSpPr>
        <p:sp>
          <p:nvSpPr>
            <p:cNvPr id="22" name="Freeform 22"/>
            <p:cNvSpPr/>
            <p:nvPr/>
          </p:nvSpPr>
          <p:spPr>
            <a:xfrm>
              <a:off x="0" y="0"/>
              <a:ext cx="1934102" cy="782583"/>
            </a:xfrm>
            <a:custGeom>
              <a:avLst/>
              <a:gdLst/>
              <a:ahLst/>
              <a:cxnLst/>
              <a:rect l="l" t="t" r="r" b="b"/>
              <a:pathLst>
                <a:path w="1934102" h="782583">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233DFF"/>
            </a:solidFill>
          </p:spPr>
          <p:txBody>
            <a:bodyPr/>
            <a:lstStyle/>
            <a:p>
              <a:endParaRPr lang="en-US"/>
            </a:p>
          </p:txBody>
        </p:sp>
      </p:grpSp>
      <p:sp>
        <p:nvSpPr>
          <p:cNvPr id="23" name="TextBox 23"/>
          <p:cNvSpPr txBox="1"/>
          <p:nvPr/>
        </p:nvSpPr>
        <p:spPr>
          <a:xfrm>
            <a:off x="2184150" y="5551372"/>
            <a:ext cx="3577631" cy="936117"/>
          </a:xfrm>
          <a:prstGeom prst="rect">
            <a:avLst/>
          </a:prstGeom>
        </p:spPr>
        <p:txBody>
          <a:bodyPr lIns="0" tIns="0" rIns="0" bIns="0" rtlCol="0" anchor="t">
            <a:spAutoFit/>
          </a:bodyPr>
          <a:lstStyle/>
          <a:p>
            <a:pPr algn="ctr">
              <a:lnSpc>
                <a:spcPts val="3744"/>
              </a:lnSpc>
            </a:pPr>
            <a:r>
              <a:rPr lang="en-US" sz="3200">
                <a:solidFill>
                  <a:srgbClr val="FFFFFF"/>
                </a:solidFill>
                <a:latin typeface="Source Sans Pro Bold"/>
              </a:rPr>
              <a:t>Stop Stamp Collecting</a:t>
            </a:r>
          </a:p>
        </p:txBody>
      </p:sp>
      <p:sp>
        <p:nvSpPr>
          <p:cNvPr id="24" name="TextBox 24"/>
          <p:cNvSpPr txBox="1"/>
          <p:nvPr/>
        </p:nvSpPr>
        <p:spPr>
          <a:xfrm>
            <a:off x="7383760" y="5551372"/>
            <a:ext cx="3577631" cy="936117"/>
          </a:xfrm>
          <a:prstGeom prst="rect">
            <a:avLst/>
          </a:prstGeom>
        </p:spPr>
        <p:txBody>
          <a:bodyPr lIns="0" tIns="0" rIns="0" bIns="0" rtlCol="0" anchor="t">
            <a:spAutoFit/>
          </a:bodyPr>
          <a:lstStyle/>
          <a:p>
            <a:pPr algn="ctr">
              <a:lnSpc>
                <a:spcPts val="3744"/>
              </a:lnSpc>
            </a:pPr>
            <a:r>
              <a:rPr lang="en-US" sz="3200">
                <a:solidFill>
                  <a:srgbClr val="FFFFFF"/>
                </a:solidFill>
                <a:latin typeface="Source Sans Pro Bold"/>
              </a:rPr>
              <a:t>Listen with </a:t>
            </a:r>
          </a:p>
          <a:p>
            <a:pPr algn="ctr">
              <a:lnSpc>
                <a:spcPts val="3744"/>
              </a:lnSpc>
            </a:pPr>
            <a:r>
              <a:rPr lang="en-US" sz="3200">
                <a:solidFill>
                  <a:srgbClr val="FFFFFF"/>
                </a:solidFill>
                <a:latin typeface="Source Sans Pro Bold"/>
              </a:rPr>
              <a:t>Intent</a:t>
            </a:r>
          </a:p>
        </p:txBody>
      </p:sp>
      <p:sp>
        <p:nvSpPr>
          <p:cNvPr id="25" name="TextBox 25"/>
          <p:cNvSpPr txBox="1"/>
          <p:nvPr/>
        </p:nvSpPr>
        <p:spPr>
          <a:xfrm>
            <a:off x="12583370" y="5551372"/>
            <a:ext cx="3577631" cy="936117"/>
          </a:xfrm>
          <a:prstGeom prst="rect">
            <a:avLst/>
          </a:prstGeom>
        </p:spPr>
        <p:txBody>
          <a:bodyPr lIns="0" tIns="0" rIns="0" bIns="0" rtlCol="0" anchor="t">
            <a:spAutoFit/>
          </a:bodyPr>
          <a:lstStyle/>
          <a:p>
            <a:pPr algn="ctr">
              <a:lnSpc>
                <a:spcPts val="3744"/>
              </a:lnSpc>
            </a:pPr>
            <a:r>
              <a:rPr lang="en-US" sz="3200">
                <a:solidFill>
                  <a:srgbClr val="FFFFFF"/>
                </a:solidFill>
                <a:latin typeface="Source Sans Pro Bold"/>
              </a:rPr>
              <a:t>Fix</a:t>
            </a:r>
          </a:p>
          <a:p>
            <a:pPr algn="ctr">
              <a:lnSpc>
                <a:spcPts val="3744"/>
              </a:lnSpc>
            </a:pPr>
            <a:r>
              <a:rPr lang="en-US" sz="3200">
                <a:solidFill>
                  <a:srgbClr val="FFFFFF"/>
                </a:solidFill>
                <a:latin typeface="Source Sans Pro Bold"/>
              </a:rPr>
              <a:t>Your Face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33DFF"/>
        </a:solidFill>
        <a:effectLst/>
      </p:bgPr>
    </p:bg>
    <p:spTree>
      <p:nvGrpSpPr>
        <p:cNvPr id="1" name=""/>
        <p:cNvGrpSpPr/>
        <p:nvPr/>
      </p:nvGrpSpPr>
      <p:grpSpPr>
        <a:xfrm>
          <a:off x="0" y="0"/>
          <a:ext cx="0" cy="0"/>
          <a:chOff x="0" y="0"/>
          <a:chExt cx="0" cy="0"/>
        </a:xfrm>
      </p:grpSpPr>
      <p:grpSp>
        <p:nvGrpSpPr>
          <p:cNvPr id="2" name="Group 2"/>
          <p:cNvGrpSpPr/>
          <p:nvPr/>
        </p:nvGrpSpPr>
        <p:grpSpPr>
          <a:xfrm>
            <a:off x="2330178" y="587829"/>
            <a:ext cx="13626556" cy="1491389"/>
            <a:chOff x="0" y="0"/>
            <a:chExt cx="3211141" cy="351450"/>
          </a:xfrm>
        </p:grpSpPr>
        <p:sp>
          <p:nvSpPr>
            <p:cNvPr id="3" name="Freeform 3"/>
            <p:cNvSpPr/>
            <p:nvPr/>
          </p:nvSpPr>
          <p:spPr>
            <a:xfrm>
              <a:off x="0" y="0"/>
              <a:ext cx="3211141" cy="351450"/>
            </a:xfrm>
            <a:custGeom>
              <a:avLst/>
              <a:gdLst/>
              <a:ahLst/>
              <a:cxnLst/>
              <a:rect l="l" t="t" r="r" b="b"/>
              <a:pathLst>
                <a:path w="3211141" h="351450">
                  <a:moveTo>
                    <a:pt x="0" y="0"/>
                  </a:moveTo>
                  <a:lnTo>
                    <a:pt x="3211141" y="0"/>
                  </a:lnTo>
                  <a:lnTo>
                    <a:pt x="3211141" y="351450"/>
                  </a:lnTo>
                  <a:lnTo>
                    <a:pt x="0" y="351450"/>
                  </a:lnTo>
                  <a:close/>
                </a:path>
              </a:pathLst>
            </a:custGeom>
            <a:solidFill>
              <a:srgbClr val="FFFFFF"/>
            </a:solidFill>
            <a:ln w="9525" cap="sq">
              <a:solidFill>
                <a:srgbClr val="000000"/>
              </a:solidFill>
              <a:prstDash val="solid"/>
              <a:miter/>
            </a:ln>
          </p:spPr>
          <p:txBody>
            <a:bodyPr/>
            <a:lstStyle/>
            <a:p>
              <a:endParaRPr lang="en-US"/>
            </a:p>
          </p:txBody>
        </p:sp>
        <p:sp>
          <p:nvSpPr>
            <p:cNvPr id="4" name="TextBox 4"/>
            <p:cNvSpPr txBox="1"/>
            <p:nvPr/>
          </p:nvSpPr>
          <p:spPr>
            <a:xfrm>
              <a:off x="0" y="-38100"/>
              <a:ext cx="3211141" cy="389550"/>
            </a:xfrm>
            <a:prstGeom prst="rect">
              <a:avLst/>
            </a:prstGeom>
          </p:spPr>
          <p:txBody>
            <a:bodyPr lIns="71438" tIns="71438" rIns="71438" bIns="71438" rtlCol="0" anchor="ctr"/>
            <a:lstStyle/>
            <a:p>
              <a:pPr algn="ctr">
                <a:lnSpc>
                  <a:spcPts val="2756"/>
                </a:lnSpc>
                <a:spcBef>
                  <a:spcPct val="0"/>
                </a:spcBef>
              </a:pPr>
              <a:endParaRPr/>
            </a:p>
          </p:txBody>
        </p:sp>
      </p:grpSp>
      <p:grpSp>
        <p:nvGrpSpPr>
          <p:cNvPr id="5" name="Group 5"/>
          <p:cNvGrpSpPr/>
          <p:nvPr/>
        </p:nvGrpSpPr>
        <p:grpSpPr>
          <a:xfrm>
            <a:off x="2330178" y="3122550"/>
            <a:ext cx="3312565" cy="6012847"/>
            <a:chOff x="0" y="0"/>
            <a:chExt cx="812800" cy="1475365"/>
          </a:xfrm>
        </p:grpSpPr>
        <p:sp>
          <p:nvSpPr>
            <p:cNvPr id="6" name="Freeform 6"/>
            <p:cNvSpPr/>
            <p:nvPr/>
          </p:nvSpPr>
          <p:spPr>
            <a:xfrm>
              <a:off x="0" y="0"/>
              <a:ext cx="812800" cy="1475365"/>
            </a:xfrm>
            <a:custGeom>
              <a:avLst/>
              <a:gdLst/>
              <a:ahLst/>
              <a:cxnLst/>
              <a:rect l="l" t="t" r="r" b="b"/>
              <a:pathLst>
                <a:path w="812800" h="1475365">
                  <a:moveTo>
                    <a:pt x="18697" y="0"/>
                  </a:moveTo>
                  <a:lnTo>
                    <a:pt x="794103" y="0"/>
                  </a:lnTo>
                  <a:cubicBezTo>
                    <a:pt x="799062" y="0"/>
                    <a:pt x="803817" y="1970"/>
                    <a:pt x="807324" y="5476"/>
                  </a:cubicBezTo>
                  <a:cubicBezTo>
                    <a:pt x="810830" y="8983"/>
                    <a:pt x="812800" y="13738"/>
                    <a:pt x="812800" y="18697"/>
                  </a:cubicBezTo>
                  <a:lnTo>
                    <a:pt x="812800" y="1456668"/>
                  </a:lnTo>
                  <a:cubicBezTo>
                    <a:pt x="812800" y="1461626"/>
                    <a:pt x="810830" y="1466382"/>
                    <a:pt x="807324" y="1469889"/>
                  </a:cubicBezTo>
                  <a:cubicBezTo>
                    <a:pt x="803817" y="1473395"/>
                    <a:pt x="799062" y="1475365"/>
                    <a:pt x="794103" y="1475365"/>
                  </a:cubicBezTo>
                  <a:lnTo>
                    <a:pt x="18697" y="1475365"/>
                  </a:lnTo>
                  <a:cubicBezTo>
                    <a:pt x="13738" y="1475365"/>
                    <a:pt x="8983" y="1473395"/>
                    <a:pt x="5476" y="1469889"/>
                  </a:cubicBezTo>
                  <a:cubicBezTo>
                    <a:pt x="1970" y="1466382"/>
                    <a:pt x="0" y="1461626"/>
                    <a:pt x="0" y="1456668"/>
                  </a:cubicBezTo>
                  <a:lnTo>
                    <a:pt x="0" y="18697"/>
                  </a:lnTo>
                  <a:cubicBezTo>
                    <a:pt x="0" y="13738"/>
                    <a:pt x="1970" y="8983"/>
                    <a:pt x="5476" y="5476"/>
                  </a:cubicBezTo>
                  <a:cubicBezTo>
                    <a:pt x="8983" y="1970"/>
                    <a:pt x="13738" y="0"/>
                    <a:pt x="18697" y="0"/>
                  </a:cubicBezTo>
                  <a:close/>
                </a:path>
              </a:pathLst>
            </a:custGeom>
            <a:solidFill>
              <a:srgbClr val="FFFFFF"/>
            </a:solidFill>
            <a:ln w="9525" cap="sq">
              <a:solidFill>
                <a:srgbClr val="000000"/>
              </a:solidFill>
              <a:prstDash val="solid"/>
              <a:miter/>
            </a:ln>
          </p:spPr>
          <p:txBody>
            <a:bodyPr/>
            <a:lstStyle/>
            <a:p>
              <a:endParaRPr lang="en-US"/>
            </a:p>
          </p:txBody>
        </p:sp>
        <p:sp>
          <p:nvSpPr>
            <p:cNvPr id="7" name="TextBox 7"/>
            <p:cNvSpPr txBox="1"/>
            <p:nvPr/>
          </p:nvSpPr>
          <p:spPr>
            <a:xfrm>
              <a:off x="0" y="0"/>
              <a:ext cx="812800" cy="1475365"/>
            </a:xfrm>
            <a:prstGeom prst="rect">
              <a:avLst/>
            </a:prstGeom>
          </p:spPr>
          <p:txBody>
            <a:bodyPr lIns="71438" tIns="71438" rIns="71438" bIns="71438" rtlCol="0" anchor="ctr"/>
            <a:lstStyle/>
            <a:p>
              <a:pPr algn="ctr">
                <a:lnSpc>
                  <a:spcPts val="2025"/>
                </a:lnSpc>
              </a:pPr>
              <a:endParaRPr/>
            </a:p>
          </p:txBody>
        </p:sp>
      </p:grpSp>
      <p:grpSp>
        <p:nvGrpSpPr>
          <p:cNvPr id="8" name="Group 8"/>
          <p:cNvGrpSpPr/>
          <p:nvPr/>
        </p:nvGrpSpPr>
        <p:grpSpPr>
          <a:xfrm>
            <a:off x="2444362" y="7024904"/>
            <a:ext cx="3084199" cy="610266"/>
            <a:chOff x="0" y="0"/>
            <a:chExt cx="558361" cy="110482"/>
          </a:xfrm>
        </p:grpSpPr>
        <p:sp>
          <p:nvSpPr>
            <p:cNvPr id="9" name="Freeform 9"/>
            <p:cNvSpPr/>
            <p:nvPr/>
          </p:nvSpPr>
          <p:spPr>
            <a:xfrm>
              <a:off x="0" y="0"/>
              <a:ext cx="558361" cy="110482"/>
            </a:xfrm>
            <a:custGeom>
              <a:avLst/>
              <a:gdLst/>
              <a:ahLst/>
              <a:cxnLst/>
              <a:rect l="l" t="t" r="r" b="b"/>
              <a:pathLst>
                <a:path w="558361" h="110482">
                  <a:moveTo>
                    <a:pt x="20082" y="0"/>
                  </a:moveTo>
                  <a:lnTo>
                    <a:pt x="538279" y="0"/>
                  </a:lnTo>
                  <a:cubicBezTo>
                    <a:pt x="543605" y="0"/>
                    <a:pt x="548713" y="2116"/>
                    <a:pt x="552479" y="5882"/>
                  </a:cubicBezTo>
                  <a:cubicBezTo>
                    <a:pt x="556245" y="9648"/>
                    <a:pt x="558361" y="14756"/>
                    <a:pt x="558361" y="20082"/>
                  </a:cubicBezTo>
                  <a:lnTo>
                    <a:pt x="558361" y="90400"/>
                  </a:lnTo>
                  <a:cubicBezTo>
                    <a:pt x="558361" y="95726"/>
                    <a:pt x="556245" y="100834"/>
                    <a:pt x="552479" y="104600"/>
                  </a:cubicBezTo>
                  <a:cubicBezTo>
                    <a:pt x="548713" y="108366"/>
                    <a:pt x="543605" y="110482"/>
                    <a:pt x="538279" y="110482"/>
                  </a:cubicBezTo>
                  <a:lnTo>
                    <a:pt x="20082" y="110482"/>
                  </a:lnTo>
                  <a:cubicBezTo>
                    <a:pt x="14756" y="110482"/>
                    <a:pt x="9648" y="108366"/>
                    <a:pt x="5882" y="104600"/>
                  </a:cubicBezTo>
                  <a:cubicBezTo>
                    <a:pt x="2116" y="100834"/>
                    <a:pt x="0" y="95726"/>
                    <a:pt x="0" y="90400"/>
                  </a:cubicBezTo>
                  <a:lnTo>
                    <a:pt x="0" y="20082"/>
                  </a:lnTo>
                  <a:cubicBezTo>
                    <a:pt x="0" y="14756"/>
                    <a:pt x="2116" y="9648"/>
                    <a:pt x="5882" y="5882"/>
                  </a:cubicBezTo>
                  <a:cubicBezTo>
                    <a:pt x="9648" y="2116"/>
                    <a:pt x="14756" y="0"/>
                    <a:pt x="20082" y="0"/>
                  </a:cubicBezTo>
                  <a:close/>
                </a:path>
              </a:pathLst>
            </a:custGeom>
            <a:solidFill>
              <a:srgbClr val="EEBA2B"/>
            </a:solidFill>
            <a:ln cap="sq">
              <a:noFill/>
              <a:prstDash val="solid"/>
              <a:miter/>
            </a:ln>
          </p:spPr>
          <p:txBody>
            <a:bodyPr/>
            <a:lstStyle/>
            <a:p>
              <a:endParaRPr lang="en-US"/>
            </a:p>
          </p:txBody>
        </p:sp>
        <p:sp>
          <p:nvSpPr>
            <p:cNvPr id="10" name="TextBox 10"/>
            <p:cNvSpPr txBox="1"/>
            <p:nvPr/>
          </p:nvSpPr>
          <p:spPr>
            <a:xfrm>
              <a:off x="0" y="0"/>
              <a:ext cx="558361" cy="110482"/>
            </a:xfrm>
            <a:prstGeom prst="rect">
              <a:avLst/>
            </a:prstGeom>
          </p:spPr>
          <p:txBody>
            <a:bodyPr lIns="71438" tIns="71438" rIns="71438" bIns="71438" rtlCol="0" anchor="ctr"/>
            <a:lstStyle/>
            <a:p>
              <a:pPr algn="ctr">
                <a:lnSpc>
                  <a:spcPts val="2025"/>
                </a:lnSpc>
              </a:pPr>
              <a:endParaRPr/>
            </a:p>
          </p:txBody>
        </p:sp>
      </p:grpSp>
      <p:grpSp>
        <p:nvGrpSpPr>
          <p:cNvPr id="11" name="Group 11"/>
          <p:cNvGrpSpPr/>
          <p:nvPr/>
        </p:nvGrpSpPr>
        <p:grpSpPr>
          <a:xfrm>
            <a:off x="2331265" y="9550321"/>
            <a:ext cx="376486" cy="37648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solidFill>
            <a:ln cap="sq">
              <a:noFill/>
              <a:prstDash val="solid"/>
              <a:miter/>
            </a:ln>
          </p:spPr>
          <p:txBody>
            <a:bodyPr/>
            <a:lstStyle/>
            <a:p>
              <a:endParaRPr lang="en-US"/>
            </a:p>
          </p:txBody>
        </p:sp>
        <p:sp>
          <p:nvSpPr>
            <p:cNvPr id="13" name="TextBox 13"/>
            <p:cNvSpPr txBox="1"/>
            <p:nvPr/>
          </p:nvSpPr>
          <p:spPr>
            <a:xfrm>
              <a:off x="139700" y="139700"/>
              <a:ext cx="533400" cy="533400"/>
            </a:xfrm>
            <a:prstGeom prst="rect">
              <a:avLst/>
            </a:prstGeom>
          </p:spPr>
          <p:txBody>
            <a:bodyPr lIns="71438" tIns="71438" rIns="71438" bIns="71438" rtlCol="0" anchor="ctr"/>
            <a:lstStyle/>
            <a:p>
              <a:pPr algn="ctr">
                <a:lnSpc>
                  <a:spcPts val="2025"/>
                </a:lnSpc>
              </a:pPr>
              <a:endParaRPr/>
            </a:p>
          </p:txBody>
        </p:sp>
      </p:grpSp>
      <p:grpSp>
        <p:nvGrpSpPr>
          <p:cNvPr id="14" name="Group 14"/>
          <p:cNvGrpSpPr/>
          <p:nvPr/>
        </p:nvGrpSpPr>
        <p:grpSpPr>
          <a:xfrm>
            <a:off x="15581335" y="9552440"/>
            <a:ext cx="376486" cy="37648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EBA2B"/>
            </a:solidFill>
            <a:ln cap="sq">
              <a:noFill/>
              <a:prstDash val="solid"/>
              <a:miter/>
            </a:ln>
          </p:spPr>
          <p:txBody>
            <a:bodyPr/>
            <a:lstStyle/>
            <a:p>
              <a:endParaRPr lang="en-US"/>
            </a:p>
          </p:txBody>
        </p:sp>
        <p:sp>
          <p:nvSpPr>
            <p:cNvPr id="16" name="TextBox 16"/>
            <p:cNvSpPr txBox="1"/>
            <p:nvPr/>
          </p:nvSpPr>
          <p:spPr>
            <a:xfrm>
              <a:off x="139700" y="139700"/>
              <a:ext cx="533400" cy="533400"/>
            </a:xfrm>
            <a:prstGeom prst="rect">
              <a:avLst/>
            </a:prstGeom>
          </p:spPr>
          <p:txBody>
            <a:bodyPr lIns="71438" tIns="71438" rIns="71438" bIns="71438" rtlCol="0" anchor="ctr"/>
            <a:lstStyle/>
            <a:p>
              <a:pPr algn="ctr">
                <a:lnSpc>
                  <a:spcPts val="2025"/>
                </a:lnSpc>
              </a:pPr>
              <a:endParaRPr/>
            </a:p>
          </p:txBody>
        </p:sp>
      </p:grpSp>
      <p:grpSp>
        <p:nvGrpSpPr>
          <p:cNvPr id="17" name="Group 17"/>
          <p:cNvGrpSpPr/>
          <p:nvPr/>
        </p:nvGrpSpPr>
        <p:grpSpPr>
          <a:xfrm>
            <a:off x="2519509" y="9550321"/>
            <a:ext cx="8010247" cy="376486"/>
            <a:chOff x="0" y="0"/>
            <a:chExt cx="1887640" cy="88720"/>
          </a:xfrm>
        </p:grpSpPr>
        <p:sp>
          <p:nvSpPr>
            <p:cNvPr id="18" name="Freeform 18"/>
            <p:cNvSpPr/>
            <p:nvPr/>
          </p:nvSpPr>
          <p:spPr>
            <a:xfrm>
              <a:off x="0" y="0"/>
              <a:ext cx="1887640" cy="88720"/>
            </a:xfrm>
            <a:custGeom>
              <a:avLst/>
              <a:gdLst/>
              <a:ahLst/>
              <a:cxnLst/>
              <a:rect l="l" t="t" r="r" b="b"/>
              <a:pathLst>
                <a:path w="1887640" h="88720">
                  <a:moveTo>
                    <a:pt x="0" y="0"/>
                  </a:moveTo>
                  <a:lnTo>
                    <a:pt x="1887640" y="0"/>
                  </a:lnTo>
                  <a:lnTo>
                    <a:pt x="1887640" y="88720"/>
                  </a:lnTo>
                  <a:lnTo>
                    <a:pt x="0" y="88720"/>
                  </a:lnTo>
                  <a:close/>
                </a:path>
              </a:pathLst>
            </a:custGeom>
            <a:solidFill>
              <a:srgbClr val="000000"/>
            </a:solidFill>
          </p:spPr>
          <p:txBody>
            <a:bodyPr/>
            <a:lstStyle/>
            <a:p>
              <a:endParaRPr lang="en-US"/>
            </a:p>
          </p:txBody>
        </p:sp>
        <p:sp>
          <p:nvSpPr>
            <p:cNvPr id="19" name="TextBox 19"/>
            <p:cNvSpPr txBox="1"/>
            <p:nvPr/>
          </p:nvSpPr>
          <p:spPr>
            <a:xfrm>
              <a:off x="0" y="0"/>
              <a:ext cx="1887640" cy="88720"/>
            </a:xfrm>
            <a:prstGeom prst="rect">
              <a:avLst/>
            </a:prstGeom>
          </p:spPr>
          <p:txBody>
            <a:bodyPr lIns="71438" tIns="71438" rIns="71438" bIns="71438" rtlCol="0" anchor="ctr"/>
            <a:lstStyle/>
            <a:p>
              <a:pPr algn="ctr">
                <a:lnSpc>
                  <a:spcPts val="2025"/>
                </a:lnSpc>
              </a:pPr>
              <a:endParaRPr/>
            </a:p>
          </p:txBody>
        </p:sp>
      </p:grpSp>
      <p:grpSp>
        <p:nvGrpSpPr>
          <p:cNvPr id="20" name="Group 20"/>
          <p:cNvGrpSpPr/>
          <p:nvPr/>
        </p:nvGrpSpPr>
        <p:grpSpPr>
          <a:xfrm>
            <a:off x="10343047" y="9550321"/>
            <a:ext cx="5426531" cy="376486"/>
            <a:chOff x="0" y="0"/>
            <a:chExt cx="1278779" cy="88720"/>
          </a:xfrm>
        </p:grpSpPr>
        <p:sp>
          <p:nvSpPr>
            <p:cNvPr id="21" name="Freeform 21"/>
            <p:cNvSpPr/>
            <p:nvPr/>
          </p:nvSpPr>
          <p:spPr>
            <a:xfrm>
              <a:off x="0" y="0"/>
              <a:ext cx="1278779" cy="88720"/>
            </a:xfrm>
            <a:custGeom>
              <a:avLst/>
              <a:gdLst/>
              <a:ahLst/>
              <a:cxnLst/>
              <a:rect l="l" t="t" r="r" b="b"/>
              <a:pathLst>
                <a:path w="1278779" h="88720">
                  <a:moveTo>
                    <a:pt x="0" y="0"/>
                  </a:moveTo>
                  <a:lnTo>
                    <a:pt x="1278779" y="0"/>
                  </a:lnTo>
                  <a:lnTo>
                    <a:pt x="1278779" y="88720"/>
                  </a:lnTo>
                  <a:lnTo>
                    <a:pt x="0" y="88720"/>
                  </a:lnTo>
                  <a:close/>
                </a:path>
              </a:pathLst>
            </a:custGeom>
            <a:solidFill>
              <a:srgbClr val="EEBA2B"/>
            </a:solidFill>
          </p:spPr>
          <p:txBody>
            <a:bodyPr/>
            <a:lstStyle/>
            <a:p>
              <a:endParaRPr lang="en-US"/>
            </a:p>
          </p:txBody>
        </p:sp>
        <p:sp>
          <p:nvSpPr>
            <p:cNvPr id="22" name="TextBox 22"/>
            <p:cNvSpPr txBox="1"/>
            <p:nvPr/>
          </p:nvSpPr>
          <p:spPr>
            <a:xfrm>
              <a:off x="0" y="0"/>
              <a:ext cx="1278779" cy="88720"/>
            </a:xfrm>
            <a:prstGeom prst="rect">
              <a:avLst/>
            </a:prstGeom>
          </p:spPr>
          <p:txBody>
            <a:bodyPr lIns="71438" tIns="71438" rIns="71438" bIns="71438" rtlCol="0" anchor="ctr"/>
            <a:lstStyle/>
            <a:p>
              <a:pPr algn="ctr">
                <a:lnSpc>
                  <a:spcPts val="2025"/>
                </a:lnSpc>
              </a:pPr>
              <a:endParaRPr/>
            </a:p>
          </p:txBody>
        </p:sp>
      </p:grpSp>
      <p:grpSp>
        <p:nvGrpSpPr>
          <p:cNvPr id="23" name="Group 23"/>
          <p:cNvGrpSpPr/>
          <p:nvPr/>
        </p:nvGrpSpPr>
        <p:grpSpPr>
          <a:xfrm>
            <a:off x="2330178" y="3122550"/>
            <a:ext cx="3312565" cy="770610"/>
            <a:chOff x="0" y="0"/>
            <a:chExt cx="910623" cy="211841"/>
          </a:xfrm>
        </p:grpSpPr>
        <p:sp>
          <p:nvSpPr>
            <p:cNvPr id="24" name="Freeform 24"/>
            <p:cNvSpPr/>
            <p:nvPr/>
          </p:nvSpPr>
          <p:spPr>
            <a:xfrm>
              <a:off x="0" y="0"/>
              <a:ext cx="910623" cy="211841"/>
            </a:xfrm>
            <a:custGeom>
              <a:avLst/>
              <a:gdLst/>
              <a:ahLst/>
              <a:cxnLst/>
              <a:rect l="l" t="t" r="r" b="b"/>
              <a:pathLst>
                <a:path w="910623" h="211841">
                  <a:moveTo>
                    <a:pt x="0" y="0"/>
                  </a:moveTo>
                  <a:lnTo>
                    <a:pt x="910623" y="0"/>
                  </a:lnTo>
                  <a:lnTo>
                    <a:pt x="910623" y="211841"/>
                  </a:lnTo>
                  <a:lnTo>
                    <a:pt x="0" y="211841"/>
                  </a:lnTo>
                  <a:close/>
                </a:path>
              </a:pathLst>
            </a:custGeom>
            <a:solidFill>
              <a:srgbClr val="EEBA2B"/>
            </a:solidFill>
            <a:ln w="9525" cap="sq">
              <a:solidFill>
                <a:srgbClr val="000000"/>
              </a:solidFill>
              <a:prstDash val="solid"/>
              <a:miter/>
            </a:ln>
          </p:spPr>
          <p:txBody>
            <a:bodyPr/>
            <a:lstStyle/>
            <a:p>
              <a:endParaRPr lang="en-US"/>
            </a:p>
          </p:txBody>
        </p:sp>
        <p:sp>
          <p:nvSpPr>
            <p:cNvPr id="25" name="TextBox 25"/>
            <p:cNvSpPr txBox="1"/>
            <p:nvPr/>
          </p:nvSpPr>
          <p:spPr>
            <a:xfrm>
              <a:off x="0" y="0"/>
              <a:ext cx="910623" cy="211841"/>
            </a:xfrm>
            <a:prstGeom prst="rect">
              <a:avLst/>
            </a:prstGeom>
          </p:spPr>
          <p:txBody>
            <a:bodyPr lIns="71438" tIns="71438" rIns="71438" bIns="71438" rtlCol="0" anchor="ctr"/>
            <a:lstStyle/>
            <a:p>
              <a:pPr algn="ctr">
                <a:lnSpc>
                  <a:spcPts val="2025"/>
                </a:lnSpc>
              </a:pPr>
              <a:endParaRPr/>
            </a:p>
          </p:txBody>
        </p:sp>
      </p:grpSp>
      <p:sp>
        <p:nvSpPr>
          <p:cNvPr id="26" name="Freeform 26"/>
          <p:cNvSpPr/>
          <p:nvPr/>
        </p:nvSpPr>
        <p:spPr>
          <a:xfrm>
            <a:off x="6155177" y="157243"/>
            <a:ext cx="4009661" cy="2255434"/>
          </a:xfrm>
          <a:custGeom>
            <a:avLst/>
            <a:gdLst/>
            <a:ahLst/>
            <a:cxnLst/>
            <a:rect l="l" t="t" r="r" b="b"/>
            <a:pathLst>
              <a:path w="4009661" h="2255434">
                <a:moveTo>
                  <a:pt x="0" y="0"/>
                </a:moveTo>
                <a:lnTo>
                  <a:pt x="4009661" y="0"/>
                </a:lnTo>
                <a:lnTo>
                  <a:pt x="4009661" y="2255434"/>
                </a:lnTo>
                <a:lnTo>
                  <a:pt x="0" y="2255434"/>
                </a:lnTo>
                <a:lnTo>
                  <a:pt x="0" y="0"/>
                </a:lnTo>
                <a:close/>
              </a:path>
            </a:pathLst>
          </a:custGeom>
          <a:blipFill>
            <a:blip r:embed="rId2"/>
            <a:stretch>
              <a:fillRect/>
            </a:stretch>
          </a:blipFill>
        </p:spPr>
        <p:txBody>
          <a:bodyPr/>
          <a:lstStyle/>
          <a:p>
            <a:endParaRPr lang="en-US"/>
          </a:p>
        </p:txBody>
      </p:sp>
      <p:sp>
        <p:nvSpPr>
          <p:cNvPr id="27" name="Freeform 27"/>
          <p:cNvSpPr/>
          <p:nvPr/>
        </p:nvSpPr>
        <p:spPr>
          <a:xfrm>
            <a:off x="3475576" y="4161804"/>
            <a:ext cx="1018939" cy="852937"/>
          </a:xfrm>
          <a:custGeom>
            <a:avLst/>
            <a:gdLst/>
            <a:ahLst/>
            <a:cxnLst/>
            <a:rect l="l" t="t" r="r" b="b"/>
            <a:pathLst>
              <a:path w="1018939" h="852937">
                <a:moveTo>
                  <a:pt x="0" y="0"/>
                </a:moveTo>
                <a:lnTo>
                  <a:pt x="1018939" y="0"/>
                </a:lnTo>
                <a:lnTo>
                  <a:pt x="1018939" y="852937"/>
                </a:lnTo>
                <a:lnTo>
                  <a:pt x="0" y="852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8" name="Group 28"/>
          <p:cNvGrpSpPr/>
          <p:nvPr/>
        </p:nvGrpSpPr>
        <p:grpSpPr>
          <a:xfrm>
            <a:off x="7487174" y="3122550"/>
            <a:ext cx="3312565" cy="6012847"/>
            <a:chOff x="0" y="0"/>
            <a:chExt cx="812800" cy="1475365"/>
          </a:xfrm>
        </p:grpSpPr>
        <p:sp>
          <p:nvSpPr>
            <p:cNvPr id="29" name="Freeform 29"/>
            <p:cNvSpPr/>
            <p:nvPr/>
          </p:nvSpPr>
          <p:spPr>
            <a:xfrm>
              <a:off x="0" y="0"/>
              <a:ext cx="812800" cy="1475365"/>
            </a:xfrm>
            <a:custGeom>
              <a:avLst/>
              <a:gdLst/>
              <a:ahLst/>
              <a:cxnLst/>
              <a:rect l="l" t="t" r="r" b="b"/>
              <a:pathLst>
                <a:path w="812800" h="1475365">
                  <a:moveTo>
                    <a:pt x="18697" y="0"/>
                  </a:moveTo>
                  <a:lnTo>
                    <a:pt x="794103" y="0"/>
                  </a:lnTo>
                  <a:cubicBezTo>
                    <a:pt x="799062" y="0"/>
                    <a:pt x="803817" y="1970"/>
                    <a:pt x="807324" y="5476"/>
                  </a:cubicBezTo>
                  <a:cubicBezTo>
                    <a:pt x="810830" y="8983"/>
                    <a:pt x="812800" y="13738"/>
                    <a:pt x="812800" y="18697"/>
                  </a:cubicBezTo>
                  <a:lnTo>
                    <a:pt x="812800" y="1456668"/>
                  </a:lnTo>
                  <a:cubicBezTo>
                    <a:pt x="812800" y="1461626"/>
                    <a:pt x="810830" y="1466382"/>
                    <a:pt x="807324" y="1469889"/>
                  </a:cubicBezTo>
                  <a:cubicBezTo>
                    <a:pt x="803817" y="1473395"/>
                    <a:pt x="799062" y="1475365"/>
                    <a:pt x="794103" y="1475365"/>
                  </a:cubicBezTo>
                  <a:lnTo>
                    <a:pt x="18697" y="1475365"/>
                  </a:lnTo>
                  <a:cubicBezTo>
                    <a:pt x="13738" y="1475365"/>
                    <a:pt x="8983" y="1473395"/>
                    <a:pt x="5476" y="1469889"/>
                  </a:cubicBezTo>
                  <a:cubicBezTo>
                    <a:pt x="1970" y="1466382"/>
                    <a:pt x="0" y="1461626"/>
                    <a:pt x="0" y="1456668"/>
                  </a:cubicBezTo>
                  <a:lnTo>
                    <a:pt x="0" y="18697"/>
                  </a:lnTo>
                  <a:cubicBezTo>
                    <a:pt x="0" y="13738"/>
                    <a:pt x="1970" y="8983"/>
                    <a:pt x="5476" y="5476"/>
                  </a:cubicBezTo>
                  <a:cubicBezTo>
                    <a:pt x="8983" y="1970"/>
                    <a:pt x="13738" y="0"/>
                    <a:pt x="18697" y="0"/>
                  </a:cubicBezTo>
                  <a:close/>
                </a:path>
              </a:pathLst>
            </a:custGeom>
            <a:solidFill>
              <a:srgbClr val="FFFFFF"/>
            </a:solidFill>
            <a:ln w="9525" cap="sq">
              <a:solidFill>
                <a:srgbClr val="000000"/>
              </a:solidFill>
              <a:prstDash val="solid"/>
              <a:miter/>
            </a:ln>
          </p:spPr>
          <p:txBody>
            <a:bodyPr/>
            <a:lstStyle/>
            <a:p>
              <a:endParaRPr lang="en-US"/>
            </a:p>
          </p:txBody>
        </p:sp>
        <p:sp>
          <p:nvSpPr>
            <p:cNvPr id="30" name="TextBox 30"/>
            <p:cNvSpPr txBox="1"/>
            <p:nvPr/>
          </p:nvSpPr>
          <p:spPr>
            <a:xfrm>
              <a:off x="0" y="0"/>
              <a:ext cx="812800" cy="1475365"/>
            </a:xfrm>
            <a:prstGeom prst="rect">
              <a:avLst/>
            </a:prstGeom>
          </p:spPr>
          <p:txBody>
            <a:bodyPr lIns="71438" tIns="71438" rIns="71438" bIns="71438" rtlCol="0" anchor="ctr"/>
            <a:lstStyle/>
            <a:p>
              <a:pPr algn="ctr">
                <a:lnSpc>
                  <a:spcPts val="2025"/>
                </a:lnSpc>
              </a:pPr>
              <a:endParaRPr/>
            </a:p>
          </p:txBody>
        </p:sp>
      </p:grpSp>
      <p:grpSp>
        <p:nvGrpSpPr>
          <p:cNvPr id="31" name="Group 31"/>
          <p:cNvGrpSpPr/>
          <p:nvPr/>
        </p:nvGrpSpPr>
        <p:grpSpPr>
          <a:xfrm>
            <a:off x="7601357" y="7024904"/>
            <a:ext cx="3084199" cy="610266"/>
            <a:chOff x="0" y="0"/>
            <a:chExt cx="558361" cy="110482"/>
          </a:xfrm>
        </p:grpSpPr>
        <p:sp>
          <p:nvSpPr>
            <p:cNvPr id="32" name="Freeform 32"/>
            <p:cNvSpPr/>
            <p:nvPr/>
          </p:nvSpPr>
          <p:spPr>
            <a:xfrm>
              <a:off x="0" y="0"/>
              <a:ext cx="558361" cy="110482"/>
            </a:xfrm>
            <a:custGeom>
              <a:avLst/>
              <a:gdLst/>
              <a:ahLst/>
              <a:cxnLst/>
              <a:rect l="l" t="t" r="r" b="b"/>
              <a:pathLst>
                <a:path w="558361" h="110482">
                  <a:moveTo>
                    <a:pt x="20082" y="0"/>
                  </a:moveTo>
                  <a:lnTo>
                    <a:pt x="538279" y="0"/>
                  </a:lnTo>
                  <a:cubicBezTo>
                    <a:pt x="543605" y="0"/>
                    <a:pt x="548713" y="2116"/>
                    <a:pt x="552479" y="5882"/>
                  </a:cubicBezTo>
                  <a:cubicBezTo>
                    <a:pt x="556245" y="9648"/>
                    <a:pt x="558361" y="14756"/>
                    <a:pt x="558361" y="20082"/>
                  </a:cubicBezTo>
                  <a:lnTo>
                    <a:pt x="558361" y="90400"/>
                  </a:lnTo>
                  <a:cubicBezTo>
                    <a:pt x="558361" y="95726"/>
                    <a:pt x="556245" y="100834"/>
                    <a:pt x="552479" y="104600"/>
                  </a:cubicBezTo>
                  <a:cubicBezTo>
                    <a:pt x="548713" y="108366"/>
                    <a:pt x="543605" y="110482"/>
                    <a:pt x="538279" y="110482"/>
                  </a:cubicBezTo>
                  <a:lnTo>
                    <a:pt x="20082" y="110482"/>
                  </a:lnTo>
                  <a:cubicBezTo>
                    <a:pt x="14756" y="110482"/>
                    <a:pt x="9648" y="108366"/>
                    <a:pt x="5882" y="104600"/>
                  </a:cubicBezTo>
                  <a:cubicBezTo>
                    <a:pt x="2116" y="100834"/>
                    <a:pt x="0" y="95726"/>
                    <a:pt x="0" y="90400"/>
                  </a:cubicBezTo>
                  <a:lnTo>
                    <a:pt x="0" y="20082"/>
                  </a:lnTo>
                  <a:cubicBezTo>
                    <a:pt x="0" y="14756"/>
                    <a:pt x="2116" y="9648"/>
                    <a:pt x="5882" y="5882"/>
                  </a:cubicBezTo>
                  <a:cubicBezTo>
                    <a:pt x="9648" y="2116"/>
                    <a:pt x="14756" y="0"/>
                    <a:pt x="20082" y="0"/>
                  </a:cubicBezTo>
                  <a:close/>
                </a:path>
              </a:pathLst>
            </a:custGeom>
            <a:solidFill>
              <a:srgbClr val="EEBA2B"/>
            </a:solidFill>
            <a:ln cap="sq">
              <a:noFill/>
              <a:prstDash val="solid"/>
              <a:miter/>
            </a:ln>
          </p:spPr>
          <p:txBody>
            <a:bodyPr/>
            <a:lstStyle/>
            <a:p>
              <a:endParaRPr lang="en-US"/>
            </a:p>
          </p:txBody>
        </p:sp>
        <p:sp>
          <p:nvSpPr>
            <p:cNvPr id="33" name="TextBox 33"/>
            <p:cNvSpPr txBox="1"/>
            <p:nvPr/>
          </p:nvSpPr>
          <p:spPr>
            <a:xfrm>
              <a:off x="0" y="0"/>
              <a:ext cx="558361" cy="110482"/>
            </a:xfrm>
            <a:prstGeom prst="rect">
              <a:avLst/>
            </a:prstGeom>
          </p:spPr>
          <p:txBody>
            <a:bodyPr lIns="71438" tIns="71438" rIns="71438" bIns="71438" rtlCol="0" anchor="ctr"/>
            <a:lstStyle/>
            <a:p>
              <a:pPr algn="ctr">
                <a:lnSpc>
                  <a:spcPts val="2025"/>
                </a:lnSpc>
              </a:pPr>
              <a:endParaRPr/>
            </a:p>
          </p:txBody>
        </p:sp>
      </p:grpSp>
      <p:grpSp>
        <p:nvGrpSpPr>
          <p:cNvPr id="34" name="Group 34"/>
          <p:cNvGrpSpPr/>
          <p:nvPr/>
        </p:nvGrpSpPr>
        <p:grpSpPr>
          <a:xfrm>
            <a:off x="7487174" y="3122550"/>
            <a:ext cx="3312565" cy="770610"/>
            <a:chOff x="0" y="0"/>
            <a:chExt cx="910623" cy="211841"/>
          </a:xfrm>
        </p:grpSpPr>
        <p:sp>
          <p:nvSpPr>
            <p:cNvPr id="35" name="Freeform 35"/>
            <p:cNvSpPr/>
            <p:nvPr/>
          </p:nvSpPr>
          <p:spPr>
            <a:xfrm>
              <a:off x="0" y="0"/>
              <a:ext cx="910623" cy="211841"/>
            </a:xfrm>
            <a:custGeom>
              <a:avLst/>
              <a:gdLst/>
              <a:ahLst/>
              <a:cxnLst/>
              <a:rect l="l" t="t" r="r" b="b"/>
              <a:pathLst>
                <a:path w="910623" h="211841">
                  <a:moveTo>
                    <a:pt x="0" y="0"/>
                  </a:moveTo>
                  <a:lnTo>
                    <a:pt x="910623" y="0"/>
                  </a:lnTo>
                  <a:lnTo>
                    <a:pt x="910623" y="211841"/>
                  </a:lnTo>
                  <a:lnTo>
                    <a:pt x="0" y="211841"/>
                  </a:lnTo>
                  <a:close/>
                </a:path>
              </a:pathLst>
            </a:custGeom>
            <a:solidFill>
              <a:srgbClr val="EEBA2B"/>
            </a:solidFill>
            <a:ln w="9525" cap="sq">
              <a:solidFill>
                <a:srgbClr val="000000"/>
              </a:solidFill>
              <a:prstDash val="solid"/>
              <a:miter/>
            </a:ln>
          </p:spPr>
          <p:txBody>
            <a:bodyPr/>
            <a:lstStyle/>
            <a:p>
              <a:endParaRPr lang="en-US"/>
            </a:p>
          </p:txBody>
        </p:sp>
        <p:sp>
          <p:nvSpPr>
            <p:cNvPr id="36" name="TextBox 36"/>
            <p:cNvSpPr txBox="1"/>
            <p:nvPr/>
          </p:nvSpPr>
          <p:spPr>
            <a:xfrm>
              <a:off x="0" y="0"/>
              <a:ext cx="910623" cy="211841"/>
            </a:xfrm>
            <a:prstGeom prst="rect">
              <a:avLst/>
            </a:prstGeom>
          </p:spPr>
          <p:txBody>
            <a:bodyPr lIns="71438" tIns="71438" rIns="71438" bIns="71438" rtlCol="0" anchor="ctr"/>
            <a:lstStyle/>
            <a:p>
              <a:pPr algn="ctr">
                <a:lnSpc>
                  <a:spcPts val="2025"/>
                </a:lnSpc>
              </a:pPr>
              <a:endParaRPr/>
            </a:p>
          </p:txBody>
        </p:sp>
      </p:grpSp>
      <p:sp>
        <p:nvSpPr>
          <p:cNvPr id="37" name="Freeform 37"/>
          <p:cNvSpPr/>
          <p:nvPr/>
        </p:nvSpPr>
        <p:spPr>
          <a:xfrm flipH="1">
            <a:off x="8725550" y="4034062"/>
            <a:ext cx="912848" cy="980679"/>
          </a:xfrm>
          <a:custGeom>
            <a:avLst/>
            <a:gdLst/>
            <a:ahLst/>
            <a:cxnLst/>
            <a:rect l="l" t="t" r="r" b="b"/>
            <a:pathLst>
              <a:path w="912848" h="980679">
                <a:moveTo>
                  <a:pt x="912848" y="0"/>
                </a:moveTo>
                <a:lnTo>
                  <a:pt x="0" y="0"/>
                </a:lnTo>
                <a:lnTo>
                  <a:pt x="0" y="980679"/>
                </a:lnTo>
                <a:lnTo>
                  <a:pt x="912848" y="980679"/>
                </a:lnTo>
                <a:lnTo>
                  <a:pt x="91284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8" name="Group 38"/>
          <p:cNvGrpSpPr/>
          <p:nvPr/>
        </p:nvGrpSpPr>
        <p:grpSpPr>
          <a:xfrm>
            <a:off x="12641075" y="3122550"/>
            <a:ext cx="3312565" cy="6012847"/>
            <a:chOff x="0" y="0"/>
            <a:chExt cx="812800" cy="1475365"/>
          </a:xfrm>
        </p:grpSpPr>
        <p:sp>
          <p:nvSpPr>
            <p:cNvPr id="39" name="Freeform 39"/>
            <p:cNvSpPr/>
            <p:nvPr/>
          </p:nvSpPr>
          <p:spPr>
            <a:xfrm>
              <a:off x="0" y="0"/>
              <a:ext cx="812800" cy="1475365"/>
            </a:xfrm>
            <a:custGeom>
              <a:avLst/>
              <a:gdLst/>
              <a:ahLst/>
              <a:cxnLst/>
              <a:rect l="l" t="t" r="r" b="b"/>
              <a:pathLst>
                <a:path w="812800" h="1475365">
                  <a:moveTo>
                    <a:pt x="18697" y="0"/>
                  </a:moveTo>
                  <a:lnTo>
                    <a:pt x="794103" y="0"/>
                  </a:lnTo>
                  <a:cubicBezTo>
                    <a:pt x="799062" y="0"/>
                    <a:pt x="803817" y="1970"/>
                    <a:pt x="807324" y="5476"/>
                  </a:cubicBezTo>
                  <a:cubicBezTo>
                    <a:pt x="810830" y="8983"/>
                    <a:pt x="812800" y="13738"/>
                    <a:pt x="812800" y="18697"/>
                  </a:cubicBezTo>
                  <a:lnTo>
                    <a:pt x="812800" y="1456668"/>
                  </a:lnTo>
                  <a:cubicBezTo>
                    <a:pt x="812800" y="1461626"/>
                    <a:pt x="810830" y="1466382"/>
                    <a:pt x="807324" y="1469889"/>
                  </a:cubicBezTo>
                  <a:cubicBezTo>
                    <a:pt x="803817" y="1473395"/>
                    <a:pt x="799062" y="1475365"/>
                    <a:pt x="794103" y="1475365"/>
                  </a:cubicBezTo>
                  <a:lnTo>
                    <a:pt x="18697" y="1475365"/>
                  </a:lnTo>
                  <a:cubicBezTo>
                    <a:pt x="13738" y="1475365"/>
                    <a:pt x="8983" y="1473395"/>
                    <a:pt x="5476" y="1469889"/>
                  </a:cubicBezTo>
                  <a:cubicBezTo>
                    <a:pt x="1970" y="1466382"/>
                    <a:pt x="0" y="1461626"/>
                    <a:pt x="0" y="1456668"/>
                  </a:cubicBezTo>
                  <a:lnTo>
                    <a:pt x="0" y="18697"/>
                  </a:lnTo>
                  <a:cubicBezTo>
                    <a:pt x="0" y="13738"/>
                    <a:pt x="1970" y="8983"/>
                    <a:pt x="5476" y="5476"/>
                  </a:cubicBezTo>
                  <a:cubicBezTo>
                    <a:pt x="8983" y="1970"/>
                    <a:pt x="13738" y="0"/>
                    <a:pt x="18697" y="0"/>
                  </a:cubicBezTo>
                  <a:close/>
                </a:path>
              </a:pathLst>
            </a:custGeom>
            <a:solidFill>
              <a:srgbClr val="FFFFFF"/>
            </a:solidFill>
            <a:ln w="9525" cap="sq">
              <a:solidFill>
                <a:srgbClr val="000000"/>
              </a:solidFill>
              <a:prstDash val="solid"/>
              <a:miter/>
            </a:ln>
          </p:spPr>
          <p:txBody>
            <a:bodyPr/>
            <a:lstStyle/>
            <a:p>
              <a:endParaRPr lang="en-US"/>
            </a:p>
          </p:txBody>
        </p:sp>
        <p:sp>
          <p:nvSpPr>
            <p:cNvPr id="40" name="TextBox 40"/>
            <p:cNvSpPr txBox="1"/>
            <p:nvPr/>
          </p:nvSpPr>
          <p:spPr>
            <a:xfrm>
              <a:off x="0" y="0"/>
              <a:ext cx="812800" cy="1475365"/>
            </a:xfrm>
            <a:prstGeom prst="rect">
              <a:avLst/>
            </a:prstGeom>
          </p:spPr>
          <p:txBody>
            <a:bodyPr lIns="71438" tIns="71438" rIns="71438" bIns="71438" rtlCol="0" anchor="ctr"/>
            <a:lstStyle/>
            <a:p>
              <a:pPr algn="ctr">
                <a:lnSpc>
                  <a:spcPts val="2025"/>
                </a:lnSpc>
              </a:pPr>
              <a:endParaRPr/>
            </a:p>
          </p:txBody>
        </p:sp>
      </p:grpSp>
      <p:grpSp>
        <p:nvGrpSpPr>
          <p:cNvPr id="41" name="Group 41"/>
          <p:cNvGrpSpPr/>
          <p:nvPr/>
        </p:nvGrpSpPr>
        <p:grpSpPr>
          <a:xfrm>
            <a:off x="12755258" y="7024904"/>
            <a:ext cx="3084199" cy="610266"/>
            <a:chOff x="0" y="0"/>
            <a:chExt cx="558361" cy="110482"/>
          </a:xfrm>
        </p:grpSpPr>
        <p:sp>
          <p:nvSpPr>
            <p:cNvPr id="42" name="Freeform 42"/>
            <p:cNvSpPr/>
            <p:nvPr/>
          </p:nvSpPr>
          <p:spPr>
            <a:xfrm>
              <a:off x="0" y="0"/>
              <a:ext cx="558361" cy="110482"/>
            </a:xfrm>
            <a:custGeom>
              <a:avLst/>
              <a:gdLst/>
              <a:ahLst/>
              <a:cxnLst/>
              <a:rect l="l" t="t" r="r" b="b"/>
              <a:pathLst>
                <a:path w="558361" h="110482">
                  <a:moveTo>
                    <a:pt x="20082" y="0"/>
                  </a:moveTo>
                  <a:lnTo>
                    <a:pt x="538279" y="0"/>
                  </a:lnTo>
                  <a:cubicBezTo>
                    <a:pt x="543605" y="0"/>
                    <a:pt x="548713" y="2116"/>
                    <a:pt x="552479" y="5882"/>
                  </a:cubicBezTo>
                  <a:cubicBezTo>
                    <a:pt x="556245" y="9648"/>
                    <a:pt x="558361" y="14756"/>
                    <a:pt x="558361" y="20082"/>
                  </a:cubicBezTo>
                  <a:lnTo>
                    <a:pt x="558361" y="90400"/>
                  </a:lnTo>
                  <a:cubicBezTo>
                    <a:pt x="558361" y="95726"/>
                    <a:pt x="556245" y="100834"/>
                    <a:pt x="552479" y="104600"/>
                  </a:cubicBezTo>
                  <a:cubicBezTo>
                    <a:pt x="548713" y="108366"/>
                    <a:pt x="543605" y="110482"/>
                    <a:pt x="538279" y="110482"/>
                  </a:cubicBezTo>
                  <a:lnTo>
                    <a:pt x="20082" y="110482"/>
                  </a:lnTo>
                  <a:cubicBezTo>
                    <a:pt x="14756" y="110482"/>
                    <a:pt x="9648" y="108366"/>
                    <a:pt x="5882" y="104600"/>
                  </a:cubicBezTo>
                  <a:cubicBezTo>
                    <a:pt x="2116" y="100834"/>
                    <a:pt x="0" y="95726"/>
                    <a:pt x="0" y="90400"/>
                  </a:cubicBezTo>
                  <a:lnTo>
                    <a:pt x="0" y="20082"/>
                  </a:lnTo>
                  <a:cubicBezTo>
                    <a:pt x="0" y="14756"/>
                    <a:pt x="2116" y="9648"/>
                    <a:pt x="5882" y="5882"/>
                  </a:cubicBezTo>
                  <a:cubicBezTo>
                    <a:pt x="9648" y="2116"/>
                    <a:pt x="14756" y="0"/>
                    <a:pt x="20082" y="0"/>
                  </a:cubicBezTo>
                  <a:close/>
                </a:path>
              </a:pathLst>
            </a:custGeom>
            <a:solidFill>
              <a:srgbClr val="EEBA2B"/>
            </a:solidFill>
            <a:ln cap="sq">
              <a:noFill/>
              <a:prstDash val="solid"/>
              <a:miter/>
            </a:ln>
          </p:spPr>
          <p:txBody>
            <a:bodyPr/>
            <a:lstStyle/>
            <a:p>
              <a:endParaRPr lang="en-US"/>
            </a:p>
          </p:txBody>
        </p:sp>
        <p:sp>
          <p:nvSpPr>
            <p:cNvPr id="43" name="TextBox 43"/>
            <p:cNvSpPr txBox="1"/>
            <p:nvPr/>
          </p:nvSpPr>
          <p:spPr>
            <a:xfrm>
              <a:off x="0" y="0"/>
              <a:ext cx="558361" cy="110482"/>
            </a:xfrm>
            <a:prstGeom prst="rect">
              <a:avLst/>
            </a:prstGeom>
          </p:spPr>
          <p:txBody>
            <a:bodyPr lIns="71438" tIns="71438" rIns="71438" bIns="71438" rtlCol="0" anchor="ctr"/>
            <a:lstStyle/>
            <a:p>
              <a:pPr algn="ctr">
                <a:lnSpc>
                  <a:spcPts val="2025"/>
                </a:lnSpc>
              </a:pPr>
              <a:endParaRPr/>
            </a:p>
          </p:txBody>
        </p:sp>
      </p:grpSp>
      <p:grpSp>
        <p:nvGrpSpPr>
          <p:cNvPr id="44" name="Group 44"/>
          <p:cNvGrpSpPr/>
          <p:nvPr/>
        </p:nvGrpSpPr>
        <p:grpSpPr>
          <a:xfrm>
            <a:off x="12641075" y="3122550"/>
            <a:ext cx="3312565" cy="770610"/>
            <a:chOff x="0" y="0"/>
            <a:chExt cx="910623" cy="211841"/>
          </a:xfrm>
        </p:grpSpPr>
        <p:sp>
          <p:nvSpPr>
            <p:cNvPr id="45" name="Freeform 45"/>
            <p:cNvSpPr/>
            <p:nvPr/>
          </p:nvSpPr>
          <p:spPr>
            <a:xfrm>
              <a:off x="0" y="0"/>
              <a:ext cx="910623" cy="211841"/>
            </a:xfrm>
            <a:custGeom>
              <a:avLst/>
              <a:gdLst/>
              <a:ahLst/>
              <a:cxnLst/>
              <a:rect l="l" t="t" r="r" b="b"/>
              <a:pathLst>
                <a:path w="910623" h="211841">
                  <a:moveTo>
                    <a:pt x="0" y="0"/>
                  </a:moveTo>
                  <a:lnTo>
                    <a:pt x="910623" y="0"/>
                  </a:lnTo>
                  <a:lnTo>
                    <a:pt x="910623" y="211841"/>
                  </a:lnTo>
                  <a:lnTo>
                    <a:pt x="0" y="211841"/>
                  </a:lnTo>
                  <a:close/>
                </a:path>
              </a:pathLst>
            </a:custGeom>
            <a:solidFill>
              <a:srgbClr val="EEBA2B"/>
            </a:solidFill>
            <a:ln w="9525" cap="sq">
              <a:solidFill>
                <a:srgbClr val="000000"/>
              </a:solidFill>
              <a:prstDash val="solid"/>
              <a:miter/>
            </a:ln>
          </p:spPr>
          <p:txBody>
            <a:bodyPr/>
            <a:lstStyle/>
            <a:p>
              <a:endParaRPr lang="en-US"/>
            </a:p>
          </p:txBody>
        </p:sp>
        <p:sp>
          <p:nvSpPr>
            <p:cNvPr id="46" name="TextBox 46"/>
            <p:cNvSpPr txBox="1"/>
            <p:nvPr/>
          </p:nvSpPr>
          <p:spPr>
            <a:xfrm>
              <a:off x="0" y="0"/>
              <a:ext cx="910623" cy="211841"/>
            </a:xfrm>
            <a:prstGeom prst="rect">
              <a:avLst/>
            </a:prstGeom>
          </p:spPr>
          <p:txBody>
            <a:bodyPr lIns="71438" tIns="71438" rIns="71438" bIns="71438" rtlCol="0" anchor="ctr"/>
            <a:lstStyle/>
            <a:p>
              <a:pPr algn="ctr">
                <a:lnSpc>
                  <a:spcPts val="2025"/>
                </a:lnSpc>
              </a:pPr>
              <a:endParaRPr/>
            </a:p>
          </p:txBody>
        </p:sp>
      </p:grpSp>
      <p:sp>
        <p:nvSpPr>
          <p:cNvPr id="47" name="Freeform 47"/>
          <p:cNvSpPr/>
          <p:nvPr/>
        </p:nvSpPr>
        <p:spPr>
          <a:xfrm flipH="1">
            <a:off x="13813839" y="4020636"/>
            <a:ext cx="1044073" cy="1007530"/>
          </a:xfrm>
          <a:custGeom>
            <a:avLst/>
            <a:gdLst/>
            <a:ahLst/>
            <a:cxnLst/>
            <a:rect l="l" t="t" r="r" b="b"/>
            <a:pathLst>
              <a:path w="1044073" h="1007530">
                <a:moveTo>
                  <a:pt x="1044072" y="0"/>
                </a:moveTo>
                <a:lnTo>
                  <a:pt x="0" y="0"/>
                </a:lnTo>
                <a:lnTo>
                  <a:pt x="0" y="1007530"/>
                </a:lnTo>
                <a:lnTo>
                  <a:pt x="1044072" y="1007530"/>
                </a:lnTo>
                <a:lnTo>
                  <a:pt x="104407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8"/>
          <p:cNvSpPr txBox="1"/>
          <p:nvPr/>
        </p:nvSpPr>
        <p:spPr>
          <a:xfrm>
            <a:off x="3077099" y="858984"/>
            <a:ext cx="12132715" cy="964065"/>
          </a:xfrm>
          <a:prstGeom prst="rect">
            <a:avLst/>
          </a:prstGeom>
        </p:spPr>
        <p:txBody>
          <a:bodyPr lIns="0" tIns="0" rIns="0" bIns="0" rtlCol="0" anchor="t">
            <a:spAutoFit/>
          </a:bodyPr>
          <a:lstStyle/>
          <a:p>
            <a:pPr algn="ctr">
              <a:lnSpc>
                <a:spcPts val="7921"/>
              </a:lnSpc>
              <a:spcBef>
                <a:spcPct val="0"/>
              </a:spcBef>
            </a:pPr>
            <a:r>
              <a:rPr lang="en-US" sz="5658">
                <a:solidFill>
                  <a:srgbClr val="000000"/>
                </a:solidFill>
                <a:latin typeface="Lexend Giga Medium"/>
              </a:rPr>
              <a:t>The                 Process</a:t>
            </a:r>
          </a:p>
        </p:txBody>
      </p:sp>
      <p:sp>
        <p:nvSpPr>
          <p:cNvPr id="49" name="TextBox 49"/>
          <p:cNvSpPr txBox="1"/>
          <p:nvPr/>
        </p:nvSpPr>
        <p:spPr>
          <a:xfrm>
            <a:off x="2521397" y="5254809"/>
            <a:ext cx="3007164" cy="1649874"/>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Become aware of emotions for yourself, others, and situations</a:t>
            </a:r>
          </a:p>
          <a:p>
            <a:pPr marL="353360" lvl="1" indent="-176680">
              <a:lnSpc>
                <a:spcPts val="2291"/>
              </a:lnSpc>
              <a:buFont typeface="Arial"/>
              <a:buChar char="•"/>
            </a:pPr>
            <a:r>
              <a:rPr lang="en-US" sz="1636">
                <a:solidFill>
                  <a:srgbClr val="000000"/>
                </a:solidFill>
                <a:latin typeface="Hammersmith One"/>
              </a:rPr>
              <a:t>Identify how emotions are impacting behaviors and decision making</a:t>
            </a:r>
          </a:p>
        </p:txBody>
      </p:sp>
      <p:sp>
        <p:nvSpPr>
          <p:cNvPr id="50" name="TextBox 50"/>
          <p:cNvSpPr txBox="1"/>
          <p:nvPr/>
        </p:nvSpPr>
        <p:spPr>
          <a:xfrm>
            <a:off x="2735813" y="7174146"/>
            <a:ext cx="2560251" cy="311780"/>
          </a:xfrm>
          <a:prstGeom prst="rect">
            <a:avLst/>
          </a:prstGeom>
        </p:spPr>
        <p:txBody>
          <a:bodyPr lIns="0" tIns="0" rIns="0" bIns="0" rtlCol="0" anchor="t">
            <a:spAutoFit/>
          </a:bodyPr>
          <a:lstStyle/>
          <a:p>
            <a:pPr algn="ctr">
              <a:lnSpc>
                <a:spcPts val="2454"/>
              </a:lnSpc>
              <a:spcBef>
                <a:spcPct val="0"/>
              </a:spcBef>
            </a:pPr>
            <a:r>
              <a:rPr lang="en-US" sz="2045">
                <a:solidFill>
                  <a:srgbClr val="000000"/>
                </a:solidFill>
                <a:latin typeface="Hammersmith One"/>
              </a:rPr>
              <a:t>Tools</a:t>
            </a:r>
          </a:p>
        </p:txBody>
      </p:sp>
      <p:sp>
        <p:nvSpPr>
          <p:cNvPr id="51" name="TextBox 51"/>
          <p:cNvSpPr txBox="1"/>
          <p:nvPr/>
        </p:nvSpPr>
        <p:spPr>
          <a:xfrm>
            <a:off x="5296064" y="9608192"/>
            <a:ext cx="2457137" cy="232169"/>
          </a:xfrm>
          <a:prstGeom prst="rect">
            <a:avLst/>
          </a:prstGeom>
        </p:spPr>
        <p:txBody>
          <a:bodyPr lIns="0" tIns="0" rIns="0" bIns="0" rtlCol="0" anchor="t">
            <a:spAutoFit/>
          </a:bodyPr>
          <a:lstStyle/>
          <a:p>
            <a:pPr algn="ctr">
              <a:lnSpc>
                <a:spcPts val="1980"/>
              </a:lnSpc>
            </a:pPr>
            <a:r>
              <a:rPr lang="en-US" sz="1414">
                <a:solidFill>
                  <a:srgbClr val="FFFFFF"/>
                </a:solidFill>
                <a:latin typeface="Hammersmith One"/>
              </a:rPr>
              <a:t>Internal Understanding</a:t>
            </a:r>
          </a:p>
        </p:txBody>
      </p:sp>
      <p:sp>
        <p:nvSpPr>
          <p:cNvPr id="52" name="TextBox 52"/>
          <p:cNvSpPr txBox="1"/>
          <p:nvPr/>
        </p:nvSpPr>
        <p:spPr>
          <a:xfrm>
            <a:off x="11921099" y="9608192"/>
            <a:ext cx="2457137" cy="232169"/>
          </a:xfrm>
          <a:prstGeom prst="rect">
            <a:avLst/>
          </a:prstGeom>
        </p:spPr>
        <p:txBody>
          <a:bodyPr lIns="0" tIns="0" rIns="0" bIns="0" rtlCol="0" anchor="t">
            <a:spAutoFit/>
          </a:bodyPr>
          <a:lstStyle/>
          <a:p>
            <a:pPr algn="ctr">
              <a:lnSpc>
                <a:spcPts val="1980"/>
              </a:lnSpc>
            </a:pPr>
            <a:r>
              <a:rPr lang="en-US" sz="1414">
                <a:solidFill>
                  <a:srgbClr val="000000"/>
                </a:solidFill>
                <a:latin typeface="Hammersmith One"/>
              </a:rPr>
              <a:t>External Performance</a:t>
            </a:r>
          </a:p>
        </p:txBody>
      </p:sp>
      <p:sp>
        <p:nvSpPr>
          <p:cNvPr id="53" name="TextBox 53"/>
          <p:cNvSpPr txBox="1"/>
          <p:nvPr/>
        </p:nvSpPr>
        <p:spPr>
          <a:xfrm>
            <a:off x="2706335" y="3342222"/>
            <a:ext cx="2560251" cy="370239"/>
          </a:xfrm>
          <a:prstGeom prst="rect">
            <a:avLst/>
          </a:prstGeom>
        </p:spPr>
        <p:txBody>
          <a:bodyPr lIns="0" tIns="0" rIns="0" bIns="0" rtlCol="0" anchor="t">
            <a:spAutoFit/>
          </a:bodyPr>
          <a:lstStyle/>
          <a:p>
            <a:pPr algn="ctr">
              <a:lnSpc>
                <a:spcPts val="2945"/>
              </a:lnSpc>
              <a:spcBef>
                <a:spcPct val="0"/>
              </a:spcBef>
            </a:pPr>
            <a:r>
              <a:rPr lang="en-US" sz="2454">
                <a:solidFill>
                  <a:srgbClr val="000000"/>
                </a:solidFill>
                <a:latin typeface="Lexend Giga Bold"/>
              </a:rPr>
              <a:t>Assess</a:t>
            </a:r>
          </a:p>
        </p:txBody>
      </p:sp>
      <p:sp>
        <p:nvSpPr>
          <p:cNvPr id="54" name="TextBox 54"/>
          <p:cNvSpPr txBox="1"/>
          <p:nvPr/>
        </p:nvSpPr>
        <p:spPr>
          <a:xfrm>
            <a:off x="2521397" y="7892094"/>
            <a:ext cx="3007164" cy="1095583"/>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HOS</a:t>
            </a:r>
          </a:p>
          <a:p>
            <a:pPr marL="353360" lvl="1" indent="-176680">
              <a:lnSpc>
                <a:spcPts val="2291"/>
              </a:lnSpc>
              <a:buFont typeface="Arial"/>
              <a:buChar char="•"/>
            </a:pPr>
            <a:r>
              <a:rPr lang="en-US" sz="1636">
                <a:solidFill>
                  <a:srgbClr val="000000"/>
                </a:solidFill>
                <a:latin typeface="Hammersmith One"/>
              </a:rPr>
              <a:t>Pulse Check</a:t>
            </a:r>
          </a:p>
          <a:p>
            <a:pPr marL="353360" lvl="1" indent="-176680">
              <a:lnSpc>
                <a:spcPts val="2291"/>
              </a:lnSpc>
              <a:buFont typeface="Arial"/>
              <a:buChar char="•"/>
            </a:pPr>
            <a:r>
              <a:rPr lang="en-US" sz="1636">
                <a:solidFill>
                  <a:srgbClr val="000000"/>
                </a:solidFill>
                <a:latin typeface="Hammersmith One"/>
              </a:rPr>
              <a:t>Stamp Collecting</a:t>
            </a:r>
          </a:p>
          <a:p>
            <a:pPr marL="353360" lvl="1" indent="-176680">
              <a:lnSpc>
                <a:spcPts val="2291"/>
              </a:lnSpc>
              <a:buFont typeface="Arial"/>
              <a:buChar char="•"/>
            </a:pPr>
            <a:r>
              <a:rPr lang="en-US" sz="1636">
                <a:solidFill>
                  <a:srgbClr val="000000"/>
                </a:solidFill>
                <a:latin typeface="Hammersmith One"/>
              </a:rPr>
              <a:t>Trigger Knowledge</a:t>
            </a:r>
          </a:p>
        </p:txBody>
      </p:sp>
      <p:sp>
        <p:nvSpPr>
          <p:cNvPr id="55" name="TextBox 55"/>
          <p:cNvSpPr txBox="1"/>
          <p:nvPr/>
        </p:nvSpPr>
        <p:spPr>
          <a:xfrm>
            <a:off x="7678392" y="5254809"/>
            <a:ext cx="3007164" cy="1649874"/>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Consider the goals, timing, and style needed for interaction</a:t>
            </a:r>
          </a:p>
          <a:p>
            <a:pPr marL="353360" lvl="1" indent="-176680">
              <a:lnSpc>
                <a:spcPts val="2291"/>
              </a:lnSpc>
              <a:buFont typeface="Arial"/>
              <a:buChar char="•"/>
            </a:pPr>
            <a:r>
              <a:rPr lang="en-US" sz="1636">
                <a:solidFill>
                  <a:srgbClr val="000000"/>
                </a:solidFill>
                <a:latin typeface="Hammersmith One"/>
              </a:rPr>
              <a:t>Analyze and plan in consideration of power in relationships</a:t>
            </a:r>
          </a:p>
        </p:txBody>
      </p:sp>
      <p:sp>
        <p:nvSpPr>
          <p:cNvPr id="56" name="TextBox 56"/>
          <p:cNvSpPr txBox="1"/>
          <p:nvPr/>
        </p:nvSpPr>
        <p:spPr>
          <a:xfrm>
            <a:off x="7892808" y="7174146"/>
            <a:ext cx="2560251" cy="311780"/>
          </a:xfrm>
          <a:prstGeom prst="rect">
            <a:avLst/>
          </a:prstGeom>
        </p:spPr>
        <p:txBody>
          <a:bodyPr lIns="0" tIns="0" rIns="0" bIns="0" rtlCol="0" anchor="t">
            <a:spAutoFit/>
          </a:bodyPr>
          <a:lstStyle/>
          <a:p>
            <a:pPr algn="ctr">
              <a:lnSpc>
                <a:spcPts val="2454"/>
              </a:lnSpc>
              <a:spcBef>
                <a:spcPct val="0"/>
              </a:spcBef>
            </a:pPr>
            <a:r>
              <a:rPr lang="en-US" sz="2045">
                <a:solidFill>
                  <a:srgbClr val="000000"/>
                </a:solidFill>
                <a:latin typeface="Hammersmith One"/>
              </a:rPr>
              <a:t>Tools</a:t>
            </a:r>
          </a:p>
        </p:txBody>
      </p:sp>
      <p:sp>
        <p:nvSpPr>
          <p:cNvPr id="57" name="TextBox 57"/>
          <p:cNvSpPr txBox="1"/>
          <p:nvPr/>
        </p:nvSpPr>
        <p:spPr>
          <a:xfrm>
            <a:off x="7863331" y="3342222"/>
            <a:ext cx="2560251" cy="370239"/>
          </a:xfrm>
          <a:prstGeom prst="rect">
            <a:avLst/>
          </a:prstGeom>
        </p:spPr>
        <p:txBody>
          <a:bodyPr lIns="0" tIns="0" rIns="0" bIns="0" rtlCol="0" anchor="t">
            <a:spAutoFit/>
          </a:bodyPr>
          <a:lstStyle/>
          <a:p>
            <a:pPr algn="ctr">
              <a:lnSpc>
                <a:spcPts val="2945"/>
              </a:lnSpc>
              <a:spcBef>
                <a:spcPct val="0"/>
              </a:spcBef>
            </a:pPr>
            <a:r>
              <a:rPr lang="en-US" sz="2454">
                <a:solidFill>
                  <a:srgbClr val="000000"/>
                </a:solidFill>
                <a:latin typeface="Lexend Giga Bold"/>
              </a:rPr>
              <a:t>Plan</a:t>
            </a:r>
          </a:p>
        </p:txBody>
      </p:sp>
      <p:sp>
        <p:nvSpPr>
          <p:cNvPr id="58" name="TextBox 58"/>
          <p:cNvSpPr txBox="1"/>
          <p:nvPr/>
        </p:nvSpPr>
        <p:spPr>
          <a:xfrm>
            <a:off x="7678392" y="7892094"/>
            <a:ext cx="3007164" cy="1095583"/>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Communication Compass</a:t>
            </a:r>
          </a:p>
          <a:p>
            <a:pPr marL="353360" lvl="1" indent="-176680">
              <a:lnSpc>
                <a:spcPts val="2291"/>
              </a:lnSpc>
              <a:buFont typeface="Arial"/>
              <a:buChar char="•"/>
            </a:pPr>
            <a:r>
              <a:rPr lang="en-US" sz="1636">
                <a:solidFill>
                  <a:srgbClr val="000000"/>
                </a:solidFill>
                <a:latin typeface="Hammersmith One"/>
              </a:rPr>
              <a:t>Impact of Power</a:t>
            </a:r>
          </a:p>
          <a:p>
            <a:pPr marL="353360" lvl="1" indent="-176680">
              <a:lnSpc>
                <a:spcPts val="2291"/>
              </a:lnSpc>
              <a:buFont typeface="Arial"/>
              <a:buChar char="•"/>
            </a:pPr>
            <a:r>
              <a:rPr lang="en-US" sz="1636">
                <a:solidFill>
                  <a:srgbClr val="000000"/>
                </a:solidFill>
                <a:latin typeface="Hammersmith One"/>
              </a:rPr>
              <a:t>Stakeholder Analysis</a:t>
            </a:r>
          </a:p>
          <a:p>
            <a:pPr marL="353360" lvl="1" indent="-176680">
              <a:lnSpc>
                <a:spcPts val="2291"/>
              </a:lnSpc>
              <a:buFont typeface="Arial"/>
              <a:buChar char="•"/>
            </a:pPr>
            <a:r>
              <a:rPr lang="en-US" sz="1636">
                <a:solidFill>
                  <a:srgbClr val="000000"/>
                </a:solidFill>
                <a:latin typeface="Hammersmith One"/>
              </a:rPr>
              <a:t>Conversation Debrief</a:t>
            </a:r>
          </a:p>
        </p:txBody>
      </p:sp>
      <p:sp>
        <p:nvSpPr>
          <p:cNvPr id="59" name="TextBox 59"/>
          <p:cNvSpPr txBox="1"/>
          <p:nvPr/>
        </p:nvSpPr>
        <p:spPr>
          <a:xfrm>
            <a:off x="12832293" y="5254809"/>
            <a:ext cx="3007164" cy="1372729"/>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Utilize empathy to validate others</a:t>
            </a:r>
          </a:p>
          <a:p>
            <a:pPr marL="353360" lvl="1" indent="-176680">
              <a:lnSpc>
                <a:spcPts val="2291"/>
              </a:lnSpc>
              <a:buFont typeface="Arial"/>
              <a:buChar char="•"/>
            </a:pPr>
            <a:r>
              <a:rPr lang="en-US" sz="1636">
                <a:solidFill>
                  <a:srgbClr val="000000"/>
                </a:solidFill>
                <a:latin typeface="Hammersmith One"/>
              </a:rPr>
              <a:t>Focus on congruence in communication</a:t>
            </a:r>
          </a:p>
          <a:p>
            <a:pPr marL="353360" lvl="1" indent="-176680">
              <a:lnSpc>
                <a:spcPts val="2291"/>
              </a:lnSpc>
              <a:buFont typeface="Arial"/>
              <a:buChar char="•"/>
            </a:pPr>
            <a:r>
              <a:rPr lang="en-US" sz="1636">
                <a:solidFill>
                  <a:srgbClr val="000000"/>
                </a:solidFill>
                <a:latin typeface="Hammersmith One"/>
              </a:rPr>
              <a:t>Utilize engaged listening</a:t>
            </a:r>
          </a:p>
        </p:txBody>
      </p:sp>
      <p:sp>
        <p:nvSpPr>
          <p:cNvPr id="60" name="TextBox 60"/>
          <p:cNvSpPr txBox="1"/>
          <p:nvPr/>
        </p:nvSpPr>
        <p:spPr>
          <a:xfrm>
            <a:off x="13046709" y="7174146"/>
            <a:ext cx="2560251" cy="311780"/>
          </a:xfrm>
          <a:prstGeom prst="rect">
            <a:avLst/>
          </a:prstGeom>
        </p:spPr>
        <p:txBody>
          <a:bodyPr lIns="0" tIns="0" rIns="0" bIns="0" rtlCol="0" anchor="t">
            <a:spAutoFit/>
          </a:bodyPr>
          <a:lstStyle/>
          <a:p>
            <a:pPr algn="ctr">
              <a:lnSpc>
                <a:spcPts val="2454"/>
              </a:lnSpc>
              <a:spcBef>
                <a:spcPct val="0"/>
              </a:spcBef>
            </a:pPr>
            <a:r>
              <a:rPr lang="en-US" sz="2045">
                <a:solidFill>
                  <a:srgbClr val="000000"/>
                </a:solidFill>
                <a:latin typeface="Hammersmith One"/>
              </a:rPr>
              <a:t>Tools</a:t>
            </a:r>
          </a:p>
        </p:txBody>
      </p:sp>
      <p:sp>
        <p:nvSpPr>
          <p:cNvPr id="61" name="TextBox 61"/>
          <p:cNvSpPr txBox="1"/>
          <p:nvPr/>
        </p:nvSpPr>
        <p:spPr>
          <a:xfrm>
            <a:off x="13017232" y="3342222"/>
            <a:ext cx="2560251" cy="370239"/>
          </a:xfrm>
          <a:prstGeom prst="rect">
            <a:avLst/>
          </a:prstGeom>
        </p:spPr>
        <p:txBody>
          <a:bodyPr lIns="0" tIns="0" rIns="0" bIns="0" rtlCol="0" anchor="t">
            <a:spAutoFit/>
          </a:bodyPr>
          <a:lstStyle/>
          <a:p>
            <a:pPr algn="ctr">
              <a:lnSpc>
                <a:spcPts val="2945"/>
              </a:lnSpc>
              <a:spcBef>
                <a:spcPct val="0"/>
              </a:spcBef>
            </a:pPr>
            <a:r>
              <a:rPr lang="en-US" sz="2454">
                <a:solidFill>
                  <a:srgbClr val="000000"/>
                </a:solidFill>
                <a:latin typeface="Lexend Giga Bold"/>
              </a:rPr>
              <a:t>Express</a:t>
            </a:r>
          </a:p>
        </p:txBody>
      </p:sp>
      <p:sp>
        <p:nvSpPr>
          <p:cNvPr id="62" name="TextBox 62"/>
          <p:cNvSpPr txBox="1"/>
          <p:nvPr/>
        </p:nvSpPr>
        <p:spPr>
          <a:xfrm>
            <a:off x="12832293" y="7892094"/>
            <a:ext cx="3007164" cy="1095583"/>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Levels of Empathy</a:t>
            </a:r>
          </a:p>
          <a:p>
            <a:pPr marL="353360" lvl="1" indent="-176680">
              <a:lnSpc>
                <a:spcPts val="2291"/>
              </a:lnSpc>
              <a:buFont typeface="Arial"/>
              <a:buChar char="•"/>
            </a:pPr>
            <a:r>
              <a:rPr lang="en-US" sz="1636">
                <a:solidFill>
                  <a:srgbClr val="000000"/>
                </a:solidFill>
                <a:latin typeface="Hammersmith One"/>
              </a:rPr>
              <a:t>Clear Expectations</a:t>
            </a:r>
          </a:p>
          <a:p>
            <a:pPr marL="353360" lvl="1" indent="-176680">
              <a:lnSpc>
                <a:spcPts val="2291"/>
              </a:lnSpc>
              <a:buFont typeface="Arial"/>
              <a:buChar char="•"/>
            </a:pPr>
            <a:r>
              <a:rPr lang="en-US" sz="1636">
                <a:solidFill>
                  <a:srgbClr val="000000"/>
                </a:solidFill>
                <a:latin typeface="Hammersmith One"/>
              </a:rPr>
              <a:t>Regulate &amp; Influence</a:t>
            </a:r>
          </a:p>
          <a:p>
            <a:pPr marL="353360" lvl="1" indent="-176680">
              <a:lnSpc>
                <a:spcPts val="2291"/>
              </a:lnSpc>
              <a:buFont typeface="Arial"/>
              <a:buChar char="•"/>
            </a:pPr>
            <a:r>
              <a:rPr lang="en-US" sz="1636">
                <a:solidFill>
                  <a:srgbClr val="000000"/>
                </a:solidFill>
                <a:latin typeface="Hammersmith One"/>
              </a:rPr>
              <a:t>Validate &amp; Refocus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3" name="Group 3"/>
          <p:cNvGrpSpPr/>
          <p:nvPr/>
        </p:nvGrpSpPr>
        <p:grpSpPr>
          <a:xfrm>
            <a:off x="1028700" y="1485500"/>
            <a:ext cx="16230600" cy="6513714"/>
            <a:chOff x="0" y="0"/>
            <a:chExt cx="6862939" cy="2754256"/>
          </a:xfrm>
        </p:grpSpPr>
        <p:sp>
          <p:nvSpPr>
            <p:cNvPr id="4" name="Freeform 4"/>
            <p:cNvSpPr/>
            <p:nvPr/>
          </p:nvSpPr>
          <p:spPr>
            <a:xfrm>
              <a:off x="0" y="0"/>
              <a:ext cx="6862939" cy="2754256"/>
            </a:xfrm>
            <a:custGeom>
              <a:avLst/>
              <a:gdLst/>
              <a:ahLst/>
              <a:cxnLst/>
              <a:rect l="l" t="t" r="r" b="b"/>
              <a:pathLst>
                <a:path w="6862939" h="2754256">
                  <a:moveTo>
                    <a:pt x="6738479" y="2754256"/>
                  </a:moveTo>
                  <a:lnTo>
                    <a:pt x="124460" y="2754256"/>
                  </a:lnTo>
                  <a:cubicBezTo>
                    <a:pt x="55880" y="2754256"/>
                    <a:pt x="0" y="2698376"/>
                    <a:pt x="0" y="2629795"/>
                  </a:cubicBezTo>
                  <a:lnTo>
                    <a:pt x="0" y="124460"/>
                  </a:lnTo>
                  <a:cubicBezTo>
                    <a:pt x="0" y="55880"/>
                    <a:pt x="55880" y="0"/>
                    <a:pt x="124460" y="0"/>
                  </a:cubicBezTo>
                  <a:lnTo>
                    <a:pt x="6738479" y="0"/>
                  </a:lnTo>
                  <a:cubicBezTo>
                    <a:pt x="6807059" y="0"/>
                    <a:pt x="6862939" y="55880"/>
                    <a:pt x="6862939" y="124460"/>
                  </a:cubicBezTo>
                  <a:lnTo>
                    <a:pt x="6862939" y="2629796"/>
                  </a:lnTo>
                  <a:cubicBezTo>
                    <a:pt x="6862939" y="2698376"/>
                    <a:pt x="6807059" y="2754256"/>
                    <a:pt x="6738479" y="2754256"/>
                  </a:cubicBezTo>
                  <a:close/>
                </a:path>
              </a:pathLst>
            </a:custGeom>
            <a:solidFill>
              <a:srgbClr val="FFFFFF"/>
            </a:solidFill>
          </p:spPr>
          <p:txBody>
            <a:bodyPr/>
            <a:lstStyle/>
            <a:p>
              <a:endParaRPr lang="en-US"/>
            </a:p>
          </p:txBody>
        </p:sp>
      </p:grpSp>
      <p:grpSp>
        <p:nvGrpSpPr>
          <p:cNvPr id="5" name="Group 5"/>
          <p:cNvGrpSpPr/>
          <p:nvPr/>
        </p:nvGrpSpPr>
        <p:grpSpPr>
          <a:xfrm>
            <a:off x="14830000" y="7269681"/>
            <a:ext cx="1459066" cy="1459066"/>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BA2B"/>
            </a:solidFill>
          </p:spPr>
          <p:txBody>
            <a:bodyPr/>
            <a:lstStyle/>
            <a:p>
              <a:endParaRPr lang="en-US"/>
            </a:p>
          </p:txBody>
        </p:sp>
      </p:grpSp>
      <p:sp>
        <p:nvSpPr>
          <p:cNvPr id="7" name="TextBox 7"/>
          <p:cNvSpPr txBox="1"/>
          <p:nvPr/>
        </p:nvSpPr>
        <p:spPr>
          <a:xfrm>
            <a:off x="1605248" y="2379960"/>
            <a:ext cx="15111644" cy="4464051"/>
          </a:xfrm>
          <a:prstGeom prst="rect">
            <a:avLst/>
          </a:prstGeom>
        </p:spPr>
        <p:txBody>
          <a:bodyPr lIns="0" tIns="0" rIns="0" bIns="0" rtlCol="0" anchor="t">
            <a:spAutoFit/>
          </a:bodyPr>
          <a:lstStyle/>
          <a:p>
            <a:pPr algn="ctr">
              <a:lnSpc>
                <a:spcPts val="6079"/>
              </a:lnSpc>
            </a:pPr>
            <a:r>
              <a:rPr lang="en-US" sz="6399">
                <a:solidFill>
                  <a:srgbClr val="141414"/>
                </a:solidFill>
                <a:latin typeface="Lexend Giga Heavy"/>
              </a:rPr>
              <a:t>Every human has an innate desire to be </a:t>
            </a:r>
          </a:p>
          <a:p>
            <a:pPr algn="ctr">
              <a:lnSpc>
                <a:spcPts val="6079"/>
              </a:lnSpc>
            </a:pPr>
            <a:r>
              <a:rPr lang="en-US" sz="6399">
                <a:solidFill>
                  <a:srgbClr val="141414"/>
                </a:solidFill>
                <a:latin typeface="Lexend Giga Heavy"/>
              </a:rPr>
              <a:t>seen, heard, accepted, welcomed, and loved.</a:t>
            </a:r>
          </a:p>
          <a:p>
            <a:pPr algn="ctr">
              <a:lnSpc>
                <a:spcPts val="6079"/>
              </a:lnSpc>
            </a:pPr>
            <a:r>
              <a:rPr lang="en-US" sz="6399">
                <a:solidFill>
                  <a:srgbClr val="141414"/>
                </a:solidFill>
                <a:latin typeface="Lexend Giga Heavy"/>
              </a:rPr>
              <a:t> </a:t>
            </a:r>
          </a:p>
          <a:p>
            <a:pPr algn="r">
              <a:lnSpc>
                <a:spcPts val="4560"/>
              </a:lnSpc>
            </a:pPr>
            <a:r>
              <a:rPr lang="en-US" sz="4800">
                <a:solidFill>
                  <a:srgbClr val="141414"/>
                </a:solidFill>
                <a:latin typeface="Lexend Giga Heavy"/>
              </a:rPr>
              <a:t>~Stevie Dawn Carter, PhD</a:t>
            </a:r>
          </a:p>
        </p:txBody>
      </p:sp>
      <p:sp>
        <p:nvSpPr>
          <p:cNvPr id="8" name="AutoShape 8"/>
          <p:cNvSpPr/>
          <p:nvPr/>
        </p:nvSpPr>
        <p:spPr>
          <a:xfrm>
            <a:off x="15559533" y="7713460"/>
            <a:ext cx="0" cy="571508"/>
          </a:xfrm>
          <a:prstGeom prst="line">
            <a:avLst/>
          </a:prstGeom>
          <a:ln w="76200" cap="rnd">
            <a:solidFill>
              <a:srgbClr val="FFFFFF"/>
            </a:solidFill>
            <a:prstDash val="solid"/>
            <a:headEnd type="none" w="sm" len="sm"/>
            <a:tailEnd type="arrow" w="med" len="sm"/>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4350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43777" b="-43777"/>
            </a:stretch>
          </a:blipFill>
        </p:spPr>
        <p:txBody>
          <a:bodyPr/>
          <a:lstStyle/>
          <a:p>
            <a:endParaRPr lang="en-US"/>
          </a:p>
        </p:txBody>
      </p:sp>
      <p:grpSp>
        <p:nvGrpSpPr>
          <p:cNvPr id="3" name="Group 3"/>
          <p:cNvGrpSpPr/>
          <p:nvPr/>
        </p:nvGrpSpPr>
        <p:grpSpPr>
          <a:xfrm>
            <a:off x="1066800" y="3137364"/>
            <a:ext cx="16230600" cy="4140975"/>
            <a:chOff x="0" y="0"/>
            <a:chExt cx="6862939" cy="1750968"/>
          </a:xfrm>
        </p:grpSpPr>
        <p:sp>
          <p:nvSpPr>
            <p:cNvPr id="4" name="Freeform 4"/>
            <p:cNvSpPr/>
            <p:nvPr/>
          </p:nvSpPr>
          <p:spPr>
            <a:xfrm>
              <a:off x="0" y="0"/>
              <a:ext cx="6862939" cy="1750968"/>
            </a:xfrm>
            <a:custGeom>
              <a:avLst/>
              <a:gdLst/>
              <a:ahLst/>
              <a:cxnLst/>
              <a:rect l="l" t="t" r="r" b="b"/>
              <a:pathLst>
                <a:path w="6862939" h="1750968">
                  <a:moveTo>
                    <a:pt x="6738479" y="1750968"/>
                  </a:moveTo>
                  <a:lnTo>
                    <a:pt x="124460" y="1750968"/>
                  </a:lnTo>
                  <a:cubicBezTo>
                    <a:pt x="55880" y="1750968"/>
                    <a:pt x="0" y="1695088"/>
                    <a:pt x="0" y="1626508"/>
                  </a:cubicBezTo>
                  <a:lnTo>
                    <a:pt x="0" y="124460"/>
                  </a:lnTo>
                  <a:cubicBezTo>
                    <a:pt x="0" y="55880"/>
                    <a:pt x="55880" y="0"/>
                    <a:pt x="124460" y="0"/>
                  </a:cubicBezTo>
                  <a:lnTo>
                    <a:pt x="6738479" y="0"/>
                  </a:lnTo>
                  <a:cubicBezTo>
                    <a:pt x="6807059" y="0"/>
                    <a:pt x="6862939" y="55880"/>
                    <a:pt x="6862939" y="124460"/>
                  </a:cubicBezTo>
                  <a:lnTo>
                    <a:pt x="6862939" y="1626508"/>
                  </a:lnTo>
                  <a:cubicBezTo>
                    <a:pt x="6862939" y="1695088"/>
                    <a:pt x="6807059" y="1750968"/>
                    <a:pt x="6738479" y="1750968"/>
                  </a:cubicBezTo>
                  <a:close/>
                </a:path>
              </a:pathLst>
            </a:custGeom>
            <a:solidFill>
              <a:srgbClr val="233DFF"/>
            </a:solidFill>
          </p:spPr>
          <p:txBody>
            <a:bodyPr/>
            <a:lstStyle/>
            <a:p>
              <a:endParaRPr lang="en-US"/>
            </a:p>
          </p:txBody>
        </p:sp>
      </p:grpSp>
      <p:sp>
        <p:nvSpPr>
          <p:cNvPr id="5" name="TextBox 5"/>
          <p:cNvSpPr txBox="1"/>
          <p:nvPr/>
        </p:nvSpPr>
        <p:spPr>
          <a:xfrm>
            <a:off x="2778743" y="1008625"/>
            <a:ext cx="12730514" cy="1035050"/>
          </a:xfrm>
          <a:prstGeom prst="rect">
            <a:avLst/>
          </a:prstGeom>
        </p:spPr>
        <p:txBody>
          <a:bodyPr lIns="0" tIns="0" rIns="0" bIns="0" rtlCol="0" anchor="t">
            <a:spAutoFit/>
          </a:bodyPr>
          <a:lstStyle/>
          <a:p>
            <a:pPr algn="ctr">
              <a:lnSpc>
                <a:spcPts val="7600"/>
              </a:lnSpc>
            </a:pPr>
            <a:r>
              <a:rPr lang="en-US" sz="8000">
                <a:solidFill>
                  <a:srgbClr val="141414"/>
                </a:solidFill>
                <a:latin typeface="Lexend Giga Heavy"/>
              </a:rPr>
              <a:t>Get Connected</a:t>
            </a:r>
          </a:p>
        </p:txBody>
      </p:sp>
      <p:sp>
        <p:nvSpPr>
          <p:cNvPr id="6" name="TextBox 6"/>
          <p:cNvSpPr txBox="1"/>
          <p:nvPr/>
        </p:nvSpPr>
        <p:spPr>
          <a:xfrm>
            <a:off x="5967209" y="2043675"/>
            <a:ext cx="6353582" cy="447675"/>
          </a:xfrm>
          <a:prstGeom prst="rect">
            <a:avLst/>
          </a:prstGeom>
        </p:spPr>
        <p:txBody>
          <a:bodyPr lIns="0" tIns="0" rIns="0" bIns="0" rtlCol="0" anchor="t">
            <a:spAutoFit/>
          </a:bodyPr>
          <a:lstStyle/>
          <a:p>
            <a:pPr algn="ctr">
              <a:lnSpc>
                <a:spcPts val="3419"/>
              </a:lnSpc>
            </a:pPr>
            <a:r>
              <a:rPr lang="en-US" sz="3600">
                <a:solidFill>
                  <a:srgbClr val="233DFF"/>
                </a:solidFill>
                <a:latin typeface="Lexend Giga Bold"/>
              </a:rPr>
              <a:t>Contact Information</a:t>
            </a:r>
          </a:p>
        </p:txBody>
      </p:sp>
      <p:sp>
        <p:nvSpPr>
          <p:cNvPr id="7" name="TextBox 7"/>
          <p:cNvSpPr txBox="1"/>
          <p:nvPr/>
        </p:nvSpPr>
        <p:spPr>
          <a:xfrm>
            <a:off x="4403619" y="4066111"/>
            <a:ext cx="5398173" cy="469392"/>
          </a:xfrm>
          <a:prstGeom prst="rect">
            <a:avLst/>
          </a:prstGeom>
        </p:spPr>
        <p:txBody>
          <a:bodyPr lIns="0" tIns="0" rIns="0" bIns="0" rtlCol="0" anchor="t">
            <a:spAutoFit/>
          </a:bodyPr>
          <a:lstStyle/>
          <a:p>
            <a:pPr>
              <a:lnSpc>
                <a:spcPts val="3744"/>
              </a:lnSpc>
            </a:pPr>
            <a:r>
              <a:rPr lang="en-US" sz="3200" spc="-64">
                <a:solidFill>
                  <a:srgbClr val="FFFFFF"/>
                </a:solidFill>
                <a:latin typeface="Source Sans Pro"/>
              </a:rPr>
              <a:t>817-913-3337 (Text Preferred)</a:t>
            </a:r>
          </a:p>
        </p:txBody>
      </p:sp>
      <p:sp>
        <p:nvSpPr>
          <p:cNvPr id="8" name="Freeform 8"/>
          <p:cNvSpPr/>
          <p:nvPr/>
        </p:nvSpPr>
        <p:spPr>
          <a:xfrm>
            <a:off x="3430516" y="3956750"/>
            <a:ext cx="678506" cy="678589"/>
          </a:xfrm>
          <a:custGeom>
            <a:avLst/>
            <a:gdLst/>
            <a:ahLst/>
            <a:cxnLst/>
            <a:rect l="l" t="t" r="r" b="b"/>
            <a:pathLst>
              <a:path w="678506" h="678589">
                <a:moveTo>
                  <a:pt x="0" y="0"/>
                </a:moveTo>
                <a:lnTo>
                  <a:pt x="678505" y="0"/>
                </a:lnTo>
                <a:lnTo>
                  <a:pt x="678505" y="678589"/>
                </a:lnTo>
                <a:lnTo>
                  <a:pt x="0" y="678589"/>
                </a:lnTo>
                <a:lnTo>
                  <a:pt x="0" y="0"/>
                </a:lnTo>
                <a:close/>
              </a:path>
            </a:pathLst>
          </a:custGeom>
          <a:blipFill>
            <a:blip r:embed="rId3">
              <a:extLst>
                <a:ext uri="{96DAC541-7B7A-43D3-8B79-37D633B846F1}">
                  <asvg:svgBlip xmlns:asvg="http://schemas.microsoft.com/office/drawing/2016/SVG/main" r:embed="rId4"/>
                </a:ext>
              </a:extLst>
            </a:blip>
            <a:stretch>
              <a:fillRect l="-22329" b="-22314"/>
            </a:stretch>
          </a:blipFill>
        </p:spPr>
        <p:txBody>
          <a:bodyPr/>
          <a:lstStyle/>
          <a:p>
            <a:endParaRPr lang="en-US"/>
          </a:p>
        </p:txBody>
      </p:sp>
      <p:sp>
        <p:nvSpPr>
          <p:cNvPr id="9" name="TextBox 9"/>
          <p:cNvSpPr txBox="1"/>
          <p:nvPr/>
        </p:nvSpPr>
        <p:spPr>
          <a:xfrm>
            <a:off x="4403619" y="5852039"/>
            <a:ext cx="5398173" cy="469392"/>
          </a:xfrm>
          <a:prstGeom prst="rect">
            <a:avLst/>
          </a:prstGeom>
        </p:spPr>
        <p:txBody>
          <a:bodyPr lIns="0" tIns="0" rIns="0" bIns="0" rtlCol="0" anchor="t">
            <a:spAutoFit/>
          </a:bodyPr>
          <a:lstStyle/>
          <a:p>
            <a:pPr>
              <a:lnSpc>
                <a:spcPts val="3744"/>
              </a:lnSpc>
            </a:pPr>
            <a:r>
              <a:rPr lang="en-US" sz="3200" spc="-64">
                <a:solidFill>
                  <a:srgbClr val="FFFFFF"/>
                </a:solidFill>
                <a:latin typeface="Source Sans Pro"/>
              </a:rPr>
              <a:t>stevie@steviedawninspires.com</a:t>
            </a:r>
          </a:p>
        </p:txBody>
      </p:sp>
      <p:sp>
        <p:nvSpPr>
          <p:cNvPr id="10" name="Freeform 10"/>
          <p:cNvSpPr/>
          <p:nvPr/>
        </p:nvSpPr>
        <p:spPr>
          <a:xfrm>
            <a:off x="3447090" y="5833803"/>
            <a:ext cx="645358" cy="496339"/>
          </a:xfrm>
          <a:custGeom>
            <a:avLst/>
            <a:gdLst/>
            <a:ahLst/>
            <a:cxnLst/>
            <a:rect l="l" t="t" r="r" b="b"/>
            <a:pathLst>
              <a:path w="645358" h="496339">
                <a:moveTo>
                  <a:pt x="0" y="0"/>
                </a:moveTo>
                <a:lnTo>
                  <a:pt x="645357" y="0"/>
                </a:lnTo>
                <a:lnTo>
                  <a:pt x="645357" y="496339"/>
                </a:lnTo>
                <a:lnTo>
                  <a:pt x="0" y="4963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1641863" y="4405405"/>
            <a:ext cx="4262981" cy="469392"/>
          </a:xfrm>
          <a:prstGeom prst="rect">
            <a:avLst/>
          </a:prstGeom>
        </p:spPr>
        <p:txBody>
          <a:bodyPr lIns="0" tIns="0" rIns="0" bIns="0" rtlCol="0" anchor="t">
            <a:spAutoFit/>
          </a:bodyPr>
          <a:lstStyle/>
          <a:p>
            <a:pPr>
              <a:lnSpc>
                <a:spcPts val="3744"/>
              </a:lnSpc>
            </a:pPr>
            <a:r>
              <a:rPr lang="en-US" sz="3200" spc="-64">
                <a:solidFill>
                  <a:srgbClr val="FFFFFF"/>
                </a:solidFill>
                <a:latin typeface="Source Sans Pro"/>
              </a:rPr>
              <a:t>empathix.net</a:t>
            </a:r>
          </a:p>
        </p:txBody>
      </p:sp>
      <p:sp>
        <p:nvSpPr>
          <p:cNvPr id="12" name="Freeform 12"/>
          <p:cNvSpPr/>
          <p:nvPr/>
        </p:nvSpPr>
        <p:spPr>
          <a:xfrm>
            <a:off x="10710661" y="4296086"/>
            <a:ext cx="678506" cy="678506"/>
          </a:xfrm>
          <a:custGeom>
            <a:avLst/>
            <a:gdLst/>
            <a:ahLst/>
            <a:cxnLst/>
            <a:rect l="l" t="t" r="r" b="b"/>
            <a:pathLst>
              <a:path w="678506" h="678506">
                <a:moveTo>
                  <a:pt x="0" y="0"/>
                </a:moveTo>
                <a:lnTo>
                  <a:pt x="678506" y="0"/>
                </a:lnTo>
                <a:lnTo>
                  <a:pt x="678506" y="678506"/>
                </a:lnTo>
                <a:lnTo>
                  <a:pt x="0" y="6785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4403619" y="4977918"/>
            <a:ext cx="5398173" cy="469392"/>
          </a:xfrm>
          <a:prstGeom prst="rect">
            <a:avLst/>
          </a:prstGeom>
        </p:spPr>
        <p:txBody>
          <a:bodyPr lIns="0" tIns="0" rIns="0" bIns="0" rtlCol="0" anchor="t">
            <a:spAutoFit/>
          </a:bodyPr>
          <a:lstStyle/>
          <a:p>
            <a:pPr>
              <a:lnSpc>
                <a:spcPts val="3744"/>
              </a:lnSpc>
            </a:pPr>
            <a:r>
              <a:rPr lang="en-US" sz="3200" spc="-64">
                <a:solidFill>
                  <a:srgbClr val="FFFFFF"/>
                </a:solidFill>
                <a:latin typeface="Source Sans Pro"/>
              </a:rPr>
              <a:t>@drsteviedawn</a:t>
            </a:r>
          </a:p>
        </p:txBody>
      </p:sp>
      <p:sp>
        <p:nvSpPr>
          <p:cNvPr id="14" name="Freeform 14"/>
          <p:cNvSpPr/>
          <p:nvPr/>
        </p:nvSpPr>
        <p:spPr>
          <a:xfrm>
            <a:off x="3348121" y="4937997"/>
            <a:ext cx="843295" cy="539709"/>
          </a:xfrm>
          <a:custGeom>
            <a:avLst/>
            <a:gdLst/>
            <a:ahLst/>
            <a:cxnLst/>
            <a:rect l="l" t="t" r="r" b="b"/>
            <a:pathLst>
              <a:path w="843295" h="539709">
                <a:moveTo>
                  <a:pt x="0" y="0"/>
                </a:moveTo>
                <a:lnTo>
                  <a:pt x="843295" y="0"/>
                </a:lnTo>
                <a:lnTo>
                  <a:pt x="843295" y="539709"/>
                </a:lnTo>
                <a:lnTo>
                  <a:pt x="0" y="5397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5" name="Group 15"/>
          <p:cNvGrpSpPr/>
          <p:nvPr/>
        </p:nvGrpSpPr>
        <p:grpSpPr>
          <a:xfrm>
            <a:off x="8414467" y="6484529"/>
            <a:ext cx="1459066" cy="1459066"/>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BA2B"/>
            </a:solidFill>
          </p:spPr>
          <p:txBody>
            <a:bodyPr/>
            <a:lstStyle/>
            <a:p>
              <a:endParaRPr lang="en-US"/>
            </a:p>
          </p:txBody>
        </p:sp>
      </p:grpSp>
      <p:sp>
        <p:nvSpPr>
          <p:cNvPr id="17" name="AutoShape 17"/>
          <p:cNvSpPr/>
          <p:nvPr/>
        </p:nvSpPr>
        <p:spPr>
          <a:xfrm rot="5400000">
            <a:off x="8858246" y="7175962"/>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18" name="Freeform 18"/>
          <p:cNvSpPr/>
          <p:nvPr/>
        </p:nvSpPr>
        <p:spPr>
          <a:xfrm>
            <a:off x="10710661" y="5447310"/>
            <a:ext cx="678506" cy="678506"/>
          </a:xfrm>
          <a:custGeom>
            <a:avLst/>
            <a:gdLst/>
            <a:ahLst/>
            <a:cxnLst/>
            <a:rect l="l" t="t" r="r" b="b"/>
            <a:pathLst>
              <a:path w="678506" h="678506">
                <a:moveTo>
                  <a:pt x="0" y="0"/>
                </a:moveTo>
                <a:lnTo>
                  <a:pt x="678506" y="0"/>
                </a:lnTo>
                <a:lnTo>
                  <a:pt x="678506" y="678506"/>
                </a:lnTo>
                <a:lnTo>
                  <a:pt x="0" y="6785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11641863" y="5603869"/>
            <a:ext cx="4262981" cy="469392"/>
          </a:xfrm>
          <a:prstGeom prst="rect">
            <a:avLst/>
          </a:prstGeom>
        </p:spPr>
        <p:txBody>
          <a:bodyPr lIns="0" tIns="0" rIns="0" bIns="0" rtlCol="0" anchor="t">
            <a:spAutoFit/>
          </a:bodyPr>
          <a:lstStyle/>
          <a:p>
            <a:pPr>
              <a:lnSpc>
                <a:spcPts val="3744"/>
              </a:lnSpc>
            </a:pPr>
            <a:r>
              <a:rPr lang="en-US" sz="3200" spc="-64">
                <a:solidFill>
                  <a:srgbClr val="FFFFFF"/>
                </a:solidFill>
                <a:latin typeface="Source Sans Pro"/>
              </a:rPr>
              <a:t>drsteviedawn.com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64804" y="-412152"/>
            <a:ext cx="3958393" cy="1440852"/>
            <a:chOff x="0" y="0"/>
            <a:chExt cx="1980573" cy="720927"/>
          </a:xfrm>
        </p:grpSpPr>
        <p:sp>
          <p:nvSpPr>
            <p:cNvPr id="3" name="Freeform 3"/>
            <p:cNvSpPr/>
            <p:nvPr/>
          </p:nvSpPr>
          <p:spPr>
            <a:xfrm>
              <a:off x="0" y="0"/>
              <a:ext cx="1980573" cy="720927"/>
            </a:xfrm>
            <a:custGeom>
              <a:avLst/>
              <a:gdLst/>
              <a:ahLst/>
              <a:cxnLst/>
              <a:rect l="l" t="t" r="r" b="b"/>
              <a:pathLst>
                <a:path w="1980573" h="720927">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EEBA2B"/>
            </a:solidFill>
          </p:spPr>
          <p:txBody>
            <a:bodyPr/>
            <a:lstStyle/>
            <a:p>
              <a:endParaRPr lang="en-US"/>
            </a:p>
          </p:txBody>
        </p:sp>
      </p:grpSp>
      <p:sp>
        <p:nvSpPr>
          <p:cNvPr id="4" name="Freeform 4"/>
          <p:cNvSpPr/>
          <p:nvPr/>
        </p:nvSpPr>
        <p:spPr>
          <a:xfrm>
            <a:off x="1028700" y="2606552"/>
            <a:ext cx="9020259" cy="5073896"/>
          </a:xfrm>
          <a:custGeom>
            <a:avLst/>
            <a:gdLst/>
            <a:ahLst/>
            <a:cxnLst/>
            <a:rect l="l" t="t" r="r" b="b"/>
            <a:pathLst>
              <a:path w="9020259" h="5073896">
                <a:moveTo>
                  <a:pt x="0" y="0"/>
                </a:moveTo>
                <a:lnTo>
                  <a:pt x="9020259" y="0"/>
                </a:lnTo>
                <a:lnTo>
                  <a:pt x="9020259" y="5073896"/>
                </a:lnTo>
                <a:lnTo>
                  <a:pt x="0" y="5073896"/>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7164804" y="228739"/>
            <a:ext cx="3958393" cy="481330"/>
          </a:xfrm>
          <a:prstGeom prst="rect">
            <a:avLst/>
          </a:prstGeom>
        </p:spPr>
        <p:txBody>
          <a:bodyPr lIns="0" tIns="0" rIns="0" bIns="0" rtlCol="0" anchor="t">
            <a:spAutoFit/>
          </a:bodyPr>
          <a:lstStyle/>
          <a:p>
            <a:pPr algn="ctr">
              <a:lnSpc>
                <a:spcPts val="3919"/>
              </a:lnSpc>
            </a:pPr>
            <a:r>
              <a:rPr lang="en-US" sz="2799" spc="344">
                <a:solidFill>
                  <a:srgbClr val="FFFFFF"/>
                </a:solidFill>
                <a:latin typeface="Source Sans Pro"/>
              </a:rPr>
              <a:t>2023</a:t>
            </a:r>
          </a:p>
        </p:txBody>
      </p:sp>
      <p:grpSp>
        <p:nvGrpSpPr>
          <p:cNvPr id="6" name="Group 6"/>
          <p:cNvGrpSpPr/>
          <p:nvPr/>
        </p:nvGrpSpPr>
        <p:grpSpPr>
          <a:xfrm>
            <a:off x="11390745" y="2200564"/>
            <a:ext cx="5166591" cy="5166591"/>
            <a:chOff x="0" y="0"/>
            <a:chExt cx="6888788" cy="6888788"/>
          </a:xfrm>
        </p:grpSpPr>
        <p:sp>
          <p:nvSpPr>
            <p:cNvPr id="7" name="Freeform 7"/>
            <p:cNvSpPr/>
            <p:nvPr/>
          </p:nvSpPr>
          <p:spPr>
            <a:xfrm>
              <a:off x="0" y="0"/>
              <a:ext cx="6888788" cy="6888788"/>
            </a:xfrm>
            <a:custGeom>
              <a:avLst/>
              <a:gdLst/>
              <a:ahLst/>
              <a:cxnLst/>
              <a:rect l="l" t="t" r="r" b="b"/>
              <a:pathLst>
                <a:path w="6888788" h="6888788">
                  <a:moveTo>
                    <a:pt x="0" y="0"/>
                  </a:moveTo>
                  <a:lnTo>
                    <a:pt x="6888788" y="0"/>
                  </a:lnTo>
                  <a:lnTo>
                    <a:pt x="6888788" y="6888788"/>
                  </a:lnTo>
                  <a:lnTo>
                    <a:pt x="0" y="68887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8" name="TextBox 8"/>
          <p:cNvSpPr txBox="1"/>
          <p:nvPr/>
        </p:nvSpPr>
        <p:spPr>
          <a:xfrm>
            <a:off x="11860202" y="7503102"/>
            <a:ext cx="4579813" cy="1464945"/>
          </a:xfrm>
          <a:prstGeom prst="rect">
            <a:avLst/>
          </a:prstGeom>
        </p:spPr>
        <p:txBody>
          <a:bodyPr lIns="0" tIns="0" rIns="0" bIns="0" rtlCol="0" anchor="t">
            <a:spAutoFit/>
          </a:bodyPr>
          <a:lstStyle/>
          <a:p>
            <a:pPr algn="ctr">
              <a:lnSpc>
                <a:spcPts val="5880"/>
              </a:lnSpc>
            </a:pPr>
            <a:r>
              <a:rPr lang="en-US" sz="4200">
                <a:solidFill>
                  <a:srgbClr val="000000"/>
                </a:solidFill>
                <a:latin typeface="Hammersmith One"/>
              </a:rPr>
              <a:t>Monthly Webinars </a:t>
            </a:r>
          </a:p>
          <a:p>
            <a:pPr algn="ctr">
              <a:lnSpc>
                <a:spcPts val="5880"/>
              </a:lnSpc>
            </a:pPr>
            <a:r>
              <a:rPr lang="en-US" sz="4200">
                <a:solidFill>
                  <a:srgbClr val="000000"/>
                </a:solidFill>
                <a:latin typeface="Hammersmith One"/>
              </a:rPr>
              <a:t>and Updates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grpSp>
        <p:nvGrpSpPr>
          <p:cNvPr id="3" name="Group 3"/>
          <p:cNvGrpSpPr/>
          <p:nvPr/>
        </p:nvGrpSpPr>
        <p:grpSpPr>
          <a:xfrm>
            <a:off x="1028700" y="1485500"/>
            <a:ext cx="16230600" cy="7315999"/>
            <a:chOff x="0" y="0"/>
            <a:chExt cx="6862939" cy="3093494"/>
          </a:xfrm>
        </p:grpSpPr>
        <p:sp>
          <p:nvSpPr>
            <p:cNvPr id="4" name="Freeform 4"/>
            <p:cNvSpPr/>
            <p:nvPr/>
          </p:nvSpPr>
          <p:spPr>
            <a:xfrm>
              <a:off x="0" y="0"/>
              <a:ext cx="6862939" cy="3093494"/>
            </a:xfrm>
            <a:custGeom>
              <a:avLst/>
              <a:gdLst/>
              <a:ahLst/>
              <a:cxnLst/>
              <a:rect l="l" t="t" r="r" b="b"/>
              <a:pathLst>
                <a:path w="6862939" h="3093494">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p:spPr>
          <p:txBody>
            <a:bodyPr/>
            <a:lstStyle/>
            <a:p>
              <a:endParaRPr lang="en-US"/>
            </a:p>
          </p:txBody>
        </p:sp>
      </p:grpSp>
      <p:grpSp>
        <p:nvGrpSpPr>
          <p:cNvPr id="5" name="Group 5"/>
          <p:cNvGrpSpPr>
            <a:grpSpLocks noChangeAspect="1"/>
          </p:cNvGrpSpPr>
          <p:nvPr/>
        </p:nvGrpSpPr>
        <p:grpSpPr>
          <a:xfrm>
            <a:off x="2267824" y="2561247"/>
            <a:ext cx="5164506" cy="5164506"/>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23909" r="-23909"/>
              </a:stretch>
            </a:blipFill>
          </p:spPr>
          <p:txBody>
            <a:bodyPr/>
            <a:lstStyle/>
            <a:p>
              <a:endParaRPr lang="en-US"/>
            </a:p>
          </p:txBody>
        </p:sp>
      </p:grpSp>
      <p:grpSp>
        <p:nvGrpSpPr>
          <p:cNvPr id="7" name="Group 7"/>
          <p:cNvGrpSpPr/>
          <p:nvPr/>
        </p:nvGrpSpPr>
        <p:grpSpPr>
          <a:xfrm>
            <a:off x="14864140" y="7725753"/>
            <a:ext cx="1459066" cy="145906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3DFF"/>
            </a:solidFill>
          </p:spPr>
          <p:txBody>
            <a:bodyPr/>
            <a:lstStyle/>
            <a:p>
              <a:endParaRPr lang="en-US"/>
            </a:p>
          </p:txBody>
        </p:sp>
      </p:grpSp>
      <p:sp>
        <p:nvSpPr>
          <p:cNvPr id="9" name="TextBox 9"/>
          <p:cNvSpPr txBox="1"/>
          <p:nvPr/>
        </p:nvSpPr>
        <p:spPr>
          <a:xfrm>
            <a:off x="8273771" y="2943267"/>
            <a:ext cx="8966479" cy="831850"/>
          </a:xfrm>
          <a:prstGeom prst="rect">
            <a:avLst/>
          </a:prstGeom>
        </p:spPr>
        <p:txBody>
          <a:bodyPr lIns="0" tIns="0" rIns="0" bIns="0" rtlCol="0" anchor="t">
            <a:spAutoFit/>
          </a:bodyPr>
          <a:lstStyle/>
          <a:p>
            <a:pPr>
              <a:lnSpc>
                <a:spcPts val="6079"/>
              </a:lnSpc>
            </a:pPr>
            <a:r>
              <a:rPr lang="en-US" sz="6399">
                <a:solidFill>
                  <a:srgbClr val="141414"/>
                </a:solidFill>
                <a:latin typeface="Lexend Giga Heavy"/>
              </a:rPr>
              <a:t>Welcome!</a:t>
            </a:r>
          </a:p>
        </p:txBody>
      </p:sp>
      <p:sp>
        <p:nvSpPr>
          <p:cNvPr id="10" name="TextBox 10"/>
          <p:cNvSpPr txBox="1"/>
          <p:nvPr/>
        </p:nvSpPr>
        <p:spPr>
          <a:xfrm>
            <a:off x="8273771" y="3892307"/>
            <a:ext cx="8581132" cy="2906568"/>
          </a:xfrm>
          <a:prstGeom prst="rect">
            <a:avLst/>
          </a:prstGeom>
        </p:spPr>
        <p:txBody>
          <a:bodyPr lIns="0" tIns="0" rIns="0" bIns="0" rtlCol="0" anchor="t">
            <a:spAutoFit/>
          </a:bodyPr>
          <a:lstStyle/>
          <a:p>
            <a:pPr>
              <a:lnSpc>
                <a:spcPts val="3872"/>
              </a:lnSpc>
            </a:pPr>
            <a:r>
              <a:rPr lang="en-US" sz="2564">
                <a:solidFill>
                  <a:srgbClr val="141414"/>
                </a:solidFill>
                <a:latin typeface="Source Sans Pro"/>
              </a:rPr>
              <a:t>At Empathix, we believe that when organizations are built with emotional intelligence they value empathy, connection, and community. They understand the value of HUMAN capital and HUMAN resources. When all employees come together with emotional intelligence in mind there are less disagreements, less conflict, and less DRAMA!</a:t>
            </a:r>
          </a:p>
        </p:txBody>
      </p:sp>
      <p:sp>
        <p:nvSpPr>
          <p:cNvPr id="11" name="AutoShape 11"/>
          <p:cNvSpPr/>
          <p:nvPr/>
        </p:nvSpPr>
        <p:spPr>
          <a:xfrm rot="5400000">
            <a:off x="15307919" y="8417186"/>
            <a:ext cx="571508" cy="0"/>
          </a:xfrm>
          <a:prstGeom prst="line">
            <a:avLst/>
          </a:prstGeom>
          <a:ln w="76200" cap="rnd">
            <a:solidFill>
              <a:srgbClr val="FFFFFF"/>
            </a:solidFill>
            <a:prstDash val="solid"/>
            <a:headEnd type="none" w="sm" len="sm"/>
            <a:tailEnd type="arrow" w="med"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hand holding a bag of garbage&#10;&#10;Description automatically generated">
            <a:extLst>
              <a:ext uri="{FF2B5EF4-FFF2-40B4-BE49-F238E27FC236}">
                <a16:creationId xmlns:a16="http://schemas.microsoft.com/office/drawing/2014/main" id="{6F2A9C3B-88E3-D658-3A45-1C0F35FD0102}"/>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33DFF"/>
        </a:solidFill>
        <a:effectLst/>
      </p:bgPr>
    </p:bg>
    <p:spTree>
      <p:nvGrpSpPr>
        <p:cNvPr id="1" name=""/>
        <p:cNvGrpSpPr/>
        <p:nvPr/>
      </p:nvGrpSpPr>
      <p:grpSpPr>
        <a:xfrm>
          <a:off x="0" y="0"/>
          <a:ext cx="0" cy="0"/>
          <a:chOff x="0" y="0"/>
          <a:chExt cx="0" cy="0"/>
        </a:xfrm>
      </p:grpSpPr>
      <p:grpSp>
        <p:nvGrpSpPr>
          <p:cNvPr id="2" name="Group 2"/>
          <p:cNvGrpSpPr/>
          <p:nvPr/>
        </p:nvGrpSpPr>
        <p:grpSpPr>
          <a:xfrm>
            <a:off x="2330178" y="587829"/>
            <a:ext cx="13626556" cy="1491389"/>
            <a:chOff x="0" y="0"/>
            <a:chExt cx="3211141" cy="351450"/>
          </a:xfrm>
        </p:grpSpPr>
        <p:sp>
          <p:nvSpPr>
            <p:cNvPr id="3" name="Freeform 3"/>
            <p:cNvSpPr/>
            <p:nvPr/>
          </p:nvSpPr>
          <p:spPr>
            <a:xfrm>
              <a:off x="0" y="0"/>
              <a:ext cx="3211141" cy="351450"/>
            </a:xfrm>
            <a:custGeom>
              <a:avLst/>
              <a:gdLst/>
              <a:ahLst/>
              <a:cxnLst/>
              <a:rect l="l" t="t" r="r" b="b"/>
              <a:pathLst>
                <a:path w="3211141" h="351450">
                  <a:moveTo>
                    <a:pt x="0" y="0"/>
                  </a:moveTo>
                  <a:lnTo>
                    <a:pt x="3211141" y="0"/>
                  </a:lnTo>
                  <a:lnTo>
                    <a:pt x="3211141" y="351450"/>
                  </a:lnTo>
                  <a:lnTo>
                    <a:pt x="0" y="351450"/>
                  </a:lnTo>
                  <a:close/>
                </a:path>
              </a:pathLst>
            </a:custGeom>
            <a:solidFill>
              <a:srgbClr val="FFFFFF"/>
            </a:solidFill>
            <a:ln w="9525" cap="sq">
              <a:solidFill>
                <a:srgbClr val="000000"/>
              </a:solidFill>
              <a:prstDash val="solid"/>
              <a:miter/>
            </a:ln>
          </p:spPr>
          <p:txBody>
            <a:bodyPr/>
            <a:lstStyle/>
            <a:p>
              <a:endParaRPr lang="en-US"/>
            </a:p>
          </p:txBody>
        </p:sp>
        <p:sp>
          <p:nvSpPr>
            <p:cNvPr id="4" name="TextBox 4"/>
            <p:cNvSpPr txBox="1"/>
            <p:nvPr/>
          </p:nvSpPr>
          <p:spPr>
            <a:xfrm>
              <a:off x="0" y="-38100"/>
              <a:ext cx="3211141" cy="389550"/>
            </a:xfrm>
            <a:prstGeom prst="rect">
              <a:avLst/>
            </a:prstGeom>
          </p:spPr>
          <p:txBody>
            <a:bodyPr lIns="71438" tIns="71438" rIns="71438" bIns="71438" rtlCol="0" anchor="ctr"/>
            <a:lstStyle/>
            <a:p>
              <a:pPr algn="ctr">
                <a:lnSpc>
                  <a:spcPts val="2756"/>
                </a:lnSpc>
                <a:spcBef>
                  <a:spcPct val="0"/>
                </a:spcBef>
              </a:pPr>
              <a:endParaRPr/>
            </a:p>
          </p:txBody>
        </p:sp>
      </p:grpSp>
      <p:grpSp>
        <p:nvGrpSpPr>
          <p:cNvPr id="5" name="Group 5"/>
          <p:cNvGrpSpPr/>
          <p:nvPr/>
        </p:nvGrpSpPr>
        <p:grpSpPr>
          <a:xfrm>
            <a:off x="2330178" y="3122550"/>
            <a:ext cx="3312565" cy="6012847"/>
            <a:chOff x="0" y="0"/>
            <a:chExt cx="812800" cy="1475365"/>
          </a:xfrm>
        </p:grpSpPr>
        <p:sp>
          <p:nvSpPr>
            <p:cNvPr id="6" name="Freeform 6"/>
            <p:cNvSpPr/>
            <p:nvPr/>
          </p:nvSpPr>
          <p:spPr>
            <a:xfrm>
              <a:off x="0" y="0"/>
              <a:ext cx="812800" cy="1475365"/>
            </a:xfrm>
            <a:custGeom>
              <a:avLst/>
              <a:gdLst/>
              <a:ahLst/>
              <a:cxnLst/>
              <a:rect l="l" t="t" r="r" b="b"/>
              <a:pathLst>
                <a:path w="812800" h="1475365">
                  <a:moveTo>
                    <a:pt x="18697" y="0"/>
                  </a:moveTo>
                  <a:lnTo>
                    <a:pt x="794103" y="0"/>
                  </a:lnTo>
                  <a:cubicBezTo>
                    <a:pt x="799062" y="0"/>
                    <a:pt x="803817" y="1970"/>
                    <a:pt x="807324" y="5476"/>
                  </a:cubicBezTo>
                  <a:cubicBezTo>
                    <a:pt x="810830" y="8983"/>
                    <a:pt x="812800" y="13738"/>
                    <a:pt x="812800" y="18697"/>
                  </a:cubicBezTo>
                  <a:lnTo>
                    <a:pt x="812800" y="1456668"/>
                  </a:lnTo>
                  <a:cubicBezTo>
                    <a:pt x="812800" y="1461626"/>
                    <a:pt x="810830" y="1466382"/>
                    <a:pt x="807324" y="1469889"/>
                  </a:cubicBezTo>
                  <a:cubicBezTo>
                    <a:pt x="803817" y="1473395"/>
                    <a:pt x="799062" y="1475365"/>
                    <a:pt x="794103" y="1475365"/>
                  </a:cubicBezTo>
                  <a:lnTo>
                    <a:pt x="18697" y="1475365"/>
                  </a:lnTo>
                  <a:cubicBezTo>
                    <a:pt x="13738" y="1475365"/>
                    <a:pt x="8983" y="1473395"/>
                    <a:pt x="5476" y="1469889"/>
                  </a:cubicBezTo>
                  <a:cubicBezTo>
                    <a:pt x="1970" y="1466382"/>
                    <a:pt x="0" y="1461626"/>
                    <a:pt x="0" y="1456668"/>
                  </a:cubicBezTo>
                  <a:lnTo>
                    <a:pt x="0" y="18697"/>
                  </a:lnTo>
                  <a:cubicBezTo>
                    <a:pt x="0" y="13738"/>
                    <a:pt x="1970" y="8983"/>
                    <a:pt x="5476" y="5476"/>
                  </a:cubicBezTo>
                  <a:cubicBezTo>
                    <a:pt x="8983" y="1970"/>
                    <a:pt x="13738" y="0"/>
                    <a:pt x="18697" y="0"/>
                  </a:cubicBezTo>
                  <a:close/>
                </a:path>
              </a:pathLst>
            </a:custGeom>
            <a:solidFill>
              <a:srgbClr val="FFFFFF"/>
            </a:solidFill>
            <a:ln w="9525" cap="sq">
              <a:solidFill>
                <a:srgbClr val="000000"/>
              </a:solidFill>
              <a:prstDash val="solid"/>
              <a:miter/>
            </a:ln>
          </p:spPr>
          <p:txBody>
            <a:bodyPr/>
            <a:lstStyle/>
            <a:p>
              <a:endParaRPr lang="en-US"/>
            </a:p>
          </p:txBody>
        </p:sp>
        <p:sp>
          <p:nvSpPr>
            <p:cNvPr id="7" name="TextBox 7"/>
            <p:cNvSpPr txBox="1"/>
            <p:nvPr/>
          </p:nvSpPr>
          <p:spPr>
            <a:xfrm>
              <a:off x="0" y="0"/>
              <a:ext cx="812800" cy="1475365"/>
            </a:xfrm>
            <a:prstGeom prst="rect">
              <a:avLst/>
            </a:prstGeom>
          </p:spPr>
          <p:txBody>
            <a:bodyPr lIns="71438" tIns="71438" rIns="71438" bIns="71438" rtlCol="0" anchor="ctr"/>
            <a:lstStyle/>
            <a:p>
              <a:pPr algn="ctr">
                <a:lnSpc>
                  <a:spcPts val="2025"/>
                </a:lnSpc>
              </a:pPr>
              <a:endParaRPr/>
            </a:p>
          </p:txBody>
        </p:sp>
      </p:grpSp>
      <p:grpSp>
        <p:nvGrpSpPr>
          <p:cNvPr id="8" name="Group 8"/>
          <p:cNvGrpSpPr/>
          <p:nvPr/>
        </p:nvGrpSpPr>
        <p:grpSpPr>
          <a:xfrm>
            <a:off x="2444362" y="7024904"/>
            <a:ext cx="3084199" cy="610266"/>
            <a:chOff x="0" y="0"/>
            <a:chExt cx="558361" cy="110482"/>
          </a:xfrm>
        </p:grpSpPr>
        <p:sp>
          <p:nvSpPr>
            <p:cNvPr id="9" name="Freeform 9"/>
            <p:cNvSpPr/>
            <p:nvPr/>
          </p:nvSpPr>
          <p:spPr>
            <a:xfrm>
              <a:off x="0" y="0"/>
              <a:ext cx="558361" cy="110482"/>
            </a:xfrm>
            <a:custGeom>
              <a:avLst/>
              <a:gdLst/>
              <a:ahLst/>
              <a:cxnLst/>
              <a:rect l="l" t="t" r="r" b="b"/>
              <a:pathLst>
                <a:path w="558361" h="110482">
                  <a:moveTo>
                    <a:pt x="20082" y="0"/>
                  </a:moveTo>
                  <a:lnTo>
                    <a:pt x="538279" y="0"/>
                  </a:lnTo>
                  <a:cubicBezTo>
                    <a:pt x="543605" y="0"/>
                    <a:pt x="548713" y="2116"/>
                    <a:pt x="552479" y="5882"/>
                  </a:cubicBezTo>
                  <a:cubicBezTo>
                    <a:pt x="556245" y="9648"/>
                    <a:pt x="558361" y="14756"/>
                    <a:pt x="558361" y="20082"/>
                  </a:cubicBezTo>
                  <a:lnTo>
                    <a:pt x="558361" y="90400"/>
                  </a:lnTo>
                  <a:cubicBezTo>
                    <a:pt x="558361" y="95726"/>
                    <a:pt x="556245" y="100834"/>
                    <a:pt x="552479" y="104600"/>
                  </a:cubicBezTo>
                  <a:cubicBezTo>
                    <a:pt x="548713" y="108366"/>
                    <a:pt x="543605" y="110482"/>
                    <a:pt x="538279" y="110482"/>
                  </a:cubicBezTo>
                  <a:lnTo>
                    <a:pt x="20082" y="110482"/>
                  </a:lnTo>
                  <a:cubicBezTo>
                    <a:pt x="14756" y="110482"/>
                    <a:pt x="9648" y="108366"/>
                    <a:pt x="5882" y="104600"/>
                  </a:cubicBezTo>
                  <a:cubicBezTo>
                    <a:pt x="2116" y="100834"/>
                    <a:pt x="0" y="95726"/>
                    <a:pt x="0" y="90400"/>
                  </a:cubicBezTo>
                  <a:lnTo>
                    <a:pt x="0" y="20082"/>
                  </a:lnTo>
                  <a:cubicBezTo>
                    <a:pt x="0" y="14756"/>
                    <a:pt x="2116" y="9648"/>
                    <a:pt x="5882" y="5882"/>
                  </a:cubicBezTo>
                  <a:cubicBezTo>
                    <a:pt x="9648" y="2116"/>
                    <a:pt x="14756" y="0"/>
                    <a:pt x="20082" y="0"/>
                  </a:cubicBezTo>
                  <a:close/>
                </a:path>
              </a:pathLst>
            </a:custGeom>
            <a:solidFill>
              <a:srgbClr val="EEBA2B"/>
            </a:solidFill>
            <a:ln cap="sq">
              <a:noFill/>
              <a:prstDash val="solid"/>
              <a:miter/>
            </a:ln>
          </p:spPr>
          <p:txBody>
            <a:bodyPr/>
            <a:lstStyle/>
            <a:p>
              <a:endParaRPr lang="en-US"/>
            </a:p>
          </p:txBody>
        </p:sp>
        <p:sp>
          <p:nvSpPr>
            <p:cNvPr id="10" name="TextBox 10"/>
            <p:cNvSpPr txBox="1"/>
            <p:nvPr/>
          </p:nvSpPr>
          <p:spPr>
            <a:xfrm>
              <a:off x="0" y="0"/>
              <a:ext cx="558361" cy="110482"/>
            </a:xfrm>
            <a:prstGeom prst="rect">
              <a:avLst/>
            </a:prstGeom>
          </p:spPr>
          <p:txBody>
            <a:bodyPr lIns="71438" tIns="71438" rIns="71438" bIns="71438" rtlCol="0" anchor="ctr"/>
            <a:lstStyle/>
            <a:p>
              <a:pPr algn="ctr">
                <a:lnSpc>
                  <a:spcPts val="2025"/>
                </a:lnSpc>
              </a:pPr>
              <a:endParaRPr/>
            </a:p>
          </p:txBody>
        </p:sp>
      </p:grpSp>
      <p:grpSp>
        <p:nvGrpSpPr>
          <p:cNvPr id="11" name="Group 11"/>
          <p:cNvGrpSpPr/>
          <p:nvPr/>
        </p:nvGrpSpPr>
        <p:grpSpPr>
          <a:xfrm>
            <a:off x="2331265" y="9550321"/>
            <a:ext cx="376486" cy="37648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solidFill>
            <a:ln cap="sq">
              <a:noFill/>
              <a:prstDash val="solid"/>
              <a:miter/>
            </a:ln>
          </p:spPr>
          <p:txBody>
            <a:bodyPr/>
            <a:lstStyle/>
            <a:p>
              <a:endParaRPr lang="en-US"/>
            </a:p>
          </p:txBody>
        </p:sp>
        <p:sp>
          <p:nvSpPr>
            <p:cNvPr id="13" name="TextBox 13"/>
            <p:cNvSpPr txBox="1"/>
            <p:nvPr/>
          </p:nvSpPr>
          <p:spPr>
            <a:xfrm>
              <a:off x="139700" y="139700"/>
              <a:ext cx="533400" cy="533400"/>
            </a:xfrm>
            <a:prstGeom prst="rect">
              <a:avLst/>
            </a:prstGeom>
          </p:spPr>
          <p:txBody>
            <a:bodyPr lIns="71438" tIns="71438" rIns="71438" bIns="71438" rtlCol="0" anchor="ctr"/>
            <a:lstStyle/>
            <a:p>
              <a:pPr algn="ctr">
                <a:lnSpc>
                  <a:spcPts val="2025"/>
                </a:lnSpc>
              </a:pPr>
              <a:endParaRPr/>
            </a:p>
          </p:txBody>
        </p:sp>
      </p:grpSp>
      <p:grpSp>
        <p:nvGrpSpPr>
          <p:cNvPr id="14" name="Group 14"/>
          <p:cNvGrpSpPr/>
          <p:nvPr/>
        </p:nvGrpSpPr>
        <p:grpSpPr>
          <a:xfrm>
            <a:off x="15581335" y="9552440"/>
            <a:ext cx="376486" cy="37648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EBA2B"/>
            </a:solidFill>
            <a:ln cap="sq">
              <a:noFill/>
              <a:prstDash val="solid"/>
              <a:miter/>
            </a:ln>
          </p:spPr>
          <p:txBody>
            <a:bodyPr/>
            <a:lstStyle/>
            <a:p>
              <a:endParaRPr lang="en-US"/>
            </a:p>
          </p:txBody>
        </p:sp>
        <p:sp>
          <p:nvSpPr>
            <p:cNvPr id="16" name="TextBox 16"/>
            <p:cNvSpPr txBox="1"/>
            <p:nvPr/>
          </p:nvSpPr>
          <p:spPr>
            <a:xfrm>
              <a:off x="139700" y="139700"/>
              <a:ext cx="533400" cy="533400"/>
            </a:xfrm>
            <a:prstGeom prst="rect">
              <a:avLst/>
            </a:prstGeom>
          </p:spPr>
          <p:txBody>
            <a:bodyPr lIns="71438" tIns="71438" rIns="71438" bIns="71438" rtlCol="0" anchor="ctr"/>
            <a:lstStyle/>
            <a:p>
              <a:pPr algn="ctr">
                <a:lnSpc>
                  <a:spcPts val="2025"/>
                </a:lnSpc>
              </a:pPr>
              <a:endParaRPr/>
            </a:p>
          </p:txBody>
        </p:sp>
      </p:grpSp>
      <p:grpSp>
        <p:nvGrpSpPr>
          <p:cNvPr id="17" name="Group 17"/>
          <p:cNvGrpSpPr/>
          <p:nvPr/>
        </p:nvGrpSpPr>
        <p:grpSpPr>
          <a:xfrm>
            <a:off x="2519509" y="9550321"/>
            <a:ext cx="8010247" cy="376486"/>
            <a:chOff x="0" y="0"/>
            <a:chExt cx="1887640" cy="88720"/>
          </a:xfrm>
        </p:grpSpPr>
        <p:sp>
          <p:nvSpPr>
            <p:cNvPr id="18" name="Freeform 18"/>
            <p:cNvSpPr/>
            <p:nvPr/>
          </p:nvSpPr>
          <p:spPr>
            <a:xfrm>
              <a:off x="0" y="0"/>
              <a:ext cx="1887640" cy="88720"/>
            </a:xfrm>
            <a:custGeom>
              <a:avLst/>
              <a:gdLst/>
              <a:ahLst/>
              <a:cxnLst/>
              <a:rect l="l" t="t" r="r" b="b"/>
              <a:pathLst>
                <a:path w="1887640" h="88720">
                  <a:moveTo>
                    <a:pt x="0" y="0"/>
                  </a:moveTo>
                  <a:lnTo>
                    <a:pt x="1887640" y="0"/>
                  </a:lnTo>
                  <a:lnTo>
                    <a:pt x="1887640" y="88720"/>
                  </a:lnTo>
                  <a:lnTo>
                    <a:pt x="0" y="88720"/>
                  </a:lnTo>
                  <a:close/>
                </a:path>
              </a:pathLst>
            </a:custGeom>
            <a:solidFill>
              <a:srgbClr val="000000"/>
            </a:solidFill>
          </p:spPr>
          <p:txBody>
            <a:bodyPr/>
            <a:lstStyle/>
            <a:p>
              <a:endParaRPr lang="en-US"/>
            </a:p>
          </p:txBody>
        </p:sp>
        <p:sp>
          <p:nvSpPr>
            <p:cNvPr id="19" name="TextBox 19"/>
            <p:cNvSpPr txBox="1"/>
            <p:nvPr/>
          </p:nvSpPr>
          <p:spPr>
            <a:xfrm>
              <a:off x="0" y="0"/>
              <a:ext cx="1887640" cy="88720"/>
            </a:xfrm>
            <a:prstGeom prst="rect">
              <a:avLst/>
            </a:prstGeom>
          </p:spPr>
          <p:txBody>
            <a:bodyPr lIns="71438" tIns="71438" rIns="71438" bIns="71438" rtlCol="0" anchor="ctr"/>
            <a:lstStyle/>
            <a:p>
              <a:pPr algn="ctr">
                <a:lnSpc>
                  <a:spcPts val="2025"/>
                </a:lnSpc>
              </a:pPr>
              <a:endParaRPr/>
            </a:p>
          </p:txBody>
        </p:sp>
      </p:grpSp>
      <p:grpSp>
        <p:nvGrpSpPr>
          <p:cNvPr id="20" name="Group 20"/>
          <p:cNvGrpSpPr/>
          <p:nvPr/>
        </p:nvGrpSpPr>
        <p:grpSpPr>
          <a:xfrm>
            <a:off x="10343047" y="9550321"/>
            <a:ext cx="5426531" cy="376486"/>
            <a:chOff x="0" y="0"/>
            <a:chExt cx="1278779" cy="88720"/>
          </a:xfrm>
        </p:grpSpPr>
        <p:sp>
          <p:nvSpPr>
            <p:cNvPr id="21" name="Freeform 21"/>
            <p:cNvSpPr/>
            <p:nvPr/>
          </p:nvSpPr>
          <p:spPr>
            <a:xfrm>
              <a:off x="0" y="0"/>
              <a:ext cx="1278779" cy="88720"/>
            </a:xfrm>
            <a:custGeom>
              <a:avLst/>
              <a:gdLst/>
              <a:ahLst/>
              <a:cxnLst/>
              <a:rect l="l" t="t" r="r" b="b"/>
              <a:pathLst>
                <a:path w="1278779" h="88720">
                  <a:moveTo>
                    <a:pt x="0" y="0"/>
                  </a:moveTo>
                  <a:lnTo>
                    <a:pt x="1278779" y="0"/>
                  </a:lnTo>
                  <a:lnTo>
                    <a:pt x="1278779" y="88720"/>
                  </a:lnTo>
                  <a:lnTo>
                    <a:pt x="0" y="88720"/>
                  </a:lnTo>
                  <a:close/>
                </a:path>
              </a:pathLst>
            </a:custGeom>
            <a:solidFill>
              <a:srgbClr val="EEBA2B"/>
            </a:solidFill>
          </p:spPr>
          <p:txBody>
            <a:bodyPr/>
            <a:lstStyle/>
            <a:p>
              <a:endParaRPr lang="en-US"/>
            </a:p>
          </p:txBody>
        </p:sp>
        <p:sp>
          <p:nvSpPr>
            <p:cNvPr id="22" name="TextBox 22"/>
            <p:cNvSpPr txBox="1"/>
            <p:nvPr/>
          </p:nvSpPr>
          <p:spPr>
            <a:xfrm>
              <a:off x="0" y="0"/>
              <a:ext cx="1278779" cy="88720"/>
            </a:xfrm>
            <a:prstGeom prst="rect">
              <a:avLst/>
            </a:prstGeom>
          </p:spPr>
          <p:txBody>
            <a:bodyPr lIns="71438" tIns="71438" rIns="71438" bIns="71438" rtlCol="0" anchor="ctr"/>
            <a:lstStyle/>
            <a:p>
              <a:pPr algn="ctr">
                <a:lnSpc>
                  <a:spcPts val="2025"/>
                </a:lnSpc>
              </a:pPr>
              <a:endParaRPr/>
            </a:p>
          </p:txBody>
        </p:sp>
      </p:grpSp>
      <p:grpSp>
        <p:nvGrpSpPr>
          <p:cNvPr id="23" name="Group 23"/>
          <p:cNvGrpSpPr/>
          <p:nvPr/>
        </p:nvGrpSpPr>
        <p:grpSpPr>
          <a:xfrm>
            <a:off x="2330178" y="3122550"/>
            <a:ext cx="3312565" cy="770610"/>
            <a:chOff x="0" y="0"/>
            <a:chExt cx="910623" cy="211841"/>
          </a:xfrm>
        </p:grpSpPr>
        <p:sp>
          <p:nvSpPr>
            <p:cNvPr id="24" name="Freeform 24"/>
            <p:cNvSpPr/>
            <p:nvPr/>
          </p:nvSpPr>
          <p:spPr>
            <a:xfrm>
              <a:off x="0" y="0"/>
              <a:ext cx="910623" cy="211841"/>
            </a:xfrm>
            <a:custGeom>
              <a:avLst/>
              <a:gdLst/>
              <a:ahLst/>
              <a:cxnLst/>
              <a:rect l="l" t="t" r="r" b="b"/>
              <a:pathLst>
                <a:path w="910623" h="211841">
                  <a:moveTo>
                    <a:pt x="0" y="0"/>
                  </a:moveTo>
                  <a:lnTo>
                    <a:pt x="910623" y="0"/>
                  </a:lnTo>
                  <a:lnTo>
                    <a:pt x="910623" y="211841"/>
                  </a:lnTo>
                  <a:lnTo>
                    <a:pt x="0" y="211841"/>
                  </a:lnTo>
                  <a:close/>
                </a:path>
              </a:pathLst>
            </a:custGeom>
            <a:solidFill>
              <a:srgbClr val="EEBA2B"/>
            </a:solidFill>
            <a:ln w="9525" cap="sq">
              <a:solidFill>
                <a:srgbClr val="000000"/>
              </a:solidFill>
              <a:prstDash val="solid"/>
              <a:miter/>
            </a:ln>
          </p:spPr>
          <p:txBody>
            <a:bodyPr/>
            <a:lstStyle/>
            <a:p>
              <a:endParaRPr lang="en-US"/>
            </a:p>
          </p:txBody>
        </p:sp>
        <p:sp>
          <p:nvSpPr>
            <p:cNvPr id="25" name="TextBox 25"/>
            <p:cNvSpPr txBox="1"/>
            <p:nvPr/>
          </p:nvSpPr>
          <p:spPr>
            <a:xfrm>
              <a:off x="0" y="0"/>
              <a:ext cx="910623" cy="211841"/>
            </a:xfrm>
            <a:prstGeom prst="rect">
              <a:avLst/>
            </a:prstGeom>
          </p:spPr>
          <p:txBody>
            <a:bodyPr lIns="71438" tIns="71438" rIns="71438" bIns="71438" rtlCol="0" anchor="ctr"/>
            <a:lstStyle/>
            <a:p>
              <a:pPr algn="ctr">
                <a:lnSpc>
                  <a:spcPts val="2025"/>
                </a:lnSpc>
              </a:pPr>
              <a:endParaRPr/>
            </a:p>
          </p:txBody>
        </p:sp>
      </p:grpSp>
      <p:sp>
        <p:nvSpPr>
          <p:cNvPr id="26" name="Freeform 26"/>
          <p:cNvSpPr/>
          <p:nvPr/>
        </p:nvSpPr>
        <p:spPr>
          <a:xfrm>
            <a:off x="6155177" y="157243"/>
            <a:ext cx="4009661" cy="2255434"/>
          </a:xfrm>
          <a:custGeom>
            <a:avLst/>
            <a:gdLst/>
            <a:ahLst/>
            <a:cxnLst/>
            <a:rect l="l" t="t" r="r" b="b"/>
            <a:pathLst>
              <a:path w="4009661" h="2255434">
                <a:moveTo>
                  <a:pt x="0" y="0"/>
                </a:moveTo>
                <a:lnTo>
                  <a:pt x="4009661" y="0"/>
                </a:lnTo>
                <a:lnTo>
                  <a:pt x="4009661" y="2255434"/>
                </a:lnTo>
                <a:lnTo>
                  <a:pt x="0" y="2255434"/>
                </a:lnTo>
                <a:lnTo>
                  <a:pt x="0" y="0"/>
                </a:lnTo>
                <a:close/>
              </a:path>
            </a:pathLst>
          </a:custGeom>
          <a:blipFill>
            <a:blip r:embed="rId2"/>
            <a:stretch>
              <a:fillRect/>
            </a:stretch>
          </a:blipFill>
        </p:spPr>
        <p:txBody>
          <a:bodyPr/>
          <a:lstStyle/>
          <a:p>
            <a:endParaRPr lang="en-US"/>
          </a:p>
        </p:txBody>
      </p:sp>
      <p:sp>
        <p:nvSpPr>
          <p:cNvPr id="27" name="Freeform 27"/>
          <p:cNvSpPr/>
          <p:nvPr/>
        </p:nvSpPr>
        <p:spPr>
          <a:xfrm>
            <a:off x="3475576" y="4161804"/>
            <a:ext cx="1018939" cy="852937"/>
          </a:xfrm>
          <a:custGeom>
            <a:avLst/>
            <a:gdLst/>
            <a:ahLst/>
            <a:cxnLst/>
            <a:rect l="l" t="t" r="r" b="b"/>
            <a:pathLst>
              <a:path w="1018939" h="852937">
                <a:moveTo>
                  <a:pt x="0" y="0"/>
                </a:moveTo>
                <a:lnTo>
                  <a:pt x="1018939" y="0"/>
                </a:lnTo>
                <a:lnTo>
                  <a:pt x="1018939" y="852937"/>
                </a:lnTo>
                <a:lnTo>
                  <a:pt x="0" y="852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8" name="Group 28"/>
          <p:cNvGrpSpPr/>
          <p:nvPr/>
        </p:nvGrpSpPr>
        <p:grpSpPr>
          <a:xfrm>
            <a:off x="7487174" y="3122550"/>
            <a:ext cx="3312565" cy="6012847"/>
            <a:chOff x="0" y="0"/>
            <a:chExt cx="812800" cy="1475365"/>
          </a:xfrm>
        </p:grpSpPr>
        <p:sp>
          <p:nvSpPr>
            <p:cNvPr id="29" name="Freeform 29"/>
            <p:cNvSpPr/>
            <p:nvPr/>
          </p:nvSpPr>
          <p:spPr>
            <a:xfrm>
              <a:off x="0" y="0"/>
              <a:ext cx="812800" cy="1475365"/>
            </a:xfrm>
            <a:custGeom>
              <a:avLst/>
              <a:gdLst/>
              <a:ahLst/>
              <a:cxnLst/>
              <a:rect l="l" t="t" r="r" b="b"/>
              <a:pathLst>
                <a:path w="812800" h="1475365">
                  <a:moveTo>
                    <a:pt x="18697" y="0"/>
                  </a:moveTo>
                  <a:lnTo>
                    <a:pt x="794103" y="0"/>
                  </a:lnTo>
                  <a:cubicBezTo>
                    <a:pt x="799062" y="0"/>
                    <a:pt x="803817" y="1970"/>
                    <a:pt x="807324" y="5476"/>
                  </a:cubicBezTo>
                  <a:cubicBezTo>
                    <a:pt x="810830" y="8983"/>
                    <a:pt x="812800" y="13738"/>
                    <a:pt x="812800" y="18697"/>
                  </a:cubicBezTo>
                  <a:lnTo>
                    <a:pt x="812800" y="1456668"/>
                  </a:lnTo>
                  <a:cubicBezTo>
                    <a:pt x="812800" y="1461626"/>
                    <a:pt x="810830" y="1466382"/>
                    <a:pt x="807324" y="1469889"/>
                  </a:cubicBezTo>
                  <a:cubicBezTo>
                    <a:pt x="803817" y="1473395"/>
                    <a:pt x="799062" y="1475365"/>
                    <a:pt x="794103" y="1475365"/>
                  </a:cubicBezTo>
                  <a:lnTo>
                    <a:pt x="18697" y="1475365"/>
                  </a:lnTo>
                  <a:cubicBezTo>
                    <a:pt x="13738" y="1475365"/>
                    <a:pt x="8983" y="1473395"/>
                    <a:pt x="5476" y="1469889"/>
                  </a:cubicBezTo>
                  <a:cubicBezTo>
                    <a:pt x="1970" y="1466382"/>
                    <a:pt x="0" y="1461626"/>
                    <a:pt x="0" y="1456668"/>
                  </a:cubicBezTo>
                  <a:lnTo>
                    <a:pt x="0" y="18697"/>
                  </a:lnTo>
                  <a:cubicBezTo>
                    <a:pt x="0" y="13738"/>
                    <a:pt x="1970" y="8983"/>
                    <a:pt x="5476" y="5476"/>
                  </a:cubicBezTo>
                  <a:cubicBezTo>
                    <a:pt x="8983" y="1970"/>
                    <a:pt x="13738" y="0"/>
                    <a:pt x="18697" y="0"/>
                  </a:cubicBezTo>
                  <a:close/>
                </a:path>
              </a:pathLst>
            </a:custGeom>
            <a:solidFill>
              <a:srgbClr val="FFFFFF"/>
            </a:solidFill>
            <a:ln w="9525" cap="sq">
              <a:solidFill>
                <a:srgbClr val="000000"/>
              </a:solidFill>
              <a:prstDash val="solid"/>
              <a:miter/>
            </a:ln>
          </p:spPr>
          <p:txBody>
            <a:bodyPr/>
            <a:lstStyle/>
            <a:p>
              <a:endParaRPr lang="en-US"/>
            </a:p>
          </p:txBody>
        </p:sp>
        <p:sp>
          <p:nvSpPr>
            <p:cNvPr id="30" name="TextBox 30"/>
            <p:cNvSpPr txBox="1"/>
            <p:nvPr/>
          </p:nvSpPr>
          <p:spPr>
            <a:xfrm>
              <a:off x="0" y="0"/>
              <a:ext cx="812800" cy="1475365"/>
            </a:xfrm>
            <a:prstGeom prst="rect">
              <a:avLst/>
            </a:prstGeom>
          </p:spPr>
          <p:txBody>
            <a:bodyPr lIns="71438" tIns="71438" rIns="71438" bIns="71438" rtlCol="0" anchor="ctr"/>
            <a:lstStyle/>
            <a:p>
              <a:pPr algn="ctr">
                <a:lnSpc>
                  <a:spcPts val="2025"/>
                </a:lnSpc>
              </a:pPr>
              <a:endParaRPr/>
            </a:p>
          </p:txBody>
        </p:sp>
      </p:grpSp>
      <p:grpSp>
        <p:nvGrpSpPr>
          <p:cNvPr id="31" name="Group 31"/>
          <p:cNvGrpSpPr/>
          <p:nvPr/>
        </p:nvGrpSpPr>
        <p:grpSpPr>
          <a:xfrm>
            <a:off x="7601357" y="7024904"/>
            <a:ext cx="3084199" cy="610266"/>
            <a:chOff x="0" y="0"/>
            <a:chExt cx="558361" cy="110482"/>
          </a:xfrm>
        </p:grpSpPr>
        <p:sp>
          <p:nvSpPr>
            <p:cNvPr id="32" name="Freeform 32"/>
            <p:cNvSpPr/>
            <p:nvPr/>
          </p:nvSpPr>
          <p:spPr>
            <a:xfrm>
              <a:off x="0" y="0"/>
              <a:ext cx="558361" cy="110482"/>
            </a:xfrm>
            <a:custGeom>
              <a:avLst/>
              <a:gdLst/>
              <a:ahLst/>
              <a:cxnLst/>
              <a:rect l="l" t="t" r="r" b="b"/>
              <a:pathLst>
                <a:path w="558361" h="110482">
                  <a:moveTo>
                    <a:pt x="20082" y="0"/>
                  </a:moveTo>
                  <a:lnTo>
                    <a:pt x="538279" y="0"/>
                  </a:lnTo>
                  <a:cubicBezTo>
                    <a:pt x="543605" y="0"/>
                    <a:pt x="548713" y="2116"/>
                    <a:pt x="552479" y="5882"/>
                  </a:cubicBezTo>
                  <a:cubicBezTo>
                    <a:pt x="556245" y="9648"/>
                    <a:pt x="558361" y="14756"/>
                    <a:pt x="558361" y="20082"/>
                  </a:cubicBezTo>
                  <a:lnTo>
                    <a:pt x="558361" y="90400"/>
                  </a:lnTo>
                  <a:cubicBezTo>
                    <a:pt x="558361" y="95726"/>
                    <a:pt x="556245" y="100834"/>
                    <a:pt x="552479" y="104600"/>
                  </a:cubicBezTo>
                  <a:cubicBezTo>
                    <a:pt x="548713" y="108366"/>
                    <a:pt x="543605" y="110482"/>
                    <a:pt x="538279" y="110482"/>
                  </a:cubicBezTo>
                  <a:lnTo>
                    <a:pt x="20082" y="110482"/>
                  </a:lnTo>
                  <a:cubicBezTo>
                    <a:pt x="14756" y="110482"/>
                    <a:pt x="9648" y="108366"/>
                    <a:pt x="5882" y="104600"/>
                  </a:cubicBezTo>
                  <a:cubicBezTo>
                    <a:pt x="2116" y="100834"/>
                    <a:pt x="0" y="95726"/>
                    <a:pt x="0" y="90400"/>
                  </a:cubicBezTo>
                  <a:lnTo>
                    <a:pt x="0" y="20082"/>
                  </a:lnTo>
                  <a:cubicBezTo>
                    <a:pt x="0" y="14756"/>
                    <a:pt x="2116" y="9648"/>
                    <a:pt x="5882" y="5882"/>
                  </a:cubicBezTo>
                  <a:cubicBezTo>
                    <a:pt x="9648" y="2116"/>
                    <a:pt x="14756" y="0"/>
                    <a:pt x="20082" y="0"/>
                  </a:cubicBezTo>
                  <a:close/>
                </a:path>
              </a:pathLst>
            </a:custGeom>
            <a:solidFill>
              <a:srgbClr val="EEBA2B"/>
            </a:solidFill>
            <a:ln cap="sq">
              <a:noFill/>
              <a:prstDash val="solid"/>
              <a:miter/>
            </a:ln>
          </p:spPr>
          <p:txBody>
            <a:bodyPr/>
            <a:lstStyle/>
            <a:p>
              <a:endParaRPr lang="en-US"/>
            </a:p>
          </p:txBody>
        </p:sp>
        <p:sp>
          <p:nvSpPr>
            <p:cNvPr id="33" name="TextBox 33"/>
            <p:cNvSpPr txBox="1"/>
            <p:nvPr/>
          </p:nvSpPr>
          <p:spPr>
            <a:xfrm>
              <a:off x="0" y="0"/>
              <a:ext cx="558361" cy="110482"/>
            </a:xfrm>
            <a:prstGeom prst="rect">
              <a:avLst/>
            </a:prstGeom>
          </p:spPr>
          <p:txBody>
            <a:bodyPr lIns="71438" tIns="71438" rIns="71438" bIns="71438" rtlCol="0" anchor="ctr"/>
            <a:lstStyle/>
            <a:p>
              <a:pPr algn="ctr">
                <a:lnSpc>
                  <a:spcPts val="2025"/>
                </a:lnSpc>
              </a:pPr>
              <a:endParaRPr/>
            </a:p>
          </p:txBody>
        </p:sp>
      </p:grpSp>
      <p:grpSp>
        <p:nvGrpSpPr>
          <p:cNvPr id="34" name="Group 34"/>
          <p:cNvGrpSpPr/>
          <p:nvPr/>
        </p:nvGrpSpPr>
        <p:grpSpPr>
          <a:xfrm>
            <a:off x="7487174" y="3122550"/>
            <a:ext cx="3312565" cy="770610"/>
            <a:chOff x="0" y="0"/>
            <a:chExt cx="910623" cy="211841"/>
          </a:xfrm>
        </p:grpSpPr>
        <p:sp>
          <p:nvSpPr>
            <p:cNvPr id="35" name="Freeform 35"/>
            <p:cNvSpPr/>
            <p:nvPr/>
          </p:nvSpPr>
          <p:spPr>
            <a:xfrm>
              <a:off x="0" y="0"/>
              <a:ext cx="910623" cy="211841"/>
            </a:xfrm>
            <a:custGeom>
              <a:avLst/>
              <a:gdLst/>
              <a:ahLst/>
              <a:cxnLst/>
              <a:rect l="l" t="t" r="r" b="b"/>
              <a:pathLst>
                <a:path w="910623" h="211841">
                  <a:moveTo>
                    <a:pt x="0" y="0"/>
                  </a:moveTo>
                  <a:lnTo>
                    <a:pt x="910623" y="0"/>
                  </a:lnTo>
                  <a:lnTo>
                    <a:pt x="910623" y="211841"/>
                  </a:lnTo>
                  <a:lnTo>
                    <a:pt x="0" y="211841"/>
                  </a:lnTo>
                  <a:close/>
                </a:path>
              </a:pathLst>
            </a:custGeom>
            <a:solidFill>
              <a:srgbClr val="EEBA2B"/>
            </a:solidFill>
            <a:ln w="9525" cap="sq">
              <a:solidFill>
                <a:srgbClr val="000000"/>
              </a:solidFill>
              <a:prstDash val="solid"/>
              <a:miter/>
            </a:ln>
          </p:spPr>
          <p:txBody>
            <a:bodyPr/>
            <a:lstStyle/>
            <a:p>
              <a:endParaRPr lang="en-US"/>
            </a:p>
          </p:txBody>
        </p:sp>
        <p:sp>
          <p:nvSpPr>
            <p:cNvPr id="36" name="TextBox 36"/>
            <p:cNvSpPr txBox="1"/>
            <p:nvPr/>
          </p:nvSpPr>
          <p:spPr>
            <a:xfrm>
              <a:off x="0" y="0"/>
              <a:ext cx="910623" cy="211841"/>
            </a:xfrm>
            <a:prstGeom prst="rect">
              <a:avLst/>
            </a:prstGeom>
          </p:spPr>
          <p:txBody>
            <a:bodyPr lIns="71438" tIns="71438" rIns="71438" bIns="71438" rtlCol="0" anchor="ctr"/>
            <a:lstStyle/>
            <a:p>
              <a:pPr algn="ctr">
                <a:lnSpc>
                  <a:spcPts val="2025"/>
                </a:lnSpc>
              </a:pPr>
              <a:endParaRPr/>
            </a:p>
          </p:txBody>
        </p:sp>
      </p:grpSp>
      <p:sp>
        <p:nvSpPr>
          <p:cNvPr id="37" name="Freeform 37"/>
          <p:cNvSpPr/>
          <p:nvPr/>
        </p:nvSpPr>
        <p:spPr>
          <a:xfrm flipH="1">
            <a:off x="8725550" y="4034062"/>
            <a:ext cx="912848" cy="980679"/>
          </a:xfrm>
          <a:custGeom>
            <a:avLst/>
            <a:gdLst/>
            <a:ahLst/>
            <a:cxnLst/>
            <a:rect l="l" t="t" r="r" b="b"/>
            <a:pathLst>
              <a:path w="912848" h="980679">
                <a:moveTo>
                  <a:pt x="912848" y="0"/>
                </a:moveTo>
                <a:lnTo>
                  <a:pt x="0" y="0"/>
                </a:lnTo>
                <a:lnTo>
                  <a:pt x="0" y="980679"/>
                </a:lnTo>
                <a:lnTo>
                  <a:pt x="912848" y="980679"/>
                </a:lnTo>
                <a:lnTo>
                  <a:pt x="91284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8" name="Group 38"/>
          <p:cNvGrpSpPr/>
          <p:nvPr/>
        </p:nvGrpSpPr>
        <p:grpSpPr>
          <a:xfrm>
            <a:off x="12641075" y="3122550"/>
            <a:ext cx="3312565" cy="6012847"/>
            <a:chOff x="0" y="0"/>
            <a:chExt cx="812800" cy="1475365"/>
          </a:xfrm>
        </p:grpSpPr>
        <p:sp>
          <p:nvSpPr>
            <p:cNvPr id="39" name="Freeform 39"/>
            <p:cNvSpPr/>
            <p:nvPr/>
          </p:nvSpPr>
          <p:spPr>
            <a:xfrm>
              <a:off x="0" y="0"/>
              <a:ext cx="812800" cy="1475365"/>
            </a:xfrm>
            <a:custGeom>
              <a:avLst/>
              <a:gdLst/>
              <a:ahLst/>
              <a:cxnLst/>
              <a:rect l="l" t="t" r="r" b="b"/>
              <a:pathLst>
                <a:path w="812800" h="1475365">
                  <a:moveTo>
                    <a:pt x="18697" y="0"/>
                  </a:moveTo>
                  <a:lnTo>
                    <a:pt x="794103" y="0"/>
                  </a:lnTo>
                  <a:cubicBezTo>
                    <a:pt x="799062" y="0"/>
                    <a:pt x="803817" y="1970"/>
                    <a:pt x="807324" y="5476"/>
                  </a:cubicBezTo>
                  <a:cubicBezTo>
                    <a:pt x="810830" y="8983"/>
                    <a:pt x="812800" y="13738"/>
                    <a:pt x="812800" y="18697"/>
                  </a:cubicBezTo>
                  <a:lnTo>
                    <a:pt x="812800" y="1456668"/>
                  </a:lnTo>
                  <a:cubicBezTo>
                    <a:pt x="812800" y="1461626"/>
                    <a:pt x="810830" y="1466382"/>
                    <a:pt x="807324" y="1469889"/>
                  </a:cubicBezTo>
                  <a:cubicBezTo>
                    <a:pt x="803817" y="1473395"/>
                    <a:pt x="799062" y="1475365"/>
                    <a:pt x="794103" y="1475365"/>
                  </a:cubicBezTo>
                  <a:lnTo>
                    <a:pt x="18697" y="1475365"/>
                  </a:lnTo>
                  <a:cubicBezTo>
                    <a:pt x="13738" y="1475365"/>
                    <a:pt x="8983" y="1473395"/>
                    <a:pt x="5476" y="1469889"/>
                  </a:cubicBezTo>
                  <a:cubicBezTo>
                    <a:pt x="1970" y="1466382"/>
                    <a:pt x="0" y="1461626"/>
                    <a:pt x="0" y="1456668"/>
                  </a:cubicBezTo>
                  <a:lnTo>
                    <a:pt x="0" y="18697"/>
                  </a:lnTo>
                  <a:cubicBezTo>
                    <a:pt x="0" y="13738"/>
                    <a:pt x="1970" y="8983"/>
                    <a:pt x="5476" y="5476"/>
                  </a:cubicBezTo>
                  <a:cubicBezTo>
                    <a:pt x="8983" y="1970"/>
                    <a:pt x="13738" y="0"/>
                    <a:pt x="18697" y="0"/>
                  </a:cubicBezTo>
                  <a:close/>
                </a:path>
              </a:pathLst>
            </a:custGeom>
            <a:solidFill>
              <a:srgbClr val="FFFFFF"/>
            </a:solidFill>
            <a:ln w="9525" cap="sq">
              <a:solidFill>
                <a:srgbClr val="000000"/>
              </a:solidFill>
              <a:prstDash val="solid"/>
              <a:miter/>
            </a:ln>
          </p:spPr>
          <p:txBody>
            <a:bodyPr/>
            <a:lstStyle/>
            <a:p>
              <a:endParaRPr lang="en-US"/>
            </a:p>
          </p:txBody>
        </p:sp>
        <p:sp>
          <p:nvSpPr>
            <p:cNvPr id="40" name="TextBox 40"/>
            <p:cNvSpPr txBox="1"/>
            <p:nvPr/>
          </p:nvSpPr>
          <p:spPr>
            <a:xfrm>
              <a:off x="0" y="0"/>
              <a:ext cx="812800" cy="1475365"/>
            </a:xfrm>
            <a:prstGeom prst="rect">
              <a:avLst/>
            </a:prstGeom>
          </p:spPr>
          <p:txBody>
            <a:bodyPr lIns="71438" tIns="71438" rIns="71438" bIns="71438" rtlCol="0" anchor="ctr"/>
            <a:lstStyle/>
            <a:p>
              <a:pPr algn="ctr">
                <a:lnSpc>
                  <a:spcPts val="2025"/>
                </a:lnSpc>
              </a:pPr>
              <a:endParaRPr/>
            </a:p>
          </p:txBody>
        </p:sp>
      </p:grpSp>
      <p:grpSp>
        <p:nvGrpSpPr>
          <p:cNvPr id="41" name="Group 41"/>
          <p:cNvGrpSpPr/>
          <p:nvPr/>
        </p:nvGrpSpPr>
        <p:grpSpPr>
          <a:xfrm>
            <a:off x="12755258" y="7024904"/>
            <a:ext cx="3084199" cy="610266"/>
            <a:chOff x="0" y="0"/>
            <a:chExt cx="558361" cy="110482"/>
          </a:xfrm>
        </p:grpSpPr>
        <p:sp>
          <p:nvSpPr>
            <p:cNvPr id="42" name="Freeform 42"/>
            <p:cNvSpPr/>
            <p:nvPr/>
          </p:nvSpPr>
          <p:spPr>
            <a:xfrm>
              <a:off x="0" y="0"/>
              <a:ext cx="558361" cy="110482"/>
            </a:xfrm>
            <a:custGeom>
              <a:avLst/>
              <a:gdLst/>
              <a:ahLst/>
              <a:cxnLst/>
              <a:rect l="l" t="t" r="r" b="b"/>
              <a:pathLst>
                <a:path w="558361" h="110482">
                  <a:moveTo>
                    <a:pt x="20082" y="0"/>
                  </a:moveTo>
                  <a:lnTo>
                    <a:pt x="538279" y="0"/>
                  </a:lnTo>
                  <a:cubicBezTo>
                    <a:pt x="543605" y="0"/>
                    <a:pt x="548713" y="2116"/>
                    <a:pt x="552479" y="5882"/>
                  </a:cubicBezTo>
                  <a:cubicBezTo>
                    <a:pt x="556245" y="9648"/>
                    <a:pt x="558361" y="14756"/>
                    <a:pt x="558361" y="20082"/>
                  </a:cubicBezTo>
                  <a:lnTo>
                    <a:pt x="558361" y="90400"/>
                  </a:lnTo>
                  <a:cubicBezTo>
                    <a:pt x="558361" y="95726"/>
                    <a:pt x="556245" y="100834"/>
                    <a:pt x="552479" y="104600"/>
                  </a:cubicBezTo>
                  <a:cubicBezTo>
                    <a:pt x="548713" y="108366"/>
                    <a:pt x="543605" y="110482"/>
                    <a:pt x="538279" y="110482"/>
                  </a:cubicBezTo>
                  <a:lnTo>
                    <a:pt x="20082" y="110482"/>
                  </a:lnTo>
                  <a:cubicBezTo>
                    <a:pt x="14756" y="110482"/>
                    <a:pt x="9648" y="108366"/>
                    <a:pt x="5882" y="104600"/>
                  </a:cubicBezTo>
                  <a:cubicBezTo>
                    <a:pt x="2116" y="100834"/>
                    <a:pt x="0" y="95726"/>
                    <a:pt x="0" y="90400"/>
                  </a:cubicBezTo>
                  <a:lnTo>
                    <a:pt x="0" y="20082"/>
                  </a:lnTo>
                  <a:cubicBezTo>
                    <a:pt x="0" y="14756"/>
                    <a:pt x="2116" y="9648"/>
                    <a:pt x="5882" y="5882"/>
                  </a:cubicBezTo>
                  <a:cubicBezTo>
                    <a:pt x="9648" y="2116"/>
                    <a:pt x="14756" y="0"/>
                    <a:pt x="20082" y="0"/>
                  </a:cubicBezTo>
                  <a:close/>
                </a:path>
              </a:pathLst>
            </a:custGeom>
            <a:solidFill>
              <a:srgbClr val="EEBA2B"/>
            </a:solidFill>
            <a:ln cap="sq">
              <a:noFill/>
              <a:prstDash val="solid"/>
              <a:miter/>
            </a:ln>
          </p:spPr>
          <p:txBody>
            <a:bodyPr/>
            <a:lstStyle/>
            <a:p>
              <a:endParaRPr lang="en-US"/>
            </a:p>
          </p:txBody>
        </p:sp>
        <p:sp>
          <p:nvSpPr>
            <p:cNvPr id="43" name="TextBox 43"/>
            <p:cNvSpPr txBox="1"/>
            <p:nvPr/>
          </p:nvSpPr>
          <p:spPr>
            <a:xfrm>
              <a:off x="0" y="0"/>
              <a:ext cx="558361" cy="110482"/>
            </a:xfrm>
            <a:prstGeom prst="rect">
              <a:avLst/>
            </a:prstGeom>
          </p:spPr>
          <p:txBody>
            <a:bodyPr lIns="71438" tIns="71438" rIns="71438" bIns="71438" rtlCol="0" anchor="ctr"/>
            <a:lstStyle/>
            <a:p>
              <a:pPr algn="ctr">
                <a:lnSpc>
                  <a:spcPts val="2025"/>
                </a:lnSpc>
              </a:pPr>
              <a:endParaRPr/>
            </a:p>
          </p:txBody>
        </p:sp>
      </p:grpSp>
      <p:grpSp>
        <p:nvGrpSpPr>
          <p:cNvPr id="44" name="Group 44"/>
          <p:cNvGrpSpPr/>
          <p:nvPr/>
        </p:nvGrpSpPr>
        <p:grpSpPr>
          <a:xfrm>
            <a:off x="12641075" y="3122550"/>
            <a:ext cx="3312565" cy="770610"/>
            <a:chOff x="0" y="0"/>
            <a:chExt cx="910623" cy="211841"/>
          </a:xfrm>
        </p:grpSpPr>
        <p:sp>
          <p:nvSpPr>
            <p:cNvPr id="45" name="Freeform 45"/>
            <p:cNvSpPr/>
            <p:nvPr/>
          </p:nvSpPr>
          <p:spPr>
            <a:xfrm>
              <a:off x="0" y="0"/>
              <a:ext cx="910623" cy="211841"/>
            </a:xfrm>
            <a:custGeom>
              <a:avLst/>
              <a:gdLst/>
              <a:ahLst/>
              <a:cxnLst/>
              <a:rect l="l" t="t" r="r" b="b"/>
              <a:pathLst>
                <a:path w="910623" h="211841">
                  <a:moveTo>
                    <a:pt x="0" y="0"/>
                  </a:moveTo>
                  <a:lnTo>
                    <a:pt x="910623" y="0"/>
                  </a:lnTo>
                  <a:lnTo>
                    <a:pt x="910623" y="211841"/>
                  </a:lnTo>
                  <a:lnTo>
                    <a:pt x="0" y="211841"/>
                  </a:lnTo>
                  <a:close/>
                </a:path>
              </a:pathLst>
            </a:custGeom>
            <a:solidFill>
              <a:srgbClr val="EEBA2B"/>
            </a:solidFill>
            <a:ln w="9525" cap="sq">
              <a:solidFill>
                <a:srgbClr val="000000"/>
              </a:solidFill>
              <a:prstDash val="solid"/>
              <a:miter/>
            </a:ln>
          </p:spPr>
          <p:txBody>
            <a:bodyPr/>
            <a:lstStyle/>
            <a:p>
              <a:endParaRPr lang="en-US"/>
            </a:p>
          </p:txBody>
        </p:sp>
        <p:sp>
          <p:nvSpPr>
            <p:cNvPr id="46" name="TextBox 46"/>
            <p:cNvSpPr txBox="1"/>
            <p:nvPr/>
          </p:nvSpPr>
          <p:spPr>
            <a:xfrm>
              <a:off x="0" y="0"/>
              <a:ext cx="910623" cy="211841"/>
            </a:xfrm>
            <a:prstGeom prst="rect">
              <a:avLst/>
            </a:prstGeom>
          </p:spPr>
          <p:txBody>
            <a:bodyPr lIns="71438" tIns="71438" rIns="71438" bIns="71438" rtlCol="0" anchor="ctr"/>
            <a:lstStyle/>
            <a:p>
              <a:pPr algn="ctr">
                <a:lnSpc>
                  <a:spcPts val="2025"/>
                </a:lnSpc>
              </a:pPr>
              <a:endParaRPr/>
            </a:p>
          </p:txBody>
        </p:sp>
      </p:grpSp>
      <p:sp>
        <p:nvSpPr>
          <p:cNvPr id="47" name="Freeform 47"/>
          <p:cNvSpPr/>
          <p:nvPr/>
        </p:nvSpPr>
        <p:spPr>
          <a:xfrm flipH="1">
            <a:off x="13813839" y="4020636"/>
            <a:ext cx="1044073" cy="1007530"/>
          </a:xfrm>
          <a:custGeom>
            <a:avLst/>
            <a:gdLst/>
            <a:ahLst/>
            <a:cxnLst/>
            <a:rect l="l" t="t" r="r" b="b"/>
            <a:pathLst>
              <a:path w="1044073" h="1007530">
                <a:moveTo>
                  <a:pt x="1044072" y="0"/>
                </a:moveTo>
                <a:lnTo>
                  <a:pt x="0" y="0"/>
                </a:lnTo>
                <a:lnTo>
                  <a:pt x="0" y="1007530"/>
                </a:lnTo>
                <a:lnTo>
                  <a:pt x="1044072" y="1007530"/>
                </a:lnTo>
                <a:lnTo>
                  <a:pt x="104407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TextBox 48"/>
          <p:cNvSpPr txBox="1"/>
          <p:nvPr/>
        </p:nvSpPr>
        <p:spPr>
          <a:xfrm>
            <a:off x="3077099" y="858984"/>
            <a:ext cx="12132715" cy="964065"/>
          </a:xfrm>
          <a:prstGeom prst="rect">
            <a:avLst/>
          </a:prstGeom>
        </p:spPr>
        <p:txBody>
          <a:bodyPr lIns="0" tIns="0" rIns="0" bIns="0" rtlCol="0" anchor="t">
            <a:spAutoFit/>
          </a:bodyPr>
          <a:lstStyle/>
          <a:p>
            <a:pPr algn="ctr">
              <a:lnSpc>
                <a:spcPts val="7921"/>
              </a:lnSpc>
              <a:spcBef>
                <a:spcPct val="0"/>
              </a:spcBef>
            </a:pPr>
            <a:r>
              <a:rPr lang="en-US" sz="5658">
                <a:solidFill>
                  <a:srgbClr val="000000"/>
                </a:solidFill>
                <a:latin typeface="Lexend Giga Medium"/>
              </a:rPr>
              <a:t>The                 Process</a:t>
            </a:r>
          </a:p>
        </p:txBody>
      </p:sp>
      <p:sp>
        <p:nvSpPr>
          <p:cNvPr id="49" name="TextBox 49"/>
          <p:cNvSpPr txBox="1"/>
          <p:nvPr/>
        </p:nvSpPr>
        <p:spPr>
          <a:xfrm>
            <a:off x="2521397" y="5254809"/>
            <a:ext cx="3007164" cy="1649874"/>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Become aware of emotions for yourself, others, and situations</a:t>
            </a:r>
          </a:p>
          <a:p>
            <a:pPr marL="353360" lvl="1" indent="-176680">
              <a:lnSpc>
                <a:spcPts val="2291"/>
              </a:lnSpc>
              <a:buFont typeface="Arial"/>
              <a:buChar char="•"/>
            </a:pPr>
            <a:r>
              <a:rPr lang="en-US" sz="1636">
                <a:solidFill>
                  <a:srgbClr val="000000"/>
                </a:solidFill>
                <a:latin typeface="Hammersmith One"/>
              </a:rPr>
              <a:t>Identify how emotions are impacting behaviors and decision making</a:t>
            </a:r>
          </a:p>
        </p:txBody>
      </p:sp>
      <p:sp>
        <p:nvSpPr>
          <p:cNvPr id="50" name="TextBox 50"/>
          <p:cNvSpPr txBox="1"/>
          <p:nvPr/>
        </p:nvSpPr>
        <p:spPr>
          <a:xfrm>
            <a:off x="2735813" y="7174146"/>
            <a:ext cx="2560251" cy="311780"/>
          </a:xfrm>
          <a:prstGeom prst="rect">
            <a:avLst/>
          </a:prstGeom>
        </p:spPr>
        <p:txBody>
          <a:bodyPr lIns="0" tIns="0" rIns="0" bIns="0" rtlCol="0" anchor="t">
            <a:spAutoFit/>
          </a:bodyPr>
          <a:lstStyle/>
          <a:p>
            <a:pPr algn="ctr">
              <a:lnSpc>
                <a:spcPts val="2454"/>
              </a:lnSpc>
              <a:spcBef>
                <a:spcPct val="0"/>
              </a:spcBef>
            </a:pPr>
            <a:r>
              <a:rPr lang="en-US" sz="2045">
                <a:solidFill>
                  <a:srgbClr val="000000"/>
                </a:solidFill>
                <a:latin typeface="Hammersmith One"/>
              </a:rPr>
              <a:t>Tools</a:t>
            </a:r>
          </a:p>
        </p:txBody>
      </p:sp>
      <p:sp>
        <p:nvSpPr>
          <p:cNvPr id="51" name="TextBox 51"/>
          <p:cNvSpPr txBox="1"/>
          <p:nvPr/>
        </p:nvSpPr>
        <p:spPr>
          <a:xfrm>
            <a:off x="5296064" y="9608192"/>
            <a:ext cx="2457137" cy="232169"/>
          </a:xfrm>
          <a:prstGeom prst="rect">
            <a:avLst/>
          </a:prstGeom>
        </p:spPr>
        <p:txBody>
          <a:bodyPr lIns="0" tIns="0" rIns="0" bIns="0" rtlCol="0" anchor="t">
            <a:spAutoFit/>
          </a:bodyPr>
          <a:lstStyle/>
          <a:p>
            <a:pPr algn="ctr">
              <a:lnSpc>
                <a:spcPts val="1980"/>
              </a:lnSpc>
            </a:pPr>
            <a:r>
              <a:rPr lang="en-US" sz="1414">
                <a:solidFill>
                  <a:srgbClr val="FFFFFF"/>
                </a:solidFill>
                <a:latin typeface="Hammersmith One"/>
              </a:rPr>
              <a:t>Internal Understanding</a:t>
            </a:r>
          </a:p>
        </p:txBody>
      </p:sp>
      <p:sp>
        <p:nvSpPr>
          <p:cNvPr id="52" name="TextBox 52"/>
          <p:cNvSpPr txBox="1"/>
          <p:nvPr/>
        </p:nvSpPr>
        <p:spPr>
          <a:xfrm>
            <a:off x="11921099" y="9608192"/>
            <a:ext cx="2457137" cy="232169"/>
          </a:xfrm>
          <a:prstGeom prst="rect">
            <a:avLst/>
          </a:prstGeom>
        </p:spPr>
        <p:txBody>
          <a:bodyPr lIns="0" tIns="0" rIns="0" bIns="0" rtlCol="0" anchor="t">
            <a:spAutoFit/>
          </a:bodyPr>
          <a:lstStyle/>
          <a:p>
            <a:pPr algn="ctr">
              <a:lnSpc>
                <a:spcPts val="1980"/>
              </a:lnSpc>
            </a:pPr>
            <a:r>
              <a:rPr lang="en-US" sz="1414">
                <a:solidFill>
                  <a:srgbClr val="000000"/>
                </a:solidFill>
                <a:latin typeface="Hammersmith One"/>
              </a:rPr>
              <a:t>External Performance</a:t>
            </a:r>
          </a:p>
        </p:txBody>
      </p:sp>
      <p:sp>
        <p:nvSpPr>
          <p:cNvPr id="53" name="TextBox 53"/>
          <p:cNvSpPr txBox="1"/>
          <p:nvPr/>
        </p:nvSpPr>
        <p:spPr>
          <a:xfrm>
            <a:off x="2706335" y="3342222"/>
            <a:ext cx="2560251" cy="370239"/>
          </a:xfrm>
          <a:prstGeom prst="rect">
            <a:avLst/>
          </a:prstGeom>
        </p:spPr>
        <p:txBody>
          <a:bodyPr lIns="0" tIns="0" rIns="0" bIns="0" rtlCol="0" anchor="t">
            <a:spAutoFit/>
          </a:bodyPr>
          <a:lstStyle/>
          <a:p>
            <a:pPr algn="ctr">
              <a:lnSpc>
                <a:spcPts val="2945"/>
              </a:lnSpc>
              <a:spcBef>
                <a:spcPct val="0"/>
              </a:spcBef>
            </a:pPr>
            <a:r>
              <a:rPr lang="en-US" sz="2454">
                <a:solidFill>
                  <a:srgbClr val="000000"/>
                </a:solidFill>
                <a:latin typeface="Lexend Giga Bold"/>
              </a:rPr>
              <a:t>Assess</a:t>
            </a:r>
          </a:p>
        </p:txBody>
      </p:sp>
      <p:sp>
        <p:nvSpPr>
          <p:cNvPr id="54" name="TextBox 54"/>
          <p:cNvSpPr txBox="1"/>
          <p:nvPr/>
        </p:nvSpPr>
        <p:spPr>
          <a:xfrm>
            <a:off x="2521397" y="7892094"/>
            <a:ext cx="3007164" cy="1095583"/>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HOS</a:t>
            </a:r>
          </a:p>
          <a:p>
            <a:pPr marL="353360" lvl="1" indent="-176680">
              <a:lnSpc>
                <a:spcPts val="2291"/>
              </a:lnSpc>
              <a:buFont typeface="Arial"/>
              <a:buChar char="•"/>
            </a:pPr>
            <a:r>
              <a:rPr lang="en-US" sz="1636">
                <a:solidFill>
                  <a:srgbClr val="000000"/>
                </a:solidFill>
                <a:latin typeface="Hammersmith One"/>
              </a:rPr>
              <a:t>Pulse Check</a:t>
            </a:r>
          </a:p>
          <a:p>
            <a:pPr marL="353360" lvl="1" indent="-176680">
              <a:lnSpc>
                <a:spcPts val="2291"/>
              </a:lnSpc>
              <a:buFont typeface="Arial"/>
              <a:buChar char="•"/>
            </a:pPr>
            <a:r>
              <a:rPr lang="en-US" sz="1636">
                <a:solidFill>
                  <a:srgbClr val="000000"/>
                </a:solidFill>
                <a:latin typeface="Hammersmith One"/>
              </a:rPr>
              <a:t>Stamp Collecting</a:t>
            </a:r>
          </a:p>
          <a:p>
            <a:pPr marL="353360" lvl="1" indent="-176680">
              <a:lnSpc>
                <a:spcPts val="2291"/>
              </a:lnSpc>
              <a:buFont typeface="Arial"/>
              <a:buChar char="•"/>
            </a:pPr>
            <a:r>
              <a:rPr lang="en-US" sz="1636">
                <a:solidFill>
                  <a:srgbClr val="000000"/>
                </a:solidFill>
                <a:latin typeface="Hammersmith One"/>
              </a:rPr>
              <a:t>Trigger Knowledge</a:t>
            </a:r>
          </a:p>
        </p:txBody>
      </p:sp>
      <p:sp>
        <p:nvSpPr>
          <p:cNvPr id="55" name="TextBox 55"/>
          <p:cNvSpPr txBox="1"/>
          <p:nvPr/>
        </p:nvSpPr>
        <p:spPr>
          <a:xfrm>
            <a:off x="7678392" y="5254809"/>
            <a:ext cx="3007164" cy="1649874"/>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Consider the goals, timing, and style needed for interaction</a:t>
            </a:r>
          </a:p>
          <a:p>
            <a:pPr marL="353360" lvl="1" indent="-176680">
              <a:lnSpc>
                <a:spcPts val="2291"/>
              </a:lnSpc>
              <a:buFont typeface="Arial"/>
              <a:buChar char="•"/>
            </a:pPr>
            <a:r>
              <a:rPr lang="en-US" sz="1636">
                <a:solidFill>
                  <a:srgbClr val="000000"/>
                </a:solidFill>
                <a:latin typeface="Hammersmith One"/>
              </a:rPr>
              <a:t>Analyze and plan in consideration of power in relationships</a:t>
            </a:r>
          </a:p>
        </p:txBody>
      </p:sp>
      <p:sp>
        <p:nvSpPr>
          <p:cNvPr id="56" name="TextBox 56"/>
          <p:cNvSpPr txBox="1"/>
          <p:nvPr/>
        </p:nvSpPr>
        <p:spPr>
          <a:xfrm>
            <a:off x="7892808" y="7174146"/>
            <a:ext cx="2560251" cy="311780"/>
          </a:xfrm>
          <a:prstGeom prst="rect">
            <a:avLst/>
          </a:prstGeom>
        </p:spPr>
        <p:txBody>
          <a:bodyPr lIns="0" tIns="0" rIns="0" bIns="0" rtlCol="0" anchor="t">
            <a:spAutoFit/>
          </a:bodyPr>
          <a:lstStyle/>
          <a:p>
            <a:pPr algn="ctr">
              <a:lnSpc>
                <a:spcPts val="2454"/>
              </a:lnSpc>
              <a:spcBef>
                <a:spcPct val="0"/>
              </a:spcBef>
            </a:pPr>
            <a:r>
              <a:rPr lang="en-US" sz="2045">
                <a:solidFill>
                  <a:srgbClr val="000000"/>
                </a:solidFill>
                <a:latin typeface="Hammersmith One"/>
              </a:rPr>
              <a:t>Tools</a:t>
            </a:r>
          </a:p>
        </p:txBody>
      </p:sp>
      <p:sp>
        <p:nvSpPr>
          <p:cNvPr id="57" name="TextBox 57"/>
          <p:cNvSpPr txBox="1"/>
          <p:nvPr/>
        </p:nvSpPr>
        <p:spPr>
          <a:xfrm>
            <a:off x="7863331" y="3342222"/>
            <a:ext cx="2560251" cy="370239"/>
          </a:xfrm>
          <a:prstGeom prst="rect">
            <a:avLst/>
          </a:prstGeom>
        </p:spPr>
        <p:txBody>
          <a:bodyPr lIns="0" tIns="0" rIns="0" bIns="0" rtlCol="0" anchor="t">
            <a:spAutoFit/>
          </a:bodyPr>
          <a:lstStyle/>
          <a:p>
            <a:pPr algn="ctr">
              <a:lnSpc>
                <a:spcPts val="2945"/>
              </a:lnSpc>
              <a:spcBef>
                <a:spcPct val="0"/>
              </a:spcBef>
            </a:pPr>
            <a:r>
              <a:rPr lang="en-US" sz="2454">
                <a:solidFill>
                  <a:srgbClr val="000000"/>
                </a:solidFill>
                <a:latin typeface="Lexend Giga Bold"/>
              </a:rPr>
              <a:t>Plan</a:t>
            </a:r>
          </a:p>
        </p:txBody>
      </p:sp>
      <p:sp>
        <p:nvSpPr>
          <p:cNvPr id="58" name="TextBox 58"/>
          <p:cNvSpPr txBox="1"/>
          <p:nvPr/>
        </p:nvSpPr>
        <p:spPr>
          <a:xfrm>
            <a:off x="7678392" y="7892094"/>
            <a:ext cx="3007164" cy="1095583"/>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Communication Compass</a:t>
            </a:r>
          </a:p>
          <a:p>
            <a:pPr marL="353360" lvl="1" indent="-176680">
              <a:lnSpc>
                <a:spcPts val="2291"/>
              </a:lnSpc>
              <a:buFont typeface="Arial"/>
              <a:buChar char="•"/>
            </a:pPr>
            <a:r>
              <a:rPr lang="en-US" sz="1636">
                <a:solidFill>
                  <a:srgbClr val="000000"/>
                </a:solidFill>
                <a:latin typeface="Hammersmith One"/>
              </a:rPr>
              <a:t>Impact of Power</a:t>
            </a:r>
          </a:p>
          <a:p>
            <a:pPr marL="353360" lvl="1" indent="-176680">
              <a:lnSpc>
                <a:spcPts val="2291"/>
              </a:lnSpc>
              <a:buFont typeface="Arial"/>
              <a:buChar char="•"/>
            </a:pPr>
            <a:r>
              <a:rPr lang="en-US" sz="1636">
                <a:solidFill>
                  <a:srgbClr val="000000"/>
                </a:solidFill>
                <a:latin typeface="Hammersmith One"/>
              </a:rPr>
              <a:t>Stakeholder Analysis</a:t>
            </a:r>
          </a:p>
          <a:p>
            <a:pPr marL="353360" lvl="1" indent="-176680">
              <a:lnSpc>
                <a:spcPts val="2291"/>
              </a:lnSpc>
              <a:buFont typeface="Arial"/>
              <a:buChar char="•"/>
            </a:pPr>
            <a:r>
              <a:rPr lang="en-US" sz="1636">
                <a:solidFill>
                  <a:srgbClr val="000000"/>
                </a:solidFill>
                <a:latin typeface="Hammersmith One"/>
              </a:rPr>
              <a:t>Conversation Debrief</a:t>
            </a:r>
          </a:p>
        </p:txBody>
      </p:sp>
      <p:sp>
        <p:nvSpPr>
          <p:cNvPr id="59" name="TextBox 59"/>
          <p:cNvSpPr txBox="1"/>
          <p:nvPr/>
        </p:nvSpPr>
        <p:spPr>
          <a:xfrm>
            <a:off x="12832293" y="5254809"/>
            <a:ext cx="3007164" cy="1372729"/>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Utilize empathy to validate others</a:t>
            </a:r>
          </a:p>
          <a:p>
            <a:pPr marL="353360" lvl="1" indent="-176680">
              <a:lnSpc>
                <a:spcPts val="2291"/>
              </a:lnSpc>
              <a:buFont typeface="Arial"/>
              <a:buChar char="•"/>
            </a:pPr>
            <a:r>
              <a:rPr lang="en-US" sz="1636">
                <a:solidFill>
                  <a:srgbClr val="000000"/>
                </a:solidFill>
                <a:latin typeface="Hammersmith One"/>
              </a:rPr>
              <a:t>Focus on congruence in communication</a:t>
            </a:r>
          </a:p>
          <a:p>
            <a:pPr marL="353360" lvl="1" indent="-176680">
              <a:lnSpc>
                <a:spcPts val="2291"/>
              </a:lnSpc>
              <a:buFont typeface="Arial"/>
              <a:buChar char="•"/>
            </a:pPr>
            <a:r>
              <a:rPr lang="en-US" sz="1636">
                <a:solidFill>
                  <a:srgbClr val="000000"/>
                </a:solidFill>
                <a:latin typeface="Hammersmith One"/>
              </a:rPr>
              <a:t>Utilize engaged listening</a:t>
            </a:r>
          </a:p>
        </p:txBody>
      </p:sp>
      <p:sp>
        <p:nvSpPr>
          <p:cNvPr id="60" name="TextBox 60"/>
          <p:cNvSpPr txBox="1"/>
          <p:nvPr/>
        </p:nvSpPr>
        <p:spPr>
          <a:xfrm>
            <a:off x="13046709" y="7174146"/>
            <a:ext cx="2560251" cy="311780"/>
          </a:xfrm>
          <a:prstGeom prst="rect">
            <a:avLst/>
          </a:prstGeom>
        </p:spPr>
        <p:txBody>
          <a:bodyPr lIns="0" tIns="0" rIns="0" bIns="0" rtlCol="0" anchor="t">
            <a:spAutoFit/>
          </a:bodyPr>
          <a:lstStyle/>
          <a:p>
            <a:pPr algn="ctr">
              <a:lnSpc>
                <a:spcPts val="2454"/>
              </a:lnSpc>
              <a:spcBef>
                <a:spcPct val="0"/>
              </a:spcBef>
            </a:pPr>
            <a:r>
              <a:rPr lang="en-US" sz="2045">
                <a:solidFill>
                  <a:srgbClr val="000000"/>
                </a:solidFill>
                <a:latin typeface="Hammersmith One"/>
              </a:rPr>
              <a:t>Tools</a:t>
            </a:r>
          </a:p>
        </p:txBody>
      </p:sp>
      <p:sp>
        <p:nvSpPr>
          <p:cNvPr id="61" name="TextBox 61"/>
          <p:cNvSpPr txBox="1"/>
          <p:nvPr/>
        </p:nvSpPr>
        <p:spPr>
          <a:xfrm>
            <a:off x="13017232" y="3342222"/>
            <a:ext cx="2560251" cy="370239"/>
          </a:xfrm>
          <a:prstGeom prst="rect">
            <a:avLst/>
          </a:prstGeom>
        </p:spPr>
        <p:txBody>
          <a:bodyPr lIns="0" tIns="0" rIns="0" bIns="0" rtlCol="0" anchor="t">
            <a:spAutoFit/>
          </a:bodyPr>
          <a:lstStyle/>
          <a:p>
            <a:pPr algn="ctr">
              <a:lnSpc>
                <a:spcPts val="2945"/>
              </a:lnSpc>
              <a:spcBef>
                <a:spcPct val="0"/>
              </a:spcBef>
            </a:pPr>
            <a:r>
              <a:rPr lang="en-US" sz="2454">
                <a:solidFill>
                  <a:srgbClr val="000000"/>
                </a:solidFill>
                <a:latin typeface="Lexend Giga Bold"/>
              </a:rPr>
              <a:t>Express</a:t>
            </a:r>
          </a:p>
        </p:txBody>
      </p:sp>
      <p:sp>
        <p:nvSpPr>
          <p:cNvPr id="62" name="TextBox 62"/>
          <p:cNvSpPr txBox="1"/>
          <p:nvPr/>
        </p:nvSpPr>
        <p:spPr>
          <a:xfrm>
            <a:off x="12832293" y="7892094"/>
            <a:ext cx="3007164" cy="1095583"/>
          </a:xfrm>
          <a:prstGeom prst="rect">
            <a:avLst/>
          </a:prstGeom>
        </p:spPr>
        <p:txBody>
          <a:bodyPr lIns="0" tIns="0" rIns="0" bIns="0" rtlCol="0" anchor="t">
            <a:spAutoFit/>
          </a:bodyPr>
          <a:lstStyle/>
          <a:p>
            <a:pPr marL="353360" lvl="1" indent="-176680">
              <a:lnSpc>
                <a:spcPts val="2291"/>
              </a:lnSpc>
              <a:buFont typeface="Arial"/>
              <a:buChar char="•"/>
            </a:pPr>
            <a:r>
              <a:rPr lang="en-US" sz="1636">
                <a:solidFill>
                  <a:srgbClr val="000000"/>
                </a:solidFill>
                <a:latin typeface="Hammersmith One"/>
              </a:rPr>
              <a:t>Levels of Empathy</a:t>
            </a:r>
          </a:p>
          <a:p>
            <a:pPr marL="353360" lvl="1" indent="-176680">
              <a:lnSpc>
                <a:spcPts val="2291"/>
              </a:lnSpc>
              <a:buFont typeface="Arial"/>
              <a:buChar char="•"/>
            </a:pPr>
            <a:r>
              <a:rPr lang="en-US" sz="1636">
                <a:solidFill>
                  <a:srgbClr val="000000"/>
                </a:solidFill>
                <a:latin typeface="Hammersmith One"/>
              </a:rPr>
              <a:t>Clear Expectations</a:t>
            </a:r>
          </a:p>
          <a:p>
            <a:pPr marL="353360" lvl="1" indent="-176680">
              <a:lnSpc>
                <a:spcPts val="2291"/>
              </a:lnSpc>
              <a:buFont typeface="Arial"/>
              <a:buChar char="•"/>
            </a:pPr>
            <a:r>
              <a:rPr lang="en-US" sz="1636">
                <a:solidFill>
                  <a:srgbClr val="000000"/>
                </a:solidFill>
                <a:latin typeface="Hammersmith One"/>
              </a:rPr>
              <a:t>Regulate &amp; Influence</a:t>
            </a:r>
          </a:p>
          <a:p>
            <a:pPr marL="353360" lvl="1" indent="-176680">
              <a:lnSpc>
                <a:spcPts val="2291"/>
              </a:lnSpc>
              <a:buFont typeface="Arial"/>
              <a:buChar char="•"/>
            </a:pPr>
            <a:r>
              <a:rPr lang="en-US" sz="1636">
                <a:solidFill>
                  <a:srgbClr val="000000"/>
                </a:solidFill>
                <a:latin typeface="Hammersmith One"/>
              </a:rPr>
              <a:t>Validate &amp; Refocus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4847247"/>
            <a:ext cx="7978044" cy="7978044"/>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13572" r="-13572"/>
              </a:stretch>
            </a:blipFill>
          </p:spPr>
          <p:txBody>
            <a:bodyPr/>
            <a:lstStyle/>
            <a:p>
              <a:endParaRPr lang="en-US"/>
            </a:p>
          </p:txBody>
        </p:sp>
      </p:grpSp>
      <p:grpSp>
        <p:nvGrpSpPr>
          <p:cNvPr id="4" name="Group 4"/>
          <p:cNvGrpSpPr/>
          <p:nvPr/>
        </p:nvGrpSpPr>
        <p:grpSpPr>
          <a:xfrm>
            <a:off x="2202735" y="1142542"/>
            <a:ext cx="5014988" cy="5501817"/>
            <a:chOff x="0" y="0"/>
            <a:chExt cx="2120535" cy="2326386"/>
          </a:xfrm>
        </p:grpSpPr>
        <p:sp>
          <p:nvSpPr>
            <p:cNvPr id="5" name="Freeform 5"/>
            <p:cNvSpPr/>
            <p:nvPr/>
          </p:nvSpPr>
          <p:spPr>
            <a:xfrm>
              <a:off x="0" y="0"/>
              <a:ext cx="2120535" cy="2326386"/>
            </a:xfrm>
            <a:custGeom>
              <a:avLst/>
              <a:gdLst/>
              <a:ahLst/>
              <a:cxnLst/>
              <a:rect l="l" t="t" r="r" b="b"/>
              <a:pathLst>
                <a:path w="2120535" h="2326386">
                  <a:moveTo>
                    <a:pt x="1996075" y="2326386"/>
                  </a:moveTo>
                  <a:lnTo>
                    <a:pt x="124460" y="2326386"/>
                  </a:lnTo>
                  <a:cubicBezTo>
                    <a:pt x="55880" y="2326386"/>
                    <a:pt x="0" y="2270506"/>
                    <a:pt x="0" y="2201925"/>
                  </a:cubicBezTo>
                  <a:lnTo>
                    <a:pt x="0" y="124460"/>
                  </a:lnTo>
                  <a:cubicBezTo>
                    <a:pt x="0" y="55880"/>
                    <a:pt x="55880" y="0"/>
                    <a:pt x="124460" y="0"/>
                  </a:cubicBezTo>
                  <a:lnTo>
                    <a:pt x="1996075" y="0"/>
                  </a:lnTo>
                  <a:cubicBezTo>
                    <a:pt x="2064655" y="0"/>
                    <a:pt x="2120535" y="55880"/>
                    <a:pt x="2120535" y="124460"/>
                  </a:cubicBezTo>
                  <a:lnTo>
                    <a:pt x="2120535" y="2201926"/>
                  </a:lnTo>
                  <a:cubicBezTo>
                    <a:pt x="2120535" y="2270506"/>
                    <a:pt x="2064655" y="2326386"/>
                    <a:pt x="1996075" y="2326386"/>
                  </a:cubicBezTo>
                  <a:close/>
                </a:path>
              </a:pathLst>
            </a:custGeom>
            <a:solidFill>
              <a:srgbClr val="EEBA2B"/>
            </a:solidFill>
          </p:spPr>
          <p:txBody>
            <a:bodyPr/>
            <a:lstStyle/>
            <a:p>
              <a:endParaRPr lang="en-US"/>
            </a:p>
          </p:txBody>
        </p:sp>
      </p:grpSp>
      <p:grpSp>
        <p:nvGrpSpPr>
          <p:cNvPr id="6" name="Group 6"/>
          <p:cNvGrpSpPr/>
          <p:nvPr/>
        </p:nvGrpSpPr>
        <p:grpSpPr>
          <a:xfrm>
            <a:off x="7976832" y="7799234"/>
            <a:ext cx="1459066" cy="145906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BA2B"/>
            </a:solidFill>
          </p:spPr>
          <p:txBody>
            <a:bodyPr/>
            <a:lstStyle/>
            <a:p>
              <a:endParaRPr lang="en-US"/>
            </a:p>
          </p:txBody>
        </p:sp>
      </p:grpSp>
      <p:sp>
        <p:nvSpPr>
          <p:cNvPr id="8" name="AutoShape 8"/>
          <p:cNvSpPr/>
          <p:nvPr/>
        </p:nvSpPr>
        <p:spPr>
          <a:xfrm rot="5400000">
            <a:off x="8420611" y="8490667"/>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9" name="Freeform 9"/>
          <p:cNvSpPr/>
          <p:nvPr/>
        </p:nvSpPr>
        <p:spPr>
          <a:xfrm>
            <a:off x="4118721" y="2151441"/>
            <a:ext cx="1183015" cy="1183015"/>
          </a:xfrm>
          <a:custGeom>
            <a:avLst/>
            <a:gdLst/>
            <a:ahLst/>
            <a:cxnLst/>
            <a:rect l="l" t="t" r="r" b="b"/>
            <a:pathLst>
              <a:path w="1183015" h="1183015">
                <a:moveTo>
                  <a:pt x="0" y="0"/>
                </a:moveTo>
                <a:lnTo>
                  <a:pt x="1183015" y="0"/>
                </a:lnTo>
                <a:lnTo>
                  <a:pt x="1183015" y="1183015"/>
                </a:lnTo>
                <a:lnTo>
                  <a:pt x="0" y="118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9435898" y="3754437"/>
            <a:ext cx="8436820" cy="2959101"/>
          </a:xfrm>
          <a:prstGeom prst="rect">
            <a:avLst/>
          </a:prstGeom>
        </p:spPr>
        <p:txBody>
          <a:bodyPr lIns="0" tIns="0" rIns="0" bIns="0" rtlCol="0" anchor="t">
            <a:spAutoFit/>
          </a:bodyPr>
          <a:lstStyle/>
          <a:p>
            <a:pPr algn="ctr">
              <a:lnSpc>
                <a:spcPts val="7600"/>
              </a:lnSpc>
            </a:pPr>
            <a:r>
              <a:rPr lang="en-US" sz="8000">
                <a:solidFill>
                  <a:srgbClr val="141414"/>
                </a:solidFill>
                <a:latin typeface="Lexend Giga Bold"/>
              </a:rPr>
              <a:t>How are YOU Feeling?</a:t>
            </a:r>
          </a:p>
        </p:txBody>
      </p:sp>
      <p:sp>
        <p:nvSpPr>
          <p:cNvPr id="11" name="TextBox 11"/>
          <p:cNvSpPr txBox="1"/>
          <p:nvPr/>
        </p:nvSpPr>
        <p:spPr>
          <a:xfrm>
            <a:off x="2682575" y="3753846"/>
            <a:ext cx="4055308" cy="447675"/>
          </a:xfrm>
          <a:prstGeom prst="rect">
            <a:avLst/>
          </a:prstGeom>
        </p:spPr>
        <p:txBody>
          <a:bodyPr lIns="0" tIns="0" rIns="0" bIns="0" rtlCol="0" anchor="t">
            <a:spAutoFit/>
          </a:bodyPr>
          <a:lstStyle/>
          <a:p>
            <a:pPr algn="ctr">
              <a:lnSpc>
                <a:spcPts val="3419"/>
              </a:lnSpc>
            </a:pPr>
            <a:r>
              <a:rPr lang="en-US" sz="3600">
                <a:solidFill>
                  <a:srgbClr val="FFFFFF"/>
                </a:solidFill>
                <a:latin typeface="Lexend Giga Bold"/>
              </a:rPr>
              <a:t>Check-In</a:t>
            </a:r>
          </a:p>
        </p:txBody>
      </p:sp>
      <p:sp>
        <p:nvSpPr>
          <p:cNvPr id="12" name="Freeform 12"/>
          <p:cNvSpPr/>
          <p:nvPr/>
        </p:nvSpPr>
        <p:spPr>
          <a:xfrm>
            <a:off x="0" y="0"/>
            <a:ext cx="1938171" cy="511562"/>
          </a:xfrm>
          <a:custGeom>
            <a:avLst/>
            <a:gdLst/>
            <a:ahLst/>
            <a:cxnLst/>
            <a:rect l="l" t="t" r="r" b="b"/>
            <a:pathLst>
              <a:path w="1938171" h="511562">
                <a:moveTo>
                  <a:pt x="0" y="0"/>
                </a:moveTo>
                <a:lnTo>
                  <a:pt x="1938171" y="0"/>
                </a:lnTo>
                <a:lnTo>
                  <a:pt x="1938171" y="511562"/>
                </a:lnTo>
                <a:lnTo>
                  <a:pt x="0" y="511562"/>
                </a:lnTo>
                <a:lnTo>
                  <a:pt x="0" y="0"/>
                </a:lnTo>
                <a:close/>
              </a:path>
            </a:pathLst>
          </a:custGeom>
          <a:blipFill>
            <a:blip r:embed="rId5"/>
            <a:stretch>
              <a:fillRect l="-18759" t="-201233" r="-16137" b="-209853"/>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74583" y="772123"/>
            <a:ext cx="13853790" cy="1113771"/>
          </a:xfrm>
          <a:prstGeom prst="rect">
            <a:avLst/>
          </a:prstGeom>
        </p:spPr>
        <p:txBody>
          <a:bodyPr lIns="0" tIns="0" rIns="0" bIns="0" rtlCol="0" anchor="t">
            <a:spAutoFit/>
          </a:bodyPr>
          <a:lstStyle/>
          <a:p>
            <a:pPr algn="ctr">
              <a:lnSpc>
                <a:spcPts val="8270"/>
              </a:lnSpc>
            </a:pPr>
            <a:r>
              <a:rPr lang="en-US" sz="8705">
                <a:solidFill>
                  <a:srgbClr val="141414"/>
                </a:solidFill>
                <a:latin typeface="Lexend Giga Heavy"/>
              </a:rPr>
              <a:t>A.R.T.</a:t>
            </a:r>
          </a:p>
        </p:txBody>
      </p:sp>
      <p:sp>
        <p:nvSpPr>
          <p:cNvPr id="3" name="TextBox 3"/>
          <p:cNvSpPr txBox="1"/>
          <p:nvPr/>
        </p:nvSpPr>
        <p:spPr>
          <a:xfrm>
            <a:off x="4381799" y="1981144"/>
            <a:ext cx="9524401" cy="495580"/>
          </a:xfrm>
          <a:prstGeom prst="rect">
            <a:avLst/>
          </a:prstGeom>
        </p:spPr>
        <p:txBody>
          <a:bodyPr lIns="0" tIns="0" rIns="0" bIns="0" rtlCol="0" anchor="t">
            <a:spAutoFit/>
          </a:bodyPr>
          <a:lstStyle/>
          <a:p>
            <a:pPr algn="ctr">
              <a:lnSpc>
                <a:spcPts val="3721"/>
              </a:lnSpc>
            </a:pPr>
            <a:r>
              <a:rPr lang="en-US" sz="3917">
                <a:solidFill>
                  <a:srgbClr val="EEBA2B"/>
                </a:solidFill>
                <a:latin typeface="Lexend Giga Bold"/>
              </a:rPr>
              <a:t>of Emotional Intelligence</a:t>
            </a:r>
          </a:p>
        </p:txBody>
      </p:sp>
      <p:grpSp>
        <p:nvGrpSpPr>
          <p:cNvPr id="4" name="Group 4"/>
          <p:cNvGrpSpPr/>
          <p:nvPr/>
        </p:nvGrpSpPr>
        <p:grpSpPr>
          <a:xfrm>
            <a:off x="739651" y="3085001"/>
            <a:ext cx="5057657" cy="6159012"/>
            <a:chOff x="0" y="0"/>
            <a:chExt cx="2138577" cy="2604273"/>
          </a:xfrm>
        </p:grpSpPr>
        <p:sp>
          <p:nvSpPr>
            <p:cNvPr id="5" name="Freeform 5"/>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EEBA2B"/>
            </a:solidFill>
          </p:spPr>
          <p:txBody>
            <a:bodyPr/>
            <a:lstStyle/>
            <a:p>
              <a:endParaRPr lang="en-US"/>
            </a:p>
          </p:txBody>
        </p:sp>
      </p:grpSp>
      <p:sp>
        <p:nvSpPr>
          <p:cNvPr id="6" name="TextBox 6"/>
          <p:cNvSpPr txBox="1"/>
          <p:nvPr/>
        </p:nvSpPr>
        <p:spPr>
          <a:xfrm>
            <a:off x="1196799" y="4139857"/>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Awareness</a:t>
            </a:r>
          </a:p>
        </p:txBody>
      </p:sp>
      <p:sp>
        <p:nvSpPr>
          <p:cNvPr id="7" name="TextBox 7"/>
          <p:cNvSpPr txBox="1"/>
          <p:nvPr/>
        </p:nvSpPr>
        <p:spPr>
          <a:xfrm>
            <a:off x="1262742" y="6449032"/>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Listening</a:t>
            </a:r>
          </a:p>
          <a:p>
            <a:pPr marL="604519" lvl="1" indent="-302260">
              <a:lnSpc>
                <a:spcPts val="4227"/>
              </a:lnSpc>
              <a:buFont typeface="Arial"/>
              <a:buChar char="•"/>
            </a:pPr>
            <a:r>
              <a:rPr lang="en-US" sz="2799">
                <a:solidFill>
                  <a:srgbClr val="FFFFFF"/>
                </a:solidFill>
                <a:latin typeface="Source Sans Pro"/>
              </a:rPr>
              <a:t>Decisions Making</a:t>
            </a:r>
          </a:p>
        </p:txBody>
      </p:sp>
      <p:sp>
        <p:nvSpPr>
          <p:cNvPr id="8" name="AutoShape 8"/>
          <p:cNvSpPr/>
          <p:nvPr/>
        </p:nvSpPr>
        <p:spPr>
          <a:xfrm>
            <a:off x="1113324" y="6150219"/>
            <a:ext cx="4310311" cy="0"/>
          </a:xfrm>
          <a:prstGeom prst="line">
            <a:avLst/>
          </a:prstGeom>
          <a:ln w="28575" cap="rnd">
            <a:solidFill>
              <a:srgbClr val="FFFFFF"/>
            </a:solidFill>
            <a:prstDash val="solid"/>
            <a:headEnd type="none" w="sm" len="sm"/>
            <a:tailEnd type="none" w="sm" len="sm"/>
          </a:ln>
        </p:spPr>
        <p:txBody>
          <a:bodyPr/>
          <a:lstStyle/>
          <a:p>
            <a:endParaRPr lang="en-US"/>
          </a:p>
        </p:txBody>
      </p:sp>
      <p:grpSp>
        <p:nvGrpSpPr>
          <p:cNvPr id="9" name="Group 9"/>
          <p:cNvGrpSpPr/>
          <p:nvPr/>
        </p:nvGrpSpPr>
        <p:grpSpPr>
          <a:xfrm>
            <a:off x="6664083" y="3099288"/>
            <a:ext cx="5057657" cy="6159012"/>
            <a:chOff x="0" y="0"/>
            <a:chExt cx="2138577" cy="2604273"/>
          </a:xfrm>
        </p:grpSpPr>
        <p:sp>
          <p:nvSpPr>
            <p:cNvPr id="10" name="Freeform 10"/>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233DFF"/>
            </a:solidFill>
          </p:spPr>
          <p:txBody>
            <a:bodyPr/>
            <a:lstStyle/>
            <a:p>
              <a:endParaRPr lang="en-US"/>
            </a:p>
          </p:txBody>
        </p:sp>
      </p:grpSp>
      <p:sp>
        <p:nvSpPr>
          <p:cNvPr id="11" name="TextBox 11"/>
          <p:cNvSpPr txBox="1"/>
          <p:nvPr/>
        </p:nvSpPr>
        <p:spPr>
          <a:xfrm>
            <a:off x="7121231" y="4154145"/>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Reaction</a:t>
            </a:r>
          </a:p>
        </p:txBody>
      </p:sp>
      <p:sp>
        <p:nvSpPr>
          <p:cNvPr id="12" name="TextBox 12"/>
          <p:cNvSpPr txBox="1"/>
          <p:nvPr/>
        </p:nvSpPr>
        <p:spPr>
          <a:xfrm>
            <a:off x="7187174" y="6463319"/>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Non-Verbal</a:t>
            </a:r>
          </a:p>
          <a:p>
            <a:pPr marL="604519" lvl="1" indent="-302260">
              <a:lnSpc>
                <a:spcPts val="4227"/>
              </a:lnSpc>
              <a:buFont typeface="Arial"/>
              <a:buChar char="•"/>
            </a:pPr>
            <a:r>
              <a:rPr lang="en-US" sz="2799">
                <a:solidFill>
                  <a:srgbClr val="FFFFFF"/>
                </a:solidFill>
                <a:latin typeface="Source Sans Pro"/>
              </a:rPr>
              <a:t>Stamp Collecting</a:t>
            </a:r>
          </a:p>
        </p:txBody>
      </p:sp>
      <p:sp>
        <p:nvSpPr>
          <p:cNvPr id="13" name="AutoShape 13"/>
          <p:cNvSpPr/>
          <p:nvPr/>
        </p:nvSpPr>
        <p:spPr>
          <a:xfrm>
            <a:off x="7037756" y="6164507"/>
            <a:ext cx="4310311" cy="0"/>
          </a:xfrm>
          <a:prstGeom prst="line">
            <a:avLst/>
          </a:prstGeom>
          <a:ln w="28575" cap="rnd">
            <a:solidFill>
              <a:srgbClr val="FFFFFF"/>
            </a:solidFill>
            <a:prstDash val="solid"/>
            <a:headEnd type="none" w="sm" len="sm"/>
            <a:tailEnd type="none" w="sm" len="sm"/>
          </a:ln>
        </p:spPr>
        <p:txBody>
          <a:bodyPr/>
          <a:lstStyle/>
          <a:p>
            <a:endParaRPr lang="en-US"/>
          </a:p>
        </p:txBody>
      </p:sp>
      <p:grpSp>
        <p:nvGrpSpPr>
          <p:cNvPr id="14" name="Group 14"/>
          <p:cNvGrpSpPr/>
          <p:nvPr/>
        </p:nvGrpSpPr>
        <p:grpSpPr>
          <a:xfrm>
            <a:off x="12588515" y="3099288"/>
            <a:ext cx="5057657" cy="6159012"/>
            <a:chOff x="0" y="0"/>
            <a:chExt cx="2138577" cy="2604273"/>
          </a:xfrm>
        </p:grpSpPr>
        <p:sp>
          <p:nvSpPr>
            <p:cNvPr id="15" name="Freeform 15"/>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000000"/>
            </a:solidFill>
          </p:spPr>
          <p:txBody>
            <a:bodyPr/>
            <a:lstStyle/>
            <a:p>
              <a:endParaRPr lang="en-US"/>
            </a:p>
          </p:txBody>
        </p:sp>
      </p:grpSp>
      <p:sp>
        <p:nvSpPr>
          <p:cNvPr id="16" name="TextBox 16"/>
          <p:cNvSpPr txBox="1"/>
          <p:nvPr/>
        </p:nvSpPr>
        <p:spPr>
          <a:xfrm>
            <a:off x="13045663" y="4154145"/>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Timing</a:t>
            </a:r>
          </a:p>
        </p:txBody>
      </p:sp>
      <p:sp>
        <p:nvSpPr>
          <p:cNvPr id="17" name="TextBox 17"/>
          <p:cNvSpPr txBox="1"/>
          <p:nvPr/>
        </p:nvSpPr>
        <p:spPr>
          <a:xfrm>
            <a:off x="13111605" y="6463319"/>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Recovery Time</a:t>
            </a:r>
          </a:p>
          <a:p>
            <a:pPr marL="604519" lvl="1" indent="-302260">
              <a:lnSpc>
                <a:spcPts val="4227"/>
              </a:lnSpc>
              <a:buFont typeface="Arial"/>
              <a:buChar char="•"/>
            </a:pPr>
            <a:r>
              <a:rPr lang="en-US" sz="2799">
                <a:solidFill>
                  <a:srgbClr val="FFFFFF"/>
                </a:solidFill>
                <a:latin typeface="Source Sans Pro"/>
              </a:rPr>
              <a:t>Impact</a:t>
            </a:r>
          </a:p>
        </p:txBody>
      </p:sp>
      <p:sp>
        <p:nvSpPr>
          <p:cNvPr id="18" name="AutoShape 18"/>
          <p:cNvSpPr/>
          <p:nvPr/>
        </p:nvSpPr>
        <p:spPr>
          <a:xfrm>
            <a:off x="12962188" y="6164507"/>
            <a:ext cx="4310311" cy="0"/>
          </a:xfrm>
          <a:prstGeom prst="line">
            <a:avLst/>
          </a:prstGeom>
          <a:ln w="28575" cap="rnd">
            <a:solidFill>
              <a:srgbClr val="FFFFFF"/>
            </a:solidFill>
            <a:prstDash val="solid"/>
            <a:headEnd type="none" w="sm" len="sm"/>
            <a:tailEnd type="none" w="sm" len="sm"/>
          </a:ln>
        </p:spPr>
        <p:txBody>
          <a:bodyPr/>
          <a:lstStyle/>
          <a:p>
            <a:endParaRPr lang="en-US"/>
          </a:p>
        </p:txBody>
      </p:sp>
      <p:sp>
        <p:nvSpPr>
          <p:cNvPr id="19" name="Freeform 19"/>
          <p:cNvSpPr/>
          <p:nvPr/>
        </p:nvSpPr>
        <p:spPr>
          <a:xfrm>
            <a:off x="0" y="0"/>
            <a:ext cx="1938171" cy="511562"/>
          </a:xfrm>
          <a:custGeom>
            <a:avLst/>
            <a:gdLst/>
            <a:ahLst/>
            <a:cxnLst/>
            <a:rect l="l" t="t" r="r" b="b"/>
            <a:pathLst>
              <a:path w="1938171" h="511562">
                <a:moveTo>
                  <a:pt x="0" y="0"/>
                </a:moveTo>
                <a:lnTo>
                  <a:pt x="1938171" y="0"/>
                </a:lnTo>
                <a:lnTo>
                  <a:pt x="1938171" y="511562"/>
                </a:lnTo>
                <a:lnTo>
                  <a:pt x="0" y="511562"/>
                </a:lnTo>
                <a:lnTo>
                  <a:pt x="0" y="0"/>
                </a:lnTo>
                <a:close/>
              </a:path>
            </a:pathLst>
          </a:custGeom>
          <a:blipFill>
            <a:blip r:embed="rId2"/>
            <a:stretch>
              <a:fillRect l="-18759" t="-201233" r="-16137" b="-209853"/>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702591" y="-1555028"/>
            <a:ext cx="12662994" cy="12662994"/>
            <a:chOff x="0" y="0"/>
            <a:chExt cx="6350000" cy="6350000"/>
          </a:xfrm>
        </p:grpSpPr>
        <p:sp>
          <p:nvSpPr>
            <p:cNvPr id="3" name="Freeform 3"/>
            <p:cNvSpPr/>
            <p:nvPr/>
          </p:nvSpPr>
          <p:spPr>
            <a:xfrm flipH="1">
              <a:off x="0" y="0"/>
              <a:ext cx="6351270" cy="6350000"/>
            </a:xfrm>
            <a:custGeom>
              <a:avLst/>
              <a:gdLst/>
              <a:ahLst/>
              <a:cxnLst/>
              <a:rect l="l" t="t" r="r" b="b"/>
              <a:pathLst>
                <a:path w="6351270" h="6350000">
                  <a:moveTo>
                    <a:pt x="365761" y="0"/>
                  </a:moveTo>
                  <a:lnTo>
                    <a:pt x="5986780" y="0"/>
                  </a:lnTo>
                  <a:cubicBezTo>
                    <a:pt x="6188710" y="0"/>
                    <a:pt x="6351270" y="162560"/>
                    <a:pt x="6351270" y="364490"/>
                  </a:cubicBezTo>
                  <a:lnTo>
                    <a:pt x="6351270" y="5986780"/>
                  </a:lnTo>
                  <a:cubicBezTo>
                    <a:pt x="6351270" y="6187440"/>
                    <a:pt x="6188710" y="6350000"/>
                    <a:pt x="5986780" y="6350000"/>
                  </a:cubicBezTo>
                  <a:lnTo>
                    <a:pt x="364490" y="6350000"/>
                  </a:lnTo>
                  <a:cubicBezTo>
                    <a:pt x="163830" y="6350000"/>
                    <a:pt x="0" y="6187440"/>
                    <a:pt x="0" y="5985510"/>
                  </a:cubicBezTo>
                  <a:lnTo>
                    <a:pt x="0" y="364490"/>
                  </a:lnTo>
                  <a:cubicBezTo>
                    <a:pt x="1270" y="162560"/>
                    <a:pt x="163830" y="0"/>
                    <a:pt x="365761" y="0"/>
                  </a:cubicBezTo>
                  <a:close/>
                </a:path>
              </a:pathLst>
            </a:custGeom>
            <a:blipFill>
              <a:blip r:embed="rId2"/>
              <a:stretch>
                <a:fillRect l="-6596" r="-43326"/>
              </a:stretch>
            </a:blipFill>
          </p:spPr>
          <p:txBody>
            <a:bodyPr/>
            <a:lstStyle/>
            <a:p>
              <a:endParaRPr lang="en-US"/>
            </a:p>
          </p:txBody>
        </p:sp>
      </p:grpSp>
      <p:grpSp>
        <p:nvGrpSpPr>
          <p:cNvPr id="4" name="Group 4"/>
          <p:cNvGrpSpPr/>
          <p:nvPr/>
        </p:nvGrpSpPr>
        <p:grpSpPr>
          <a:xfrm>
            <a:off x="12086175" y="3355337"/>
            <a:ext cx="5057657" cy="6159012"/>
            <a:chOff x="0" y="0"/>
            <a:chExt cx="2138577" cy="2604273"/>
          </a:xfrm>
        </p:grpSpPr>
        <p:sp>
          <p:nvSpPr>
            <p:cNvPr id="5" name="Freeform 5"/>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EEBA2B"/>
            </a:solidFill>
          </p:spPr>
          <p:txBody>
            <a:bodyPr/>
            <a:lstStyle/>
            <a:p>
              <a:endParaRPr lang="en-US"/>
            </a:p>
          </p:txBody>
        </p:sp>
      </p:grpSp>
      <p:sp>
        <p:nvSpPr>
          <p:cNvPr id="6" name="TextBox 6"/>
          <p:cNvSpPr txBox="1"/>
          <p:nvPr/>
        </p:nvSpPr>
        <p:spPr>
          <a:xfrm>
            <a:off x="12543324" y="4410193"/>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Awareness</a:t>
            </a:r>
          </a:p>
        </p:txBody>
      </p:sp>
      <p:sp>
        <p:nvSpPr>
          <p:cNvPr id="7" name="TextBox 7"/>
          <p:cNvSpPr txBox="1"/>
          <p:nvPr/>
        </p:nvSpPr>
        <p:spPr>
          <a:xfrm>
            <a:off x="12609266" y="6719368"/>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Listening</a:t>
            </a:r>
          </a:p>
          <a:p>
            <a:pPr marL="604519" lvl="1" indent="-302260">
              <a:lnSpc>
                <a:spcPts val="4227"/>
              </a:lnSpc>
              <a:buFont typeface="Arial"/>
              <a:buChar char="•"/>
            </a:pPr>
            <a:r>
              <a:rPr lang="en-US" sz="2799">
                <a:solidFill>
                  <a:srgbClr val="FFFFFF"/>
                </a:solidFill>
                <a:latin typeface="Source Sans Pro"/>
              </a:rPr>
              <a:t>Decision Making</a:t>
            </a:r>
          </a:p>
        </p:txBody>
      </p:sp>
      <p:sp>
        <p:nvSpPr>
          <p:cNvPr id="8" name="AutoShape 8"/>
          <p:cNvSpPr/>
          <p:nvPr/>
        </p:nvSpPr>
        <p:spPr>
          <a:xfrm>
            <a:off x="12459848" y="6420555"/>
            <a:ext cx="4310311" cy="0"/>
          </a:xfrm>
          <a:prstGeom prst="line">
            <a:avLst/>
          </a:prstGeom>
          <a:ln w="28575" cap="rnd">
            <a:solidFill>
              <a:srgbClr val="FFFFFF"/>
            </a:solidFill>
            <a:prstDash val="solid"/>
            <a:headEnd type="none" w="sm" len="sm"/>
            <a:tailEnd type="none" w="sm" len="sm"/>
          </a:ln>
        </p:spPr>
        <p:txBody>
          <a:bodyPr/>
          <a:lstStyle/>
          <a:p>
            <a:endParaRPr lang="en-US"/>
          </a:p>
        </p:txBody>
      </p:sp>
      <p:sp>
        <p:nvSpPr>
          <p:cNvPr id="9" name="TextBox 9"/>
          <p:cNvSpPr txBox="1"/>
          <p:nvPr/>
        </p:nvSpPr>
        <p:spPr>
          <a:xfrm>
            <a:off x="11096072" y="1667168"/>
            <a:ext cx="6880896" cy="851096"/>
          </a:xfrm>
          <a:prstGeom prst="rect">
            <a:avLst/>
          </a:prstGeom>
        </p:spPr>
        <p:txBody>
          <a:bodyPr lIns="0" tIns="0" rIns="0" bIns="0" rtlCol="0" anchor="t">
            <a:spAutoFit/>
          </a:bodyPr>
          <a:lstStyle/>
          <a:p>
            <a:pPr algn="ctr">
              <a:lnSpc>
                <a:spcPts val="6370"/>
              </a:lnSpc>
            </a:pPr>
            <a:r>
              <a:rPr lang="en-US" sz="6706">
                <a:solidFill>
                  <a:srgbClr val="FFFFFF"/>
                </a:solidFill>
                <a:latin typeface="Lexend Giga Heavy"/>
              </a:rPr>
              <a:t>A.R.T.</a:t>
            </a:r>
          </a:p>
        </p:txBody>
      </p:sp>
      <p:sp>
        <p:nvSpPr>
          <p:cNvPr id="10" name="TextBox 10"/>
          <p:cNvSpPr txBox="1"/>
          <p:nvPr/>
        </p:nvSpPr>
        <p:spPr>
          <a:xfrm>
            <a:off x="1133674" y="2647944"/>
            <a:ext cx="8329743" cy="2109089"/>
          </a:xfrm>
          <a:prstGeom prst="rect">
            <a:avLst/>
          </a:prstGeom>
        </p:spPr>
        <p:txBody>
          <a:bodyPr lIns="0" tIns="0" rIns="0" bIns="0" rtlCol="0" anchor="t">
            <a:spAutoFit/>
          </a:bodyPr>
          <a:lstStyle/>
          <a:p>
            <a:pPr>
              <a:lnSpc>
                <a:spcPts val="4227"/>
              </a:lnSpc>
            </a:pPr>
            <a:r>
              <a:rPr lang="en-US" sz="2799">
                <a:solidFill>
                  <a:srgbClr val="141414"/>
                </a:solidFill>
                <a:latin typeface="Source Sans Pro"/>
              </a:rPr>
              <a:t>5 out of 7:  Face to Face</a:t>
            </a:r>
          </a:p>
          <a:p>
            <a:pPr>
              <a:lnSpc>
                <a:spcPts val="4227"/>
              </a:lnSpc>
            </a:pPr>
            <a:r>
              <a:rPr lang="en-US" sz="2799">
                <a:solidFill>
                  <a:srgbClr val="141414"/>
                </a:solidFill>
                <a:latin typeface="Source Sans Pro"/>
              </a:rPr>
              <a:t>4 out of 7: Over the Phone &amp; Video Conferencing</a:t>
            </a:r>
          </a:p>
          <a:p>
            <a:pPr>
              <a:lnSpc>
                <a:spcPts val="4227"/>
              </a:lnSpc>
            </a:pPr>
            <a:r>
              <a:rPr lang="en-US" sz="2799">
                <a:solidFill>
                  <a:srgbClr val="141414"/>
                </a:solidFill>
                <a:latin typeface="Source Sans Pro"/>
              </a:rPr>
              <a:t>3 out of 7: Group Environment &amp; Email</a:t>
            </a:r>
          </a:p>
          <a:p>
            <a:pPr>
              <a:lnSpc>
                <a:spcPts val="4227"/>
              </a:lnSpc>
            </a:pPr>
            <a:r>
              <a:rPr lang="en-US" sz="2799">
                <a:solidFill>
                  <a:srgbClr val="141414"/>
                </a:solidFill>
                <a:latin typeface="Source Sans Pro"/>
              </a:rPr>
              <a:t>2 out of 7: With NO Trust</a:t>
            </a:r>
          </a:p>
        </p:txBody>
      </p:sp>
      <p:sp>
        <p:nvSpPr>
          <p:cNvPr id="11" name="TextBox 11"/>
          <p:cNvSpPr txBox="1"/>
          <p:nvPr/>
        </p:nvSpPr>
        <p:spPr>
          <a:xfrm>
            <a:off x="1028700" y="1872378"/>
            <a:ext cx="8434717" cy="671703"/>
          </a:xfrm>
          <a:prstGeom prst="rect">
            <a:avLst/>
          </a:prstGeom>
        </p:spPr>
        <p:txBody>
          <a:bodyPr lIns="0" tIns="0" rIns="0" bIns="0" rtlCol="0" anchor="t">
            <a:spAutoFit/>
          </a:bodyPr>
          <a:lstStyle/>
          <a:p>
            <a:pPr algn="ctr">
              <a:lnSpc>
                <a:spcPts val="5105"/>
              </a:lnSpc>
            </a:pPr>
            <a:r>
              <a:rPr lang="en-US" sz="4599">
                <a:solidFill>
                  <a:srgbClr val="233DFF"/>
                </a:solidFill>
                <a:latin typeface="Lexend Giga Bold"/>
              </a:rPr>
              <a:t>Listening</a:t>
            </a:r>
          </a:p>
        </p:txBody>
      </p:sp>
      <p:sp>
        <p:nvSpPr>
          <p:cNvPr id="12" name="TextBox 12"/>
          <p:cNvSpPr txBox="1"/>
          <p:nvPr/>
        </p:nvSpPr>
        <p:spPr>
          <a:xfrm>
            <a:off x="1186162" y="6401775"/>
            <a:ext cx="8329743" cy="1575689"/>
          </a:xfrm>
          <a:prstGeom prst="rect">
            <a:avLst/>
          </a:prstGeom>
        </p:spPr>
        <p:txBody>
          <a:bodyPr lIns="0" tIns="0" rIns="0" bIns="0" rtlCol="0" anchor="t">
            <a:spAutoFit/>
          </a:bodyPr>
          <a:lstStyle/>
          <a:p>
            <a:pPr algn="ctr">
              <a:lnSpc>
                <a:spcPts val="4227"/>
              </a:lnSpc>
            </a:pPr>
            <a:r>
              <a:rPr lang="en-US" sz="2799">
                <a:solidFill>
                  <a:srgbClr val="141414"/>
                </a:solidFill>
                <a:latin typeface="Source Sans Pro"/>
              </a:rPr>
              <a:t>Emotions impair reaction time and focus. We must keep our emotions in check so that we make the best decisions.</a:t>
            </a:r>
          </a:p>
        </p:txBody>
      </p:sp>
      <p:sp>
        <p:nvSpPr>
          <p:cNvPr id="13" name="TextBox 13"/>
          <p:cNvSpPr txBox="1"/>
          <p:nvPr/>
        </p:nvSpPr>
        <p:spPr>
          <a:xfrm>
            <a:off x="1081187" y="5626209"/>
            <a:ext cx="8434717" cy="671703"/>
          </a:xfrm>
          <a:prstGeom prst="rect">
            <a:avLst/>
          </a:prstGeom>
        </p:spPr>
        <p:txBody>
          <a:bodyPr lIns="0" tIns="0" rIns="0" bIns="0" rtlCol="0" anchor="t">
            <a:spAutoFit/>
          </a:bodyPr>
          <a:lstStyle/>
          <a:p>
            <a:pPr algn="ctr">
              <a:lnSpc>
                <a:spcPts val="5105"/>
              </a:lnSpc>
            </a:pPr>
            <a:r>
              <a:rPr lang="en-US" sz="4599">
                <a:solidFill>
                  <a:srgbClr val="233DFF"/>
                </a:solidFill>
                <a:latin typeface="Lexend Giga Bold"/>
              </a:rPr>
              <a:t>Decision Making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4847247"/>
            <a:ext cx="7978044" cy="7978044"/>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13572" r="-13572"/>
              </a:stretch>
            </a:blipFill>
          </p:spPr>
          <p:txBody>
            <a:bodyPr/>
            <a:lstStyle/>
            <a:p>
              <a:endParaRPr lang="en-US"/>
            </a:p>
          </p:txBody>
        </p:sp>
      </p:grpSp>
      <p:grpSp>
        <p:nvGrpSpPr>
          <p:cNvPr id="4" name="Group 4"/>
          <p:cNvGrpSpPr/>
          <p:nvPr/>
        </p:nvGrpSpPr>
        <p:grpSpPr>
          <a:xfrm>
            <a:off x="2202735" y="1142542"/>
            <a:ext cx="5014988" cy="5501817"/>
            <a:chOff x="0" y="0"/>
            <a:chExt cx="2120535" cy="2326386"/>
          </a:xfrm>
        </p:grpSpPr>
        <p:sp>
          <p:nvSpPr>
            <p:cNvPr id="5" name="Freeform 5"/>
            <p:cNvSpPr/>
            <p:nvPr/>
          </p:nvSpPr>
          <p:spPr>
            <a:xfrm>
              <a:off x="0" y="0"/>
              <a:ext cx="2120535" cy="2326386"/>
            </a:xfrm>
            <a:custGeom>
              <a:avLst/>
              <a:gdLst/>
              <a:ahLst/>
              <a:cxnLst/>
              <a:rect l="l" t="t" r="r" b="b"/>
              <a:pathLst>
                <a:path w="2120535" h="2326386">
                  <a:moveTo>
                    <a:pt x="1996075" y="2326386"/>
                  </a:moveTo>
                  <a:lnTo>
                    <a:pt x="124460" y="2326386"/>
                  </a:lnTo>
                  <a:cubicBezTo>
                    <a:pt x="55880" y="2326386"/>
                    <a:pt x="0" y="2270506"/>
                    <a:pt x="0" y="2201925"/>
                  </a:cubicBezTo>
                  <a:lnTo>
                    <a:pt x="0" y="124460"/>
                  </a:lnTo>
                  <a:cubicBezTo>
                    <a:pt x="0" y="55880"/>
                    <a:pt x="55880" y="0"/>
                    <a:pt x="124460" y="0"/>
                  </a:cubicBezTo>
                  <a:lnTo>
                    <a:pt x="1996075" y="0"/>
                  </a:lnTo>
                  <a:cubicBezTo>
                    <a:pt x="2064655" y="0"/>
                    <a:pt x="2120535" y="55880"/>
                    <a:pt x="2120535" y="124460"/>
                  </a:cubicBezTo>
                  <a:lnTo>
                    <a:pt x="2120535" y="2201926"/>
                  </a:lnTo>
                  <a:cubicBezTo>
                    <a:pt x="2120535" y="2270506"/>
                    <a:pt x="2064655" y="2326386"/>
                    <a:pt x="1996075" y="2326386"/>
                  </a:cubicBezTo>
                  <a:close/>
                </a:path>
              </a:pathLst>
            </a:custGeom>
            <a:solidFill>
              <a:srgbClr val="233DFF"/>
            </a:solidFill>
          </p:spPr>
          <p:txBody>
            <a:bodyPr/>
            <a:lstStyle/>
            <a:p>
              <a:endParaRPr lang="en-US"/>
            </a:p>
          </p:txBody>
        </p:sp>
      </p:grpSp>
      <p:grpSp>
        <p:nvGrpSpPr>
          <p:cNvPr id="6" name="Group 6"/>
          <p:cNvGrpSpPr/>
          <p:nvPr/>
        </p:nvGrpSpPr>
        <p:grpSpPr>
          <a:xfrm>
            <a:off x="7976832" y="7799234"/>
            <a:ext cx="1459066" cy="145906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3DFF"/>
            </a:solidFill>
          </p:spPr>
          <p:txBody>
            <a:bodyPr/>
            <a:lstStyle/>
            <a:p>
              <a:endParaRPr lang="en-US"/>
            </a:p>
          </p:txBody>
        </p:sp>
      </p:grpSp>
      <p:sp>
        <p:nvSpPr>
          <p:cNvPr id="8" name="AutoShape 8"/>
          <p:cNvSpPr/>
          <p:nvPr/>
        </p:nvSpPr>
        <p:spPr>
          <a:xfrm rot="5400000">
            <a:off x="8420611" y="8490667"/>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9" name="Freeform 9"/>
          <p:cNvSpPr/>
          <p:nvPr/>
        </p:nvSpPr>
        <p:spPr>
          <a:xfrm>
            <a:off x="4118721" y="2151441"/>
            <a:ext cx="1183015" cy="1183015"/>
          </a:xfrm>
          <a:custGeom>
            <a:avLst/>
            <a:gdLst/>
            <a:ahLst/>
            <a:cxnLst/>
            <a:rect l="l" t="t" r="r" b="b"/>
            <a:pathLst>
              <a:path w="1183015" h="1183015">
                <a:moveTo>
                  <a:pt x="0" y="0"/>
                </a:moveTo>
                <a:lnTo>
                  <a:pt x="1183015" y="0"/>
                </a:lnTo>
                <a:lnTo>
                  <a:pt x="1183015" y="1183015"/>
                </a:lnTo>
                <a:lnTo>
                  <a:pt x="0" y="118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9435898" y="3044063"/>
            <a:ext cx="7823402" cy="4883151"/>
          </a:xfrm>
          <a:prstGeom prst="rect">
            <a:avLst/>
          </a:prstGeom>
        </p:spPr>
        <p:txBody>
          <a:bodyPr lIns="0" tIns="0" rIns="0" bIns="0" rtlCol="0" anchor="t">
            <a:spAutoFit/>
          </a:bodyPr>
          <a:lstStyle/>
          <a:p>
            <a:pPr algn="ctr">
              <a:lnSpc>
                <a:spcPts val="7600"/>
              </a:lnSpc>
            </a:pPr>
            <a:r>
              <a:rPr lang="en-US" sz="8000">
                <a:solidFill>
                  <a:srgbClr val="141414"/>
                </a:solidFill>
                <a:latin typeface="Lexend Giga Bold"/>
              </a:rPr>
              <a:t>When have emotions impacted your decisions?</a:t>
            </a:r>
          </a:p>
        </p:txBody>
      </p:sp>
      <p:sp>
        <p:nvSpPr>
          <p:cNvPr id="11" name="TextBox 11"/>
          <p:cNvSpPr txBox="1"/>
          <p:nvPr/>
        </p:nvSpPr>
        <p:spPr>
          <a:xfrm>
            <a:off x="2682575" y="3753846"/>
            <a:ext cx="4055308" cy="447675"/>
          </a:xfrm>
          <a:prstGeom prst="rect">
            <a:avLst/>
          </a:prstGeom>
        </p:spPr>
        <p:txBody>
          <a:bodyPr lIns="0" tIns="0" rIns="0" bIns="0" rtlCol="0" anchor="t">
            <a:spAutoFit/>
          </a:bodyPr>
          <a:lstStyle/>
          <a:p>
            <a:pPr algn="ctr">
              <a:lnSpc>
                <a:spcPts val="3419"/>
              </a:lnSpc>
            </a:pPr>
            <a:r>
              <a:rPr lang="en-US" sz="3600">
                <a:solidFill>
                  <a:srgbClr val="FFFFFF"/>
                </a:solidFill>
                <a:latin typeface="Lexend Giga Bold"/>
              </a:rPr>
              <a:t>Check-In</a:t>
            </a:r>
          </a:p>
        </p:txBody>
      </p:sp>
      <p:sp>
        <p:nvSpPr>
          <p:cNvPr id="12" name="Freeform 12"/>
          <p:cNvSpPr/>
          <p:nvPr/>
        </p:nvSpPr>
        <p:spPr>
          <a:xfrm>
            <a:off x="0" y="0"/>
            <a:ext cx="1938171" cy="511562"/>
          </a:xfrm>
          <a:custGeom>
            <a:avLst/>
            <a:gdLst/>
            <a:ahLst/>
            <a:cxnLst/>
            <a:rect l="l" t="t" r="r" b="b"/>
            <a:pathLst>
              <a:path w="1938171" h="511562">
                <a:moveTo>
                  <a:pt x="0" y="0"/>
                </a:moveTo>
                <a:lnTo>
                  <a:pt x="1938171" y="0"/>
                </a:lnTo>
                <a:lnTo>
                  <a:pt x="1938171" y="511562"/>
                </a:lnTo>
                <a:lnTo>
                  <a:pt x="0" y="511562"/>
                </a:lnTo>
                <a:lnTo>
                  <a:pt x="0" y="0"/>
                </a:lnTo>
                <a:close/>
              </a:path>
            </a:pathLst>
          </a:custGeom>
          <a:blipFill>
            <a:blip r:embed="rId5"/>
            <a:stretch>
              <a:fillRect l="-18759" t="-201233" r="-16137" b="-209853"/>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702591" y="-1555028"/>
            <a:ext cx="12662994" cy="12662994"/>
            <a:chOff x="0" y="0"/>
            <a:chExt cx="6350000" cy="6350000"/>
          </a:xfrm>
        </p:grpSpPr>
        <p:sp>
          <p:nvSpPr>
            <p:cNvPr id="3" name="Freeform 3"/>
            <p:cNvSpPr/>
            <p:nvPr/>
          </p:nvSpPr>
          <p:spPr>
            <a:xfrm flipH="1">
              <a:off x="0" y="0"/>
              <a:ext cx="6351270" cy="6350000"/>
            </a:xfrm>
            <a:custGeom>
              <a:avLst/>
              <a:gdLst/>
              <a:ahLst/>
              <a:cxnLst/>
              <a:rect l="l" t="t" r="r" b="b"/>
              <a:pathLst>
                <a:path w="6351270" h="6350000">
                  <a:moveTo>
                    <a:pt x="365761" y="0"/>
                  </a:moveTo>
                  <a:lnTo>
                    <a:pt x="5986780" y="0"/>
                  </a:lnTo>
                  <a:cubicBezTo>
                    <a:pt x="6188710" y="0"/>
                    <a:pt x="6351270" y="162560"/>
                    <a:pt x="6351270" y="364490"/>
                  </a:cubicBezTo>
                  <a:lnTo>
                    <a:pt x="6351270" y="5986780"/>
                  </a:lnTo>
                  <a:cubicBezTo>
                    <a:pt x="6351270" y="6187440"/>
                    <a:pt x="6188710" y="6350000"/>
                    <a:pt x="5986780" y="6350000"/>
                  </a:cubicBezTo>
                  <a:lnTo>
                    <a:pt x="364490" y="6350000"/>
                  </a:lnTo>
                  <a:cubicBezTo>
                    <a:pt x="163830" y="6350000"/>
                    <a:pt x="0" y="6187440"/>
                    <a:pt x="0" y="5985510"/>
                  </a:cubicBezTo>
                  <a:lnTo>
                    <a:pt x="0" y="364490"/>
                  </a:lnTo>
                  <a:cubicBezTo>
                    <a:pt x="1270" y="162560"/>
                    <a:pt x="163830" y="0"/>
                    <a:pt x="365761" y="0"/>
                  </a:cubicBezTo>
                  <a:close/>
                </a:path>
              </a:pathLst>
            </a:custGeom>
            <a:blipFill>
              <a:blip r:embed="rId2"/>
              <a:stretch>
                <a:fillRect l="-6596" r="-43326"/>
              </a:stretch>
            </a:blipFill>
          </p:spPr>
          <p:txBody>
            <a:bodyPr/>
            <a:lstStyle/>
            <a:p>
              <a:endParaRPr lang="en-US"/>
            </a:p>
          </p:txBody>
        </p:sp>
      </p:grpSp>
      <p:grpSp>
        <p:nvGrpSpPr>
          <p:cNvPr id="4" name="Group 4"/>
          <p:cNvGrpSpPr/>
          <p:nvPr/>
        </p:nvGrpSpPr>
        <p:grpSpPr>
          <a:xfrm>
            <a:off x="12086175" y="3355337"/>
            <a:ext cx="5057657" cy="6159012"/>
            <a:chOff x="0" y="0"/>
            <a:chExt cx="2138577" cy="2604273"/>
          </a:xfrm>
        </p:grpSpPr>
        <p:sp>
          <p:nvSpPr>
            <p:cNvPr id="5" name="Freeform 5"/>
            <p:cNvSpPr/>
            <p:nvPr/>
          </p:nvSpPr>
          <p:spPr>
            <a:xfrm>
              <a:off x="0" y="0"/>
              <a:ext cx="2138577" cy="2604274"/>
            </a:xfrm>
            <a:custGeom>
              <a:avLst/>
              <a:gdLst/>
              <a:ahLst/>
              <a:cxnLst/>
              <a:rect l="l" t="t" r="r" b="b"/>
              <a:pathLst>
                <a:path w="2138577" h="2604274">
                  <a:moveTo>
                    <a:pt x="2014117" y="2604273"/>
                  </a:moveTo>
                  <a:lnTo>
                    <a:pt x="124460" y="2604273"/>
                  </a:lnTo>
                  <a:cubicBezTo>
                    <a:pt x="55880" y="2604273"/>
                    <a:pt x="0" y="2548393"/>
                    <a:pt x="0" y="2479813"/>
                  </a:cubicBezTo>
                  <a:lnTo>
                    <a:pt x="0" y="124460"/>
                  </a:lnTo>
                  <a:cubicBezTo>
                    <a:pt x="0" y="55880"/>
                    <a:pt x="55880" y="0"/>
                    <a:pt x="124460" y="0"/>
                  </a:cubicBezTo>
                  <a:lnTo>
                    <a:pt x="2014117" y="0"/>
                  </a:lnTo>
                  <a:cubicBezTo>
                    <a:pt x="2082697" y="0"/>
                    <a:pt x="2138577" y="55880"/>
                    <a:pt x="2138577" y="124460"/>
                  </a:cubicBezTo>
                  <a:lnTo>
                    <a:pt x="2138577" y="2479814"/>
                  </a:lnTo>
                  <a:cubicBezTo>
                    <a:pt x="2138577" y="2548393"/>
                    <a:pt x="2082697" y="2604274"/>
                    <a:pt x="2014117" y="2604274"/>
                  </a:cubicBezTo>
                  <a:close/>
                </a:path>
              </a:pathLst>
            </a:custGeom>
            <a:solidFill>
              <a:srgbClr val="233DFF"/>
            </a:solidFill>
          </p:spPr>
          <p:txBody>
            <a:bodyPr/>
            <a:lstStyle/>
            <a:p>
              <a:endParaRPr lang="en-US"/>
            </a:p>
          </p:txBody>
        </p:sp>
      </p:grpSp>
      <p:sp>
        <p:nvSpPr>
          <p:cNvPr id="6" name="TextBox 6"/>
          <p:cNvSpPr txBox="1"/>
          <p:nvPr/>
        </p:nvSpPr>
        <p:spPr>
          <a:xfrm>
            <a:off x="12543324" y="4410193"/>
            <a:ext cx="4143360" cy="595301"/>
          </a:xfrm>
          <a:prstGeom prst="rect">
            <a:avLst/>
          </a:prstGeom>
        </p:spPr>
        <p:txBody>
          <a:bodyPr lIns="0" tIns="0" rIns="0" bIns="0" rtlCol="0" anchor="t">
            <a:spAutoFit/>
          </a:bodyPr>
          <a:lstStyle/>
          <a:p>
            <a:pPr algn="ctr">
              <a:lnSpc>
                <a:spcPts val="4417"/>
              </a:lnSpc>
            </a:pPr>
            <a:r>
              <a:rPr lang="en-US" sz="4649">
                <a:solidFill>
                  <a:srgbClr val="FFFFFF"/>
                </a:solidFill>
                <a:latin typeface="Lexend Giga Heavy"/>
              </a:rPr>
              <a:t>Reaction</a:t>
            </a:r>
          </a:p>
        </p:txBody>
      </p:sp>
      <p:sp>
        <p:nvSpPr>
          <p:cNvPr id="7" name="TextBox 7"/>
          <p:cNvSpPr txBox="1"/>
          <p:nvPr/>
        </p:nvSpPr>
        <p:spPr>
          <a:xfrm>
            <a:off x="12609266" y="6719368"/>
            <a:ext cx="4245937" cy="1042289"/>
          </a:xfrm>
          <a:prstGeom prst="rect">
            <a:avLst/>
          </a:prstGeom>
        </p:spPr>
        <p:txBody>
          <a:bodyPr lIns="0" tIns="0" rIns="0" bIns="0" rtlCol="0" anchor="t">
            <a:spAutoFit/>
          </a:bodyPr>
          <a:lstStyle/>
          <a:p>
            <a:pPr marL="604519" lvl="1" indent="-302260">
              <a:lnSpc>
                <a:spcPts val="4227"/>
              </a:lnSpc>
              <a:buFont typeface="Arial"/>
              <a:buChar char="•"/>
            </a:pPr>
            <a:r>
              <a:rPr lang="en-US" sz="2799">
                <a:solidFill>
                  <a:srgbClr val="FFFFFF"/>
                </a:solidFill>
                <a:latin typeface="Source Sans Pro"/>
              </a:rPr>
              <a:t>Non-Verbal </a:t>
            </a:r>
          </a:p>
          <a:p>
            <a:pPr marL="604519" lvl="1" indent="-302260">
              <a:lnSpc>
                <a:spcPts val="4227"/>
              </a:lnSpc>
              <a:buFont typeface="Arial"/>
              <a:buChar char="•"/>
            </a:pPr>
            <a:r>
              <a:rPr lang="en-US" sz="2799">
                <a:solidFill>
                  <a:srgbClr val="FFFFFF"/>
                </a:solidFill>
                <a:latin typeface="Source Sans Pro"/>
              </a:rPr>
              <a:t>Stamp Collecting</a:t>
            </a:r>
          </a:p>
        </p:txBody>
      </p:sp>
      <p:sp>
        <p:nvSpPr>
          <p:cNvPr id="8" name="AutoShape 8"/>
          <p:cNvSpPr/>
          <p:nvPr/>
        </p:nvSpPr>
        <p:spPr>
          <a:xfrm>
            <a:off x="12459848" y="6420555"/>
            <a:ext cx="4310311" cy="0"/>
          </a:xfrm>
          <a:prstGeom prst="line">
            <a:avLst/>
          </a:prstGeom>
          <a:ln w="28575" cap="rnd">
            <a:solidFill>
              <a:srgbClr val="FFFFFF"/>
            </a:solidFill>
            <a:prstDash val="solid"/>
            <a:headEnd type="none" w="sm" len="sm"/>
            <a:tailEnd type="none" w="sm" len="sm"/>
          </a:ln>
        </p:spPr>
        <p:txBody>
          <a:bodyPr/>
          <a:lstStyle/>
          <a:p>
            <a:endParaRPr lang="en-US"/>
          </a:p>
        </p:txBody>
      </p:sp>
      <p:sp>
        <p:nvSpPr>
          <p:cNvPr id="9" name="TextBox 9"/>
          <p:cNvSpPr txBox="1"/>
          <p:nvPr/>
        </p:nvSpPr>
        <p:spPr>
          <a:xfrm>
            <a:off x="11096072" y="1667168"/>
            <a:ext cx="6880896" cy="851096"/>
          </a:xfrm>
          <a:prstGeom prst="rect">
            <a:avLst/>
          </a:prstGeom>
        </p:spPr>
        <p:txBody>
          <a:bodyPr lIns="0" tIns="0" rIns="0" bIns="0" rtlCol="0" anchor="t">
            <a:spAutoFit/>
          </a:bodyPr>
          <a:lstStyle/>
          <a:p>
            <a:pPr algn="ctr">
              <a:lnSpc>
                <a:spcPts val="6370"/>
              </a:lnSpc>
            </a:pPr>
            <a:r>
              <a:rPr lang="en-US" sz="6706">
                <a:solidFill>
                  <a:srgbClr val="FFFFFF"/>
                </a:solidFill>
                <a:latin typeface="Lexend Giga Heavy"/>
              </a:rPr>
              <a:t>A.R.T.</a:t>
            </a:r>
          </a:p>
        </p:txBody>
      </p:sp>
      <p:sp>
        <p:nvSpPr>
          <p:cNvPr id="10" name="TextBox 10"/>
          <p:cNvSpPr txBox="1"/>
          <p:nvPr/>
        </p:nvSpPr>
        <p:spPr>
          <a:xfrm>
            <a:off x="1133674" y="2647944"/>
            <a:ext cx="8329743" cy="1575689"/>
          </a:xfrm>
          <a:prstGeom prst="rect">
            <a:avLst/>
          </a:prstGeom>
        </p:spPr>
        <p:txBody>
          <a:bodyPr lIns="0" tIns="0" rIns="0" bIns="0" rtlCol="0" anchor="t">
            <a:spAutoFit/>
          </a:bodyPr>
          <a:lstStyle/>
          <a:p>
            <a:pPr algn="ctr">
              <a:lnSpc>
                <a:spcPts val="4227"/>
              </a:lnSpc>
            </a:pPr>
            <a:r>
              <a:rPr lang="en-US" sz="2799">
                <a:solidFill>
                  <a:srgbClr val="141414"/>
                </a:solidFill>
                <a:latin typeface="Source Sans Pro"/>
              </a:rPr>
              <a:t>75% of message interpretation is from visual cues alone. In order to communicate effectively you have to be able to “fix your face” and control your body language.</a:t>
            </a:r>
          </a:p>
        </p:txBody>
      </p:sp>
      <p:sp>
        <p:nvSpPr>
          <p:cNvPr id="11" name="TextBox 11"/>
          <p:cNvSpPr txBox="1"/>
          <p:nvPr/>
        </p:nvSpPr>
        <p:spPr>
          <a:xfrm>
            <a:off x="631295" y="1957197"/>
            <a:ext cx="9334500" cy="671703"/>
          </a:xfrm>
          <a:prstGeom prst="rect">
            <a:avLst/>
          </a:prstGeom>
        </p:spPr>
        <p:txBody>
          <a:bodyPr wrap="square" lIns="0" tIns="0" rIns="0" bIns="0" rtlCol="0" anchor="t">
            <a:spAutoFit/>
          </a:bodyPr>
          <a:lstStyle/>
          <a:p>
            <a:pPr algn="ctr">
              <a:lnSpc>
                <a:spcPts val="5105"/>
              </a:lnSpc>
            </a:pPr>
            <a:r>
              <a:rPr lang="en-US" sz="4599" dirty="0">
                <a:solidFill>
                  <a:srgbClr val="233DFF"/>
                </a:solidFill>
                <a:latin typeface="Lexend Giga Bold"/>
              </a:rPr>
              <a:t>Non-Verbal Reactions</a:t>
            </a:r>
          </a:p>
        </p:txBody>
      </p:sp>
      <p:sp>
        <p:nvSpPr>
          <p:cNvPr id="12" name="TextBox 12"/>
          <p:cNvSpPr txBox="1"/>
          <p:nvPr/>
        </p:nvSpPr>
        <p:spPr>
          <a:xfrm>
            <a:off x="1186162" y="6401775"/>
            <a:ext cx="8329743" cy="508889"/>
          </a:xfrm>
          <a:prstGeom prst="rect">
            <a:avLst/>
          </a:prstGeom>
        </p:spPr>
        <p:txBody>
          <a:bodyPr lIns="0" tIns="0" rIns="0" bIns="0" rtlCol="0" anchor="t">
            <a:spAutoFit/>
          </a:bodyPr>
          <a:lstStyle/>
          <a:p>
            <a:pPr algn="ctr">
              <a:lnSpc>
                <a:spcPts val="4227"/>
              </a:lnSpc>
            </a:pPr>
            <a:r>
              <a:rPr lang="en-US" sz="2799">
                <a:solidFill>
                  <a:srgbClr val="141414"/>
                </a:solidFill>
                <a:latin typeface="Source Sans Pro"/>
              </a:rPr>
              <a:t>You collect enough stamps you go postal.</a:t>
            </a:r>
          </a:p>
        </p:txBody>
      </p:sp>
      <p:sp>
        <p:nvSpPr>
          <p:cNvPr id="13" name="TextBox 13"/>
          <p:cNvSpPr txBox="1"/>
          <p:nvPr/>
        </p:nvSpPr>
        <p:spPr>
          <a:xfrm>
            <a:off x="1081187" y="5626209"/>
            <a:ext cx="8434717" cy="671703"/>
          </a:xfrm>
          <a:prstGeom prst="rect">
            <a:avLst/>
          </a:prstGeom>
        </p:spPr>
        <p:txBody>
          <a:bodyPr lIns="0" tIns="0" rIns="0" bIns="0" rtlCol="0" anchor="t">
            <a:spAutoFit/>
          </a:bodyPr>
          <a:lstStyle/>
          <a:p>
            <a:pPr algn="ctr">
              <a:lnSpc>
                <a:spcPts val="5105"/>
              </a:lnSpc>
            </a:pPr>
            <a:r>
              <a:rPr lang="en-US" sz="4599">
                <a:solidFill>
                  <a:srgbClr val="233DFF"/>
                </a:solidFill>
                <a:latin typeface="Lexend Giga Bold"/>
              </a:rPr>
              <a:t>Stamp Collecting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5" ma:contentTypeDescription="Create a new document." ma:contentTypeScope="" ma:versionID="b5fa590b7f45a361efbe31527972df3a">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b01e48d6b3b521a7505fc0082122531f"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AAB830-2E14-44FC-A724-336AE5F63167}"/>
</file>

<file path=customXml/itemProps2.xml><?xml version="1.0" encoding="utf-8"?>
<ds:datastoreItem xmlns:ds="http://schemas.openxmlformats.org/officeDocument/2006/customXml" ds:itemID="{B4B4E6D3-312D-41FB-AA6D-FECC9008B737}"/>
</file>

<file path=docProps/app.xml><?xml version="1.0" encoding="utf-8"?>
<Properties xmlns="http://schemas.openxmlformats.org/officeDocument/2006/extended-properties" xmlns:vt="http://schemas.openxmlformats.org/officeDocument/2006/docPropsVTypes">
  <TotalTime>4</TotalTime>
  <Words>656</Words>
  <Application>Microsoft Macintosh PowerPoint</Application>
  <PresentationFormat>Custom</PresentationFormat>
  <Paragraphs>153</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Lexend Giga Medium</vt:lpstr>
      <vt:lpstr>Source Sans Pro</vt:lpstr>
      <vt:lpstr>Lexend Giga</vt:lpstr>
      <vt:lpstr>Source Sans Pro Bold</vt:lpstr>
      <vt:lpstr>Arial</vt:lpstr>
      <vt:lpstr>Lexend Giga Heavy</vt:lpstr>
      <vt:lpstr>Calibri</vt:lpstr>
      <vt:lpstr>Lexend Giga Bold</vt:lpstr>
      <vt:lpstr>Hammersmith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EI Webinar</dc:title>
  <cp:lastModifiedBy>Stevie Dawn Carter</cp:lastModifiedBy>
  <cp:revision>2</cp:revision>
  <dcterms:created xsi:type="dcterms:W3CDTF">2006-08-16T00:00:00Z</dcterms:created>
  <dcterms:modified xsi:type="dcterms:W3CDTF">2024-04-18T13:42:55Z</dcterms:modified>
  <dc:identifier>DAF7RzTybRY</dc:identifier>
</cp:coreProperties>
</file>