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60" r:id="rId3"/>
    <p:sldId id="267" r:id="rId4"/>
    <p:sldId id="268" r:id="rId5"/>
    <p:sldId id="269" r:id="rId6"/>
    <p:sldId id="264" r:id="rId7"/>
    <p:sldId id="265" r:id="rId8"/>
    <p:sldId id="270" r:id="rId9"/>
    <p:sldId id="271" r:id="rId10"/>
    <p:sldId id="272" r:id="rId11"/>
    <p:sldId id="273" r:id="rId12"/>
    <p:sldId id="274" r:id="rId13"/>
    <p:sldId id="275" r:id="rId14"/>
    <p:sldId id="258" r:id="rId15"/>
    <p:sldId id="263" r:id="rId16"/>
    <p:sldId id="276" r:id="rId17"/>
    <p:sldId id="277" r:id="rId18"/>
    <p:sldId id="278" r:id="rId19"/>
    <p:sldId id="279" r:id="rId20"/>
    <p:sldId id="280" r:id="rId21"/>
    <p:sldId id="281" r:id="rId22"/>
    <p:sldId id="257" r:id="rId23"/>
    <p:sldId id="266" r:id="rId24"/>
    <p:sldId id="282" r:id="rId25"/>
    <p:sldId id="283" r:id="rId26"/>
    <p:sldId id="284" r:id="rId27"/>
    <p:sldId id="285" r:id="rId28"/>
    <p:sldId id="286" r:id="rId29"/>
    <p:sldId id="287" r:id="rId30"/>
    <p:sldId id="26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B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3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9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84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6092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41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4255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47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7986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3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27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1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2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95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94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02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311E2-A9E1-476F-B62D-1D8CDBFFBC18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0C40BE-2A2A-425C-A451-6DB340EF6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C41BF-8500-41A0-BB52-E4613B71E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5968" y="4575878"/>
            <a:ext cx="8288032" cy="1520121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AWARDS PRESENTATION</a:t>
            </a:r>
          </a:p>
        </p:txBody>
      </p:sp>
      <p:pic>
        <p:nvPicPr>
          <p:cNvPr id="1026" name="Picture 2" descr="TMHRA">
            <a:extLst>
              <a:ext uri="{FF2B5EF4-FFF2-40B4-BE49-F238E27FC236}">
                <a16:creationId xmlns:a16="http://schemas.microsoft.com/office/drawing/2014/main" id="{40C57DE2-A123-24FC-2A09-212C9D615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5968" y="1789120"/>
            <a:ext cx="8288033" cy="2444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840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183883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sz="3200" dirty="0"/>
              <a:t>Population 25,000 and under</a:t>
            </a:r>
            <a:br>
              <a:rPr lang="en-US" sz="3200" b="1" dirty="0"/>
            </a:br>
            <a:r>
              <a:rPr lang="en-US" sz="4400" b="1" dirty="0"/>
              <a:t>TMHRA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564" y="2261062"/>
            <a:ext cx="8829056" cy="34760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8000" b="1" dirty="0"/>
              <a:t>   </a:t>
            </a:r>
            <a:r>
              <a:rPr lang="en-US" sz="8000" b="1" dirty="0" err="1"/>
              <a:t>Fallan</a:t>
            </a:r>
            <a:r>
              <a:rPr lang="en-US" sz="8000" b="1" dirty="0"/>
              <a:t> Carrillo</a:t>
            </a:r>
          </a:p>
          <a:p>
            <a:pPr marL="0" indent="0" algn="ctr">
              <a:buNone/>
            </a:pPr>
            <a:r>
              <a:rPr lang="en-US" sz="5400" dirty="0"/>
              <a:t>City of Princeton</a:t>
            </a:r>
          </a:p>
          <a:p>
            <a:pPr marL="0" indent="0">
              <a:buNone/>
            </a:pPr>
            <a:endParaRPr lang="en-US" sz="80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4842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3"/>
            <a:ext cx="8596668" cy="22544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Award of Honor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22" y="3052684"/>
            <a:ext cx="8785844" cy="271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Cailin Cronin</a:t>
            </a:r>
          </a:p>
          <a:p>
            <a:pPr marL="0" indent="0" algn="ctr">
              <a:buNone/>
            </a:pPr>
            <a:r>
              <a:rPr lang="en-US" sz="5400" dirty="0"/>
              <a:t>City of New Braunfels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03096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3"/>
            <a:ext cx="8596668" cy="22544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Award of Distinction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22" y="3052684"/>
            <a:ext cx="8785844" cy="271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Stacy Martinez</a:t>
            </a:r>
          </a:p>
          <a:p>
            <a:pPr marL="0" indent="0" algn="ctr">
              <a:buNone/>
            </a:pPr>
            <a:r>
              <a:rPr lang="en-US" sz="6600" dirty="0"/>
              <a:t>City of Farmers Branch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945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3"/>
            <a:ext cx="8596668" cy="22544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TMHRA Award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122" y="3052684"/>
            <a:ext cx="8785844" cy="27108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Karissa Steer</a:t>
            </a:r>
          </a:p>
          <a:p>
            <a:pPr marL="0" indent="0" algn="ctr">
              <a:buNone/>
            </a:pPr>
            <a:r>
              <a:rPr lang="en-US" sz="6600" dirty="0"/>
              <a:t>City of League City</a:t>
            </a:r>
          </a:p>
          <a:p>
            <a:pPr marL="0" indent="0" algn="ctr">
              <a:buNone/>
            </a:pPr>
            <a:endParaRPr lang="en-US" sz="80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9495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9604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50564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Melanie Glaze </a:t>
            </a:r>
            <a:r>
              <a:rPr lang="en-US" sz="3200" dirty="0"/>
              <a:t>– City of Bellaire</a:t>
            </a:r>
          </a:p>
          <a:p>
            <a:pPr marL="0" indent="0">
              <a:buNone/>
            </a:pPr>
            <a:r>
              <a:rPr lang="en-US" sz="3200" b="1" dirty="0"/>
              <a:t>Passion Hayes </a:t>
            </a:r>
            <a:r>
              <a:rPr lang="en-US" sz="3200" dirty="0"/>
              <a:t>– City of Addison</a:t>
            </a:r>
          </a:p>
          <a:p>
            <a:pPr marL="0" indent="0">
              <a:buNone/>
            </a:pPr>
            <a:r>
              <a:rPr lang="en-US" sz="3200" b="1" dirty="0"/>
              <a:t>Pamela Sanders </a:t>
            </a:r>
            <a:r>
              <a:rPr lang="en-US" sz="3200" dirty="0"/>
              <a:t>– City of Elgin</a:t>
            </a:r>
          </a:p>
          <a:p>
            <a:pPr marL="0" indent="0">
              <a:buNone/>
            </a:pPr>
            <a:r>
              <a:rPr lang="en-US" sz="3200" b="1" dirty="0"/>
              <a:t>Kimberly </a:t>
            </a:r>
            <a:r>
              <a:rPr lang="en-US" sz="3200" b="1" dirty="0" err="1"/>
              <a:t>Meismer</a:t>
            </a:r>
            <a:r>
              <a:rPr lang="en-US" sz="3200" b="1" dirty="0"/>
              <a:t> </a:t>
            </a:r>
            <a:r>
              <a:rPr lang="en-US" sz="3200" dirty="0"/>
              <a:t>– City of Kerrville</a:t>
            </a:r>
          </a:p>
          <a:p>
            <a:pPr marL="0" indent="0">
              <a:buNone/>
            </a:pPr>
            <a:r>
              <a:rPr lang="en-US" sz="3200" b="1" dirty="0"/>
              <a:t>Gerardo Villarreal </a:t>
            </a:r>
            <a:r>
              <a:rPr lang="en-US" sz="3200" dirty="0"/>
              <a:t>– City of Palmview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3122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72" y="320287"/>
            <a:ext cx="8768591" cy="184030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b="1" dirty="0"/>
              <a:t>Population 25,001 and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372" y="2656941"/>
            <a:ext cx="8474990" cy="3252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Lindsey Cox – </a:t>
            </a:r>
            <a:r>
              <a:rPr lang="en-US" sz="3200" dirty="0"/>
              <a:t>City of New Braunfels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Lizette Gomez – </a:t>
            </a:r>
            <a:r>
              <a:rPr lang="en-US" sz="3200" dirty="0"/>
              <a:t>City of Edinburg</a:t>
            </a:r>
          </a:p>
          <a:p>
            <a:pPr marL="0" indent="0">
              <a:buNone/>
            </a:pPr>
            <a:r>
              <a:rPr lang="en-US" sz="3200" b="1" dirty="0"/>
              <a:t>Pamela Williams – </a:t>
            </a:r>
            <a:r>
              <a:rPr lang="en-US" sz="3200" dirty="0"/>
              <a:t>City of Abilene</a:t>
            </a:r>
          </a:p>
          <a:p>
            <a:pPr marL="0" indent="0">
              <a:buNone/>
            </a:pPr>
            <a:r>
              <a:rPr lang="en-US" sz="3200" b="1" dirty="0"/>
              <a:t>Bianca Van Horn – </a:t>
            </a:r>
            <a:r>
              <a:rPr lang="en-US" sz="3200" dirty="0"/>
              <a:t>City of Farmers Branch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72412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55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25,000 and Under</a:t>
            </a:r>
            <a:br>
              <a:rPr lang="en-US" b="1" dirty="0"/>
            </a:br>
            <a:r>
              <a:rPr lang="en-US" sz="4400" b="1" dirty="0"/>
              <a:t>Award of Honor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48" y="332081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Gerardo Villarreal </a:t>
            </a:r>
          </a:p>
          <a:p>
            <a:pPr marL="0" indent="0" algn="ctr">
              <a:buNone/>
            </a:pPr>
            <a:r>
              <a:rPr lang="en-US" sz="6000" dirty="0"/>
              <a:t>City of Palmview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8666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55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25,000 and Under</a:t>
            </a:r>
            <a:br>
              <a:rPr lang="en-US" b="1" dirty="0"/>
            </a:br>
            <a:r>
              <a:rPr lang="en-US" sz="4400" b="1" dirty="0"/>
              <a:t>Award of Distinction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48" y="332081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Passion Hayes</a:t>
            </a:r>
          </a:p>
          <a:p>
            <a:pPr marL="0" indent="0" algn="ctr">
              <a:buNone/>
            </a:pPr>
            <a:r>
              <a:rPr lang="en-US" sz="6000" dirty="0"/>
              <a:t>Town of Addison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3051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455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25,000 and Under</a:t>
            </a:r>
            <a:br>
              <a:rPr lang="en-US" dirty="0"/>
            </a:br>
            <a:r>
              <a:rPr lang="en-US" sz="4400" b="1" dirty="0"/>
              <a:t>TMHRA Award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748" y="3320819"/>
            <a:ext cx="8596668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7200" b="1" dirty="0"/>
              <a:t>Melanie Glaze</a:t>
            </a:r>
          </a:p>
          <a:p>
            <a:pPr marL="0" indent="0" algn="ctr">
              <a:buNone/>
            </a:pPr>
            <a:r>
              <a:rPr lang="en-US" sz="6000" dirty="0"/>
              <a:t>City of Bellaire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0157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72" y="320287"/>
            <a:ext cx="8768591" cy="26501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Award of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583" y="3144621"/>
            <a:ext cx="8474990" cy="3252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Lizette Gomez </a:t>
            </a:r>
          </a:p>
          <a:p>
            <a:pPr marL="0" indent="0" algn="ctr">
              <a:buNone/>
            </a:pPr>
            <a:r>
              <a:rPr lang="en-US" sz="5400" dirty="0"/>
              <a:t>City of Edinburg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3877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Lone or Almost </a:t>
            </a:r>
            <a:r>
              <a:rPr lang="en-US" sz="4400" b="1" dirty="0" err="1"/>
              <a:t>aLone</a:t>
            </a:r>
            <a:r>
              <a:rPr lang="en-US" sz="4400" b="1" dirty="0"/>
              <a:t> Ranger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22786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Christina Arquette – </a:t>
            </a:r>
            <a:r>
              <a:rPr lang="en-US" sz="3200" dirty="0"/>
              <a:t>City of Bridgeport</a:t>
            </a:r>
          </a:p>
          <a:p>
            <a:pPr marL="0" indent="0">
              <a:buNone/>
            </a:pPr>
            <a:r>
              <a:rPr lang="en-US" sz="3200" b="1" dirty="0"/>
              <a:t>Veronica Gamboa – </a:t>
            </a:r>
            <a:r>
              <a:rPr lang="en-US" sz="3200" dirty="0"/>
              <a:t>Town of Edgecliff Village</a:t>
            </a:r>
          </a:p>
          <a:p>
            <a:pPr marL="0" indent="0">
              <a:buNone/>
            </a:pPr>
            <a:r>
              <a:rPr lang="en-US" sz="3200" b="1" dirty="0"/>
              <a:t>Laura Capps – </a:t>
            </a:r>
            <a:r>
              <a:rPr lang="en-US" sz="3200" dirty="0"/>
              <a:t>City of Jersey Village</a:t>
            </a:r>
          </a:p>
          <a:p>
            <a:pPr marL="0" indent="0">
              <a:buNone/>
            </a:pPr>
            <a:r>
              <a:rPr lang="en-US" sz="3200" b="1" dirty="0"/>
              <a:t>Dinah Jacobs – </a:t>
            </a:r>
            <a:r>
              <a:rPr lang="en-US" sz="3200" dirty="0"/>
              <a:t>City of Columbus</a:t>
            </a:r>
          </a:p>
          <a:p>
            <a:pPr marL="0" indent="0">
              <a:buNone/>
            </a:pPr>
            <a:r>
              <a:rPr lang="en-US" sz="3200" b="1" dirty="0"/>
              <a:t>Shannon Edwards – </a:t>
            </a:r>
            <a:r>
              <a:rPr lang="en-US" sz="3200" dirty="0"/>
              <a:t>City of Josephine</a:t>
            </a:r>
          </a:p>
          <a:p>
            <a:pPr marL="0" indent="0">
              <a:buNone/>
            </a:pPr>
            <a:r>
              <a:rPr lang="en-US" sz="3200" b="1" dirty="0"/>
              <a:t>Maura Cardenas – </a:t>
            </a:r>
            <a:r>
              <a:rPr lang="en-US" sz="3200" dirty="0"/>
              <a:t>City of Willis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44951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72" y="320287"/>
            <a:ext cx="8768591" cy="26501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Award of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583" y="3144621"/>
            <a:ext cx="8474990" cy="3252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Pamela Williams</a:t>
            </a:r>
          </a:p>
          <a:p>
            <a:pPr marL="0" indent="0" algn="ctr">
              <a:buNone/>
            </a:pPr>
            <a:r>
              <a:rPr lang="en-US" sz="5400" dirty="0"/>
              <a:t>City of Abilene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5176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372" y="320287"/>
            <a:ext cx="8768591" cy="26501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MANAGEMENT PROFESSIONAL OF THE YEAR</a:t>
            </a:r>
            <a:br>
              <a:rPr lang="en-US" sz="4400" b="1" dirty="0"/>
            </a:br>
            <a:r>
              <a:rPr lang="en-US" dirty="0"/>
              <a:t>Population 25,001 and Over</a:t>
            </a:r>
            <a:br>
              <a:rPr lang="en-US" b="1" dirty="0"/>
            </a:br>
            <a:r>
              <a:rPr lang="en-US" sz="4400" b="1" dirty="0"/>
              <a:t>TMHRA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583" y="3144621"/>
            <a:ext cx="8474990" cy="32521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Lindsey Cox </a:t>
            </a:r>
          </a:p>
          <a:p>
            <a:pPr marL="0" indent="0" algn="ctr">
              <a:buNone/>
            </a:pPr>
            <a:r>
              <a:rPr lang="en-US" sz="5400" dirty="0"/>
              <a:t>City of New Braunfels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365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City of Dickinson</a:t>
            </a:r>
          </a:p>
          <a:p>
            <a:pPr marL="0" indent="0" algn="ctr">
              <a:buNone/>
            </a:pPr>
            <a:r>
              <a:rPr lang="en-US" sz="3200" b="1" dirty="0"/>
              <a:t>City of Hewitt</a:t>
            </a:r>
          </a:p>
          <a:p>
            <a:pPr marL="0" indent="0" algn="ctr">
              <a:buNone/>
            </a:pPr>
            <a:r>
              <a:rPr lang="en-US" sz="3200" b="1" dirty="0"/>
              <a:t>City of Kerrville</a:t>
            </a:r>
          </a:p>
        </p:txBody>
      </p:sp>
    </p:spTree>
    <p:extLst>
      <p:ext uri="{BB962C8B-B14F-4D97-AF65-F5344CB8AC3E}">
        <p14:creationId xmlns:p14="http://schemas.microsoft.com/office/powerpoint/2010/main" val="2375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/>
              <a:t>HUMAN RESOURCES IMPACT AWARD</a:t>
            </a:r>
            <a:br>
              <a:rPr lang="en-US" sz="4400" b="1"/>
            </a:br>
            <a:r>
              <a:rPr lang="en-US" sz="4400" b="1"/>
              <a:t>Population 25,001 and Over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/>
              <a:t>City of Abilene</a:t>
            </a:r>
          </a:p>
          <a:p>
            <a:pPr marL="0" indent="0">
              <a:buNone/>
            </a:pPr>
            <a:r>
              <a:rPr lang="en-US" sz="3500" b="1"/>
              <a:t>City of Austin</a:t>
            </a:r>
          </a:p>
          <a:p>
            <a:pPr marL="0" indent="0">
              <a:buNone/>
            </a:pPr>
            <a:r>
              <a:rPr lang="en-US" sz="3500" b="1"/>
              <a:t>City of Brownsville</a:t>
            </a:r>
          </a:p>
          <a:p>
            <a:pPr marL="0" indent="0">
              <a:buNone/>
            </a:pPr>
            <a:r>
              <a:rPr lang="en-US" sz="3500" b="1"/>
              <a:t>City of Farmers Branch</a:t>
            </a:r>
          </a:p>
          <a:p>
            <a:pPr marL="0" indent="0">
              <a:buNone/>
            </a:pPr>
            <a:r>
              <a:rPr lang="en-US" sz="3500" b="1"/>
              <a:t>City of Harker Heights</a:t>
            </a:r>
          </a:p>
          <a:p>
            <a:pPr marL="0" indent="0">
              <a:buNone/>
            </a:pPr>
            <a:endParaRPr lang="en-US" sz="3500" b="1"/>
          </a:p>
          <a:p>
            <a:pPr marL="0" indent="0" algn="ctr">
              <a:buNone/>
            </a:pPr>
            <a:endParaRPr lang="en-US" sz="3200" b="1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A2DD97-3EE0-7C3F-3098-3BD9CBCDE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2" cy="40878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City of McAllen</a:t>
            </a:r>
          </a:p>
          <a:p>
            <a:pPr marL="0" indent="0">
              <a:buNone/>
            </a:pPr>
            <a:r>
              <a:rPr lang="en-US" sz="3200" b="1" dirty="0"/>
              <a:t>City of McKinney</a:t>
            </a:r>
          </a:p>
          <a:p>
            <a:pPr marL="0" indent="0">
              <a:buNone/>
            </a:pPr>
            <a:r>
              <a:rPr lang="en-US" sz="3200" b="1" dirty="0"/>
              <a:t>City of New Braunfels</a:t>
            </a:r>
          </a:p>
          <a:p>
            <a:pPr marL="0" indent="0">
              <a:buNone/>
            </a:pPr>
            <a:r>
              <a:rPr lang="en-US" sz="3200" b="1" dirty="0"/>
              <a:t>City of Pflugerville</a:t>
            </a:r>
          </a:p>
          <a:p>
            <a:pPr marL="0" indent="0">
              <a:buNone/>
            </a:pPr>
            <a:r>
              <a:rPr lang="en-US" sz="3200" b="1" dirty="0"/>
              <a:t>City of Tyler</a:t>
            </a:r>
          </a:p>
          <a:p>
            <a:pPr marL="0" indent="0">
              <a:buNone/>
            </a:pPr>
            <a:r>
              <a:rPr lang="en-US" sz="3200" b="1"/>
              <a:t>Town of Little Elm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8731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1169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400" dirty="0"/>
              <a:t>Population 25,000 and Under</a:t>
            </a:r>
            <a:br>
              <a:rPr lang="en-US" sz="4400" b="1" dirty="0"/>
            </a:br>
            <a:r>
              <a:rPr lang="en-US" sz="4400" b="1" dirty="0"/>
              <a:t>Award of Honor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74" y="3113783"/>
            <a:ext cx="8596668" cy="256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City of Hewitt</a:t>
            </a:r>
          </a:p>
        </p:txBody>
      </p:sp>
    </p:spTree>
    <p:extLst>
      <p:ext uri="{BB962C8B-B14F-4D97-AF65-F5344CB8AC3E}">
        <p14:creationId xmlns:p14="http://schemas.microsoft.com/office/powerpoint/2010/main" val="2154364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1169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400" dirty="0"/>
              <a:t>Population 25,000 and Under</a:t>
            </a:r>
            <a:br>
              <a:rPr lang="en-US" sz="4400" b="1" dirty="0"/>
            </a:br>
            <a:r>
              <a:rPr lang="en-US" sz="4400" b="1" dirty="0"/>
              <a:t>Award of Distinction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74" y="3113783"/>
            <a:ext cx="8596668" cy="256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City of Kerrville</a:t>
            </a:r>
          </a:p>
        </p:txBody>
      </p:sp>
    </p:spTree>
    <p:extLst>
      <p:ext uri="{BB962C8B-B14F-4D97-AF65-F5344CB8AC3E}">
        <p14:creationId xmlns:p14="http://schemas.microsoft.com/office/powerpoint/2010/main" val="2174675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21169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400" dirty="0"/>
              <a:t>Population 25,000 and Under</a:t>
            </a:r>
            <a:br>
              <a:rPr lang="en-US" sz="4400" b="1" dirty="0"/>
            </a:br>
            <a:r>
              <a:rPr lang="en-US" sz="4400" b="1" dirty="0"/>
              <a:t>TMHRA Award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74" y="3113783"/>
            <a:ext cx="8596668" cy="25610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City of Dickinson</a:t>
            </a:r>
          </a:p>
        </p:txBody>
      </p:sp>
    </p:spTree>
    <p:extLst>
      <p:ext uri="{BB962C8B-B14F-4D97-AF65-F5344CB8AC3E}">
        <p14:creationId xmlns:p14="http://schemas.microsoft.com/office/powerpoint/2010/main" val="108346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897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000" dirty="0"/>
              <a:t>Population 25,001 and Over</a:t>
            </a:r>
            <a:br>
              <a:rPr lang="en-US" sz="4000" dirty="0"/>
            </a:br>
            <a:r>
              <a:rPr lang="en-US" sz="4000" b="1" dirty="0"/>
              <a:t>Award of Honor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A2DD97-3EE0-7C3F-3098-3BD9CBCD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6489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8000" b="1" dirty="0"/>
              <a:t>City of McKinney</a:t>
            </a:r>
          </a:p>
        </p:txBody>
      </p:sp>
    </p:spTree>
    <p:extLst>
      <p:ext uri="{BB962C8B-B14F-4D97-AF65-F5344CB8AC3E}">
        <p14:creationId xmlns:p14="http://schemas.microsoft.com/office/powerpoint/2010/main" val="392414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897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000" dirty="0"/>
              <a:t>Population 25,001 and Over</a:t>
            </a:r>
            <a:br>
              <a:rPr lang="en-US" sz="4000" dirty="0"/>
            </a:br>
            <a:r>
              <a:rPr lang="en-US" sz="4000" b="1" dirty="0"/>
              <a:t>Award of Distinction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A2DD97-3EE0-7C3F-3098-3BD9CBCD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6489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8000" b="1" dirty="0"/>
              <a:t>City of </a:t>
            </a:r>
          </a:p>
          <a:p>
            <a:pPr marL="0" indent="0" algn="ctr">
              <a:buNone/>
            </a:pPr>
            <a:r>
              <a:rPr lang="en-US" sz="8000" b="1" dirty="0"/>
              <a:t>New Braunfels</a:t>
            </a:r>
          </a:p>
        </p:txBody>
      </p:sp>
    </p:spTree>
    <p:extLst>
      <p:ext uri="{BB962C8B-B14F-4D97-AF65-F5344CB8AC3E}">
        <p14:creationId xmlns:p14="http://schemas.microsoft.com/office/powerpoint/2010/main" val="155058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88976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HUMAN RESOURCES IMPACT AWARD</a:t>
            </a:r>
            <a:br>
              <a:rPr lang="en-US" sz="4400" b="1" dirty="0"/>
            </a:br>
            <a:r>
              <a:rPr lang="en-US" sz="4000" dirty="0"/>
              <a:t>Population 25,001 and Over</a:t>
            </a:r>
            <a:br>
              <a:rPr lang="en-US" sz="4000" dirty="0"/>
            </a:br>
            <a:r>
              <a:rPr lang="en-US" sz="4000" b="1" dirty="0"/>
              <a:t>TMHRA Award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A2DD97-3EE0-7C3F-3098-3BD9CBCDE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66489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8000" b="1" dirty="0"/>
              <a:t>City of McAllen</a:t>
            </a:r>
          </a:p>
        </p:txBody>
      </p:sp>
    </p:spTree>
    <p:extLst>
      <p:ext uri="{BB962C8B-B14F-4D97-AF65-F5344CB8AC3E}">
        <p14:creationId xmlns:p14="http://schemas.microsoft.com/office/powerpoint/2010/main" val="321053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0E90F-5F7E-A1A2-081B-BEB81BC7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Lone or Almost </a:t>
            </a:r>
            <a:r>
              <a:rPr lang="en-US" b="1" dirty="0" err="1"/>
              <a:t>aLone</a:t>
            </a:r>
            <a:r>
              <a:rPr lang="en-US" b="1" dirty="0"/>
              <a:t> Ranger </a:t>
            </a:r>
            <a:br>
              <a:rPr lang="en-US" dirty="0"/>
            </a:br>
            <a:r>
              <a:rPr lang="en-US" sz="4000" b="1" dirty="0"/>
              <a:t>Award of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E0E67-FED8-7905-9A63-F66CEE828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342273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8000" b="1" dirty="0"/>
              <a:t>Christina Arquette</a:t>
            </a:r>
          </a:p>
          <a:p>
            <a:pPr marL="0" indent="0" algn="ctr">
              <a:buNone/>
            </a:pPr>
            <a:r>
              <a:rPr lang="en-US" sz="5400" dirty="0"/>
              <a:t>City of Bridgeport</a:t>
            </a:r>
          </a:p>
        </p:txBody>
      </p:sp>
    </p:spTree>
    <p:extLst>
      <p:ext uri="{BB962C8B-B14F-4D97-AF65-F5344CB8AC3E}">
        <p14:creationId xmlns:p14="http://schemas.microsoft.com/office/powerpoint/2010/main" val="204633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b="1"/>
              <a:t>AWARDS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000" b="1" dirty="0"/>
              <a:t>Cat Schlueter, </a:t>
            </a:r>
            <a:r>
              <a:rPr lang="en-US" sz="2000" dirty="0"/>
              <a:t>City of </a:t>
            </a:r>
            <a:r>
              <a:rPr lang="en-US" sz="2000" dirty="0" err="1"/>
              <a:t>Azle</a:t>
            </a:r>
            <a:r>
              <a:rPr lang="en-US" sz="2000" b="1" dirty="0"/>
              <a:t> – </a:t>
            </a:r>
            <a:r>
              <a:rPr lang="en-US" sz="2000" dirty="0"/>
              <a:t>Chair</a:t>
            </a:r>
          </a:p>
          <a:p>
            <a:pPr marL="0" indent="0">
              <a:buNone/>
            </a:pPr>
            <a:r>
              <a:rPr lang="en-US" sz="2000" b="1" dirty="0"/>
              <a:t>LaShon Gros, </a:t>
            </a:r>
            <a:r>
              <a:rPr lang="en-US" sz="2000" dirty="0"/>
              <a:t>City of Taylor </a:t>
            </a:r>
            <a:r>
              <a:rPr lang="en-US" sz="2000" b="1" dirty="0"/>
              <a:t>– </a:t>
            </a:r>
            <a:r>
              <a:rPr lang="en-US" sz="2000" dirty="0"/>
              <a:t>Co-chair</a:t>
            </a:r>
          </a:p>
          <a:p>
            <a:pPr marL="0" indent="0">
              <a:buNone/>
            </a:pPr>
            <a:r>
              <a:rPr lang="en-US" sz="2000" b="1" dirty="0"/>
              <a:t>Luis Alayon, </a:t>
            </a:r>
            <a:r>
              <a:rPr lang="en-US" sz="2000" dirty="0"/>
              <a:t>City of Abilene  – Voting Member</a:t>
            </a:r>
          </a:p>
          <a:p>
            <a:pPr marL="0" indent="0">
              <a:buNone/>
            </a:pPr>
            <a:r>
              <a:rPr lang="en-US" sz="2000" b="1" dirty="0"/>
              <a:t>J.W. Bramlett, </a:t>
            </a:r>
            <a:r>
              <a:rPr lang="en-US" sz="2000" dirty="0"/>
              <a:t>Texarkana –</a:t>
            </a:r>
            <a:r>
              <a:rPr lang="en-US" sz="2000" b="1" dirty="0"/>
              <a:t> </a:t>
            </a:r>
            <a:r>
              <a:rPr lang="en-US" sz="2000" dirty="0"/>
              <a:t>Voting Member</a:t>
            </a:r>
          </a:p>
          <a:p>
            <a:pPr marL="0" indent="0">
              <a:buNone/>
            </a:pPr>
            <a:r>
              <a:rPr lang="en-US" sz="2000" b="1" dirty="0"/>
              <a:t>Fallon Carrillo, </a:t>
            </a:r>
            <a:r>
              <a:rPr lang="en-US" sz="2000" dirty="0"/>
              <a:t>City of Princeton – Voting Member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Sunny Lindt, </a:t>
            </a:r>
            <a:r>
              <a:rPr lang="en-US" sz="2000" dirty="0"/>
              <a:t>City of Grapevine – Voting Member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200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0E90F-5F7E-A1A2-081B-BEB81BC7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Lone or Almost </a:t>
            </a:r>
            <a:r>
              <a:rPr lang="en-US" b="1" dirty="0" err="1"/>
              <a:t>aLone</a:t>
            </a:r>
            <a:r>
              <a:rPr lang="en-US" b="1" dirty="0"/>
              <a:t> Ranger </a:t>
            </a:r>
            <a:br>
              <a:rPr lang="en-US" dirty="0"/>
            </a:br>
            <a:r>
              <a:rPr lang="en-US" sz="4000" b="1" dirty="0"/>
              <a:t>Award of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E0E67-FED8-7905-9A63-F66CEE828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900" dirty="0"/>
          </a:p>
          <a:p>
            <a:pPr marL="0" indent="0" algn="ctr">
              <a:buNone/>
            </a:pPr>
            <a:r>
              <a:rPr lang="en-US" sz="8000" b="1" dirty="0"/>
              <a:t>Veronica Gamboa</a:t>
            </a:r>
          </a:p>
          <a:p>
            <a:pPr marL="0" indent="0" algn="ctr">
              <a:buNone/>
            </a:pPr>
            <a:r>
              <a:rPr lang="en-US" sz="5400" dirty="0"/>
              <a:t>Town </a:t>
            </a:r>
            <a:r>
              <a:rPr lang="en-US" sz="5400"/>
              <a:t>of Edgecliff </a:t>
            </a:r>
            <a:r>
              <a:rPr lang="en-US" sz="5400" dirty="0"/>
              <a:t>Village</a:t>
            </a:r>
          </a:p>
        </p:txBody>
      </p:sp>
    </p:spTree>
    <p:extLst>
      <p:ext uri="{BB962C8B-B14F-4D97-AF65-F5344CB8AC3E}">
        <p14:creationId xmlns:p14="http://schemas.microsoft.com/office/powerpoint/2010/main" val="377354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0E90F-5F7E-A1A2-081B-BEB81BC7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Lone or Almost </a:t>
            </a:r>
            <a:r>
              <a:rPr lang="en-US" b="1" dirty="0" err="1"/>
              <a:t>aLone</a:t>
            </a:r>
            <a:r>
              <a:rPr lang="en-US" b="1" dirty="0"/>
              <a:t> Ranger </a:t>
            </a:r>
            <a:br>
              <a:rPr lang="en-US" dirty="0"/>
            </a:br>
            <a:r>
              <a:rPr lang="en-US" sz="4000" b="1" dirty="0"/>
              <a:t>TMHRA Award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E0E67-FED8-7905-9A63-F66CEE828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8000" b="1" dirty="0"/>
              <a:t>Laura Capps</a:t>
            </a:r>
          </a:p>
          <a:p>
            <a:pPr marL="0" indent="0" algn="ctr">
              <a:buNone/>
            </a:pPr>
            <a:r>
              <a:rPr lang="en-US" sz="5400" dirty="0"/>
              <a:t>City of Jersey Village</a:t>
            </a:r>
          </a:p>
        </p:txBody>
      </p:sp>
    </p:spTree>
    <p:extLst>
      <p:ext uri="{BB962C8B-B14F-4D97-AF65-F5344CB8AC3E}">
        <p14:creationId xmlns:p14="http://schemas.microsoft.com/office/powerpoint/2010/main" val="1914859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sz="3200" b="1" dirty="0"/>
              <a:t>Population 25,000 and under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722786"/>
            <a:ext cx="8949745" cy="48677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Alana Cohen </a:t>
            </a:r>
            <a:r>
              <a:rPr lang="en-US" sz="3200" dirty="0"/>
              <a:t>– City of Lucas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Dinah Jacobs </a:t>
            </a:r>
            <a:r>
              <a:rPr lang="en-US" sz="3200" dirty="0"/>
              <a:t>– City of Columbus</a:t>
            </a:r>
          </a:p>
          <a:p>
            <a:pPr marL="0" indent="0">
              <a:buNone/>
            </a:pPr>
            <a:r>
              <a:rPr lang="en-US" sz="3200" b="1" dirty="0" err="1"/>
              <a:t>Fallan</a:t>
            </a:r>
            <a:r>
              <a:rPr lang="en-US" sz="3200" b="1" dirty="0"/>
              <a:t> Carrillo </a:t>
            </a:r>
            <a:r>
              <a:rPr lang="en-US" sz="3200" dirty="0"/>
              <a:t>– City of Princeton</a:t>
            </a:r>
          </a:p>
          <a:p>
            <a:pPr marL="0" indent="0">
              <a:buNone/>
            </a:pPr>
            <a:r>
              <a:rPr lang="en-US" sz="3200" b="1" dirty="0"/>
              <a:t>Gerardo Villarreal </a:t>
            </a:r>
            <a:r>
              <a:rPr lang="en-US" sz="3200" dirty="0"/>
              <a:t>– City of Palmview</a:t>
            </a:r>
          </a:p>
          <a:p>
            <a:pPr marL="0" indent="0">
              <a:buNone/>
            </a:pPr>
            <a:r>
              <a:rPr lang="en-US" sz="3200" b="1" dirty="0"/>
              <a:t>Jennifer Quinzi – </a:t>
            </a:r>
            <a:r>
              <a:rPr lang="en-US" sz="3200" dirty="0"/>
              <a:t>City of Buda</a:t>
            </a:r>
          </a:p>
          <a:p>
            <a:pPr marL="0" indent="0">
              <a:buNone/>
            </a:pPr>
            <a:r>
              <a:rPr lang="en-US" sz="3200" b="1" dirty="0"/>
              <a:t>Maura Cardenas – </a:t>
            </a:r>
            <a:r>
              <a:rPr lang="en-US" sz="3200" dirty="0"/>
              <a:t>City of Willis</a:t>
            </a:r>
          </a:p>
          <a:p>
            <a:pPr marL="0" indent="0">
              <a:buNone/>
            </a:pPr>
            <a:r>
              <a:rPr lang="en-US" sz="3200" b="1" dirty="0"/>
              <a:t>Melanie Glaze – </a:t>
            </a:r>
            <a:r>
              <a:rPr lang="en-US" sz="3200" dirty="0"/>
              <a:t>City of Bellaire</a:t>
            </a:r>
          </a:p>
          <a:p>
            <a:pPr marL="0" indent="0">
              <a:buNone/>
            </a:pPr>
            <a:r>
              <a:rPr lang="en-US" sz="3200" b="1" dirty="0"/>
              <a:t>Pamela Sanders </a:t>
            </a:r>
            <a:r>
              <a:rPr lang="en-US" sz="3200" dirty="0"/>
              <a:t>– City of Elgin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6982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00">
        <p:split orient="vert"/>
      </p:transition>
    </mc:Choice>
    <mc:Fallback xmlns="">
      <p:transition spd="slow" advClick="0" advTm="10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b="1" dirty="0"/>
              <a:t>Population 25,001 and 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22152"/>
            <a:ext cx="8785844" cy="4583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Cailin Cronin </a:t>
            </a:r>
            <a:r>
              <a:rPr lang="en-US" sz="3200" dirty="0"/>
              <a:t>– City of New Braunfels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Erica </a:t>
            </a:r>
            <a:r>
              <a:rPr lang="en-US" sz="3200" b="1" dirty="0" err="1"/>
              <a:t>Balli</a:t>
            </a:r>
            <a:r>
              <a:rPr lang="en-US" sz="3200" b="1" dirty="0"/>
              <a:t> </a:t>
            </a:r>
            <a:r>
              <a:rPr lang="en-US" sz="3200" dirty="0"/>
              <a:t>– City of Harlingen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Karissa Steer </a:t>
            </a:r>
            <a:r>
              <a:rPr lang="en-US" sz="3200" dirty="0"/>
              <a:t>– City of League City</a:t>
            </a:r>
          </a:p>
          <a:p>
            <a:pPr marL="0" indent="0">
              <a:buNone/>
            </a:pPr>
            <a:r>
              <a:rPr lang="en-US" sz="3200" b="1" dirty="0"/>
              <a:t>Olivia </a:t>
            </a:r>
            <a:r>
              <a:rPr lang="en-US" sz="3200" b="1" dirty="0" err="1"/>
              <a:t>Nahas</a:t>
            </a:r>
            <a:r>
              <a:rPr lang="en-US" sz="3200" b="1" dirty="0"/>
              <a:t> </a:t>
            </a:r>
            <a:r>
              <a:rPr lang="en-US" sz="3200" dirty="0"/>
              <a:t>– City of McKinney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Pauline Van </a:t>
            </a:r>
            <a:r>
              <a:rPr lang="en-US" sz="3200" b="1" dirty="0" err="1"/>
              <a:t>Lengen</a:t>
            </a:r>
            <a:r>
              <a:rPr lang="en-US" sz="3200" dirty="0"/>
              <a:t> – City of McKinney</a:t>
            </a: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Stacey Martinez </a:t>
            </a:r>
            <a:r>
              <a:rPr lang="en-US" sz="3200" dirty="0"/>
              <a:t>– City of Farmers Branch</a:t>
            </a: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19901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248169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sz="3200" dirty="0"/>
              <a:t>Population 25,000 and under</a:t>
            </a:r>
            <a:br>
              <a:rPr lang="en-US" sz="3200" b="1" dirty="0"/>
            </a:br>
            <a:r>
              <a:rPr lang="en-US" sz="4000" b="1" dirty="0"/>
              <a:t>Award of Honor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436" y="2344189"/>
            <a:ext cx="8829056" cy="347607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en-US" sz="8000" b="1" dirty="0"/>
              <a:t>Alana Cohen</a:t>
            </a:r>
          </a:p>
          <a:p>
            <a:pPr marL="0" indent="0" algn="ctr">
              <a:buNone/>
            </a:pPr>
            <a:r>
              <a:rPr lang="en-US" sz="5400" dirty="0"/>
              <a:t>City of Lucas</a:t>
            </a:r>
          </a:p>
          <a:p>
            <a:pPr marL="0" indent="0" algn="ctr">
              <a:buNone/>
            </a:pPr>
            <a:endParaRPr lang="en-US" sz="8000" b="1" dirty="0"/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92482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F07C6-DE26-4AEE-85A9-F03CB325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333554"/>
            <a:ext cx="8596668" cy="2043886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RISING STAR</a:t>
            </a:r>
            <a:br>
              <a:rPr lang="en-US" sz="4400" b="1" dirty="0"/>
            </a:br>
            <a:r>
              <a:rPr lang="en-US" sz="3200" dirty="0"/>
              <a:t>Population 25,000 and under</a:t>
            </a:r>
            <a:br>
              <a:rPr lang="en-US" sz="3200" b="1" dirty="0"/>
            </a:br>
            <a:r>
              <a:rPr lang="en-US" sz="4000" b="1" dirty="0"/>
              <a:t>Award of Distinction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904D-B194-4FF4-8DC2-8AA12C6CA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427317"/>
            <a:ext cx="8829056" cy="347607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sz="8000" b="1" dirty="0"/>
              <a:t>Pamela Sanders</a:t>
            </a:r>
          </a:p>
          <a:p>
            <a:pPr marL="0" indent="0" algn="ctr">
              <a:buNone/>
            </a:pPr>
            <a:r>
              <a:rPr lang="en-US" sz="5400" dirty="0"/>
              <a:t>City of Elgin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8733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>
        <p14:prism isContent="1"/>
      </p:transition>
    </mc:Choice>
    <mc:Fallback xmlns="">
      <p:transition spd="slow" advClick="0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6297</TotalTime>
  <Words>721</Words>
  <Application>Microsoft Office PowerPoint</Application>
  <PresentationFormat>Widescreen</PresentationFormat>
  <Paragraphs>177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Times New Roman</vt:lpstr>
      <vt:lpstr>Trebuchet MS</vt:lpstr>
      <vt:lpstr>Wingdings 3</vt:lpstr>
      <vt:lpstr>Facet</vt:lpstr>
      <vt:lpstr>PROFESSIONAL AWARDS PRESENTATION</vt:lpstr>
      <vt:lpstr>Lone or Almost aLone Ranger</vt:lpstr>
      <vt:lpstr>Lone or Almost aLone Ranger  Award of Honor</vt:lpstr>
      <vt:lpstr>Lone or Almost aLone Ranger  Award of Distinction</vt:lpstr>
      <vt:lpstr>Lone or Almost aLone Ranger  TMHRA Award</vt:lpstr>
      <vt:lpstr>RISING STAR Population 25,000 and under</vt:lpstr>
      <vt:lpstr>RISING STAR Population 25,001 and over</vt:lpstr>
      <vt:lpstr>RISING STAR Population 25,000 and under Award of Honor</vt:lpstr>
      <vt:lpstr>RISING STAR Population 25,000 and under Award of Distinction</vt:lpstr>
      <vt:lpstr>RISING STAR Population 25,000 and under TMHRA Award</vt:lpstr>
      <vt:lpstr>RISING STAR Population 25,001 and over Award of Honor </vt:lpstr>
      <vt:lpstr>RISING STAR Population 25,001 and over Award of Distinction </vt:lpstr>
      <vt:lpstr>RISING STAR Population 25,001 and over TMHRA Award </vt:lpstr>
      <vt:lpstr>HUMAN RESOURCES MANAGEMENT PROFESSIONAL OF THE YEAR Population 25,000 and Under</vt:lpstr>
      <vt:lpstr>HUMAN RESOURCES MANAGEMENT PROFESSIONAL OF THE YEAR Population 25,001 and Over</vt:lpstr>
      <vt:lpstr>HUMAN RESOURCES MANAGEMENT PROFESSIONAL OF THE YEAR Population 25,000 and Under Award of Honor </vt:lpstr>
      <vt:lpstr>HUMAN RESOURCES MANAGEMENT PROFESSIONAL OF THE YEAR Population 25,000 and Under Award of Distinction </vt:lpstr>
      <vt:lpstr>HUMAN RESOURCES MANAGEMENT PROFESSIONAL OF THE YEAR Population 25,000 and Under TMHRA Award </vt:lpstr>
      <vt:lpstr>HUMAN RESOURCES MANAGEMENT PROFESSIONAL OF THE YEAR Population 25,001 and Over Award of Honor</vt:lpstr>
      <vt:lpstr>HUMAN RESOURCES MANAGEMENT PROFESSIONAL OF THE YEAR Population 25,001 and Over Award of Distinction</vt:lpstr>
      <vt:lpstr>HUMAN RESOURCES MANAGEMENT PROFESSIONAL OF THE YEAR Population 25,001 and Over TMHRA Award</vt:lpstr>
      <vt:lpstr>HUMAN RESOURCES IMPACT AWARD Population 25,000 and Under</vt:lpstr>
      <vt:lpstr>HUMAN RESOURCES IMPACT AWARD Population 25,001 and Over</vt:lpstr>
      <vt:lpstr>HUMAN RESOURCES IMPACT AWARD Population 25,000 and Under Award of Honor </vt:lpstr>
      <vt:lpstr>HUMAN RESOURCES IMPACT AWARD Population 25,000 and Under Award of Distinction </vt:lpstr>
      <vt:lpstr>HUMAN RESOURCES IMPACT AWARD Population 25,000 and Under TMHRA Award </vt:lpstr>
      <vt:lpstr>HUMAN RESOURCES IMPACT AWARD Population 25,001 and Over Award of Honor </vt:lpstr>
      <vt:lpstr>HUMAN RESOURCES IMPACT AWARD Population 25,001 and Over Award of Distinction </vt:lpstr>
      <vt:lpstr>HUMAN RESOURCES IMPACT AWARD Population 25,001 and Over TMHRA Award </vt:lpstr>
      <vt:lpstr>AWARDS COMMITTEE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TMHRA</dc:title>
  <dc:creator>LaShon Gros</dc:creator>
  <cp:lastModifiedBy>LaShon Gros</cp:lastModifiedBy>
  <cp:revision>20</cp:revision>
  <dcterms:created xsi:type="dcterms:W3CDTF">2022-04-27T19:44:41Z</dcterms:created>
  <dcterms:modified xsi:type="dcterms:W3CDTF">2024-05-06T22:04:58Z</dcterms:modified>
</cp:coreProperties>
</file>