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nton" pitchFamily="2" charset="0"/>
      <p:regular r:id="rId17"/>
    </p:embeddedFont>
    <p:embeddedFont>
      <p:font typeface="Glacial Indifference" panose="020B0604020202020204" charset="0"/>
      <p:regular r:id="rId18"/>
    </p:embeddedFont>
    <p:embeddedFont>
      <p:font typeface="Open Sauce Heavy" panose="020B0604020202020204" charset="0"/>
      <p:regular r:id="rId19"/>
    </p:embeddedFont>
    <p:embeddedFont>
      <p:font typeface="Poppins" panose="00000500000000000000" pitchFamily="2" charset="0"/>
      <p:regular r:id="rId20"/>
    </p:embeddedFont>
    <p:embeddedFont>
      <p:font typeface="Poppins Bold" panose="00000800000000000000" charset="0"/>
      <p:regular r:id="rId21"/>
    </p:embeddedFont>
    <p:embeddedFont>
      <p:font typeface="Poppins Semi-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3" d="100"/>
          <a:sy n="103" d="100"/>
        </p:scale>
        <p:origin x="144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endParaRPr lang="en-US"/>
          </a:p>
        </p:txBody>
      </p:sp>
      <p:grpSp>
        <p:nvGrpSpPr>
          <p:cNvPr id="3" name="Group 3"/>
          <p:cNvGrpSpPr/>
          <p:nvPr/>
        </p:nvGrpSpPr>
        <p:grpSpPr>
          <a:xfrm rot="1818395">
            <a:off x="14743960" y="324301"/>
            <a:ext cx="6812547" cy="13287655"/>
            <a:chOff x="0" y="0"/>
            <a:chExt cx="1794251" cy="3499629"/>
          </a:xfrm>
        </p:grpSpPr>
        <p:sp>
          <p:nvSpPr>
            <p:cNvPr id="4" name="Freeform 4"/>
            <p:cNvSpPr/>
            <p:nvPr/>
          </p:nvSpPr>
          <p:spPr>
            <a:xfrm>
              <a:off x="0" y="0"/>
              <a:ext cx="1794251" cy="3499629"/>
            </a:xfrm>
            <a:custGeom>
              <a:avLst/>
              <a:gdLst/>
              <a:ahLst/>
              <a:cxnLst/>
              <a:rect l="l" t="t" r="r" b="b"/>
              <a:pathLst>
                <a:path w="1794251" h="3499629">
                  <a:moveTo>
                    <a:pt x="0" y="0"/>
                  </a:moveTo>
                  <a:lnTo>
                    <a:pt x="1794251" y="0"/>
                  </a:lnTo>
                  <a:lnTo>
                    <a:pt x="1794251" y="3499629"/>
                  </a:lnTo>
                  <a:lnTo>
                    <a:pt x="0" y="3499629"/>
                  </a:lnTo>
                  <a:close/>
                </a:path>
              </a:pathLst>
            </a:custGeom>
            <a:solidFill>
              <a:srgbClr val="FFFFFF"/>
            </a:solidFill>
          </p:spPr>
          <p:txBody>
            <a:bodyPr/>
            <a:lstStyle/>
            <a:p>
              <a:endParaRPr lang="en-US"/>
            </a:p>
          </p:txBody>
        </p:sp>
        <p:sp>
          <p:nvSpPr>
            <p:cNvPr id="5" name="TextBox 5"/>
            <p:cNvSpPr txBox="1"/>
            <p:nvPr/>
          </p:nvSpPr>
          <p:spPr>
            <a:xfrm>
              <a:off x="0" y="-38100"/>
              <a:ext cx="1794251" cy="3537729"/>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802058">
            <a:off x="16470383" y="3247827"/>
            <a:ext cx="1040062" cy="7011597"/>
            <a:chOff x="0" y="0"/>
            <a:chExt cx="273926" cy="1846676"/>
          </a:xfrm>
        </p:grpSpPr>
        <p:sp>
          <p:nvSpPr>
            <p:cNvPr id="7" name="Freeform 7"/>
            <p:cNvSpPr/>
            <p:nvPr/>
          </p:nvSpPr>
          <p:spPr>
            <a:xfrm>
              <a:off x="0" y="0"/>
              <a:ext cx="273926" cy="1846676"/>
            </a:xfrm>
            <a:custGeom>
              <a:avLst/>
              <a:gdLst/>
              <a:ahLst/>
              <a:cxnLst/>
              <a:rect l="l" t="t" r="r" b="b"/>
              <a:pathLst>
                <a:path w="273926" h="1846676">
                  <a:moveTo>
                    <a:pt x="0" y="0"/>
                  </a:moveTo>
                  <a:lnTo>
                    <a:pt x="273926" y="0"/>
                  </a:lnTo>
                  <a:lnTo>
                    <a:pt x="273926" y="1846676"/>
                  </a:lnTo>
                  <a:lnTo>
                    <a:pt x="0" y="1846676"/>
                  </a:lnTo>
                  <a:close/>
                </a:path>
              </a:pathLst>
            </a:custGeom>
            <a:solidFill>
              <a:srgbClr val="F1F1F1"/>
            </a:solidFill>
          </p:spPr>
          <p:txBody>
            <a:bodyPr/>
            <a:lstStyle/>
            <a:p>
              <a:endParaRPr lang="en-US"/>
            </a:p>
          </p:txBody>
        </p:sp>
        <p:sp>
          <p:nvSpPr>
            <p:cNvPr id="8" name="TextBox 8"/>
            <p:cNvSpPr txBox="1"/>
            <p:nvPr/>
          </p:nvSpPr>
          <p:spPr>
            <a:xfrm>
              <a:off x="0" y="-38100"/>
              <a:ext cx="273926" cy="1884776"/>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1818395">
            <a:off x="13391673" y="-1423624"/>
            <a:ext cx="1911338" cy="13805645"/>
            <a:chOff x="0" y="0"/>
            <a:chExt cx="503398" cy="3636055"/>
          </a:xfrm>
        </p:grpSpPr>
        <p:sp>
          <p:nvSpPr>
            <p:cNvPr id="10" name="Freeform 10"/>
            <p:cNvSpPr/>
            <p:nvPr/>
          </p:nvSpPr>
          <p:spPr>
            <a:xfrm>
              <a:off x="0" y="0"/>
              <a:ext cx="503398" cy="3636055"/>
            </a:xfrm>
            <a:custGeom>
              <a:avLst/>
              <a:gdLst/>
              <a:ahLst/>
              <a:cxnLst/>
              <a:rect l="l" t="t" r="r" b="b"/>
              <a:pathLst>
                <a:path w="503398" h="3636055">
                  <a:moveTo>
                    <a:pt x="0" y="0"/>
                  </a:moveTo>
                  <a:lnTo>
                    <a:pt x="503398" y="0"/>
                  </a:lnTo>
                  <a:lnTo>
                    <a:pt x="503398" y="3636055"/>
                  </a:lnTo>
                  <a:lnTo>
                    <a:pt x="0" y="3636055"/>
                  </a:lnTo>
                  <a:close/>
                </a:path>
              </a:pathLst>
            </a:custGeom>
            <a:solidFill>
              <a:srgbClr val="8F9BB8"/>
            </a:solidFill>
          </p:spPr>
          <p:txBody>
            <a:bodyPr/>
            <a:lstStyle/>
            <a:p>
              <a:endParaRPr lang="en-US"/>
            </a:p>
          </p:txBody>
        </p:sp>
        <p:sp>
          <p:nvSpPr>
            <p:cNvPr id="11" name="TextBox 11"/>
            <p:cNvSpPr txBox="1"/>
            <p:nvPr/>
          </p:nvSpPr>
          <p:spPr>
            <a:xfrm>
              <a:off x="0" y="-38100"/>
              <a:ext cx="503398"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1802058">
            <a:off x="16389285" y="-2368730"/>
            <a:ext cx="2248004" cy="13805645"/>
            <a:chOff x="0" y="0"/>
            <a:chExt cx="592067" cy="3636055"/>
          </a:xfrm>
        </p:grpSpPr>
        <p:sp>
          <p:nvSpPr>
            <p:cNvPr id="13" name="Freeform 13"/>
            <p:cNvSpPr/>
            <p:nvPr/>
          </p:nvSpPr>
          <p:spPr>
            <a:xfrm>
              <a:off x="0" y="0"/>
              <a:ext cx="592067" cy="3636055"/>
            </a:xfrm>
            <a:custGeom>
              <a:avLst/>
              <a:gdLst/>
              <a:ahLst/>
              <a:cxnLst/>
              <a:rect l="l" t="t" r="r" b="b"/>
              <a:pathLst>
                <a:path w="592067" h="3636055">
                  <a:moveTo>
                    <a:pt x="0" y="0"/>
                  </a:moveTo>
                  <a:lnTo>
                    <a:pt x="592067" y="0"/>
                  </a:lnTo>
                  <a:lnTo>
                    <a:pt x="592067" y="3636055"/>
                  </a:lnTo>
                  <a:lnTo>
                    <a:pt x="0" y="3636055"/>
                  </a:lnTo>
                  <a:close/>
                </a:path>
              </a:pathLst>
            </a:custGeom>
            <a:solidFill>
              <a:srgbClr val="2A446F"/>
            </a:solidFill>
          </p:spPr>
          <p:txBody>
            <a:bodyPr/>
            <a:lstStyle/>
            <a:p>
              <a:endParaRPr lang="en-US"/>
            </a:p>
          </p:txBody>
        </p:sp>
        <p:sp>
          <p:nvSpPr>
            <p:cNvPr id="14" name="TextBox 14"/>
            <p:cNvSpPr txBox="1"/>
            <p:nvPr/>
          </p:nvSpPr>
          <p:spPr>
            <a:xfrm>
              <a:off x="0" y="-38100"/>
              <a:ext cx="592067" cy="3674155"/>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2917807" y="6753626"/>
            <a:ext cx="5232426" cy="5056433"/>
          </a:xfrm>
          <a:custGeom>
            <a:avLst/>
            <a:gdLst/>
            <a:ahLst/>
            <a:cxnLst/>
            <a:rect l="l" t="t" r="r" b="b"/>
            <a:pathLst>
              <a:path w="5232426" h="5056433">
                <a:moveTo>
                  <a:pt x="0" y="0"/>
                </a:moveTo>
                <a:lnTo>
                  <a:pt x="5232426" y="0"/>
                </a:lnTo>
                <a:lnTo>
                  <a:pt x="5232426" y="5056433"/>
                </a:lnTo>
                <a:lnTo>
                  <a:pt x="0" y="5056433"/>
                </a:lnTo>
                <a:lnTo>
                  <a:pt x="0" y="0"/>
                </a:lnTo>
                <a:close/>
              </a:path>
            </a:pathLst>
          </a:custGeom>
          <a:blipFill>
            <a:blip r:embed="rId3"/>
            <a:stretch>
              <a:fillRect t="-1740" b="-1740"/>
            </a:stretch>
          </a:blipFill>
        </p:spPr>
        <p:txBody>
          <a:bodyPr/>
          <a:lstStyle/>
          <a:p>
            <a:endParaRPr lang="en-US"/>
          </a:p>
        </p:txBody>
      </p:sp>
      <p:sp>
        <p:nvSpPr>
          <p:cNvPr id="16" name="TextBox 16"/>
          <p:cNvSpPr txBox="1"/>
          <p:nvPr/>
        </p:nvSpPr>
        <p:spPr>
          <a:xfrm>
            <a:off x="724003" y="694308"/>
            <a:ext cx="12193804" cy="3415964"/>
          </a:xfrm>
          <a:prstGeom prst="rect">
            <a:avLst/>
          </a:prstGeom>
        </p:spPr>
        <p:txBody>
          <a:bodyPr lIns="0" tIns="0" rIns="0" bIns="0" rtlCol="0" anchor="t">
            <a:spAutoFit/>
          </a:bodyPr>
          <a:lstStyle/>
          <a:p>
            <a:pPr algn="ctr">
              <a:lnSpc>
                <a:spcPts val="9099"/>
              </a:lnSpc>
            </a:pPr>
            <a:r>
              <a:rPr lang="en-US" sz="6499">
                <a:solidFill>
                  <a:srgbClr val="B7C1D8"/>
                </a:solidFill>
                <a:latin typeface="Anton"/>
              </a:rPr>
              <a:t>NAVIGATING THE CHALLENGES </a:t>
            </a:r>
          </a:p>
          <a:p>
            <a:pPr algn="ctr">
              <a:lnSpc>
                <a:spcPts val="9099"/>
              </a:lnSpc>
            </a:pPr>
            <a:r>
              <a:rPr lang="en-US" sz="6499">
                <a:solidFill>
                  <a:srgbClr val="B7C1D8"/>
                </a:solidFill>
                <a:latin typeface="Anton"/>
              </a:rPr>
              <a:t>OF </a:t>
            </a:r>
          </a:p>
          <a:p>
            <a:pPr algn="ctr">
              <a:lnSpc>
                <a:spcPts val="9099"/>
              </a:lnSpc>
            </a:pPr>
            <a:r>
              <a:rPr lang="en-US" sz="6499">
                <a:solidFill>
                  <a:srgbClr val="B7C1D8"/>
                </a:solidFill>
                <a:latin typeface="Anton"/>
              </a:rPr>
              <a:t>PUBLIC SAFETY EXECUTIVE RECRUITMENT </a:t>
            </a:r>
          </a:p>
        </p:txBody>
      </p:sp>
      <p:sp>
        <p:nvSpPr>
          <p:cNvPr id="17" name="TextBox 17"/>
          <p:cNvSpPr txBox="1"/>
          <p:nvPr/>
        </p:nvSpPr>
        <p:spPr>
          <a:xfrm>
            <a:off x="724003" y="5776660"/>
            <a:ext cx="14214048" cy="1952849"/>
          </a:xfrm>
          <a:prstGeom prst="rect">
            <a:avLst/>
          </a:prstGeom>
        </p:spPr>
        <p:txBody>
          <a:bodyPr lIns="0" tIns="0" rIns="0" bIns="0" rtlCol="0" anchor="t">
            <a:spAutoFit/>
          </a:bodyPr>
          <a:lstStyle/>
          <a:p>
            <a:pPr>
              <a:lnSpc>
                <a:spcPts val="5220"/>
              </a:lnSpc>
            </a:pPr>
            <a:r>
              <a:rPr lang="en-US" sz="3729">
                <a:solidFill>
                  <a:srgbClr val="D7E0EB"/>
                </a:solidFill>
                <a:latin typeface="Glacial Indifference"/>
              </a:rPr>
              <a:t>Chief Chris Connealy (Ret.) M.S., Associate Vice President </a:t>
            </a:r>
          </a:p>
          <a:p>
            <a:pPr>
              <a:lnSpc>
                <a:spcPts val="5220"/>
              </a:lnSpc>
            </a:pPr>
            <a:r>
              <a:rPr lang="en-US" sz="3729">
                <a:solidFill>
                  <a:srgbClr val="D7E0EB"/>
                </a:solidFill>
                <a:latin typeface="Glacial Indifference"/>
              </a:rPr>
              <a:t>and </a:t>
            </a:r>
          </a:p>
          <a:p>
            <a:pPr>
              <a:lnSpc>
                <a:spcPts val="5220"/>
              </a:lnSpc>
            </a:pPr>
            <a:r>
              <a:rPr lang="en-US" sz="3729">
                <a:solidFill>
                  <a:srgbClr val="D7E0EB"/>
                </a:solidFill>
                <a:latin typeface="Glacial Indifference"/>
              </a:rPr>
              <a:t>Michael Boese, M.P.A., President</a:t>
            </a:r>
          </a:p>
        </p:txBody>
      </p:sp>
      <p:sp>
        <p:nvSpPr>
          <p:cNvPr id="18" name="TextBox 18"/>
          <p:cNvSpPr txBox="1"/>
          <p:nvPr/>
        </p:nvSpPr>
        <p:spPr>
          <a:xfrm>
            <a:off x="724003" y="4389262"/>
            <a:ext cx="12528627" cy="754238"/>
          </a:xfrm>
          <a:prstGeom prst="rect">
            <a:avLst/>
          </a:prstGeom>
        </p:spPr>
        <p:txBody>
          <a:bodyPr lIns="0" tIns="0" rIns="0" bIns="0" rtlCol="0" anchor="t">
            <a:spAutoFit/>
          </a:bodyPr>
          <a:lstStyle/>
          <a:p>
            <a:pPr>
              <a:lnSpc>
                <a:spcPts val="6200"/>
              </a:lnSpc>
            </a:pPr>
            <a:r>
              <a:rPr lang="en-US" sz="4429">
                <a:solidFill>
                  <a:srgbClr val="D7E0EB"/>
                </a:solidFill>
                <a:latin typeface="Glacial Indifference"/>
              </a:rPr>
              <a:t>A Nuanced Approach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744888" y="-336357"/>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234019"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924375" y="6143625"/>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962184"/>
            <a:ext cx="11709905" cy="990579"/>
          </a:xfrm>
          <a:prstGeom prst="rect">
            <a:avLst/>
          </a:prstGeom>
        </p:spPr>
        <p:txBody>
          <a:bodyPr lIns="0" tIns="0" rIns="0" bIns="0" rtlCol="0" anchor="t">
            <a:spAutoFit/>
          </a:bodyPr>
          <a:lstStyle/>
          <a:p>
            <a:pPr>
              <a:lnSpc>
                <a:spcPts val="7815"/>
              </a:lnSpc>
            </a:pPr>
            <a:r>
              <a:rPr lang="en-US" sz="6513">
                <a:solidFill>
                  <a:srgbClr val="2A446F"/>
                </a:solidFill>
                <a:latin typeface="Anton"/>
              </a:rPr>
              <a:t>EMOTIONS &amp; LEADERSHIP </a:t>
            </a:r>
          </a:p>
        </p:txBody>
      </p:sp>
      <p:sp>
        <p:nvSpPr>
          <p:cNvPr id="10" name="TextBox 10"/>
          <p:cNvSpPr txBox="1"/>
          <p:nvPr/>
        </p:nvSpPr>
        <p:spPr>
          <a:xfrm>
            <a:off x="1028700" y="2052482"/>
            <a:ext cx="14609974" cy="2142996"/>
          </a:xfrm>
          <a:prstGeom prst="rect">
            <a:avLst/>
          </a:prstGeom>
        </p:spPr>
        <p:txBody>
          <a:bodyPr lIns="0" tIns="0" rIns="0" bIns="0" rtlCol="0" anchor="t">
            <a:spAutoFit/>
          </a:bodyPr>
          <a:lstStyle/>
          <a:p>
            <a:pPr>
              <a:lnSpc>
                <a:spcPts val="4200"/>
              </a:lnSpc>
            </a:pPr>
            <a:r>
              <a:rPr lang="en-US" sz="3000">
                <a:solidFill>
                  <a:srgbClr val="000000"/>
                </a:solidFill>
                <a:latin typeface="Poppins Semi-Bold"/>
              </a:rPr>
              <a:t>Emotionally Aware Leadership</a:t>
            </a:r>
            <a:r>
              <a:rPr lang="en-US" sz="3000">
                <a:solidFill>
                  <a:srgbClr val="000000"/>
                </a:solidFill>
                <a:latin typeface="Poppins"/>
              </a:rPr>
              <a:t>: Candidates should recognize their own emotions and those of others. Emotionally aware leaders create an environment where feelings are planned for, acknowledged and respected, rather than ignored or suppressed.</a:t>
            </a:r>
          </a:p>
        </p:txBody>
      </p:sp>
      <p:sp>
        <p:nvSpPr>
          <p:cNvPr id="11" name="TextBox 11"/>
          <p:cNvSpPr txBox="1"/>
          <p:nvPr/>
        </p:nvSpPr>
        <p:spPr>
          <a:xfrm>
            <a:off x="1028700" y="4410170"/>
            <a:ext cx="14609974" cy="3143090"/>
          </a:xfrm>
          <a:prstGeom prst="rect">
            <a:avLst/>
          </a:prstGeom>
        </p:spPr>
        <p:txBody>
          <a:bodyPr lIns="0" tIns="0" rIns="0" bIns="0" rtlCol="0" anchor="t">
            <a:spAutoFit/>
          </a:bodyPr>
          <a:lstStyle/>
          <a:p>
            <a:pPr>
              <a:lnSpc>
                <a:spcPts val="4199"/>
              </a:lnSpc>
              <a:spcBef>
                <a:spcPct val="0"/>
              </a:spcBef>
            </a:pPr>
            <a:r>
              <a:rPr lang="en-US" sz="2999">
                <a:solidFill>
                  <a:srgbClr val="000000"/>
                </a:solidFill>
                <a:latin typeface="Poppins Bold"/>
              </a:rPr>
              <a:t>Emotionally Attuned Change Management:</a:t>
            </a:r>
            <a:r>
              <a:rPr lang="en-US" sz="2999">
                <a:solidFill>
                  <a:srgbClr val="000000"/>
                </a:solidFill>
                <a:latin typeface="Poppins"/>
              </a:rPr>
              <a:t> When implementing changes within the organization, a skilled leader will consider the emotional impact these changes may have on employees. Planning change processes that include transparent communication, and support structures. The ability to manage anxiety and uncertainty, making transitions smoother and more inclusive.</a:t>
            </a:r>
          </a:p>
        </p:txBody>
      </p:sp>
      <p:sp>
        <p:nvSpPr>
          <p:cNvPr id="12" name="TextBox 12"/>
          <p:cNvSpPr txBox="1"/>
          <p:nvPr/>
        </p:nvSpPr>
        <p:spPr>
          <a:xfrm>
            <a:off x="935054" y="7872142"/>
            <a:ext cx="14609974" cy="1571545"/>
          </a:xfrm>
          <a:prstGeom prst="rect">
            <a:avLst/>
          </a:prstGeom>
        </p:spPr>
        <p:txBody>
          <a:bodyPr lIns="0" tIns="0" rIns="0" bIns="0" rtlCol="0" anchor="t">
            <a:spAutoFit/>
          </a:bodyPr>
          <a:lstStyle/>
          <a:p>
            <a:pPr>
              <a:lnSpc>
                <a:spcPts val="4199"/>
              </a:lnSpc>
              <a:spcBef>
                <a:spcPct val="0"/>
              </a:spcBef>
            </a:pPr>
            <a:r>
              <a:rPr lang="en-US" sz="2999">
                <a:solidFill>
                  <a:srgbClr val="000000"/>
                </a:solidFill>
                <a:latin typeface="Poppins Bold"/>
              </a:rPr>
              <a:t>Lead from the front:</a:t>
            </a:r>
            <a:r>
              <a:rPr lang="en-US" sz="2999">
                <a:solidFill>
                  <a:srgbClr val="000000"/>
                </a:solidFill>
                <a:latin typeface="Poppins"/>
              </a:rPr>
              <a:t> Ability to work alongside those in the organization, exemplifying inspired leadership by directly engaging in the tasks others perform, enhancing his understanding of impactful decisions.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744888" y="-336357"/>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234019"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924375" y="6143625"/>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2052482"/>
            <a:ext cx="14609974" cy="7628720"/>
          </a:xfrm>
          <a:prstGeom prst="rect">
            <a:avLst/>
          </a:prstGeom>
        </p:spPr>
        <p:txBody>
          <a:bodyPr lIns="0" tIns="0" rIns="0" bIns="0" rtlCol="0" anchor="t">
            <a:spAutoFit/>
          </a:bodyPr>
          <a:lstStyle/>
          <a:p>
            <a:pPr>
              <a:lnSpc>
                <a:spcPts val="4200"/>
              </a:lnSpc>
            </a:pPr>
            <a:r>
              <a:rPr lang="en-US" sz="3000">
                <a:solidFill>
                  <a:srgbClr val="000000"/>
                </a:solidFill>
                <a:latin typeface="Poppins Bold"/>
              </a:rPr>
              <a:t>Holistic Understanding:</a:t>
            </a:r>
            <a:r>
              <a:rPr lang="en-US" sz="3000">
                <a:solidFill>
                  <a:srgbClr val="000000"/>
                </a:solidFill>
                <a:latin typeface="Poppins"/>
              </a:rPr>
              <a:t> Allowing candidates to express their personal and professional experiences gives the selection committee a comprehensive view of how well-rounded their capabilities are for the position.</a:t>
            </a:r>
          </a:p>
          <a:p>
            <a:pPr>
              <a:lnSpc>
                <a:spcPts val="1400"/>
              </a:lnSpc>
            </a:pPr>
            <a:endParaRPr lang="en-US" sz="3000">
              <a:solidFill>
                <a:srgbClr val="000000"/>
              </a:solidFill>
              <a:latin typeface="Poppins"/>
            </a:endParaRPr>
          </a:p>
          <a:p>
            <a:pPr>
              <a:lnSpc>
                <a:spcPts val="4200"/>
              </a:lnSpc>
            </a:pPr>
            <a:r>
              <a:rPr lang="en-US" sz="3000">
                <a:solidFill>
                  <a:srgbClr val="000000"/>
                </a:solidFill>
                <a:latin typeface="Poppins Bold"/>
              </a:rPr>
              <a:t>Leadership Evaluation:</a:t>
            </a:r>
            <a:r>
              <a:rPr lang="en-US" sz="3000">
                <a:solidFill>
                  <a:srgbClr val="000000"/>
                </a:solidFill>
                <a:latin typeface="Poppins"/>
              </a:rPr>
              <a:t> Interviews should include scenario-based questions that require candidates to demonstrate their leadership style and decision-making process. </a:t>
            </a:r>
          </a:p>
          <a:p>
            <a:pPr>
              <a:lnSpc>
                <a:spcPts val="1400"/>
              </a:lnSpc>
            </a:pPr>
            <a:endParaRPr lang="en-US" sz="3000">
              <a:solidFill>
                <a:srgbClr val="000000"/>
              </a:solidFill>
              <a:latin typeface="Poppins"/>
            </a:endParaRPr>
          </a:p>
          <a:p>
            <a:pPr>
              <a:lnSpc>
                <a:spcPts val="4200"/>
              </a:lnSpc>
            </a:pPr>
            <a:r>
              <a:rPr lang="en-US" sz="3000">
                <a:solidFill>
                  <a:srgbClr val="000000"/>
                </a:solidFill>
                <a:latin typeface="Poppins Bold"/>
              </a:rPr>
              <a:t>Demonstrating Competency:</a:t>
            </a:r>
            <a:r>
              <a:rPr lang="en-US" sz="3000">
                <a:solidFill>
                  <a:srgbClr val="000000"/>
                </a:solidFill>
                <a:latin typeface="Poppins"/>
              </a:rPr>
              <a:t> Encourage candidates to discuss specific past projects or challenges they've managed. </a:t>
            </a:r>
          </a:p>
          <a:p>
            <a:pPr>
              <a:lnSpc>
                <a:spcPts val="1400"/>
              </a:lnSpc>
            </a:pPr>
            <a:endParaRPr lang="en-US" sz="3000">
              <a:solidFill>
                <a:srgbClr val="000000"/>
              </a:solidFill>
              <a:latin typeface="Poppins"/>
            </a:endParaRPr>
          </a:p>
          <a:p>
            <a:pPr>
              <a:lnSpc>
                <a:spcPts val="4200"/>
              </a:lnSpc>
            </a:pPr>
            <a:r>
              <a:rPr lang="en-US" sz="3000">
                <a:solidFill>
                  <a:srgbClr val="000000"/>
                </a:solidFill>
                <a:latin typeface="Poppins Bold"/>
              </a:rPr>
              <a:t>Assessing Emotional Intelligence:</a:t>
            </a:r>
            <a:r>
              <a:rPr lang="en-US" sz="3000">
                <a:solidFill>
                  <a:srgbClr val="000000"/>
                </a:solidFill>
                <a:latin typeface="Poppins"/>
              </a:rPr>
              <a:t> Incorporate questions that explore their level of emotional intelligence, including self-awareness, empathy, and social skills.</a:t>
            </a:r>
          </a:p>
          <a:p>
            <a:pPr>
              <a:lnSpc>
                <a:spcPts val="1400"/>
              </a:lnSpc>
            </a:pPr>
            <a:endParaRPr lang="en-US" sz="3000">
              <a:solidFill>
                <a:srgbClr val="000000"/>
              </a:solidFill>
              <a:latin typeface="Poppins"/>
            </a:endParaRPr>
          </a:p>
          <a:p>
            <a:pPr>
              <a:lnSpc>
                <a:spcPts val="4200"/>
              </a:lnSpc>
            </a:pPr>
            <a:r>
              <a:rPr lang="en-US" sz="3000">
                <a:solidFill>
                  <a:srgbClr val="000000"/>
                </a:solidFill>
                <a:latin typeface="Poppins Bold"/>
              </a:rPr>
              <a:t>Culture Fit:</a:t>
            </a:r>
            <a:r>
              <a:rPr lang="en-US" sz="3000">
                <a:solidFill>
                  <a:srgbClr val="000000"/>
                </a:solidFill>
                <a:latin typeface="Poppins"/>
              </a:rPr>
              <a:t> Give candidates a platform to discuss their values and motivations, and how these align with the organization’s culture. </a:t>
            </a:r>
          </a:p>
        </p:txBody>
      </p:sp>
      <p:sp>
        <p:nvSpPr>
          <p:cNvPr id="10" name="TextBox 10"/>
          <p:cNvSpPr txBox="1"/>
          <p:nvPr/>
        </p:nvSpPr>
        <p:spPr>
          <a:xfrm>
            <a:off x="1028700" y="962184"/>
            <a:ext cx="11709905" cy="990579"/>
          </a:xfrm>
          <a:prstGeom prst="rect">
            <a:avLst/>
          </a:prstGeom>
        </p:spPr>
        <p:txBody>
          <a:bodyPr lIns="0" tIns="0" rIns="0" bIns="0" rtlCol="0" anchor="t">
            <a:spAutoFit/>
          </a:bodyPr>
          <a:lstStyle/>
          <a:p>
            <a:pPr>
              <a:lnSpc>
                <a:spcPts val="7815"/>
              </a:lnSpc>
            </a:pPr>
            <a:r>
              <a:rPr lang="en-US" sz="6513">
                <a:solidFill>
                  <a:srgbClr val="2A446F"/>
                </a:solidFill>
                <a:latin typeface="Anton"/>
              </a:rPr>
              <a:t>CANDIDATE INTERVIEWS: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744888" y="-336357"/>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234019"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924375" y="6143625"/>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3297522"/>
            <a:ext cx="14609974" cy="6606692"/>
          </a:xfrm>
          <a:prstGeom prst="rect">
            <a:avLst/>
          </a:prstGeom>
        </p:spPr>
        <p:txBody>
          <a:bodyPr lIns="0" tIns="0" rIns="0" bIns="0" rtlCol="0" anchor="t">
            <a:spAutoFit/>
          </a:bodyPr>
          <a:lstStyle/>
          <a:p>
            <a:pPr marL="647700" lvl="1" indent="-323850">
              <a:lnSpc>
                <a:spcPts val="4200"/>
              </a:lnSpc>
              <a:buFont typeface="Arial"/>
              <a:buChar char="•"/>
            </a:pPr>
            <a:r>
              <a:rPr lang="en-US" sz="3000">
                <a:solidFill>
                  <a:srgbClr val="000000"/>
                </a:solidFill>
                <a:latin typeface="Poppins"/>
              </a:rPr>
              <a:t>Internet search for articles validating reported results/awards</a:t>
            </a:r>
          </a:p>
          <a:p>
            <a:pPr marL="647700" lvl="1" indent="-323850">
              <a:lnSpc>
                <a:spcPts val="4200"/>
              </a:lnSpc>
              <a:buFont typeface="Arial"/>
              <a:buChar char="•"/>
            </a:pPr>
            <a:r>
              <a:rPr lang="en-US" sz="3000">
                <a:solidFill>
                  <a:srgbClr val="000000"/>
                </a:solidFill>
                <a:latin typeface="Poppins"/>
              </a:rPr>
              <a:t>Seek feedback from organizational sources – not just friends of the applicant</a:t>
            </a:r>
          </a:p>
          <a:p>
            <a:pPr marL="647700" lvl="1" indent="-323850">
              <a:lnSpc>
                <a:spcPts val="4200"/>
              </a:lnSpc>
              <a:buFont typeface="Arial"/>
              <a:buChar char="•"/>
            </a:pPr>
            <a:r>
              <a:rPr lang="en-US" sz="3000">
                <a:solidFill>
                  <a:srgbClr val="000000"/>
                </a:solidFill>
                <a:latin typeface="Poppins"/>
              </a:rPr>
              <a:t>Does the resume match actual results?</a:t>
            </a:r>
          </a:p>
          <a:p>
            <a:pPr marL="647700" lvl="1" indent="-323850">
              <a:lnSpc>
                <a:spcPts val="4200"/>
              </a:lnSpc>
              <a:buFont typeface="Arial"/>
              <a:buChar char="•"/>
            </a:pPr>
            <a:r>
              <a:rPr lang="en-US" sz="3000">
                <a:solidFill>
                  <a:srgbClr val="000000"/>
                </a:solidFill>
                <a:latin typeface="Poppins"/>
              </a:rPr>
              <a:t>Change agents should have some road rash experiences because implementing organizational change is never easy, but critical to organizational progress.</a:t>
            </a:r>
          </a:p>
          <a:p>
            <a:pPr marL="647700" lvl="1" indent="-323850">
              <a:lnSpc>
                <a:spcPts val="4200"/>
              </a:lnSpc>
              <a:buFont typeface="Arial"/>
              <a:buChar char="•"/>
            </a:pPr>
            <a:r>
              <a:rPr lang="en-US" sz="3000">
                <a:solidFill>
                  <a:srgbClr val="000000"/>
                </a:solidFill>
                <a:latin typeface="Poppins"/>
              </a:rPr>
              <a:t>Some failures/controversy in a career should not necessarily be a disqualifier!</a:t>
            </a:r>
          </a:p>
          <a:p>
            <a:pPr marL="647700" lvl="1" indent="-323850">
              <a:lnSpc>
                <a:spcPts val="4200"/>
              </a:lnSpc>
              <a:buFont typeface="Arial"/>
              <a:buChar char="•"/>
            </a:pPr>
            <a:r>
              <a:rPr lang="en-US" sz="3000">
                <a:solidFill>
                  <a:srgbClr val="000000"/>
                </a:solidFill>
                <a:latin typeface="Poppins"/>
              </a:rPr>
              <a:t>You want leaders that seek continuous improvement versus just keeping the lights on…</a:t>
            </a:r>
          </a:p>
          <a:p>
            <a:pPr>
              <a:lnSpc>
                <a:spcPts val="4200"/>
              </a:lnSpc>
            </a:pPr>
            <a:endParaRPr lang="en-US" sz="3000">
              <a:solidFill>
                <a:srgbClr val="000000"/>
              </a:solidFill>
              <a:latin typeface="Poppins"/>
            </a:endParaRPr>
          </a:p>
          <a:p>
            <a:pPr>
              <a:lnSpc>
                <a:spcPts val="1400"/>
              </a:lnSpc>
            </a:pPr>
            <a:endParaRPr lang="en-US" sz="3000">
              <a:solidFill>
                <a:srgbClr val="000000"/>
              </a:solidFill>
              <a:latin typeface="Poppins"/>
            </a:endParaRPr>
          </a:p>
        </p:txBody>
      </p:sp>
      <p:sp>
        <p:nvSpPr>
          <p:cNvPr id="10" name="TextBox 10"/>
          <p:cNvSpPr txBox="1"/>
          <p:nvPr/>
        </p:nvSpPr>
        <p:spPr>
          <a:xfrm>
            <a:off x="1028700" y="962184"/>
            <a:ext cx="14018047" cy="1981157"/>
          </a:xfrm>
          <a:prstGeom prst="rect">
            <a:avLst/>
          </a:prstGeom>
        </p:spPr>
        <p:txBody>
          <a:bodyPr lIns="0" tIns="0" rIns="0" bIns="0" rtlCol="0" anchor="t">
            <a:spAutoFit/>
          </a:bodyPr>
          <a:lstStyle/>
          <a:p>
            <a:pPr>
              <a:lnSpc>
                <a:spcPts val="7815"/>
              </a:lnSpc>
            </a:pPr>
            <a:r>
              <a:rPr lang="en-US" sz="6513">
                <a:solidFill>
                  <a:srgbClr val="2A446F"/>
                </a:solidFill>
                <a:latin typeface="Anton"/>
              </a:rPr>
              <a:t>TRUST BUT VERIFY THE CANDIDATE’S REPORTED RESULTS/OUTCOMES WHERE POSSIBLE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744888" y="-336357"/>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234019"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924375" y="6143625"/>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962184"/>
            <a:ext cx="14018047" cy="1981157"/>
          </a:xfrm>
          <a:prstGeom prst="rect">
            <a:avLst/>
          </a:prstGeom>
        </p:spPr>
        <p:txBody>
          <a:bodyPr lIns="0" tIns="0" rIns="0" bIns="0" rtlCol="0" anchor="t">
            <a:spAutoFit/>
          </a:bodyPr>
          <a:lstStyle/>
          <a:p>
            <a:pPr>
              <a:lnSpc>
                <a:spcPts val="7815"/>
              </a:lnSpc>
            </a:pPr>
            <a:r>
              <a:rPr lang="en-US" sz="6513">
                <a:solidFill>
                  <a:srgbClr val="2A446F"/>
                </a:solidFill>
                <a:latin typeface="Anton"/>
              </a:rPr>
              <a:t>WHAT DO YOU DO IF YOUR CURRENT CHIEF IS NOT MEETING EXPECTATIONS?</a:t>
            </a:r>
          </a:p>
        </p:txBody>
      </p:sp>
      <p:sp>
        <p:nvSpPr>
          <p:cNvPr id="10" name="TextBox 10"/>
          <p:cNvSpPr txBox="1"/>
          <p:nvPr/>
        </p:nvSpPr>
        <p:spPr>
          <a:xfrm>
            <a:off x="1028700" y="4057703"/>
            <a:ext cx="13622195" cy="2095394"/>
          </a:xfrm>
          <a:prstGeom prst="rect">
            <a:avLst/>
          </a:prstGeom>
        </p:spPr>
        <p:txBody>
          <a:bodyPr lIns="0" tIns="0" rIns="0" bIns="0" rtlCol="0" anchor="t">
            <a:spAutoFit/>
          </a:bodyPr>
          <a:lstStyle/>
          <a:p>
            <a:pPr>
              <a:lnSpc>
                <a:spcPts val="4199"/>
              </a:lnSpc>
              <a:spcBef>
                <a:spcPct val="0"/>
              </a:spcBef>
            </a:pPr>
            <a:r>
              <a:rPr lang="en-US" sz="2999">
                <a:solidFill>
                  <a:srgbClr val="2A446F"/>
                </a:solidFill>
                <a:latin typeface="Poppins"/>
              </a:rPr>
              <a:t>Provide coaching, mentoring, and expected outcomes. Attain better results in a defined time period. </a:t>
            </a:r>
            <a:r>
              <a:rPr lang="en-US" sz="2999">
                <a:solidFill>
                  <a:srgbClr val="2A446F"/>
                </a:solidFill>
                <a:latin typeface="Poppins Bold"/>
              </a:rPr>
              <a:t>This cannot be a career project!</a:t>
            </a:r>
            <a:r>
              <a:rPr lang="en-US" sz="2999">
                <a:solidFill>
                  <a:srgbClr val="2A446F"/>
                </a:solidFill>
                <a:latin typeface="Poppins"/>
              </a:rPr>
              <a:t> If not achieved fairly quickly, make a leadership change. You are only as good as your leadership team.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333" b="-10333"/>
            </a:stretch>
          </a:blipFill>
        </p:spPr>
        <p:txBody>
          <a:bodyPr/>
          <a:lstStyle/>
          <a:p>
            <a:endParaRPr lang="en-US"/>
          </a:p>
        </p:txBody>
      </p:sp>
      <p:grpSp>
        <p:nvGrpSpPr>
          <p:cNvPr id="3" name="Group 3"/>
          <p:cNvGrpSpPr/>
          <p:nvPr/>
        </p:nvGrpSpPr>
        <p:grpSpPr>
          <a:xfrm rot="1037749">
            <a:off x="-320400" y="-1490479"/>
            <a:ext cx="2107962" cy="11992214"/>
            <a:chOff x="0" y="0"/>
            <a:chExt cx="555183" cy="3158443"/>
          </a:xfrm>
        </p:grpSpPr>
        <p:sp>
          <p:nvSpPr>
            <p:cNvPr id="4" name="Freeform 4"/>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B7C1D8"/>
            </a:solidFill>
          </p:spPr>
          <p:txBody>
            <a:bodyPr/>
            <a:lstStyle/>
            <a:p>
              <a:endParaRPr lang="en-US"/>
            </a:p>
          </p:txBody>
        </p:sp>
        <p:sp>
          <p:nvSpPr>
            <p:cNvPr id="5" name="TextBox 5"/>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043188">
            <a:off x="16511479" y="-1318643"/>
            <a:ext cx="2107962" cy="11992214"/>
            <a:chOff x="0" y="0"/>
            <a:chExt cx="555183" cy="3158443"/>
          </a:xfrm>
        </p:grpSpPr>
        <p:sp>
          <p:nvSpPr>
            <p:cNvPr id="7" name="Freeform 7"/>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B7C1D8"/>
            </a:solidFill>
          </p:spPr>
          <p:txBody>
            <a:bodyPr/>
            <a:lstStyle/>
            <a:p>
              <a:endParaRPr lang="en-US"/>
            </a:p>
          </p:txBody>
        </p:sp>
        <p:sp>
          <p:nvSpPr>
            <p:cNvPr id="8" name="TextBox 8"/>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8692293">
            <a:off x="424324" y="-4814095"/>
            <a:ext cx="2107962" cy="13805645"/>
            <a:chOff x="0" y="0"/>
            <a:chExt cx="555183" cy="3636055"/>
          </a:xfrm>
        </p:grpSpPr>
        <p:sp>
          <p:nvSpPr>
            <p:cNvPr id="10" name="Freeform 10"/>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8F9BB8"/>
            </a:solidFill>
          </p:spPr>
          <p:txBody>
            <a:bodyPr/>
            <a:lstStyle/>
            <a:p>
              <a:endParaRPr lang="en-US"/>
            </a:p>
          </p:txBody>
        </p:sp>
        <p:sp>
          <p:nvSpPr>
            <p:cNvPr id="11" name="TextBox 11"/>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8700570">
            <a:off x="15767862" y="-4814095"/>
            <a:ext cx="2107962" cy="13805645"/>
            <a:chOff x="0" y="0"/>
            <a:chExt cx="555183" cy="3636055"/>
          </a:xfrm>
        </p:grpSpPr>
        <p:sp>
          <p:nvSpPr>
            <p:cNvPr id="13" name="Freeform 13"/>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8F9BB8"/>
            </a:solidFill>
          </p:spPr>
          <p:txBody>
            <a:bodyPr/>
            <a:lstStyle/>
            <a:p>
              <a:endParaRPr lang="en-US"/>
            </a:p>
          </p:txBody>
        </p:sp>
        <p:sp>
          <p:nvSpPr>
            <p:cNvPr id="14" name="TextBox 14"/>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rot="-1802058">
            <a:off x="18326187" y="-3556281"/>
            <a:ext cx="2107962" cy="13805645"/>
            <a:chOff x="0" y="0"/>
            <a:chExt cx="555183" cy="3636055"/>
          </a:xfrm>
        </p:grpSpPr>
        <p:sp>
          <p:nvSpPr>
            <p:cNvPr id="16" name="Freeform 1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B7C1D8"/>
            </a:solidFill>
          </p:spPr>
          <p:txBody>
            <a:bodyPr/>
            <a:lstStyle/>
            <a:p>
              <a:endParaRPr lang="en-US"/>
            </a:p>
          </p:txBody>
        </p:sp>
        <p:sp>
          <p:nvSpPr>
            <p:cNvPr id="17" name="TextBox 1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1810906">
            <a:off x="-2132142" y="-3556281"/>
            <a:ext cx="2107962" cy="13805645"/>
            <a:chOff x="0" y="0"/>
            <a:chExt cx="555183" cy="3636055"/>
          </a:xfrm>
        </p:grpSpPr>
        <p:sp>
          <p:nvSpPr>
            <p:cNvPr id="19" name="Freeform 19"/>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B7C1D8"/>
            </a:solidFill>
          </p:spPr>
          <p:txBody>
            <a:bodyPr/>
            <a:lstStyle/>
            <a:p>
              <a:endParaRPr lang="en-US"/>
            </a:p>
          </p:txBody>
        </p:sp>
        <p:sp>
          <p:nvSpPr>
            <p:cNvPr id="20" name="TextBox 20"/>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415589" y="2266999"/>
            <a:ext cx="19119178" cy="5762526"/>
          </a:xfrm>
          <a:prstGeom prst="rect">
            <a:avLst/>
          </a:prstGeom>
        </p:spPr>
        <p:txBody>
          <a:bodyPr lIns="0" tIns="0" rIns="0" bIns="0" rtlCol="0" anchor="t">
            <a:spAutoFit/>
          </a:bodyPr>
          <a:lstStyle/>
          <a:p>
            <a:pPr algn="ctr">
              <a:lnSpc>
                <a:spcPts val="22798"/>
              </a:lnSpc>
            </a:pPr>
            <a:r>
              <a:rPr lang="en-US" sz="18998">
                <a:solidFill>
                  <a:srgbClr val="B7C1D8"/>
                </a:solidFill>
                <a:latin typeface="Anton"/>
              </a:rPr>
              <a:t>Q &amp; A</a:t>
            </a:r>
          </a:p>
          <a:p>
            <a:pPr algn="ctr">
              <a:lnSpc>
                <a:spcPts val="22798"/>
              </a:lnSpc>
            </a:pPr>
            <a:r>
              <a:rPr lang="en-US" sz="18998">
                <a:solidFill>
                  <a:srgbClr val="B7C1D8"/>
                </a:solidFill>
                <a:latin typeface="Anton"/>
              </a:rPr>
              <a:t>TIME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0333" b="-10333"/>
            </a:stretch>
          </a:blipFill>
        </p:spPr>
        <p:txBody>
          <a:bodyPr/>
          <a:lstStyle/>
          <a:p>
            <a:endParaRPr lang="en-US"/>
          </a:p>
        </p:txBody>
      </p:sp>
      <p:grpSp>
        <p:nvGrpSpPr>
          <p:cNvPr id="3" name="Group 3"/>
          <p:cNvGrpSpPr/>
          <p:nvPr/>
        </p:nvGrpSpPr>
        <p:grpSpPr>
          <a:xfrm rot="1037749">
            <a:off x="-320400" y="-1490479"/>
            <a:ext cx="2107962" cy="11992214"/>
            <a:chOff x="0" y="0"/>
            <a:chExt cx="555183" cy="3158443"/>
          </a:xfrm>
        </p:grpSpPr>
        <p:sp>
          <p:nvSpPr>
            <p:cNvPr id="4" name="Freeform 4"/>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B7C1D8"/>
            </a:solidFill>
          </p:spPr>
          <p:txBody>
            <a:bodyPr/>
            <a:lstStyle/>
            <a:p>
              <a:endParaRPr lang="en-US"/>
            </a:p>
          </p:txBody>
        </p:sp>
        <p:sp>
          <p:nvSpPr>
            <p:cNvPr id="5" name="TextBox 5"/>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rot="-1043188">
            <a:off x="16511479" y="-1318643"/>
            <a:ext cx="2107962" cy="11992214"/>
            <a:chOff x="0" y="0"/>
            <a:chExt cx="555183" cy="3158443"/>
          </a:xfrm>
        </p:grpSpPr>
        <p:sp>
          <p:nvSpPr>
            <p:cNvPr id="7" name="Freeform 7"/>
            <p:cNvSpPr/>
            <p:nvPr/>
          </p:nvSpPr>
          <p:spPr>
            <a:xfrm>
              <a:off x="0" y="0"/>
              <a:ext cx="555183" cy="3158443"/>
            </a:xfrm>
            <a:custGeom>
              <a:avLst/>
              <a:gdLst/>
              <a:ahLst/>
              <a:cxnLst/>
              <a:rect l="l" t="t" r="r" b="b"/>
              <a:pathLst>
                <a:path w="555183" h="3158443">
                  <a:moveTo>
                    <a:pt x="0" y="0"/>
                  </a:moveTo>
                  <a:lnTo>
                    <a:pt x="555183" y="0"/>
                  </a:lnTo>
                  <a:lnTo>
                    <a:pt x="555183" y="3158443"/>
                  </a:lnTo>
                  <a:lnTo>
                    <a:pt x="0" y="3158443"/>
                  </a:lnTo>
                  <a:close/>
                </a:path>
              </a:pathLst>
            </a:custGeom>
            <a:solidFill>
              <a:srgbClr val="B7C1D8"/>
            </a:solidFill>
          </p:spPr>
          <p:txBody>
            <a:bodyPr/>
            <a:lstStyle/>
            <a:p>
              <a:endParaRPr lang="en-US"/>
            </a:p>
          </p:txBody>
        </p:sp>
        <p:sp>
          <p:nvSpPr>
            <p:cNvPr id="8" name="TextBox 8"/>
            <p:cNvSpPr txBox="1"/>
            <p:nvPr/>
          </p:nvSpPr>
          <p:spPr>
            <a:xfrm>
              <a:off x="0" y="-38100"/>
              <a:ext cx="555183" cy="3196543"/>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rot="-8692293">
            <a:off x="424324" y="-4814095"/>
            <a:ext cx="2107962" cy="13805645"/>
            <a:chOff x="0" y="0"/>
            <a:chExt cx="555183" cy="3636055"/>
          </a:xfrm>
        </p:grpSpPr>
        <p:sp>
          <p:nvSpPr>
            <p:cNvPr id="10" name="Freeform 10"/>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8F9BB8"/>
            </a:solidFill>
          </p:spPr>
          <p:txBody>
            <a:bodyPr/>
            <a:lstStyle/>
            <a:p>
              <a:endParaRPr lang="en-US"/>
            </a:p>
          </p:txBody>
        </p:sp>
        <p:sp>
          <p:nvSpPr>
            <p:cNvPr id="11" name="TextBox 11"/>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8700570">
            <a:off x="15767862" y="-4814095"/>
            <a:ext cx="2107962" cy="13805645"/>
            <a:chOff x="0" y="0"/>
            <a:chExt cx="555183" cy="3636055"/>
          </a:xfrm>
        </p:grpSpPr>
        <p:sp>
          <p:nvSpPr>
            <p:cNvPr id="13" name="Freeform 13"/>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8F9BB8"/>
            </a:solidFill>
          </p:spPr>
          <p:txBody>
            <a:bodyPr/>
            <a:lstStyle/>
            <a:p>
              <a:endParaRPr lang="en-US"/>
            </a:p>
          </p:txBody>
        </p:sp>
        <p:sp>
          <p:nvSpPr>
            <p:cNvPr id="14" name="TextBox 14"/>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5" name="Group 15"/>
          <p:cNvGrpSpPr/>
          <p:nvPr/>
        </p:nvGrpSpPr>
        <p:grpSpPr>
          <a:xfrm rot="-1802058">
            <a:off x="18326187" y="-3556281"/>
            <a:ext cx="2107962" cy="13805645"/>
            <a:chOff x="0" y="0"/>
            <a:chExt cx="555183" cy="3636055"/>
          </a:xfrm>
        </p:grpSpPr>
        <p:sp>
          <p:nvSpPr>
            <p:cNvPr id="16" name="Freeform 1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B7C1D8"/>
            </a:solidFill>
          </p:spPr>
          <p:txBody>
            <a:bodyPr/>
            <a:lstStyle/>
            <a:p>
              <a:endParaRPr lang="en-US"/>
            </a:p>
          </p:txBody>
        </p:sp>
        <p:sp>
          <p:nvSpPr>
            <p:cNvPr id="17" name="TextBox 1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1810906">
            <a:off x="-2132142" y="-3556281"/>
            <a:ext cx="2107962" cy="13805645"/>
            <a:chOff x="0" y="0"/>
            <a:chExt cx="555183" cy="3636055"/>
          </a:xfrm>
        </p:grpSpPr>
        <p:sp>
          <p:nvSpPr>
            <p:cNvPr id="19" name="Freeform 19"/>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B7C1D8"/>
            </a:solidFill>
          </p:spPr>
          <p:txBody>
            <a:bodyPr/>
            <a:lstStyle/>
            <a:p>
              <a:endParaRPr lang="en-US"/>
            </a:p>
          </p:txBody>
        </p:sp>
        <p:sp>
          <p:nvSpPr>
            <p:cNvPr id="20" name="TextBox 20"/>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21" name="TextBox 21"/>
          <p:cNvSpPr txBox="1"/>
          <p:nvPr/>
        </p:nvSpPr>
        <p:spPr>
          <a:xfrm>
            <a:off x="3891570" y="5145133"/>
            <a:ext cx="10504861" cy="1247775"/>
          </a:xfrm>
          <a:prstGeom prst="rect">
            <a:avLst/>
          </a:prstGeom>
        </p:spPr>
        <p:txBody>
          <a:bodyPr lIns="0" tIns="0" rIns="0" bIns="0" rtlCol="0" anchor="t">
            <a:spAutoFit/>
          </a:bodyPr>
          <a:lstStyle/>
          <a:p>
            <a:pPr algn="ctr">
              <a:lnSpc>
                <a:spcPts val="9841"/>
              </a:lnSpc>
            </a:pPr>
            <a:r>
              <a:rPr lang="en-US" sz="8201">
                <a:solidFill>
                  <a:srgbClr val="B7C1D8"/>
                </a:solidFill>
                <a:latin typeface="Anton"/>
              </a:rPr>
              <a:t>THANK YOU</a:t>
            </a:r>
          </a:p>
        </p:txBody>
      </p:sp>
      <p:sp>
        <p:nvSpPr>
          <p:cNvPr id="22" name="Freeform 22"/>
          <p:cNvSpPr/>
          <p:nvPr/>
        </p:nvSpPr>
        <p:spPr>
          <a:xfrm>
            <a:off x="1028700" y="7582904"/>
            <a:ext cx="510169" cy="510169"/>
          </a:xfrm>
          <a:custGeom>
            <a:avLst/>
            <a:gdLst/>
            <a:ahLst/>
            <a:cxnLst/>
            <a:rect l="l" t="t" r="r" b="b"/>
            <a:pathLst>
              <a:path w="510169" h="510169">
                <a:moveTo>
                  <a:pt x="0" y="0"/>
                </a:moveTo>
                <a:lnTo>
                  <a:pt x="510169" y="0"/>
                </a:lnTo>
                <a:lnTo>
                  <a:pt x="510169" y="510168"/>
                </a:lnTo>
                <a:lnTo>
                  <a:pt x="0" y="5101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3" name="Freeform 23"/>
          <p:cNvSpPr/>
          <p:nvPr/>
        </p:nvSpPr>
        <p:spPr>
          <a:xfrm>
            <a:off x="5912226" y="9450773"/>
            <a:ext cx="510169" cy="510169"/>
          </a:xfrm>
          <a:custGeom>
            <a:avLst/>
            <a:gdLst/>
            <a:ahLst/>
            <a:cxnLst/>
            <a:rect l="l" t="t" r="r" b="b"/>
            <a:pathLst>
              <a:path w="510169" h="510169">
                <a:moveTo>
                  <a:pt x="0" y="0"/>
                </a:moveTo>
                <a:lnTo>
                  <a:pt x="510168" y="0"/>
                </a:lnTo>
                <a:lnTo>
                  <a:pt x="510168" y="510168"/>
                </a:lnTo>
                <a:lnTo>
                  <a:pt x="0" y="5101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4" name="Freeform 24"/>
          <p:cNvSpPr/>
          <p:nvPr/>
        </p:nvSpPr>
        <p:spPr>
          <a:xfrm>
            <a:off x="1028700" y="8258677"/>
            <a:ext cx="510169" cy="510169"/>
          </a:xfrm>
          <a:custGeom>
            <a:avLst/>
            <a:gdLst/>
            <a:ahLst/>
            <a:cxnLst/>
            <a:rect l="l" t="t" r="r" b="b"/>
            <a:pathLst>
              <a:path w="510169" h="510169">
                <a:moveTo>
                  <a:pt x="0" y="0"/>
                </a:moveTo>
                <a:lnTo>
                  <a:pt x="510169" y="0"/>
                </a:lnTo>
                <a:lnTo>
                  <a:pt x="510169" y="510169"/>
                </a:lnTo>
                <a:lnTo>
                  <a:pt x="0" y="510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TextBox 25"/>
          <p:cNvSpPr txBox="1"/>
          <p:nvPr/>
        </p:nvSpPr>
        <p:spPr>
          <a:xfrm>
            <a:off x="1884983" y="7595159"/>
            <a:ext cx="3441420" cy="466607"/>
          </a:xfrm>
          <a:prstGeom prst="rect">
            <a:avLst/>
          </a:prstGeom>
        </p:spPr>
        <p:txBody>
          <a:bodyPr lIns="0" tIns="0" rIns="0" bIns="0" rtlCol="0" anchor="t">
            <a:spAutoFit/>
          </a:bodyPr>
          <a:lstStyle/>
          <a:p>
            <a:pPr>
              <a:lnSpc>
                <a:spcPts val="3599"/>
              </a:lnSpc>
            </a:pPr>
            <a:r>
              <a:rPr lang="en-US" sz="2999">
                <a:solidFill>
                  <a:srgbClr val="FFFFFF"/>
                </a:solidFill>
                <a:latin typeface="Poppins"/>
              </a:rPr>
              <a:t>(512) 961-2999</a:t>
            </a:r>
          </a:p>
        </p:txBody>
      </p:sp>
      <p:sp>
        <p:nvSpPr>
          <p:cNvPr id="26" name="TextBox 26"/>
          <p:cNvSpPr txBox="1"/>
          <p:nvPr/>
        </p:nvSpPr>
        <p:spPr>
          <a:xfrm>
            <a:off x="6671779" y="9463029"/>
            <a:ext cx="4944442" cy="466607"/>
          </a:xfrm>
          <a:prstGeom prst="rect">
            <a:avLst/>
          </a:prstGeom>
        </p:spPr>
        <p:txBody>
          <a:bodyPr lIns="0" tIns="0" rIns="0" bIns="0" rtlCol="0" anchor="t">
            <a:spAutoFit/>
          </a:bodyPr>
          <a:lstStyle/>
          <a:p>
            <a:pPr>
              <a:lnSpc>
                <a:spcPts val="3599"/>
              </a:lnSpc>
            </a:pPr>
            <a:r>
              <a:rPr lang="en-US" sz="2999">
                <a:solidFill>
                  <a:srgbClr val="FFFFFF"/>
                </a:solidFill>
                <a:latin typeface="Poppins"/>
              </a:rPr>
              <a:t>www.clearcareerpro.com</a:t>
            </a:r>
          </a:p>
        </p:txBody>
      </p:sp>
      <p:sp>
        <p:nvSpPr>
          <p:cNvPr id="27" name="TextBox 27"/>
          <p:cNvSpPr txBox="1"/>
          <p:nvPr/>
        </p:nvSpPr>
        <p:spPr>
          <a:xfrm>
            <a:off x="1884983" y="8270933"/>
            <a:ext cx="6961391" cy="466607"/>
          </a:xfrm>
          <a:prstGeom prst="rect">
            <a:avLst/>
          </a:prstGeom>
        </p:spPr>
        <p:txBody>
          <a:bodyPr lIns="0" tIns="0" rIns="0" bIns="0" rtlCol="0" anchor="t">
            <a:spAutoFit/>
          </a:bodyPr>
          <a:lstStyle/>
          <a:p>
            <a:pPr>
              <a:lnSpc>
                <a:spcPts val="3599"/>
              </a:lnSpc>
            </a:pPr>
            <a:r>
              <a:rPr lang="en-US" sz="2999">
                <a:solidFill>
                  <a:srgbClr val="FFFFFF"/>
                </a:solidFill>
                <a:latin typeface="Poppins"/>
              </a:rPr>
              <a:t>chiefconnealy@clearcareerpro.com</a:t>
            </a:r>
          </a:p>
        </p:txBody>
      </p:sp>
      <p:sp>
        <p:nvSpPr>
          <p:cNvPr id="28" name="TextBox 28"/>
          <p:cNvSpPr txBox="1"/>
          <p:nvPr/>
        </p:nvSpPr>
        <p:spPr>
          <a:xfrm>
            <a:off x="902584" y="6959726"/>
            <a:ext cx="7941533" cy="504814"/>
          </a:xfrm>
          <a:prstGeom prst="rect">
            <a:avLst/>
          </a:prstGeom>
        </p:spPr>
        <p:txBody>
          <a:bodyPr lIns="0" tIns="0" rIns="0" bIns="0" rtlCol="0" anchor="t">
            <a:spAutoFit/>
          </a:bodyPr>
          <a:lstStyle/>
          <a:p>
            <a:pPr algn="ctr">
              <a:lnSpc>
                <a:spcPts val="3959"/>
              </a:lnSpc>
            </a:pPr>
            <a:r>
              <a:rPr lang="en-US" sz="3299">
                <a:solidFill>
                  <a:srgbClr val="B7C1D8"/>
                </a:solidFill>
                <a:latin typeface="Open Sauce Heavy"/>
              </a:rPr>
              <a:t>CHIEF CHRIS CONNEALY (RET.) M.S.</a:t>
            </a:r>
          </a:p>
        </p:txBody>
      </p:sp>
      <p:sp>
        <p:nvSpPr>
          <p:cNvPr id="29" name="TextBox 29"/>
          <p:cNvSpPr txBox="1"/>
          <p:nvPr/>
        </p:nvSpPr>
        <p:spPr>
          <a:xfrm>
            <a:off x="-415589" y="2041616"/>
            <a:ext cx="19119178" cy="2609850"/>
          </a:xfrm>
          <a:prstGeom prst="rect">
            <a:avLst/>
          </a:prstGeom>
        </p:spPr>
        <p:txBody>
          <a:bodyPr lIns="0" tIns="0" rIns="0" bIns="0" rtlCol="0" anchor="t">
            <a:spAutoFit/>
          </a:bodyPr>
          <a:lstStyle/>
          <a:p>
            <a:pPr algn="ctr">
              <a:lnSpc>
                <a:spcPts val="10321"/>
              </a:lnSpc>
            </a:pPr>
            <a:r>
              <a:rPr lang="en-US" sz="8601">
                <a:solidFill>
                  <a:srgbClr val="B7C1D8"/>
                </a:solidFill>
                <a:latin typeface="Anton"/>
              </a:rPr>
              <a:t>CLEAR CAREER PROFESSIONALS</a:t>
            </a:r>
          </a:p>
          <a:p>
            <a:pPr algn="ctr">
              <a:lnSpc>
                <a:spcPts val="10321"/>
              </a:lnSpc>
            </a:pPr>
            <a:r>
              <a:rPr lang="en-US" sz="8601">
                <a:solidFill>
                  <a:srgbClr val="B7C1D8"/>
                </a:solidFill>
                <a:latin typeface="Anton"/>
              </a:rPr>
              <a:t>THE CLEAR CHOICE</a:t>
            </a:r>
          </a:p>
        </p:txBody>
      </p:sp>
      <p:sp>
        <p:nvSpPr>
          <p:cNvPr id="30" name="TextBox 30"/>
          <p:cNvSpPr txBox="1"/>
          <p:nvPr/>
        </p:nvSpPr>
        <p:spPr>
          <a:xfrm>
            <a:off x="10730014" y="6877050"/>
            <a:ext cx="6406677" cy="504814"/>
          </a:xfrm>
          <a:prstGeom prst="rect">
            <a:avLst/>
          </a:prstGeom>
        </p:spPr>
        <p:txBody>
          <a:bodyPr lIns="0" tIns="0" rIns="0" bIns="0" rtlCol="0" anchor="t">
            <a:spAutoFit/>
          </a:bodyPr>
          <a:lstStyle/>
          <a:p>
            <a:pPr algn="ctr">
              <a:lnSpc>
                <a:spcPts val="3959"/>
              </a:lnSpc>
            </a:pPr>
            <a:r>
              <a:rPr lang="en-US" sz="3299">
                <a:solidFill>
                  <a:srgbClr val="B7C1D8"/>
                </a:solidFill>
                <a:latin typeface="Open Sauce Heavy"/>
              </a:rPr>
              <a:t>MICHAEL BOESE (RET.) M.P.A.</a:t>
            </a:r>
          </a:p>
        </p:txBody>
      </p:sp>
      <p:sp>
        <p:nvSpPr>
          <p:cNvPr id="31" name="TextBox 31"/>
          <p:cNvSpPr txBox="1"/>
          <p:nvPr/>
        </p:nvSpPr>
        <p:spPr>
          <a:xfrm>
            <a:off x="11571299" y="7593095"/>
            <a:ext cx="3441420" cy="466607"/>
          </a:xfrm>
          <a:prstGeom prst="rect">
            <a:avLst/>
          </a:prstGeom>
        </p:spPr>
        <p:txBody>
          <a:bodyPr lIns="0" tIns="0" rIns="0" bIns="0" rtlCol="0" anchor="t">
            <a:spAutoFit/>
          </a:bodyPr>
          <a:lstStyle/>
          <a:p>
            <a:pPr>
              <a:lnSpc>
                <a:spcPts val="3599"/>
              </a:lnSpc>
            </a:pPr>
            <a:r>
              <a:rPr lang="en-US" sz="2999">
                <a:solidFill>
                  <a:srgbClr val="FFFFFF"/>
                </a:solidFill>
                <a:latin typeface="Poppins"/>
              </a:rPr>
              <a:t>(972) 837-0916</a:t>
            </a:r>
          </a:p>
        </p:txBody>
      </p:sp>
      <p:sp>
        <p:nvSpPr>
          <p:cNvPr id="32" name="TextBox 32"/>
          <p:cNvSpPr txBox="1"/>
          <p:nvPr/>
        </p:nvSpPr>
        <p:spPr>
          <a:xfrm>
            <a:off x="11407826" y="8270933"/>
            <a:ext cx="5977209" cy="466607"/>
          </a:xfrm>
          <a:prstGeom prst="rect">
            <a:avLst/>
          </a:prstGeom>
        </p:spPr>
        <p:txBody>
          <a:bodyPr lIns="0" tIns="0" rIns="0" bIns="0" rtlCol="0" anchor="t">
            <a:spAutoFit/>
          </a:bodyPr>
          <a:lstStyle/>
          <a:p>
            <a:pPr>
              <a:lnSpc>
                <a:spcPts val="3599"/>
              </a:lnSpc>
            </a:pPr>
            <a:r>
              <a:rPr lang="en-US" sz="2999">
                <a:solidFill>
                  <a:srgbClr val="FFFFFF"/>
                </a:solidFill>
                <a:latin typeface="Poppins"/>
              </a:rPr>
              <a:t>michael@clearcareerpro.com</a:t>
            </a:r>
          </a:p>
        </p:txBody>
      </p:sp>
      <p:sp>
        <p:nvSpPr>
          <p:cNvPr id="33" name="Freeform 33"/>
          <p:cNvSpPr/>
          <p:nvPr/>
        </p:nvSpPr>
        <p:spPr>
          <a:xfrm>
            <a:off x="10730014" y="7549533"/>
            <a:ext cx="510169" cy="510169"/>
          </a:xfrm>
          <a:custGeom>
            <a:avLst/>
            <a:gdLst/>
            <a:ahLst/>
            <a:cxnLst/>
            <a:rect l="l" t="t" r="r" b="b"/>
            <a:pathLst>
              <a:path w="510169" h="510169">
                <a:moveTo>
                  <a:pt x="0" y="0"/>
                </a:moveTo>
                <a:lnTo>
                  <a:pt x="510168" y="0"/>
                </a:lnTo>
                <a:lnTo>
                  <a:pt x="510168" y="510169"/>
                </a:lnTo>
                <a:lnTo>
                  <a:pt x="0" y="5101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4" name="Freeform 34"/>
          <p:cNvSpPr/>
          <p:nvPr/>
        </p:nvSpPr>
        <p:spPr>
          <a:xfrm>
            <a:off x="10730014" y="8258677"/>
            <a:ext cx="510169" cy="510169"/>
          </a:xfrm>
          <a:custGeom>
            <a:avLst/>
            <a:gdLst/>
            <a:ahLst/>
            <a:cxnLst/>
            <a:rect l="l" t="t" r="r" b="b"/>
            <a:pathLst>
              <a:path w="510169" h="510169">
                <a:moveTo>
                  <a:pt x="0" y="0"/>
                </a:moveTo>
                <a:lnTo>
                  <a:pt x="510168" y="0"/>
                </a:lnTo>
                <a:lnTo>
                  <a:pt x="510168" y="510169"/>
                </a:lnTo>
                <a:lnTo>
                  <a:pt x="0" y="51016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014543"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177848" y="6389663"/>
            <a:ext cx="14330832" cy="1818431"/>
          </a:xfrm>
          <a:prstGeom prst="rect">
            <a:avLst/>
          </a:prstGeom>
        </p:spPr>
        <p:txBody>
          <a:bodyPr lIns="0" tIns="0" rIns="0" bIns="0" rtlCol="0" anchor="t">
            <a:spAutoFit/>
          </a:bodyPr>
          <a:lstStyle/>
          <a:p>
            <a:pPr>
              <a:lnSpc>
                <a:spcPts val="4759"/>
              </a:lnSpc>
            </a:pPr>
            <a:r>
              <a:rPr lang="en-US" sz="3399">
                <a:solidFill>
                  <a:srgbClr val="000000"/>
                </a:solidFill>
                <a:latin typeface="Poppins"/>
              </a:rPr>
              <a:t>Did the candidate's previous performance set a high standard for aligning with the organization's needs and potentially surpassing expectations?</a:t>
            </a:r>
          </a:p>
        </p:txBody>
      </p:sp>
      <p:sp>
        <p:nvSpPr>
          <p:cNvPr id="10" name="TextBox 10"/>
          <p:cNvSpPr txBox="1"/>
          <p:nvPr/>
        </p:nvSpPr>
        <p:spPr>
          <a:xfrm>
            <a:off x="1177848" y="4481900"/>
            <a:ext cx="14330832" cy="1218426"/>
          </a:xfrm>
          <a:prstGeom prst="rect">
            <a:avLst/>
          </a:prstGeom>
        </p:spPr>
        <p:txBody>
          <a:bodyPr lIns="0" tIns="0" rIns="0" bIns="0" rtlCol="0" anchor="t">
            <a:spAutoFit/>
          </a:bodyPr>
          <a:lstStyle/>
          <a:p>
            <a:pPr>
              <a:lnSpc>
                <a:spcPts val="4759"/>
              </a:lnSpc>
            </a:pPr>
            <a:r>
              <a:rPr lang="en-US" sz="3399">
                <a:solidFill>
                  <a:srgbClr val="000000"/>
                </a:solidFill>
                <a:latin typeface="Poppins"/>
              </a:rPr>
              <a:t>Were the candidates able to meet your expectations in terms of their resume, cover letter, and interview?</a:t>
            </a:r>
          </a:p>
        </p:txBody>
      </p:sp>
      <p:sp>
        <p:nvSpPr>
          <p:cNvPr id="11" name="TextBox 11"/>
          <p:cNvSpPr txBox="1"/>
          <p:nvPr/>
        </p:nvSpPr>
        <p:spPr>
          <a:xfrm>
            <a:off x="1177848" y="1092222"/>
            <a:ext cx="13038806" cy="2752387"/>
          </a:xfrm>
          <a:prstGeom prst="rect">
            <a:avLst/>
          </a:prstGeom>
        </p:spPr>
        <p:txBody>
          <a:bodyPr lIns="0" tIns="0" rIns="0" bIns="0" rtlCol="0" anchor="t">
            <a:spAutoFit/>
          </a:bodyPr>
          <a:lstStyle/>
          <a:p>
            <a:pPr>
              <a:lnSpc>
                <a:spcPts val="7200"/>
              </a:lnSpc>
            </a:pPr>
            <a:r>
              <a:rPr lang="en-US" sz="6000">
                <a:solidFill>
                  <a:srgbClr val="2A446F"/>
                </a:solidFill>
                <a:latin typeface="Anton"/>
              </a:rPr>
              <a:t>REFLECT ON YOUR PREVIOUS ENCOUNTERS WITH RECRUITING A PUBLIC SAFETY LEADER AND THE RESULTS THAT FOLLOWED.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7014543" y="-3119311"/>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Freeform 9"/>
          <p:cNvSpPr/>
          <p:nvPr/>
        </p:nvSpPr>
        <p:spPr>
          <a:xfrm>
            <a:off x="4930530" y="5064416"/>
            <a:ext cx="5802356" cy="4597907"/>
          </a:xfrm>
          <a:custGeom>
            <a:avLst/>
            <a:gdLst/>
            <a:ahLst/>
            <a:cxnLst/>
            <a:rect l="l" t="t" r="r" b="b"/>
            <a:pathLst>
              <a:path w="5802356" h="4597907">
                <a:moveTo>
                  <a:pt x="0" y="0"/>
                </a:moveTo>
                <a:lnTo>
                  <a:pt x="5802355" y="0"/>
                </a:lnTo>
                <a:lnTo>
                  <a:pt x="5802355" y="4597908"/>
                </a:lnTo>
                <a:lnTo>
                  <a:pt x="0" y="4597908"/>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1934445" y="2804145"/>
            <a:ext cx="11794525" cy="1863484"/>
          </a:xfrm>
          <a:prstGeom prst="rect">
            <a:avLst/>
          </a:prstGeom>
        </p:spPr>
        <p:txBody>
          <a:bodyPr lIns="0" tIns="0" rIns="0" bIns="0" rtlCol="0" anchor="t">
            <a:spAutoFit/>
          </a:bodyPr>
          <a:lstStyle/>
          <a:p>
            <a:pPr>
              <a:lnSpc>
                <a:spcPts val="4899"/>
              </a:lnSpc>
            </a:pPr>
            <a:r>
              <a:rPr lang="en-US" sz="3499">
                <a:solidFill>
                  <a:srgbClr val="000000"/>
                </a:solidFill>
                <a:latin typeface="Poppins"/>
              </a:rPr>
              <a:t>It is critical to know and understand the organization’s needs in order to recruit and select a successful leader.</a:t>
            </a:r>
          </a:p>
        </p:txBody>
      </p:sp>
      <p:sp>
        <p:nvSpPr>
          <p:cNvPr id="11" name="TextBox 11"/>
          <p:cNvSpPr txBox="1"/>
          <p:nvPr/>
        </p:nvSpPr>
        <p:spPr>
          <a:xfrm>
            <a:off x="1852430" y="1028700"/>
            <a:ext cx="13003176" cy="1618826"/>
          </a:xfrm>
          <a:prstGeom prst="rect">
            <a:avLst/>
          </a:prstGeom>
        </p:spPr>
        <p:txBody>
          <a:bodyPr lIns="0" tIns="0" rIns="0" bIns="0" rtlCol="0" anchor="t">
            <a:spAutoFit/>
          </a:bodyPr>
          <a:lstStyle/>
          <a:p>
            <a:pPr>
              <a:lnSpc>
                <a:spcPts val="12854"/>
              </a:lnSpc>
            </a:pPr>
            <a:r>
              <a:rPr lang="en-US" sz="10712">
                <a:solidFill>
                  <a:srgbClr val="2A446F"/>
                </a:solidFill>
                <a:latin typeface="Anton"/>
              </a:rPr>
              <a:t>ORGANIZATIONAL NEEDS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019175"/>
            <a:ext cx="13607971" cy="1000104"/>
          </a:xfrm>
          <a:prstGeom prst="rect">
            <a:avLst/>
          </a:prstGeom>
        </p:spPr>
        <p:txBody>
          <a:bodyPr lIns="0" tIns="0" rIns="0" bIns="0" rtlCol="0" anchor="t">
            <a:spAutoFit/>
          </a:bodyPr>
          <a:lstStyle/>
          <a:p>
            <a:pPr algn="ctr">
              <a:lnSpc>
                <a:spcPts val="7800"/>
              </a:lnSpc>
            </a:pPr>
            <a:r>
              <a:rPr lang="en-US" sz="6500">
                <a:solidFill>
                  <a:srgbClr val="2A446F"/>
                </a:solidFill>
                <a:latin typeface="Anton"/>
              </a:rPr>
              <a:t>QUALIFICATIONS VS. DELIVERING RESULTS</a:t>
            </a:r>
          </a:p>
        </p:txBody>
      </p:sp>
      <p:sp>
        <p:nvSpPr>
          <p:cNvPr id="10" name="TextBox 10"/>
          <p:cNvSpPr txBox="1"/>
          <p:nvPr/>
        </p:nvSpPr>
        <p:spPr>
          <a:xfrm>
            <a:off x="1028700" y="2911545"/>
            <a:ext cx="13880055" cy="1244439"/>
          </a:xfrm>
          <a:prstGeom prst="rect">
            <a:avLst/>
          </a:prstGeom>
        </p:spPr>
        <p:txBody>
          <a:bodyPr lIns="0" tIns="0" rIns="0" bIns="0" rtlCol="0" anchor="t">
            <a:spAutoFit/>
          </a:bodyPr>
          <a:lstStyle/>
          <a:p>
            <a:pPr algn="ctr">
              <a:lnSpc>
                <a:spcPts val="4899"/>
              </a:lnSpc>
            </a:pPr>
            <a:r>
              <a:rPr lang="en-US" sz="3499">
                <a:solidFill>
                  <a:srgbClr val="000000"/>
                </a:solidFill>
                <a:latin typeface="Poppins"/>
              </a:rPr>
              <a:t> Qualifications: </a:t>
            </a:r>
          </a:p>
          <a:p>
            <a:pPr algn="ctr">
              <a:lnSpc>
                <a:spcPts val="4899"/>
              </a:lnSpc>
            </a:pPr>
            <a:r>
              <a:rPr lang="en-US" sz="3499">
                <a:solidFill>
                  <a:srgbClr val="000000"/>
                </a:solidFill>
                <a:latin typeface="Poppins"/>
              </a:rPr>
              <a:t>Education, Certifications, Experience - Positions held </a:t>
            </a:r>
          </a:p>
        </p:txBody>
      </p:sp>
      <p:sp>
        <p:nvSpPr>
          <p:cNvPr id="11" name="TextBox 11"/>
          <p:cNvSpPr txBox="1"/>
          <p:nvPr/>
        </p:nvSpPr>
        <p:spPr>
          <a:xfrm>
            <a:off x="1544310" y="5048250"/>
            <a:ext cx="13880055" cy="1863484"/>
          </a:xfrm>
          <a:prstGeom prst="rect">
            <a:avLst/>
          </a:prstGeom>
        </p:spPr>
        <p:txBody>
          <a:bodyPr lIns="0" tIns="0" rIns="0" bIns="0" rtlCol="0" anchor="t">
            <a:spAutoFit/>
          </a:bodyPr>
          <a:lstStyle/>
          <a:p>
            <a:pPr algn="ctr">
              <a:lnSpc>
                <a:spcPts val="4899"/>
              </a:lnSpc>
            </a:pPr>
            <a:r>
              <a:rPr lang="en-US" sz="3499">
                <a:solidFill>
                  <a:srgbClr val="000000"/>
                </a:solidFill>
                <a:latin typeface="Poppins"/>
              </a:rPr>
              <a:t>While this information is crucial and forms the basis for job postings, it is only a portion of what employers must pin down to choose the ideal candidate.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925443"/>
            <a:ext cx="13607971" cy="1000104"/>
          </a:xfrm>
          <a:prstGeom prst="rect">
            <a:avLst/>
          </a:prstGeom>
        </p:spPr>
        <p:txBody>
          <a:bodyPr lIns="0" tIns="0" rIns="0" bIns="0" rtlCol="0" anchor="t">
            <a:spAutoFit/>
          </a:bodyPr>
          <a:lstStyle/>
          <a:p>
            <a:pPr>
              <a:lnSpc>
                <a:spcPts val="7800"/>
              </a:lnSpc>
            </a:pPr>
            <a:r>
              <a:rPr lang="en-US" sz="6500">
                <a:solidFill>
                  <a:srgbClr val="2A446F"/>
                </a:solidFill>
                <a:latin typeface="Anton"/>
              </a:rPr>
              <a:t>QUALIFICATIONS VS. DELIVERING RESULTS</a:t>
            </a:r>
          </a:p>
        </p:txBody>
      </p:sp>
      <p:sp>
        <p:nvSpPr>
          <p:cNvPr id="10" name="TextBox 10"/>
          <p:cNvSpPr txBox="1"/>
          <p:nvPr/>
        </p:nvSpPr>
        <p:spPr>
          <a:xfrm>
            <a:off x="1028700" y="2240839"/>
            <a:ext cx="13880055" cy="625395"/>
          </a:xfrm>
          <a:prstGeom prst="rect">
            <a:avLst/>
          </a:prstGeom>
        </p:spPr>
        <p:txBody>
          <a:bodyPr lIns="0" tIns="0" rIns="0" bIns="0" rtlCol="0" anchor="t">
            <a:spAutoFit/>
          </a:bodyPr>
          <a:lstStyle/>
          <a:p>
            <a:pPr>
              <a:lnSpc>
                <a:spcPts val="4899"/>
              </a:lnSpc>
            </a:pPr>
            <a:r>
              <a:rPr lang="en-US" sz="3499">
                <a:solidFill>
                  <a:srgbClr val="000000"/>
                </a:solidFill>
                <a:latin typeface="Poppins"/>
              </a:rPr>
              <a:t>Distinguish knowledge from experience</a:t>
            </a:r>
          </a:p>
        </p:txBody>
      </p:sp>
      <p:sp>
        <p:nvSpPr>
          <p:cNvPr id="11" name="TextBox 11"/>
          <p:cNvSpPr txBox="1"/>
          <p:nvPr/>
        </p:nvSpPr>
        <p:spPr>
          <a:xfrm>
            <a:off x="1028700" y="3125052"/>
            <a:ext cx="13880055" cy="2482529"/>
          </a:xfrm>
          <a:prstGeom prst="rect">
            <a:avLst/>
          </a:prstGeom>
        </p:spPr>
        <p:txBody>
          <a:bodyPr lIns="0" tIns="0" rIns="0" bIns="0" rtlCol="0" anchor="t">
            <a:spAutoFit/>
          </a:bodyPr>
          <a:lstStyle/>
          <a:p>
            <a:pPr>
              <a:lnSpc>
                <a:spcPts val="4899"/>
              </a:lnSpc>
            </a:pPr>
            <a:r>
              <a:rPr lang="en-US" sz="3499">
                <a:solidFill>
                  <a:srgbClr val="000000"/>
                </a:solidFill>
                <a:latin typeface="Poppins"/>
              </a:rPr>
              <a:t>IQ vs. EQ: Assessing Candidates' Emotional Intelligence</a:t>
            </a:r>
          </a:p>
          <a:p>
            <a:pPr marL="755647" lvl="1" indent="-377824">
              <a:lnSpc>
                <a:spcPts val="4899"/>
              </a:lnSpc>
              <a:buFont typeface="Arial"/>
              <a:buChar char="•"/>
            </a:pPr>
            <a:r>
              <a:rPr lang="en-US" sz="3499">
                <a:solidFill>
                  <a:srgbClr val="000000"/>
                </a:solidFill>
                <a:latin typeface="Poppins"/>
              </a:rPr>
              <a:t>Previous Experiences</a:t>
            </a:r>
          </a:p>
          <a:p>
            <a:pPr marL="755647" lvl="1" indent="-377824">
              <a:lnSpc>
                <a:spcPts val="4899"/>
              </a:lnSpc>
              <a:buFont typeface="Arial"/>
              <a:buChar char="•"/>
            </a:pPr>
            <a:r>
              <a:rPr lang="en-US" sz="3499">
                <a:solidFill>
                  <a:srgbClr val="000000"/>
                </a:solidFill>
                <a:latin typeface="Poppins"/>
              </a:rPr>
              <a:t>Communication Skills</a:t>
            </a:r>
          </a:p>
          <a:p>
            <a:pPr marL="755647" lvl="1" indent="-377824">
              <a:lnSpc>
                <a:spcPts val="4899"/>
              </a:lnSpc>
              <a:buFont typeface="Arial"/>
              <a:buChar char="•"/>
            </a:pPr>
            <a:r>
              <a:rPr lang="en-US" sz="3499">
                <a:solidFill>
                  <a:srgbClr val="000000"/>
                </a:solidFill>
                <a:latin typeface="Poppins"/>
              </a:rPr>
              <a:t>Empathy</a:t>
            </a:r>
          </a:p>
        </p:txBody>
      </p:sp>
      <p:sp>
        <p:nvSpPr>
          <p:cNvPr id="12" name="TextBox 12"/>
          <p:cNvSpPr txBox="1"/>
          <p:nvPr/>
        </p:nvSpPr>
        <p:spPr>
          <a:xfrm>
            <a:off x="1028700" y="5866398"/>
            <a:ext cx="13880055" cy="3720617"/>
          </a:xfrm>
          <a:prstGeom prst="rect">
            <a:avLst/>
          </a:prstGeom>
        </p:spPr>
        <p:txBody>
          <a:bodyPr lIns="0" tIns="0" rIns="0" bIns="0" rtlCol="0" anchor="t">
            <a:spAutoFit/>
          </a:bodyPr>
          <a:lstStyle/>
          <a:p>
            <a:pPr>
              <a:lnSpc>
                <a:spcPts val="4899"/>
              </a:lnSpc>
            </a:pPr>
            <a:r>
              <a:rPr lang="en-US" sz="3499">
                <a:solidFill>
                  <a:srgbClr val="000000"/>
                </a:solidFill>
                <a:latin typeface="Poppins"/>
              </a:rPr>
              <a:t>Candidates need to showcase a history of achieving results that have brought about positive changes within organizations in various roles and over their career.</a:t>
            </a:r>
          </a:p>
          <a:p>
            <a:pPr marL="755647" lvl="1" indent="-377824">
              <a:lnSpc>
                <a:spcPts val="4899"/>
              </a:lnSpc>
              <a:buFont typeface="Arial"/>
              <a:buChar char="•"/>
            </a:pPr>
            <a:r>
              <a:rPr lang="en-US" sz="3499">
                <a:solidFill>
                  <a:srgbClr val="000000"/>
                </a:solidFill>
                <a:latin typeface="Poppins"/>
              </a:rPr>
              <a:t>Cultivate Organizational Culture</a:t>
            </a:r>
          </a:p>
          <a:p>
            <a:pPr marL="755647" lvl="1" indent="-377824">
              <a:lnSpc>
                <a:spcPts val="4899"/>
              </a:lnSpc>
              <a:buFont typeface="Arial"/>
              <a:buChar char="•"/>
            </a:pPr>
            <a:r>
              <a:rPr lang="en-US" sz="3499">
                <a:solidFill>
                  <a:srgbClr val="000000"/>
                </a:solidFill>
                <a:latin typeface="Poppins"/>
              </a:rPr>
              <a:t>Drive Continuous Improvement</a:t>
            </a:r>
          </a:p>
          <a:p>
            <a:pPr marL="755647" lvl="1" indent="-377824">
              <a:lnSpc>
                <a:spcPts val="4899"/>
              </a:lnSpc>
              <a:buFont typeface="Arial"/>
              <a:buChar char="•"/>
            </a:pPr>
            <a:r>
              <a:rPr lang="en-US" sz="3499">
                <a:solidFill>
                  <a:srgbClr val="000000"/>
                </a:solidFill>
                <a:latin typeface="Poppins"/>
              </a:rPr>
              <a:t>Minimize Risk Exposure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019175"/>
            <a:ext cx="13607971" cy="1000104"/>
          </a:xfrm>
          <a:prstGeom prst="rect">
            <a:avLst/>
          </a:prstGeom>
        </p:spPr>
        <p:txBody>
          <a:bodyPr lIns="0" tIns="0" rIns="0" bIns="0" rtlCol="0" anchor="t">
            <a:spAutoFit/>
          </a:bodyPr>
          <a:lstStyle/>
          <a:p>
            <a:pPr>
              <a:lnSpc>
                <a:spcPts val="7800"/>
              </a:lnSpc>
            </a:pPr>
            <a:r>
              <a:rPr lang="en-US" sz="6500">
                <a:solidFill>
                  <a:srgbClr val="2A446F"/>
                </a:solidFill>
                <a:latin typeface="Anton"/>
              </a:rPr>
              <a:t>CANDIDATE CHECKLIST</a:t>
            </a:r>
          </a:p>
        </p:txBody>
      </p:sp>
      <p:sp>
        <p:nvSpPr>
          <p:cNvPr id="10" name="TextBox 10"/>
          <p:cNvSpPr txBox="1"/>
          <p:nvPr/>
        </p:nvSpPr>
        <p:spPr>
          <a:xfrm>
            <a:off x="1028700" y="2195352"/>
            <a:ext cx="13880055" cy="542893"/>
          </a:xfrm>
          <a:prstGeom prst="rect">
            <a:avLst/>
          </a:prstGeom>
        </p:spPr>
        <p:txBody>
          <a:bodyPr lIns="0" tIns="0" rIns="0" bIns="0" rtlCol="0" anchor="t">
            <a:spAutoFit/>
          </a:bodyPr>
          <a:lstStyle/>
          <a:p>
            <a:pPr>
              <a:lnSpc>
                <a:spcPts val="4200"/>
              </a:lnSpc>
            </a:pPr>
            <a:r>
              <a:rPr lang="en-US" sz="3000">
                <a:solidFill>
                  <a:srgbClr val="000000"/>
                </a:solidFill>
                <a:latin typeface="Poppins Bold"/>
              </a:rPr>
              <a:t>Create a checklist for candidates to identify the following crucial traits:</a:t>
            </a:r>
          </a:p>
        </p:txBody>
      </p:sp>
      <p:sp>
        <p:nvSpPr>
          <p:cNvPr id="11" name="TextBox 11"/>
          <p:cNvSpPr txBox="1"/>
          <p:nvPr/>
        </p:nvSpPr>
        <p:spPr>
          <a:xfrm>
            <a:off x="1028700" y="3165249"/>
            <a:ext cx="13880055" cy="6286179"/>
          </a:xfrm>
          <a:prstGeom prst="rect">
            <a:avLst/>
          </a:prstGeom>
        </p:spPr>
        <p:txBody>
          <a:bodyPr lIns="0" tIns="0" rIns="0" bIns="0" rtlCol="0" anchor="t">
            <a:spAutoFit/>
          </a:bodyPr>
          <a:lstStyle/>
          <a:p>
            <a:pPr>
              <a:lnSpc>
                <a:spcPts val="4199"/>
              </a:lnSpc>
              <a:spcBef>
                <a:spcPct val="0"/>
              </a:spcBef>
            </a:pPr>
            <a:r>
              <a:rPr lang="en-US" sz="2999">
                <a:solidFill>
                  <a:srgbClr val="000000"/>
                </a:solidFill>
                <a:latin typeface="Poppins"/>
              </a:rPr>
              <a:t>Serving on organizational committees and the deliverables brought about through the committee. What was their role on the committee?</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Serving in different positions in the organization and documentation of accomplishments achieved through that service.</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Seeking opportunities to make organizational improvements and subsequent results.</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Involvement in addressing organizational challenges/failures to minimize risk going forward. They run toward challenges to make things better versus avoiding them. “Being in the Arena”.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019175"/>
            <a:ext cx="13607971" cy="1000104"/>
          </a:xfrm>
          <a:prstGeom prst="rect">
            <a:avLst/>
          </a:prstGeom>
        </p:spPr>
        <p:txBody>
          <a:bodyPr lIns="0" tIns="0" rIns="0" bIns="0" rtlCol="0" anchor="t">
            <a:spAutoFit/>
          </a:bodyPr>
          <a:lstStyle/>
          <a:p>
            <a:pPr>
              <a:lnSpc>
                <a:spcPts val="7800"/>
              </a:lnSpc>
            </a:pPr>
            <a:r>
              <a:rPr lang="en-US" sz="6500">
                <a:solidFill>
                  <a:srgbClr val="2A446F"/>
                </a:solidFill>
                <a:latin typeface="Anton"/>
              </a:rPr>
              <a:t>CANDIDATE CHECKLIST</a:t>
            </a:r>
          </a:p>
        </p:txBody>
      </p:sp>
      <p:sp>
        <p:nvSpPr>
          <p:cNvPr id="10" name="TextBox 10"/>
          <p:cNvSpPr txBox="1"/>
          <p:nvPr/>
        </p:nvSpPr>
        <p:spPr>
          <a:xfrm>
            <a:off x="1028700" y="2256610"/>
            <a:ext cx="13880055" cy="7333875"/>
          </a:xfrm>
          <a:prstGeom prst="rect">
            <a:avLst/>
          </a:prstGeom>
        </p:spPr>
        <p:txBody>
          <a:bodyPr lIns="0" tIns="0" rIns="0" bIns="0" rtlCol="0" anchor="t">
            <a:spAutoFit/>
          </a:bodyPr>
          <a:lstStyle/>
          <a:p>
            <a:pPr>
              <a:lnSpc>
                <a:spcPts val="4199"/>
              </a:lnSpc>
              <a:spcBef>
                <a:spcPct val="0"/>
              </a:spcBef>
            </a:pPr>
            <a:r>
              <a:rPr lang="en-US" sz="2999">
                <a:solidFill>
                  <a:srgbClr val="000000"/>
                </a:solidFill>
                <a:latin typeface="Poppins"/>
              </a:rPr>
              <a:t>Volunteering in the Community and notable accomplishments.</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Taking on difficult assignments and outcomes defined.</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Project management experiences and results.</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Creation of new programs and verifiable outcomes through data.</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Presenting at conferences on various topics/endeavors that document organizational improvement and assist other organizations to make needed changes.</a:t>
            </a:r>
          </a:p>
          <a:p>
            <a:pPr>
              <a:lnSpc>
                <a:spcPts val="4199"/>
              </a:lnSpc>
              <a:spcBef>
                <a:spcPct val="0"/>
              </a:spcBef>
            </a:pPr>
            <a:endParaRPr lang="en-US" sz="2999">
              <a:solidFill>
                <a:srgbClr val="000000"/>
              </a:solidFill>
              <a:latin typeface="Poppins"/>
            </a:endParaRPr>
          </a:p>
          <a:p>
            <a:pPr>
              <a:lnSpc>
                <a:spcPts val="4199"/>
              </a:lnSpc>
              <a:spcBef>
                <a:spcPct val="0"/>
              </a:spcBef>
            </a:pPr>
            <a:r>
              <a:rPr lang="en-US" sz="2999">
                <a:solidFill>
                  <a:srgbClr val="000000"/>
                </a:solidFill>
                <a:latin typeface="Poppins"/>
              </a:rPr>
              <a:t>Awards received related to accomplishments to make the organization/profession better.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019175"/>
            <a:ext cx="13607971" cy="1000104"/>
          </a:xfrm>
          <a:prstGeom prst="rect">
            <a:avLst/>
          </a:prstGeom>
        </p:spPr>
        <p:txBody>
          <a:bodyPr lIns="0" tIns="0" rIns="0" bIns="0" rtlCol="0" anchor="t">
            <a:spAutoFit/>
          </a:bodyPr>
          <a:lstStyle/>
          <a:p>
            <a:pPr>
              <a:lnSpc>
                <a:spcPts val="7800"/>
              </a:lnSpc>
            </a:pPr>
            <a:r>
              <a:rPr lang="en-US" sz="6500">
                <a:solidFill>
                  <a:srgbClr val="2A446F"/>
                </a:solidFill>
                <a:latin typeface="Anton"/>
              </a:rPr>
              <a:t>EXAMPLES THAT GO BEYOND QUALIFICATIONS</a:t>
            </a:r>
          </a:p>
        </p:txBody>
      </p:sp>
      <p:sp>
        <p:nvSpPr>
          <p:cNvPr id="10" name="TextBox 10"/>
          <p:cNvSpPr txBox="1"/>
          <p:nvPr/>
        </p:nvSpPr>
        <p:spPr>
          <a:xfrm>
            <a:off x="1028700" y="2277852"/>
            <a:ext cx="13880055" cy="7313862"/>
          </a:xfrm>
          <a:prstGeom prst="rect">
            <a:avLst/>
          </a:prstGeom>
        </p:spPr>
        <p:txBody>
          <a:bodyPr lIns="0" tIns="0" rIns="0" bIns="0" rtlCol="0" anchor="t">
            <a:spAutoFit/>
          </a:bodyPr>
          <a:lstStyle/>
          <a:p>
            <a:pPr marL="561336" lvl="1" indent="-280668">
              <a:lnSpc>
                <a:spcPts val="3639"/>
              </a:lnSpc>
              <a:buFont typeface="Arial"/>
              <a:buChar char="•"/>
            </a:pPr>
            <a:r>
              <a:rPr lang="en-US" sz="2599">
                <a:solidFill>
                  <a:srgbClr val="000000"/>
                </a:solidFill>
                <a:latin typeface="Poppins"/>
              </a:rPr>
              <a:t>Receiving awards for accomplishments during your career</a:t>
            </a:r>
          </a:p>
          <a:p>
            <a:pPr>
              <a:lnSpc>
                <a:spcPts val="3639"/>
              </a:lnSpc>
            </a:pPr>
            <a:endParaRPr lang="en-US" sz="2599">
              <a:solidFill>
                <a:srgbClr val="000000"/>
              </a:solidFill>
              <a:latin typeface="Poppins"/>
            </a:endParaRPr>
          </a:p>
          <a:p>
            <a:pPr marL="561336" lvl="1" indent="-280668">
              <a:lnSpc>
                <a:spcPts val="3639"/>
              </a:lnSpc>
              <a:buFont typeface="Arial"/>
              <a:buChar char="•"/>
            </a:pPr>
            <a:r>
              <a:rPr lang="en-US" sz="2599">
                <a:solidFill>
                  <a:srgbClr val="000000"/>
                </a:solidFill>
                <a:latin typeface="Poppins"/>
              </a:rPr>
              <a:t>Serving on NFPA and other work-related committees and results from that service</a:t>
            </a:r>
          </a:p>
          <a:p>
            <a:pPr>
              <a:lnSpc>
                <a:spcPts val="3639"/>
              </a:lnSpc>
            </a:pPr>
            <a:endParaRPr lang="en-US" sz="2599">
              <a:solidFill>
                <a:srgbClr val="000000"/>
              </a:solidFill>
              <a:latin typeface="Poppins"/>
            </a:endParaRPr>
          </a:p>
          <a:p>
            <a:pPr marL="561336" lvl="1" indent="-280668">
              <a:lnSpc>
                <a:spcPts val="3639"/>
              </a:lnSpc>
              <a:buFont typeface="Arial"/>
              <a:buChar char="•"/>
            </a:pPr>
            <a:r>
              <a:rPr lang="en-US" sz="2599">
                <a:solidFill>
                  <a:srgbClr val="000000"/>
                </a:solidFill>
                <a:latin typeface="Poppins"/>
              </a:rPr>
              <a:t>Creating programs that are recognized as a best practice to improve that area of the profession – Examples: Texas Fire Chiefs Association Best Practices Program, Science Advisory Workgroup to improve fire investigations and recommended as a national best practice in NIST-OSAC report, Teen Advocates for Community Safety</a:t>
            </a:r>
          </a:p>
          <a:p>
            <a:pPr>
              <a:lnSpc>
                <a:spcPts val="3639"/>
              </a:lnSpc>
            </a:pPr>
            <a:endParaRPr lang="en-US" sz="2599">
              <a:solidFill>
                <a:srgbClr val="000000"/>
              </a:solidFill>
              <a:latin typeface="Poppins"/>
            </a:endParaRPr>
          </a:p>
          <a:p>
            <a:pPr marL="561336" lvl="1" indent="-280668">
              <a:lnSpc>
                <a:spcPts val="3639"/>
              </a:lnSpc>
              <a:buFont typeface="Arial"/>
              <a:buChar char="•"/>
            </a:pPr>
            <a:r>
              <a:rPr lang="en-US" sz="2599">
                <a:solidFill>
                  <a:srgbClr val="000000"/>
                </a:solidFill>
                <a:latin typeface="Poppins"/>
              </a:rPr>
              <a:t>Outreach to 68 counties after West Fertilizer Plant Explosion</a:t>
            </a:r>
          </a:p>
          <a:p>
            <a:pPr>
              <a:lnSpc>
                <a:spcPts val="3639"/>
              </a:lnSpc>
            </a:pPr>
            <a:endParaRPr lang="en-US" sz="2599">
              <a:solidFill>
                <a:srgbClr val="000000"/>
              </a:solidFill>
              <a:latin typeface="Poppins"/>
            </a:endParaRPr>
          </a:p>
          <a:p>
            <a:pPr marL="561336" lvl="1" indent="-280668">
              <a:lnSpc>
                <a:spcPts val="3639"/>
              </a:lnSpc>
              <a:buFont typeface="Arial"/>
              <a:buChar char="•"/>
            </a:pPr>
            <a:r>
              <a:rPr lang="en-US" sz="2599">
                <a:solidFill>
                  <a:srgbClr val="000000"/>
                </a:solidFill>
                <a:latin typeface="Poppins"/>
              </a:rPr>
              <a:t>ISO Class Improvements, Center for Public Safety Excellence Accreditation</a:t>
            </a:r>
          </a:p>
          <a:p>
            <a:pPr>
              <a:lnSpc>
                <a:spcPts val="3639"/>
              </a:lnSpc>
            </a:pPr>
            <a:endParaRPr lang="en-US" sz="2599">
              <a:solidFill>
                <a:srgbClr val="000000"/>
              </a:solidFill>
              <a:latin typeface="Poppins"/>
            </a:endParaRPr>
          </a:p>
          <a:p>
            <a:pPr marL="561336" lvl="1" indent="-280668">
              <a:lnSpc>
                <a:spcPts val="3639"/>
              </a:lnSpc>
              <a:buFont typeface="Arial"/>
              <a:buChar char="•"/>
            </a:pPr>
            <a:r>
              <a:rPr lang="en-US" sz="2599">
                <a:solidFill>
                  <a:srgbClr val="000000"/>
                </a:solidFill>
                <a:latin typeface="Poppins"/>
              </a:rPr>
              <a:t>Organizational improvements that brought about positive results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796761">
            <a:off x="17234019" y="-338973"/>
            <a:ext cx="2107962" cy="12959964"/>
            <a:chOff x="0" y="0"/>
            <a:chExt cx="555183" cy="3413324"/>
          </a:xfrm>
        </p:grpSpPr>
        <p:sp>
          <p:nvSpPr>
            <p:cNvPr id="3" name="Freeform 3"/>
            <p:cNvSpPr/>
            <p:nvPr/>
          </p:nvSpPr>
          <p:spPr>
            <a:xfrm>
              <a:off x="0" y="0"/>
              <a:ext cx="555183" cy="3413324"/>
            </a:xfrm>
            <a:custGeom>
              <a:avLst/>
              <a:gdLst/>
              <a:ahLst/>
              <a:cxnLst/>
              <a:rect l="l" t="t" r="r" b="b"/>
              <a:pathLst>
                <a:path w="555183" h="3413324">
                  <a:moveTo>
                    <a:pt x="0" y="0"/>
                  </a:moveTo>
                  <a:lnTo>
                    <a:pt x="555183" y="0"/>
                  </a:lnTo>
                  <a:lnTo>
                    <a:pt x="555183" y="3413324"/>
                  </a:lnTo>
                  <a:lnTo>
                    <a:pt x="0" y="3413324"/>
                  </a:lnTo>
                  <a:close/>
                </a:path>
              </a:pathLst>
            </a:custGeom>
            <a:solidFill>
              <a:srgbClr val="B7C1D8"/>
            </a:solidFill>
          </p:spPr>
          <p:txBody>
            <a:bodyPr/>
            <a:lstStyle/>
            <a:p>
              <a:endParaRPr lang="en-US"/>
            </a:p>
          </p:txBody>
        </p:sp>
        <p:sp>
          <p:nvSpPr>
            <p:cNvPr id="4" name="TextBox 4"/>
            <p:cNvSpPr txBox="1"/>
            <p:nvPr/>
          </p:nvSpPr>
          <p:spPr>
            <a:xfrm>
              <a:off x="0" y="-38100"/>
              <a:ext cx="555183" cy="3451424"/>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rot="-1802058">
            <a:off x="16785423" y="-2693775"/>
            <a:ext cx="2107962" cy="13805645"/>
            <a:chOff x="0" y="0"/>
            <a:chExt cx="555183" cy="3636055"/>
          </a:xfrm>
        </p:grpSpPr>
        <p:sp>
          <p:nvSpPr>
            <p:cNvPr id="6" name="Freeform 6"/>
            <p:cNvSpPr/>
            <p:nvPr/>
          </p:nvSpPr>
          <p:spPr>
            <a:xfrm>
              <a:off x="0" y="0"/>
              <a:ext cx="555183" cy="3636055"/>
            </a:xfrm>
            <a:custGeom>
              <a:avLst/>
              <a:gdLst/>
              <a:ahLst/>
              <a:cxnLst/>
              <a:rect l="l" t="t" r="r" b="b"/>
              <a:pathLst>
                <a:path w="555183" h="3636055">
                  <a:moveTo>
                    <a:pt x="0" y="0"/>
                  </a:moveTo>
                  <a:lnTo>
                    <a:pt x="555183" y="0"/>
                  </a:lnTo>
                  <a:lnTo>
                    <a:pt x="555183" y="3636055"/>
                  </a:lnTo>
                  <a:lnTo>
                    <a:pt x="0" y="3636055"/>
                  </a:lnTo>
                  <a:close/>
                </a:path>
              </a:pathLst>
            </a:custGeom>
            <a:solidFill>
              <a:srgbClr val="2A446F"/>
            </a:solidFill>
          </p:spPr>
          <p:txBody>
            <a:bodyPr/>
            <a:lstStyle/>
            <a:p>
              <a:endParaRPr lang="en-US"/>
            </a:p>
          </p:txBody>
        </p:sp>
        <p:sp>
          <p:nvSpPr>
            <p:cNvPr id="7" name="TextBox 7"/>
            <p:cNvSpPr txBox="1"/>
            <p:nvPr/>
          </p:nvSpPr>
          <p:spPr>
            <a:xfrm>
              <a:off x="0" y="-38100"/>
              <a:ext cx="555183" cy="3674155"/>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738605" y="5961648"/>
            <a:ext cx="6979559" cy="6979559"/>
          </a:xfrm>
          <a:custGeom>
            <a:avLst/>
            <a:gdLst/>
            <a:ahLst/>
            <a:cxnLst/>
            <a:rect l="l" t="t" r="r" b="b"/>
            <a:pathLst>
              <a:path w="6979559" h="6979559">
                <a:moveTo>
                  <a:pt x="0" y="0"/>
                </a:moveTo>
                <a:lnTo>
                  <a:pt x="6979559" y="0"/>
                </a:lnTo>
                <a:lnTo>
                  <a:pt x="6979559" y="6979559"/>
                </a:lnTo>
                <a:lnTo>
                  <a:pt x="0" y="6979559"/>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1028700" y="1019175"/>
            <a:ext cx="13607971" cy="1000104"/>
          </a:xfrm>
          <a:prstGeom prst="rect">
            <a:avLst/>
          </a:prstGeom>
        </p:spPr>
        <p:txBody>
          <a:bodyPr lIns="0" tIns="0" rIns="0" bIns="0" rtlCol="0" anchor="t">
            <a:spAutoFit/>
          </a:bodyPr>
          <a:lstStyle/>
          <a:p>
            <a:pPr>
              <a:lnSpc>
                <a:spcPts val="7800"/>
              </a:lnSpc>
            </a:pPr>
            <a:r>
              <a:rPr lang="en-US" sz="6500">
                <a:solidFill>
                  <a:srgbClr val="2A446F"/>
                </a:solidFill>
                <a:latin typeface="Anton"/>
              </a:rPr>
              <a:t>ORGANIZATIONS ARE NOT THE SAME</a:t>
            </a:r>
          </a:p>
        </p:txBody>
      </p:sp>
      <p:sp>
        <p:nvSpPr>
          <p:cNvPr id="10" name="TextBox 10"/>
          <p:cNvSpPr txBox="1"/>
          <p:nvPr/>
        </p:nvSpPr>
        <p:spPr>
          <a:xfrm>
            <a:off x="1028700" y="2057431"/>
            <a:ext cx="13880055" cy="7665430"/>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Poppins Bold"/>
              </a:rPr>
              <a:t>Cultural Priorities:</a:t>
            </a:r>
            <a:r>
              <a:rPr lang="en-US" sz="2700">
                <a:solidFill>
                  <a:srgbClr val="000000"/>
                </a:solidFill>
                <a:latin typeface="Poppins"/>
              </a:rPr>
              <a:t> One organization may prioritize innovation, encouraging creative thinking and new ideas, while another may enforce rigid adherence to established methods, stifling independent thought and initiative.</a:t>
            </a:r>
          </a:p>
          <a:p>
            <a:pPr>
              <a:lnSpc>
                <a:spcPts val="1400"/>
              </a:lnSpc>
              <a:spcBef>
                <a:spcPct val="0"/>
              </a:spcBef>
            </a:pPr>
            <a:endParaRPr lang="en-US" sz="2700">
              <a:solidFill>
                <a:srgbClr val="000000"/>
              </a:solidFill>
              <a:latin typeface="Poppins"/>
            </a:endParaRPr>
          </a:p>
          <a:p>
            <a:pPr>
              <a:lnSpc>
                <a:spcPts val="3779"/>
              </a:lnSpc>
              <a:spcBef>
                <a:spcPct val="0"/>
              </a:spcBef>
            </a:pPr>
            <a:r>
              <a:rPr lang="en-US" sz="2700">
                <a:solidFill>
                  <a:srgbClr val="000000"/>
                </a:solidFill>
                <a:latin typeface="Poppins Bold"/>
              </a:rPr>
              <a:t>Employee Development Focus:</a:t>
            </a:r>
            <a:r>
              <a:rPr lang="en-US" sz="2700">
                <a:solidFill>
                  <a:srgbClr val="000000"/>
                </a:solidFill>
                <a:latin typeface="Poppins"/>
              </a:rPr>
              <a:t> Some organizations invest heavily in employee training and professional growth, seeing it as essential to success, whereas others may neglect development opportunities, focusing solely on immediate productivity.</a:t>
            </a:r>
          </a:p>
          <a:p>
            <a:pPr>
              <a:lnSpc>
                <a:spcPts val="1400"/>
              </a:lnSpc>
              <a:spcBef>
                <a:spcPct val="0"/>
              </a:spcBef>
            </a:pPr>
            <a:endParaRPr lang="en-US" sz="2700">
              <a:solidFill>
                <a:srgbClr val="000000"/>
              </a:solidFill>
              <a:latin typeface="Poppins"/>
            </a:endParaRPr>
          </a:p>
          <a:p>
            <a:pPr>
              <a:lnSpc>
                <a:spcPts val="3779"/>
              </a:lnSpc>
              <a:spcBef>
                <a:spcPct val="0"/>
              </a:spcBef>
            </a:pPr>
            <a:r>
              <a:rPr lang="en-US" sz="2700">
                <a:solidFill>
                  <a:srgbClr val="000000"/>
                </a:solidFill>
                <a:latin typeface="Poppins Bold"/>
              </a:rPr>
              <a:t>Accountability:</a:t>
            </a:r>
            <a:r>
              <a:rPr lang="en-US" sz="2700">
                <a:solidFill>
                  <a:srgbClr val="000000"/>
                </a:solidFill>
                <a:latin typeface="Poppins"/>
              </a:rPr>
              <a:t> In certain environments, strict adherence to rules and accountability is fundamental, ensuring transparency and consistency, while others might operate with lax oversight, leading to a culture of unpredictability and potential ethical issues.</a:t>
            </a:r>
          </a:p>
          <a:p>
            <a:pPr>
              <a:lnSpc>
                <a:spcPts val="1400"/>
              </a:lnSpc>
              <a:spcBef>
                <a:spcPct val="0"/>
              </a:spcBef>
            </a:pPr>
            <a:endParaRPr lang="en-US" sz="2700">
              <a:solidFill>
                <a:srgbClr val="000000"/>
              </a:solidFill>
              <a:latin typeface="Poppins"/>
            </a:endParaRPr>
          </a:p>
          <a:p>
            <a:pPr>
              <a:lnSpc>
                <a:spcPts val="3779"/>
              </a:lnSpc>
              <a:spcBef>
                <a:spcPct val="0"/>
              </a:spcBef>
            </a:pPr>
            <a:r>
              <a:rPr lang="en-US" sz="2700">
                <a:solidFill>
                  <a:srgbClr val="000000"/>
                </a:solidFill>
                <a:latin typeface="Poppins Bold"/>
              </a:rPr>
              <a:t>Leadership Style:</a:t>
            </a:r>
            <a:r>
              <a:rPr lang="en-US" sz="2700">
                <a:solidFill>
                  <a:srgbClr val="000000"/>
                </a:solidFill>
                <a:latin typeface="Poppins"/>
              </a:rPr>
              <a:t> Leadership in one organization can be empowering and supportive, actively fostering a collaborative and engaging atmosphere; in contrast, another might be autocratic, with decisions made unilaterally and little input from staff.</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5" ma:contentTypeDescription="Create a new document." ma:contentTypeScope="" ma:versionID="b5fa590b7f45a361efbe31527972df3a">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b01e48d6b3b521a7505fc0082122531f"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64600B-D999-4195-9893-79EB5A83094F}"/>
</file>

<file path=customXml/itemProps2.xml><?xml version="1.0" encoding="utf-8"?>
<ds:datastoreItem xmlns:ds="http://schemas.openxmlformats.org/officeDocument/2006/customXml" ds:itemID="{1B577AD8-22AA-483F-892D-D540F6871A35}"/>
</file>

<file path=docProps/app.xml><?xml version="1.0" encoding="utf-8"?>
<Properties xmlns="http://schemas.openxmlformats.org/officeDocument/2006/extended-properties" xmlns:vt="http://schemas.openxmlformats.org/officeDocument/2006/docPropsVTypes">
  <TotalTime>0</TotalTime>
  <Words>1072</Words>
  <Application>Microsoft Office PowerPoint</Application>
  <PresentationFormat>Custom</PresentationFormat>
  <Paragraphs>102</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Poppins</vt:lpstr>
      <vt:lpstr>Arial</vt:lpstr>
      <vt:lpstr>Calibri</vt:lpstr>
      <vt:lpstr>Glacial Indifference</vt:lpstr>
      <vt:lpstr>Poppins Bold</vt:lpstr>
      <vt:lpstr>Anton</vt:lpstr>
      <vt:lpstr>Poppins Semi-Bold</vt:lpstr>
      <vt:lpstr>Open Sauce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Challenges of Public Safety Executive Recruitment Presentation</dc:title>
  <dc:creator>Michael Boese</dc:creator>
  <cp:lastModifiedBy>Michael Boese</cp:lastModifiedBy>
  <cp:revision>1</cp:revision>
  <dcterms:created xsi:type="dcterms:W3CDTF">2006-08-16T00:00:00Z</dcterms:created>
  <dcterms:modified xsi:type="dcterms:W3CDTF">2024-04-23T19:01:38Z</dcterms:modified>
  <dc:identifier>DAGCl4JBT-A</dc:identifier>
</cp:coreProperties>
</file>