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1"/>
  </p:sldMasterIdLst>
  <p:notesMasterIdLst>
    <p:notesMasterId r:id="rId52"/>
  </p:notesMasterIdLst>
  <p:sldIdLst>
    <p:sldId id="258" r:id="rId12"/>
    <p:sldId id="584" r:id="rId13"/>
    <p:sldId id="733" r:id="rId14"/>
    <p:sldId id="769" r:id="rId15"/>
    <p:sldId id="770" r:id="rId16"/>
    <p:sldId id="771" r:id="rId17"/>
    <p:sldId id="2442" r:id="rId18"/>
    <p:sldId id="2443" r:id="rId19"/>
    <p:sldId id="2444" r:id="rId20"/>
    <p:sldId id="2453" r:id="rId21"/>
    <p:sldId id="720" r:id="rId22"/>
    <p:sldId id="565" r:id="rId23"/>
    <p:sldId id="666" r:id="rId24"/>
    <p:sldId id="600" r:id="rId25"/>
    <p:sldId id="755" r:id="rId26"/>
    <p:sldId id="756" r:id="rId27"/>
    <p:sldId id="772" r:id="rId28"/>
    <p:sldId id="757" r:id="rId29"/>
    <p:sldId id="640" r:id="rId30"/>
    <p:sldId id="758" r:id="rId31"/>
    <p:sldId id="759" r:id="rId32"/>
    <p:sldId id="2445" r:id="rId33"/>
    <p:sldId id="2446" r:id="rId34"/>
    <p:sldId id="2447" r:id="rId35"/>
    <p:sldId id="2449" r:id="rId36"/>
    <p:sldId id="2448" r:id="rId37"/>
    <p:sldId id="761" r:id="rId38"/>
    <p:sldId id="2450" r:id="rId39"/>
    <p:sldId id="2451" r:id="rId40"/>
    <p:sldId id="765" r:id="rId41"/>
    <p:sldId id="2452" r:id="rId42"/>
    <p:sldId id="767" r:id="rId43"/>
    <p:sldId id="746" r:id="rId44"/>
    <p:sldId id="747" r:id="rId45"/>
    <p:sldId id="647" r:id="rId46"/>
    <p:sldId id="731" r:id="rId47"/>
    <p:sldId id="497" r:id="rId48"/>
    <p:sldId id="681" r:id="rId49"/>
    <p:sldId id="773" r:id="rId50"/>
    <p:sldId id="657" r:id="rId51"/>
  </p:sldIdLst>
  <p:sldSz cx="12192000" cy="6858000"/>
  <p:notesSz cx="6858000" cy="9144000"/>
  <p:custDataLst>
    <p:custData r:id="rId10"/>
    <p:custData r:id="rId6"/>
    <p:custData r:id="rId4"/>
    <p:custData r:id="rId7"/>
    <p:custData r:id="rId1"/>
    <p:custData r:id="rId2"/>
    <p:custData r:id="rId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4500F-89A7-7A92-3EDC-04FDB3DA25EE}" name="Duncan, Latonya" initials="DL" userId="S::Latonya.Duncan@hubinternational.com::69cb39e7-cad2-4c68-b998-e47818d9b3be" providerId="AD"/>
  <p188:author id="{FAA4AF17-CA98-CF54-2058-E21A643DA43E}" name="Young, Logan" initials="YL" userId="S::logan.young@hubinternational.com::282c80ba-3b44-43cc-8d97-73d9350cbcba" providerId="AD"/>
  <p188:author id="{3661FF23-FD5D-D098-EC8C-2B2A9E10133A}" name="Flores, Elichia" initials="FE" userId="S::elichia.flores@hubinternational.com::905ba545-8b5f-48dc-b059-ab5ca327db05" providerId="AD"/>
  <p188:author id="{A9022724-331E-41BD-E95D-18BD13003F5E}" name="Fisher, Felipe" initials="FF" userId="S::felipe.fisher@hubinternational.com::a56b2914-21f2-48ef-ad0b-d709f957c941" providerId="AD"/>
  <p188:author id="{C194F729-64A8-8E3D-39FA-0981C96F7FD2}" name="Kane, Kathryn" initials="KK" userId="S::kathryn.duffy@hubinternational.com::e78663d7-618c-4f5f-b634-c42b77edbc91" providerId="AD"/>
  <p188:author id="{9EE3A631-F3BF-7CF5-30AD-831A63FC2A47}" name="Canestro, Natalie" initials="CN" userId="S::natalie.canestro@hubinternational.com::9fb35228-5902-4fcc-a242-d5bb94fc0bd7" providerId="AD"/>
  <p188:author id="{F3797958-D8E3-D74A-C4C2-B0B6B2C8EE37}" name="Wickering, Erin" initials="WE" userId="S::erin.wickering@hubinternational.com::a6a3af03-19b2-43d1-b93e-7ac683e018d0" providerId="AD"/>
  <p188:author id="{3756728B-FFF8-5061-EC2A-0F01AE1BCE71}" name="Bedrossian, Vinka" initials="BV" userId="S::vinka.bedrossian@hubinternational.com::dce72fa3-5ffd-4ff3-9193-d016a402a558" providerId="AD"/>
  <p188:author id="{A3AE3EA5-5BB4-77A9-5132-7398E1E5E859}" name="Hester, Mai" initials="HM" userId="S::mai.hester@hubinternational.com::cebc850a-942b-4d87-86c0-7b785e852d76" providerId="AD"/>
  <p188:author id="{FA782DA8-8B53-0090-00AE-22317EC1C192}" name="Holdaas, Brittney" initials="HB" userId="S::brittney.holdaas@hubinternational.com::21bac013-509f-4b63-b436-9c9853616968" providerId="AD"/>
  <p188:author id="{A43CFBD5-18BE-490D-45E0-6CC738F9518D}" name="Scott, Fran" initials="SF" userId="S::fran.scott@hubinternational.com::3f6d71a2-5a58-4e3a-872a-b1568997788d" providerId="AD"/>
  <p188:author id="{360B6DEA-4C2D-1BF2-C9CF-B72B099FF5AC}" name="D'Aunoy, Scott" initials="DS" userId="S::scott.daunoy@hubinternational.com::5832dff6-5710-4e28-add9-79c399974142" providerId="AD"/>
  <p188:author id="{63442EF0-1C87-AEF5-FD16-4AF878CA7504}" name="Hartman, Anne" initials="HA" userId="S::Anne.Hartman@hubinternational.com::ae6c689d-4927-4bb0-a35c-39c0d5306ada" providerId="AD"/>
  <p188:author id="{6AEB61F1-8384-5BD4-3984-DA7CF1F9EC44}" name="King, Wendy" initials="KW" userId="S::wendy.king@hubinternational.com::879ebb6f-08eb-4e6b-8144-c490332b2022" providerId="AD"/>
  <p188:author id="{F36140FF-E618-7D16-C87D-4BEC187930B4}" name="Maromonte, Vince" initials="MV" userId="S::vince.maromonte@hubinternational.com::d2bd2351-036d-43db-9614-cc5a452257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8D5"/>
    <a:srgbClr val="273845"/>
    <a:srgbClr val="EFB835"/>
    <a:srgbClr val="E3E3E3"/>
    <a:srgbClr val="385263"/>
    <a:srgbClr val="00AEEF"/>
    <a:srgbClr val="04569A"/>
    <a:srgbClr val="167BD4"/>
    <a:srgbClr val="DF264C"/>
    <a:srgbClr val="4CB7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70068" autoAdjust="0"/>
  </p:normalViewPr>
  <p:slideViewPr>
    <p:cSldViewPr snapToGrid="0">
      <p:cViewPr varScale="1">
        <p:scale>
          <a:sx n="80" d="100"/>
          <a:sy n="80" d="100"/>
        </p:scale>
        <p:origin x="2028" y="78"/>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microsoft.com/office/2018/10/relationships/authors" Target="authors.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40.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64B346"/>
              </a:solidFill>
            </c:spPr>
            <c:extLst>
              <c:ext xmlns:c16="http://schemas.microsoft.com/office/drawing/2014/chart" uri="{C3380CC4-5D6E-409C-BE32-E72D297353CC}">
                <c16:uniqueId val="{00000001-ED6E-4A8F-9842-496D2EC99784}"/>
              </c:ext>
            </c:extLst>
          </c:dPt>
          <c:dPt>
            <c:idx val="1"/>
            <c:bubble3D val="0"/>
            <c:spPr>
              <a:solidFill>
                <a:schemeClr val="bg1">
                  <a:lumMod val="65000"/>
                </a:schemeClr>
              </a:solidFill>
            </c:spPr>
            <c:extLst>
              <c:ext xmlns:c16="http://schemas.microsoft.com/office/drawing/2014/chart" uri="{C3380CC4-5D6E-409C-BE32-E72D297353CC}">
                <c16:uniqueId val="{00000003-ED6E-4A8F-9842-496D2EC99784}"/>
              </c:ext>
            </c:extLst>
          </c:dPt>
          <c:cat>
            <c:strRef>
              <c:f>Sheet1!$A$2:$A$3</c:f>
              <c:strCache>
                <c:ptCount val="2"/>
                <c:pt idx="0">
                  <c:v>1st Qtr</c:v>
                </c:pt>
                <c:pt idx="1">
                  <c:v>40</c:v>
                </c:pt>
              </c:strCache>
            </c:strRef>
          </c:cat>
          <c:val>
            <c:numRef>
              <c:f>Sheet1!$B$2:$B$3</c:f>
              <c:numCache>
                <c:formatCode>General</c:formatCode>
                <c:ptCount val="2"/>
                <c:pt idx="0">
                  <c:v>60</c:v>
                </c:pt>
                <c:pt idx="1">
                  <c:v>46</c:v>
                </c:pt>
              </c:numCache>
            </c:numRef>
          </c:val>
          <c:extLst>
            <c:ext xmlns:c16="http://schemas.microsoft.com/office/drawing/2014/chart" uri="{C3380CC4-5D6E-409C-BE32-E72D297353CC}">
              <c16:uniqueId val="{00000004-ED6E-4A8F-9842-496D2EC99784}"/>
            </c:ext>
          </c:extLst>
        </c:ser>
        <c:dLbls>
          <c:showLegendKey val="0"/>
          <c:showVal val="0"/>
          <c:showCatName val="0"/>
          <c:showSerName val="0"/>
          <c:showPercent val="0"/>
          <c:showBubbleSize val="0"/>
          <c:showLeaderLines val="1"/>
        </c:dLbls>
        <c:firstSliceAng val="171"/>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E77725"/>
              </a:solidFill>
            </c:spPr>
            <c:extLst>
              <c:ext xmlns:c16="http://schemas.microsoft.com/office/drawing/2014/chart" uri="{C3380CC4-5D6E-409C-BE32-E72D297353CC}">
                <c16:uniqueId val="{00000001-753E-4E35-B075-3CB4848A516D}"/>
              </c:ext>
            </c:extLst>
          </c:dPt>
          <c:dPt>
            <c:idx val="1"/>
            <c:bubble3D val="0"/>
            <c:spPr>
              <a:solidFill>
                <a:schemeClr val="bg1">
                  <a:lumMod val="65000"/>
                </a:schemeClr>
              </a:solidFill>
            </c:spPr>
            <c:extLst>
              <c:ext xmlns:c16="http://schemas.microsoft.com/office/drawing/2014/chart" uri="{C3380CC4-5D6E-409C-BE32-E72D297353CC}">
                <c16:uniqueId val="{00000003-753E-4E35-B075-3CB4848A516D}"/>
              </c:ext>
            </c:extLst>
          </c:dPt>
          <c:cat>
            <c:strRef>
              <c:f>Sheet1!$A$2:$A$3</c:f>
              <c:strCache>
                <c:ptCount val="2"/>
                <c:pt idx="0">
                  <c:v>1st Qtr</c:v>
                </c:pt>
                <c:pt idx="1">
                  <c:v>2nd Qtr</c:v>
                </c:pt>
              </c:strCache>
            </c:strRef>
          </c:cat>
          <c:val>
            <c:numRef>
              <c:f>Sheet1!$B$2:$B$3</c:f>
              <c:numCache>
                <c:formatCode>General</c:formatCode>
                <c:ptCount val="2"/>
                <c:pt idx="0">
                  <c:v>39</c:v>
                </c:pt>
                <c:pt idx="1">
                  <c:v>61</c:v>
                </c:pt>
              </c:numCache>
            </c:numRef>
          </c:val>
          <c:extLst>
            <c:ext xmlns:c16="http://schemas.microsoft.com/office/drawing/2014/chart" uri="{C3380CC4-5D6E-409C-BE32-E72D297353CC}">
              <c16:uniqueId val="{00000004-753E-4E35-B075-3CB4848A516D}"/>
            </c:ext>
          </c:extLst>
        </c:ser>
        <c:dLbls>
          <c:showLegendKey val="0"/>
          <c:showVal val="0"/>
          <c:showCatName val="0"/>
          <c:showSerName val="0"/>
          <c:showPercent val="0"/>
          <c:showBubbleSize val="0"/>
          <c:showLeaderLines val="1"/>
        </c:dLbls>
        <c:firstSliceAng val="195"/>
      </c:pieChart>
    </c:plotArea>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0.25704</cdr:x>
      <cdr:y>0.152</cdr:y>
    </cdr:from>
    <cdr:to>
      <cdr:x>0.52769</cdr:x>
      <cdr:y>0.88778</cdr:y>
    </cdr:to>
    <cdr:sp macro="" textlink="">
      <cdr:nvSpPr>
        <cdr:cNvPr id="2" name="TextBox 1"/>
        <cdr:cNvSpPr txBox="1"/>
      </cdr:nvSpPr>
      <cdr:spPr>
        <a:xfrm xmlns:a="http://schemas.openxmlformats.org/drawingml/2006/main">
          <a:off x="1091401" y="509500"/>
          <a:ext cx="1149190" cy="24662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a:solidFill>
                <a:schemeClr val="bg1"/>
              </a:solidFill>
              <a:latin typeface="Calibri" panose="020F0502020204030204" pitchFamily="34" charset="0"/>
            </a:rPr>
            <a:t>60% </a:t>
          </a:r>
        </a:p>
        <a:p xmlns:a="http://schemas.openxmlformats.org/drawingml/2006/main">
          <a:r>
            <a:rPr lang="en-US" sz="1400" dirty="0">
              <a:solidFill>
                <a:schemeClr val="bg1"/>
              </a:solidFill>
              <a:latin typeface="Calibri" panose="020F0502020204030204" pitchFamily="34" charset="0"/>
            </a:rPr>
            <a:t>of workers expect to receive benefits from a defined benefit plan in retirement</a:t>
          </a:r>
        </a:p>
      </cdr:txBody>
    </cdr:sp>
  </cdr:relSizeAnchor>
</c:userShapes>
</file>

<file path=ppt/drawings/drawing2.xml><?xml version="1.0" encoding="utf-8"?>
<c:userShapes xmlns:c="http://schemas.openxmlformats.org/drawingml/2006/chart">
  <cdr:relSizeAnchor xmlns:cdr="http://schemas.openxmlformats.org/drawingml/2006/chartDrawing">
    <cdr:from>
      <cdr:x>0.19452</cdr:x>
      <cdr:y>0.29255</cdr:y>
    </cdr:from>
    <cdr:to>
      <cdr:x>0.46517</cdr:x>
      <cdr:y>0.93708</cdr:y>
    </cdr:to>
    <cdr:sp macro="" textlink="">
      <cdr:nvSpPr>
        <cdr:cNvPr id="2" name="TextBox 1"/>
        <cdr:cNvSpPr txBox="1"/>
      </cdr:nvSpPr>
      <cdr:spPr>
        <a:xfrm xmlns:a="http://schemas.openxmlformats.org/drawingml/2006/main">
          <a:off x="825924" y="980596"/>
          <a:ext cx="1149190" cy="21604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a:solidFill>
                <a:schemeClr val="bg1"/>
              </a:solidFill>
              <a:latin typeface="Calibri" panose="020F0502020204030204" pitchFamily="34" charset="0"/>
            </a:rPr>
            <a:t>40% </a:t>
          </a:r>
        </a:p>
        <a:p xmlns:a="http://schemas.openxmlformats.org/drawingml/2006/main">
          <a:r>
            <a:rPr lang="en-US" sz="1400" dirty="0">
              <a:solidFill>
                <a:schemeClr val="bg1"/>
              </a:solidFill>
              <a:latin typeface="Calibri" panose="020F0502020204030204" pitchFamily="34" charset="0"/>
            </a:rPr>
            <a:t>of workers say they have a pension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C860D3-DD36-4217-AAA7-1F142548E26C}" type="datetimeFigureOut">
              <a:rPr lang="en-US" smtClean="0"/>
              <a:t>5/3/2024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C8A19F-B9D7-4AF0-BACC-B2EEAA448648}" type="slidenum">
              <a:rPr lang="en-US" smtClean="0"/>
              <a:t>‹#›</a:t>
            </a:fld>
            <a:endParaRPr lang="en-US" dirty="0"/>
          </a:p>
        </p:txBody>
      </p:sp>
    </p:spTree>
    <p:extLst>
      <p:ext uri="{BB962C8B-B14F-4D97-AF65-F5344CB8AC3E}">
        <p14:creationId xmlns:p14="http://schemas.microsoft.com/office/powerpoint/2010/main" val="1177494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a:t>
            </a:fld>
            <a:endParaRPr lang="en-US" dirty="0"/>
          </a:p>
        </p:txBody>
      </p:sp>
    </p:spTree>
    <p:extLst>
      <p:ext uri="{BB962C8B-B14F-4D97-AF65-F5344CB8AC3E}">
        <p14:creationId xmlns:p14="http://schemas.microsoft.com/office/powerpoint/2010/main" val="750263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15AF1B2-B80E-4FA3-BC0D-4923FA6844B4}" type="slidenum">
              <a:rPr lang="en-US" smtClean="0">
                <a:solidFill>
                  <a:prstClr val="black"/>
                </a:solidFill>
              </a:rPr>
              <a:pPr/>
              <a:t>13</a:t>
            </a:fld>
            <a:endParaRPr lang="en-US" dirty="0">
              <a:solidFill>
                <a:prstClr val="black"/>
              </a:solidFill>
            </a:endParaRPr>
          </a:p>
        </p:txBody>
      </p:sp>
      <p:sp>
        <p:nvSpPr>
          <p:cNvPr id="29699" name="Rectangle 2"/>
          <p:cNvSpPr>
            <a:spLocks noGrp="1" noRot="1" noChangeAspect="1" noChangeArrowheads="1" noTextEdit="1"/>
          </p:cNvSpPr>
          <p:nvPr>
            <p:ph type="sldImg"/>
          </p:nvPr>
        </p:nvSpPr>
        <p:spPr>
          <a:xfrm>
            <a:off x="635000" y="968375"/>
            <a:ext cx="8636000" cy="4857750"/>
          </a:xfrm>
          <a:ln/>
        </p:spPr>
      </p:sp>
      <p:sp>
        <p:nvSpPr>
          <p:cNvPr id="29700" name="Rectangle 3"/>
          <p:cNvSpPr>
            <a:spLocks noGrp="1" noChangeArrowheads="1"/>
          </p:cNvSpPr>
          <p:nvPr>
            <p:ph type="body" idx="1"/>
          </p:nvPr>
        </p:nvSpPr>
        <p:spPr>
          <a:noFill/>
          <a:ln/>
        </p:spPr>
        <p:txBody>
          <a:bodyPr/>
          <a:lstStyle/>
          <a:p>
            <a:pPr defTabSz="1275285">
              <a:defRPr/>
            </a:pPr>
            <a:r>
              <a:rPr lang="en-US" dirty="0">
                <a:ea typeface="ＭＳ Ｐゴシック"/>
              </a:rPr>
              <a:t>Let’s begin with 8,000 days.</a:t>
            </a:r>
          </a:p>
          <a:p>
            <a:pPr rtl="0"/>
            <a:endParaRPr lang="en-US" dirty="0"/>
          </a:p>
          <a:p>
            <a:pPr rtl="0"/>
            <a:r>
              <a:rPr lang="en-US" dirty="0"/>
              <a:t>Dr. Joe Coughlin explains how we can consider our lives in four 8,000 day segments, “Here is some basic math about time, not finances, in retirement. A person’s life can be divided into four periods averaging nearly 8,000 days each. Birth to college graduation is about 7,700 days. College graduation to midlife crisis is another 8,700 days. Midlife to the retirement age is another 7,300 days. And, add about another 8,000 days from your retirement party to life’s end. In sharp contrast to retirement being a brief period of relaxation and reward, it is an entire life stage waiting to be invented.”</a:t>
            </a:r>
          </a:p>
          <a:p>
            <a:pPr lvl="0">
              <a:defRPr/>
            </a:pPr>
            <a:r>
              <a:rPr lang="en-US" dirty="0">
                <a:solidFill>
                  <a:srgbClr val="000000"/>
                </a:solidFill>
              </a:rPr>
              <a:t>Source: MIT AgeLab, 2017</a:t>
            </a:r>
            <a:endParaRPr lang="en-US" dirty="0"/>
          </a:p>
        </p:txBody>
      </p:sp>
    </p:spTree>
    <p:extLst>
      <p:ext uri="{BB962C8B-B14F-4D97-AF65-F5344CB8AC3E}">
        <p14:creationId xmlns:p14="http://schemas.microsoft.com/office/powerpoint/2010/main" val="157841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0D01AAC6-47ED-43E0-9F1E-D421D0DFE498}" type="slidenum">
              <a:rPr lang="en-US" smtClean="0">
                <a:ea typeface="ＭＳ Ｐゴシック" pitchFamily="34" charset="-128"/>
              </a:rPr>
              <a:pPr>
                <a:defRPr/>
              </a:pPr>
              <a:t>14</a:t>
            </a:fld>
            <a:endParaRPr lang="en-US" dirty="0">
              <a:ea typeface="ＭＳ Ｐゴシック" pitchFamily="34" charset="-128"/>
            </a:endParaRPr>
          </a:p>
        </p:txBody>
      </p:sp>
      <p:sp>
        <p:nvSpPr>
          <p:cNvPr id="37890" name="Rectangle 2"/>
          <p:cNvSpPr>
            <a:spLocks noGrp="1" noRot="1" noChangeAspect="1" noChangeArrowheads="1" noTextEdit="1"/>
          </p:cNvSpPr>
          <p:nvPr>
            <p:ph type="sldImg"/>
          </p:nvPr>
        </p:nvSpPr>
        <p:spPr>
          <a:xfrm>
            <a:off x="635000" y="968375"/>
            <a:ext cx="8636000" cy="4857750"/>
          </a:xfrm>
          <a:ln/>
        </p:spPr>
      </p:sp>
      <p:sp>
        <p:nvSpPr>
          <p:cNvPr id="37891" name="Rectangle 3"/>
          <p:cNvSpPr>
            <a:spLocks noGrp="1" noChangeArrowheads="1"/>
          </p:cNvSpPr>
          <p:nvPr>
            <p:ph type="body" idx="1"/>
          </p:nvPr>
        </p:nvSpPr>
        <p:spPr>
          <a:noFill/>
          <a:ln/>
        </p:spPr>
        <p:txBody>
          <a:bodyPr/>
          <a:lstStyle/>
          <a:p>
            <a:pPr eaLnBrk="1" hangingPunct="1"/>
            <a:r>
              <a:rPr lang="en-US" dirty="0">
                <a:ea typeface="ＭＳ Ｐゴシック"/>
              </a:rPr>
              <a:t>Now let’s look at our second area</a:t>
            </a:r>
            <a:r>
              <a:rPr lang="en-US" baseline="0" dirty="0">
                <a:ea typeface="ＭＳ Ｐゴシック"/>
              </a:rPr>
              <a:t>—the four phases of retirement.</a:t>
            </a:r>
            <a:endParaRPr lang="en-US" dirty="0">
              <a:ea typeface="ＭＳ Ｐゴシック"/>
            </a:endParaRPr>
          </a:p>
        </p:txBody>
      </p:sp>
    </p:spTree>
    <p:extLst>
      <p:ext uri="{BB962C8B-B14F-4D97-AF65-F5344CB8AC3E}">
        <p14:creationId xmlns:p14="http://schemas.microsoft.com/office/powerpoint/2010/main" val="2366296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15</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noFill/>
          <a:ln/>
        </p:spPr>
        <p:txBody>
          <a:bodyPr/>
          <a:lstStyle/>
          <a:p>
            <a:pPr defTabSz="1268748">
              <a:defRPr/>
            </a:pPr>
            <a:r>
              <a:rPr lang="en-US" dirty="0"/>
              <a:t>Here are the four phases of retirement</a:t>
            </a:r>
          </a:p>
        </p:txBody>
      </p:sp>
    </p:spTree>
    <p:extLst>
      <p:ext uri="{BB962C8B-B14F-4D97-AF65-F5344CB8AC3E}">
        <p14:creationId xmlns:p14="http://schemas.microsoft.com/office/powerpoint/2010/main" val="4294359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16</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439322" y="6103561"/>
            <a:ext cx="8915399" cy="6359071"/>
          </a:xfrm>
          <a:noFill/>
          <a:ln/>
        </p:spPr>
        <p:txBody>
          <a:bodyPr/>
          <a:lstStyle/>
          <a:p>
            <a:r>
              <a:rPr lang="en-US" b="1" dirty="0"/>
              <a:t>1. The Honeymoon Phase</a:t>
            </a:r>
          </a:p>
          <a:p>
            <a:pPr defTabSz="1269152">
              <a:defRPr/>
            </a:pPr>
            <a:r>
              <a:rPr lang="en-US" dirty="0"/>
              <a:t>Shifting responsibilities, desire to pursue existing and new interests, and additional healthy life years often allow for more freedom. For this reason, many see the first retirement as a ‘honeymoon stage.’ That is, a stage that is not quite your ‘father’s retirement’ but one that is filled with travel and participation in other leisure activities, perhaps with a balance of work, part-time employment or volunteering to remain engaged and to ensure adequate income to support loved ones.  </a:t>
            </a:r>
          </a:p>
          <a:p>
            <a:r>
              <a:rPr lang="en-US" dirty="0"/>
              <a:t>For decades, retirement had a clear definition: Retirement was life after work. Today, however, retirement first takes a more ambiguous form. Now retirement may mean employment remaining constant, dropping to part-time, or even leading to a career change. The trend of working longer is more than anecdotal: As of February 2019, about 20% of Americans over age 65—a total of 10.6 million people—are either working or looking for work, representing a 57-year high.*</a:t>
            </a:r>
          </a:p>
          <a:p>
            <a:r>
              <a:rPr lang="en-US" dirty="0"/>
              <a:t>The Honeymoon Phase is characterized by resources and well-being comparable to life during full-time work. Shifting responsibilities, desire to pursue existing and new interests, and additional healthy life years often allow for more freedom. It is also the opportune time to anticipate and safe-guard against potential decreases in resources in the future through planning.</a:t>
            </a:r>
          </a:p>
          <a:p>
            <a:endParaRPr lang="en-US" dirty="0">
              <a:solidFill>
                <a:srgbClr val="000000"/>
              </a:solidFill>
            </a:endParaRPr>
          </a:p>
          <a:p>
            <a:r>
              <a:rPr lang="en-US" dirty="0">
                <a:solidFill>
                  <a:srgbClr val="000000"/>
                </a:solidFill>
              </a:rPr>
              <a:t>*</a:t>
            </a:r>
            <a:r>
              <a:rPr lang="en-US" dirty="0">
                <a:cs typeface="Calibri" panose="020F0502020204030204" pitchFamily="34" charset="0"/>
              </a:rPr>
              <a:t>Source: </a:t>
            </a:r>
            <a:r>
              <a:rPr lang="en-US" i="1" dirty="0"/>
              <a:t>Millions of Americans are working past 65, and it's not because they can't afford to retire, </a:t>
            </a:r>
            <a:r>
              <a:rPr lang="en-US" dirty="0"/>
              <a:t>Business Insider, 4/29/19</a:t>
            </a:r>
          </a:p>
          <a:p>
            <a:endParaRPr lang="en-US" dirty="0">
              <a:solidFill>
                <a:srgbClr val="000000"/>
              </a:solidFill>
            </a:endParaRPr>
          </a:p>
          <a:p>
            <a:endParaRPr lang="en-US" dirty="0"/>
          </a:p>
        </p:txBody>
      </p:sp>
    </p:spTree>
    <p:extLst>
      <p:ext uri="{BB962C8B-B14F-4D97-AF65-F5344CB8AC3E}">
        <p14:creationId xmlns:p14="http://schemas.microsoft.com/office/powerpoint/2010/main" val="2720413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968375"/>
            <a:ext cx="8636000" cy="4857750"/>
          </a:xfrm>
        </p:spPr>
      </p:sp>
      <p:sp>
        <p:nvSpPr>
          <p:cNvPr id="3" name="Notes Placeholder 2"/>
          <p:cNvSpPr>
            <a:spLocks noGrp="1"/>
          </p:cNvSpPr>
          <p:nvPr>
            <p:ph type="body" idx="1"/>
          </p:nvPr>
        </p:nvSpPr>
        <p:spPr/>
        <p:txBody>
          <a:bodyPr/>
          <a:lstStyle/>
          <a:p>
            <a:r>
              <a:rPr lang="en-US" dirty="0"/>
              <a:t>Discuss quote and infographic</a:t>
            </a:r>
          </a:p>
          <a:p>
            <a:endParaRPr lang="en-US" b="1" dirty="0"/>
          </a:p>
          <a:p>
            <a:r>
              <a:rPr lang="en-US" b="1" dirty="0"/>
              <a:t>How the pandemic affected people’s decision to retire</a:t>
            </a:r>
            <a:endParaRPr lang="en-US" b="1" baseline="30000" dirty="0"/>
          </a:p>
          <a:p>
            <a:r>
              <a:rPr lang="en-US" dirty="0"/>
              <a:t>A Harris poll for Ameritrade found that among boomers, 9% have retired because of the pandemic, and an additional 14% are considering retirement for that reason. Retirement earlier than anticipated will mean loss of income, and in many cases, earlier drawdown of retirement income and taking Social Security at an earlier time and in a lower amount than they had planned.</a:t>
            </a:r>
          </a:p>
          <a:p>
            <a:r>
              <a:rPr lang="en-US" dirty="0"/>
              <a:t>On the other hand, the pandemic has caused many older workers to delay or consider delaying retirement.</a:t>
            </a:r>
          </a:p>
          <a:p>
            <a:r>
              <a:rPr lang="en-US" dirty="0"/>
              <a:t>The same Harris poll said that 16% of boomers reported delaying retirement, and an additional 21% reported they are considering taking that step.</a:t>
            </a:r>
          </a:p>
          <a:p>
            <a:pPr defTabSz="1235283">
              <a:defRPr/>
            </a:pPr>
            <a:r>
              <a:rPr lang="en-US" dirty="0"/>
              <a:t>Source: COVID-19 And The Future Of Aging: Prospects For Older Workers, Forbes, 10/25/20</a:t>
            </a:r>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7515C0D-BE88-459B-B967-E6D26F641C46}" type="slidenum">
              <a:rPr lang="en-US" smtClean="0"/>
              <a:pPr>
                <a:defRPr/>
              </a:pPr>
              <a:t>17</a:t>
            </a:fld>
            <a:endParaRPr lang="en-US" dirty="0"/>
          </a:p>
        </p:txBody>
      </p:sp>
    </p:spTree>
    <p:extLst>
      <p:ext uri="{BB962C8B-B14F-4D97-AF65-F5344CB8AC3E}">
        <p14:creationId xmlns:p14="http://schemas.microsoft.com/office/powerpoint/2010/main" val="130916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18</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2062163" y="558800"/>
            <a:ext cx="5168900" cy="2906713"/>
          </a:xfrm>
          <a:ln/>
        </p:spPr>
      </p:sp>
      <p:sp>
        <p:nvSpPr>
          <p:cNvPr id="39939" name="Rectangle 3"/>
          <p:cNvSpPr>
            <a:spLocks noGrp="1" noChangeArrowheads="1"/>
          </p:cNvSpPr>
          <p:nvPr>
            <p:ph type="body" idx="1"/>
          </p:nvPr>
        </p:nvSpPr>
        <p:spPr>
          <a:xfrm>
            <a:off x="449425" y="3872285"/>
            <a:ext cx="9025881" cy="7680941"/>
          </a:xfrm>
          <a:noFill/>
          <a:ln/>
        </p:spPr>
        <p:txBody>
          <a:bodyPr/>
          <a:lstStyle/>
          <a:p>
            <a:r>
              <a:rPr lang="en-US" dirty="0">
                <a:latin typeface="+mj-lt"/>
              </a:rPr>
              <a:t>Almost all retirees who worked for pay in retirement in the 2022 Employee Benefit Research Institute’s (EBRI) Retirement Confidence Survey give a positive reason for doing so. Most recent data available used. Read slide statistics. </a:t>
            </a:r>
          </a:p>
          <a:p>
            <a:r>
              <a:rPr lang="en-US" dirty="0">
                <a:latin typeface="+mj-lt"/>
              </a:rPr>
              <a:t>88% of retirees surveyed said they work to stay active and involved.  </a:t>
            </a:r>
          </a:p>
          <a:p>
            <a:r>
              <a:rPr lang="en-US" b="0" i="0" dirty="0">
                <a:solidFill>
                  <a:srgbClr val="262626"/>
                </a:solidFill>
                <a:effectLst/>
                <a:latin typeface="+mj-lt"/>
              </a:rPr>
              <a:t>If you're considering working in retirement, you're not alone. The majority of American workers (57 percent) plan to work during retirement, with 37 percent opting for part time and 20 percent full time.* </a:t>
            </a:r>
          </a:p>
          <a:p>
            <a:r>
              <a:rPr lang="en-US" dirty="0">
                <a:latin typeface="+mj-lt"/>
              </a:rPr>
              <a:t>The good news is that working from home has quickly gained acceptance in recent years. AARP identified the most common part-time jobs held by workers over age 55:* </a:t>
            </a:r>
          </a:p>
          <a:p>
            <a:r>
              <a:rPr lang="en-US" dirty="0">
                <a:latin typeface="+mj-lt"/>
              </a:rPr>
              <a:t>1. Bookkeeper</a:t>
            </a:r>
          </a:p>
          <a:p>
            <a:r>
              <a:rPr lang="en-US" dirty="0">
                <a:latin typeface="+mj-lt"/>
              </a:rPr>
              <a:t>2. Registered nurse</a:t>
            </a:r>
          </a:p>
          <a:p>
            <a:r>
              <a:rPr lang="en-US" dirty="0">
                <a:latin typeface="+mj-lt"/>
              </a:rPr>
              <a:t>3. Administrative assistant</a:t>
            </a:r>
          </a:p>
          <a:p>
            <a:r>
              <a:rPr lang="en-US" dirty="0">
                <a:latin typeface="+mj-lt"/>
              </a:rPr>
              <a:t>4. Paralegal</a:t>
            </a:r>
          </a:p>
          <a:p>
            <a:r>
              <a:rPr lang="en-US" dirty="0">
                <a:latin typeface="+mj-lt"/>
              </a:rPr>
              <a:t>5. Nanny</a:t>
            </a:r>
          </a:p>
          <a:p>
            <a:r>
              <a:rPr lang="en-US" dirty="0">
                <a:latin typeface="+mj-lt"/>
              </a:rPr>
              <a:t>6. Receptionist</a:t>
            </a:r>
          </a:p>
          <a:p>
            <a:r>
              <a:rPr lang="en-US" dirty="0">
                <a:latin typeface="+mj-lt"/>
              </a:rPr>
              <a:t>7. Customer service representative</a:t>
            </a:r>
          </a:p>
          <a:p>
            <a:r>
              <a:rPr lang="en-US" dirty="0">
                <a:latin typeface="+mj-lt"/>
              </a:rPr>
              <a:t>8. Sales Associate</a:t>
            </a:r>
          </a:p>
          <a:p>
            <a:endParaRPr lang="en-US" dirty="0">
              <a:latin typeface="+mj-lt"/>
            </a:endParaRPr>
          </a:p>
          <a:p>
            <a:pPr algn="l"/>
            <a:r>
              <a:rPr lang="en-US" dirty="0">
                <a:latin typeface="+mj-lt"/>
              </a:rPr>
              <a:t>*</a:t>
            </a:r>
            <a:r>
              <a:rPr lang="en-US" i="0" dirty="0">
                <a:solidFill>
                  <a:srgbClr val="222222"/>
                </a:solidFill>
                <a:effectLst/>
                <a:latin typeface="ff-dagny-web-pro"/>
              </a:rPr>
              <a:t>Source: </a:t>
            </a:r>
            <a:r>
              <a:rPr lang="en-US" i="1" dirty="0">
                <a:solidFill>
                  <a:srgbClr val="222222"/>
                </a:solidFill>
                <a:effectLst/>
                <a:latin typeface="ff-dagny-web-pro"/>
              </a:rPr>
              <a:t>8 Part-Time Jobs Retirees Can Do From Home, </a:t>
            </a:r>
            <a:r>
              <a:rPr lang="en-US" dirty="0">
                <a:solidFill>
                  <a:srgbClr val="222222"/>
                </a:solidFill>
                <a:effectLst/>
                <a:latin typeface="ff-dagny-web-pro"/>
              </a:rPr>
              <a:t>AARP, 6/15/22</a:t>
            </a:r>
          </a:p>
          <a:p>
            <a:br>
              <a:rPr lang="en-US" dirty="0"/>
            </a:br>
            <a:endParaRPr lang="en-US" dirty="0">
              <a:latin typeface="+mj-lt"/>
            </a:endParaRPr>
          </a:p>
          <a:p>
            <a:endParaRPr lang="en-US" dirty="0">
              <a:latin typeface="+mj-lt"/>
            </a:endParaRPr>
          </a:p>
        </p:txBody>
      </p:sp>
    </p:spTree>
    <p:extLst>
      <p:ext uri="{BB962C8B-B14F-4D97-AF65-F5344CB8AC3E}">
        <p14:creationId xmlns:p14="http://schemas.microsoft.com/office/powerpoint/2010/main" val="2380781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19</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noFill/>
          <a:ln/>
        </p:spPr>
        <p:txBody>
          <a:bodyPr/>
          <a:lstStyle/>
          <a:p>
            <a:r>
              <a:rPr lang="en-US" dirty="0"/>
              <a:t>The number of Americans ages 65 and older is </a:t>
            </a:r>
            <a:r>
              <a:rPr lang="en-US" b="1" dirty="0"/>
              <a:t>projected to nearly double</a:t>
            </a:r>
            <a:r>
              <a:rPr lang="en-US" dirty="0"/>
              <a:t> from 52 million in 2018 to 95 million by 2060, and the 65-and-older age group’s share of the total population will rise from 16 percent to 23 percent.</a:t>
            </a:r>
            <a:endParaRPr lang="en-US" dirty="0">
              <a:ea typeface="ＭＳ Ｐゴシック"/>
            </a:endParaRPr>
          </a:p>
          <a:p>
            <a:r>
              <a:rPr lang="en-US" dirty="0">
                <a:ea typeface="ＭＳ Ｐゴシック"/>
              </a:rPr>
              <a:t>Many of these aging adults are providing financial support to their adult kids. [read graph on slide]</a:t>
            </a:r>
          </a:p>
          <a:p>
            <a:endParaRPr lang="en-US" dirty="0">
              <a:ea typeface="ＭＳ Ｐゴシック"/>
            </a:endParaRPr>
          </a:p>
          <a:p>
            <a:r>
              <a:rPr lang="en-US" dirty="0">
                <a:solidFill>
                  <a:srgbClr val="000000"/>
                </a:solidFill>
              </a:rPr>
              <a:t>Source: </a:t>
            </a:r>
            <a:r>
              <a:rPr lang="en-US" i="1" dirty="0"/>
              <a:t>Demographic Turning Points for the United States: Population Projections for 2020-2060,</a:t>
            </a:r>
            <a:r>
              <a:rPr lang="en-US" i="0" dirty="0"/>
              <a:t> census.gov. 02/20</a:t>
            </a:r>
          </a:p>
          <a:p>
            <a:br>
              <a:rPr lang="en-US" dirty="0"/>
            </a:br>
            <a:endParaRPr lang="en-US" dirty="0">
              <a:solidFill>
                <a:srgbClr val="000000"/>
              </a:solidFill>
            </a:endParaRPr>
          </a:p>
          <a:p>
            <a:pPr lvl="0">
              <a:defRPr/>
            </a:pPr>
            <a:endParaRPr lang="en-US" dirty="0">
              <a:solidFill>
                <a:srgbClr val="000000"/>
              </a:solidFill>
            </a:endParaRPr>
          </a:p>
          <a:p>
            <a:endParaRPr lang="en-US" dirty="0">
              <a:ea typeface="ＭＳ Ｐゴシック"/>
            </a:endParaRPr>
          </a:p>
        </p:txBody>
      </p:sp>
    </p:spTree>
    <p:extLst>
      <p:ext uri="{BB962C8B-B14F-4D97-AF65-F5344CB8AC3E}">
        <p14:creationId xmlns:p14="http://schemas.microsoft.com/office/powerpoint/2010/main" val="1372927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20</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noFill/>
          <a:ln/>
        </p:spPr>
        <p:txBody>
          <a:bodyPr/>
          <a:lstStyle/>
          <a:p>
            <a:r>
              <a:rPr lang="en-US" dirty="0"/>
              <a:t>Although 60% of workers say they expect to receive benefits from a defined benefit plan in retirement, only 40% of workers have a pension. </a:t>
            </a:r>
          </a:p>
        </p:txBody>
      </p:sp>
    </p:spTree>
    <p:extLst>
      <p:ext uri="{BB962C8B-B14F-4D97-AF65-F5344CB8AC3E}">
        <p14:creationId xmlns:p14="http://schemas.microsoft.com/office/powerpoint/2010/main" val="706058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21</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543059" y="6103569"/>
            <a:ext cx="8894802" cy="6298029"/>
          </a:xfrm>
          <a:noFill/>
          <a:ln/>
        </p:spPr>
        <p:txBody>
          <a:bodyPr/>
          <a:lstStyle/>
          <a:p>
            <a:r>
              <a:rPr lang="en-US" sz="1500" b="1" dirty="0"/>
              <a:t>2. The Big Decision Phase</a:t>
            </a:r>
          </a:p>
          <a:p>
            <a:r>
              <a:rPr lang="en-US" sz="1500" dirty="0"/>
              <a:t>While the second retirement phase is best characterized by more ‘free’ time, it is often unstated that it is a key time for making big decisions. It takes shape as work truly fades from view. </a:t>
            </a:r>
          </a:p>
          <a:p>
            <a:r>
              <a:rPr lang="en-US" sz="1500" dirty="0"/>
              <a:t>While health status may be less vibrant than before, the second retirement phase does provide greater opportunity to make or renew social connections. Friends now have more time to socialize and even travel together. Work may be replaced by increased volunteering, grand parenting, travel plans, or hobbies. </a:t>
            </a:r>
          </a:p>
          <a:p>
            <a:r>
              <a:rPr lang="en-US" sz="1500" b="1" dirty="0"/>
              <a:t>Where to Go?</a:t>
            </a:r>
            <a:br>
              <a:rPr lang="en-US" sz="1500" b="1" dirty="0"/>
            </a:br>
            <a:r>
              <a:rPr lang="en-US" sz="1500" dirty="0"/>
              <a:t>Individuals and couples are confronted in the second retirement phase by tactical questions. “Now that we are fully ‘retired,’ should we buy a new car for both transportation and personal reward? Should we stay in our hometown or move somewhere warmer? Will life be easier if we downsize? Can we afford our current lifestyle for the long term?” </a:t>
            </a:r>
          </a:p>
          <a:p>
            <a:r>
              <a:rPr lang="en-US" sz="1500" dirty="0"/>
              <a:t>As empty nesters face issues regarding changing housing needs, the option to downsize may be appealing.  </a:t>
            </a:r>
            <a:r>
              <a:rPr lang="en-US" sz="2400" dirty="0">
                <a:solidFill>
                  <a:srgbClr val="2A2925"/>
                </a:solidFill>
                <a:latin typeface="Georgia" panose="02040502050405020303" pitchFamily="18" charset="0"/>
              </a:rPr>
              <a:t>46% of boomer movers will downsize, either by moving to a smaller home or spending less for a home of the same size.</a:t>
            </a:r>
            <a:r>
              <a:rPr lang="en-US" sz="1500" dirty="0"/>
              <a:t> *</a:t>
            </a:r>
          </a:p>
          <a:p>
            <a:r>
              <a:rPr lang="en-US" sz="1500" dirty="0"/>
              <a:t>For many, concerns about the cost of home maintenance, proximity to family, access to services, and livability of their existing home (such as having a master bedroom and other necessities on the first floor when stairs are no longer manageable) are reason enough to leave the house, the town, or even the state. </a:t>
            </a:r>
          </a:p>
          <a:p>
            <a:r>
              <a:rPr lang="en-US" sz="1500" b="1" dirty="0"/>
              <a:t>Changing Income Sources</a:t>
            </a:r>
            <a:br>
              <a:rPr lang="en-US" sz="1500" b="1" dirty="0"/>
            </a:br>
            <a:r>
              <a:rPr lang="en-US" sz="1500" dirty="0"/>
              <a:t>Retirees in the second retirement phase are drawing a greater share of their income from different sources. When asked to identify major sources of income in retirement, 92% of retirees surveyed said Social Security, 66% said personal retirement savings or investments, and 58% said defined benefit or traditional pension.**</a:t>
            </a:r>
          </a:p>
          <a:p>
            <a:r>
              <a:rPr lang="en-US" sz="1500" dirty="0"/>
              <a:t>Financial decisions become time-sensitive, as does the need for estate planning. </a:t>
            </a:r>
          </a:p>
          <a:p>
            <a:r>
              <a:rPr lang="en-US" sz="1500" dirty="0"/>
              <a:t>*Source: </a:t>
            </a:r>
            <a:r>
              <a:rPr lang="en-US" sz="1500" i="1" dirty="0"/>
              <a:t>Not All Baby Boomers Are Downsizing Their Homes, </a:t>
            </a:r>
            <a:r>
              <a:rPr lang="en-US" sz="1500" dirty="0"/>
              <a:t>Sun Sentinel, 04/05/22. </a:t>
            </a:r>
          </a:p>
          <a:p>
            <a:r>
              <a:rPr lang="en-US" sz="1500" dirty="0"/>
              <a:t>**Source: </a:t>
            </a:r>
            <a:r>
              <a:rPr lang="en-US" sz="1500" i="1" dirty="0"/>
              <a:t>The 2021 Retirement Confidence Survey</a:t>
            </a:r>
            <a:r>
              <a:rPr lang="en-US" sz="1500" dirty="0"/>
              <a:t>, Employee Benefit Research Institute, 2019</a:t>
            </a:r>
          </a:p>
          <a:p>
            <a:endParaRPr lang="en-US" sz="1500" dirty="0"/>
          </a:p>
          <a:p>
            <a:endParaRPr lang="en-US" sz="1500" dirty="0"/>
          </a:p>
          <a:p>
            <a:endParaRPr lang="en-US" sz="1500" dirty="0">
              <a:ea typeface="ＭＳ Ｐゴシック"/>
            </a:endParaRPr>
          </a:p>
        </p:txBody>
      </p:sp>
    </p:spTree>
    <p:extLst>
      <p:ext uri="{BB962C8B-B14F-4D97-AF65-F5344CB8AC3E}">
        <p14:creationId xmlns:p14="http://schemas.microsoft.com/office/powerpoint/2010/main" val="790804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22</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543059" y="6103569"/>
            <a:ext cx="8894802" cy="6298029"/>
          </a:xfrm>
          <a:noFill/>
          <a:ln/>
        </p:spPr>
        <p:txBody>
          <a:bodyPr/>
          <a:lstStyle/>
          <a:p>
            <a:r>
              <a:rPr lang="en-US" sz="1500" b="1" dirty="0"/>
              <a:t>2. The Big Decision Phase</a:t>
            </a:r>
          </a:p>
          <a:p>
            <a:r>
              <a:rPr lang="en-US" sz="1500" dirty="0"/>
              <a:t>While the second retirement phase is best characterized by more ‘free’ time, it is often unstated that it is a key time for making big decisions. It takes shape as work truly fades from view. </a:t>
            </a:r>
          </a:p>
          <a:p>
            <a:r>
              <a:rPr lang="en-US" sz="1500" dirty="0"/>
              <a:t>While health status may be less vibrant than before, the second retirement phase does provide greater opportunity to make or renew social connections. Friends now have more time to socialize and even travel together. Work may be replaced by increased volunteering, grand parenting, travel plans, or hobbies. </a:t>
            </a:r>
          </a:p>
          <a:p>
            <a:r>
              <a:rPr lang="en-US" sz="1500" b="1" dirty="0"/>
              <a:t>Where to Go?</a:t>
            </a:r>
            <a:br>
              <a:rPr lang="en-US" sz="1500" b="1" dirty="0"/>
            </a:br>
            <a:r>
              <a:rPr lang="en-US" sz="1500" dirty="0"/>
              <a:t>Individuals and couples are confronted in the second retirement phase by tactical questions. “Now that we are fully ‘retired,’ should we buy a new car for both transportation and personal reward? Should we stay in our hometown or move somewhere warmer? Will life be easier if we downsize? Can we afford our current lifestyle for the long term?” </a:t>
            </a:r>
          </a:p>
          <a:p>
            <a:r>
              <a:rPr lang="en-US" sz="1500" dirty="0"/>
              <a:t>As empty nesters face issues regarding changing housing needs, the option to downsize may be appealing.  </a:t>
            </a:r>
            <a:r>
              <a:rPr lang="en-US" sz="2400" dirty="0">
                <a:solidFill>
                  <a:srgbClr val="2A2925"/>
                </a:solidFill>
                <a:latin typeface="Georgia" panose="02040502050405020303" pitchFamily="18" charset="0"/>
              </a:rPr>
              <a:t>46% of boomer movers will downsize, either by moving to a smaller home or spending less for a home of the same size.</a:t>
            </a:r>
            <a:r>
              <a:rPr lang="en-US" sz="1500" dirty="0"/>
              <a:t> *</a:t>
            </a:r>
          </a:p>
          <a:p>
            <a:r>
              <a:rPr lang="en-US" sz="1500" dirty="0"/>
              <a:t>For many, concerns about the cost of home maintenance, proximity to family, access to services, and livability of their existing home (such as having a master bedroom and other necessities on the first floor when stairs are no longer manageable) are reason enough to leave the house, the town, or even the state. </a:t>
            </a:r>
          </a:p>
          <a:p>
            <a:r>
              <a:rPr lang="en-US" sz="1500" b="1" dirty="0"/>
              <a:t>Changing Income Sources</a:t>
            </a:r>
            <a:br>
              <a:rPr lang="en-US" sz="1500" b="1" dirty="0"/>
            </a:br>
            <a:r>
              <a:rPr lang="en-US" sz="1500" dirty="0"/>
              <a:t>Retirees in the second retirement phase are drawing a greater share of their income from different sources. When asked to identify major sources of income in retirement, 92% of retirees surveyed said Social Security, 66% said personal retirement savings or investments, and 58% said defined benefit or traditional pension.**</a:t>
            </a:r>
          </a:p>
          <a:p>
            <a:r>
              <a:rPr lang="en-US" sz="1500" dirty="0"/>
              <a:t>Financial decisions become time-sensitive, as does the need for estate planning. </a:t>
            </a:r>
          </a:p>
          <a:p>
            <a:r>
              <a:rPr lang="en-US" sz="1500" dirty="0"/>
              <a:t>*Source: </a:t>
            </a:r>
            <a:r>
              <a:rPr lang="en-US" sz="1500" i="1" dirty="0"/>
              <a:t>Not All Baby Boomers Are Downsizing Their Homes, </a:t>
            </a:r>
            <a:r>
              <a:rPr lang="en-US" sz="1500" dirty="0"/>
              <a:t>Sun Sentinel, 04/05/22. </a:t>
            </a:r>
          </a:p>
          <a:p>
            <a:r>
              <a:rPr lang="en-US" sz="1500" dirty="0"/>
              <a:t>**Source: </a:t>
            </a:r>
            <a:r>
              <a:rPr lang="en-US" sz="1500" i="1" dirty="0"/>
              <a:t>The 2021 Retirement Confidence Survey</a:t>
            </a:r>
            <a:r>
              <a:rPr lang="en-US" sz="1500" dirty="0"/>
              <a:t>, Employee Benefit Research Institute, 2019</a:t>
            </a:r>
          </a:p>
          <a:p>
            <a:endParaRPr lang="en-US" sz="1500" dirty="0"/>
          </a:p>
          <a:p>
            <a:endParaRPr lang="en-US" sz="1500" dirty="0"/>
          </a:p>
          <a:p>
            <a:endParaRPr lang="en-US" sz="1500" dirty="0">
              <a:ea typeface="ＭＳ Ｐゴシック"/>
            </a:endParaRPr>
          </a:p>
        </p:txBody>
      </p:sp>
    </p:spTree>
    <p:extLst>
      <p:ext uri="{BB962C8B-B14F-4D97-AF65-F5344CB8AC3E}">
        <p14:creationId xmlns:p14="http://schemas.microsoft.com/office/powerpoint/2010/main" val="36657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2</a:t>
            </a:fld>
            <a:endParaRPr lang="en-US" dirty="0"/>
          </a:p>
        </p:txBody>
      </p:sp>
    </p:spTree>
    <p:extLst>
      <p:ext uri="{BB962C8B-B14F-4D97-AF65-F5344CB8AC3E}">
        <p14:creationId xmlns:p14="http://schemas.microsoft.com/office/powerpoint/2010/main" val="3366715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23</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543059" y="6103569"/>
            <a:ext cx="8894802" cy="6298029"/>
          </a:xfrm>
          <a:noFill/>
          <a:ln/>
        </p:spPr>
        <p:txBody>
          <a:bodyPr/>
          <a:lstStyle/>
          <a:p>
            <a:r>
              <a:rPr lang="en-US" sz="1500" b="1" dirty="0"/>
              <a:t>2. The Big Decision Phase</a:t>
            </a:r>
          </a:p>
          <a:p>
            <a:r>
              <a:rPr lang="en-US" sz="1500" dirty="0"/>
              <a:t>While the second retirement phase is best characterized by more ‘free’ time, it is often unstated that it is a key time for making big decisions. It takes shape as work truly fades from view. </a:t>
            </a:r>
          </a:p>
          <a:p>
            <a:r>
              <a:rPr lang="en-US" sz="1500" dirty="0"/>
              <a:t>While health status may be less vibrant than before, the second retirement phase does provide greater opportunity to make or renew social connections. Friends now have more time to socialize and even travel together. Work may be replaced by increased volunteering, grand parenting, travel plans, or hobbies. </a:t>
            </a:r>
          </a:p>
          <a:p>
            <a:r>
              <a:rPr lang="en-US" sz="1500" b="1" dirty="0"/>
              <a:t>Where to Go?</a:t>
            </a:r>
            <a:br>
              <a:rPr lang="en-US" sz="1500" b="1" dirty="0"/>
            </a:br>
            <a:r>
              <a:rPr lang="en-US" sz="1500" dirty="0"/>
              <a:t>Individuals and couples are confronted in the second retirement phase by tactical questions. “Now that we are fully ‘retired,’ should we buy a new car for both transportation and personal reward? Should we stay in our hometown or move somewhere warmer? Will life be easier if we downsize? Can we afford our current lifestyle for the long term?” </a:t>
            </a:r>
          </a:p>
          <a:p>
            <a:r>
              <a:rPr lang="en-US" sz="1500" dirty="0"/>
              <a:t>As empty nesters face issues regarding changing housing needs, the option to downsize may be appealing.  </a:t>
            </a:r>
            <a:r>
              <a:rPr lang="en-US" sz="2400" dirty="0">
                <a:solidFill>
                  <a:srgbClr val="2A2925"/>
                </a:solidFill>
                <a:latin typeface="Georgia" panose="02040502050405020303" pitchFamily="18" charset="0"/>
              </a:rPr>
              <a:t>46% of boomer movers will downsize, either by moving to a smaller home or spending less for a home of the same size.</a:t>
            </a:r>
            <a:r>
              <a:rPr lang="en-US" sz="1500" dirty="0"/>
              <a:t> *</a:t>
            </a:r>
          </a:p>
          <a:p>
            <a:r>
              <a:rPr lang="en-US" sz="1500" dirty="0"/>
              <a:t>For many, concerns about the cost of home maintenance, proximity to family, access to services, and livability of their existing home (such as having a master bedroom and other necessities on the first floor when stairs are no longer manageable) are reason enough to leave the house, the town, or even the state. </a:t>
            </a:r>
          </a:p>
          <a:p>
            <a:r>
              <a:rPr lang="en-US" sz="1500" b="1" dirty="0"/>
              <a:t>Changing Income Sources</a:t>
            </a:r>
            <a:br>
              <a:rPr lang="en-US" sz="1500" b="1" dirty="0"/>
            </a:br>
            <a:r>
              <a:rPr lang="en-US" sz="1500" dirty="0"/>
              <a:t>Retirees in the second retirement phase are drawing a greater share of their income from different sources. When asked to identify major sources of income in retirement, 92% of retirees surveyed said Social Security, 66% said personal retirement savings or investments, and 58% said defined benefit or traditional pension.**</a:t>
            </a:r>
          </a:p>
          <a:p>
            <a:r>
              <a:rPr lang="en-US" sz="1500" dirty="0"/>
              <a:t>Financial decisions become time-sensitive, as does the need for estate planning. </a:t>
            </a:r>
          </a:p>
          <a:p>
            <a:r>
              <a:rPr lang="en-US" sz="1500" dirty="0"/>
              <a:t>*Source: </a:t>
            </a:r>
            <a:r>
              <a:rPr lang="en-US" sz="1500" i="1" dirty="0"/>
              <a:t>Not All Baby Boomers Are Downsizing Their Homes, </a:t>
            </a:r>
            <a:r>
              <a:rPr lang="en-US" sz="1500" dirty="0"/>
              <a:t>Sun Sentinel, 04/05/22. </a:t>
            </a:r>
          </a:p>
          <a:p>
            <a:r>
              <a:rPr lang="en-US" sz="1500" dirty="0"/>
              <a:t>**Source: </a:t>
            </a:r>
            <a:r>
              <a:rPr lang="en-US" sz="1500" i="1" dirty="0"/>
              <a:t>The 2021 Retirement Confidence Survey</a:t>
            </a:r>
            <a:r>
              <a:rPr lang="en-US" sz="1500" dirty="0"/>
              <a:t>, Employee Benefit Research Institute, 2019</a:t>
            </a:r>
          </a:p>
          <a:p>
            <a:endParaRPr lang="en-US" sz="1500" dirty="0"/>
          </a:p>
          <a:p>
            <a:endParaRPr lang="en-US" sz="1500" dirty="0"/>
          </a:p>
          <a:p>
            <a:endParaRPr lang="en-US" sz="1500" dirty="0">
              <a:ea typeface="ＭＳ Ｐゴシック"/>
            </a:endParaRPr>
          </a:p>
        </p:txBody>
      </p:sp>
    </p:spTree>
    <p:extLst>
      <p:ext uri="{BB962C8B-B14F-4D97-AF65-F5344CB8AC3E}">
        <p14:creationId xmlns:p14="http://schemas.microsoft.com/office/powerpoint/2010/main" val="4212481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24</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543059" y="6103569"/>
            <a:ext cx="8894802" cy="6298029"/>
          </a:xfrm>
          <a:noFill/>
          <a:ln/>
        </p:spPr>
        <p:txBody>
          <a:bodyPr/>
          <a:lstStyle/>
          <a:p>
            <a:r>
              <a:rPr lang="en-US" sz="1500" b="1" dirty="0"/>
              <a:t>2. The Big Decision Phase</a:t>
            </a:r>
          </a:p>
          <a:p>
            <a:r>
              <a:rPr lang="en-US" sz="1500" dirty="0"/>
              <a:t>While the second retirement phase is best characterized by more ‘free’ time, it is often unstated that it is a key time for making big decisions. It takes shape as work truly fades from view. </a:t>
            </a:r>
          </a:p>
          <a:p>
            <a:r>
              <a:rPr lang="en-US" sz="1500" dirty="0"/>
              <a:t>While health status may be less vibrant than before, the second retirement phase does provide greater opportunity to make or renew social connections. Friends now have more time to socialize and even travel together. Work may be replaced by increased volunteering, grand parenting, travel plans, or hobbies. </a:t>
            </a:r>
          </a:p>
          <a:p>
            <a:r>
              <a:rPr lang="en-US" sz="1500" b="1" dirty="0"/>
              <a:t>Where to Go?</a:t>
            </a:r>
            <a:br>
              <a:rPr lang="en-US" sz="1500" b="1" dirty="0"/>
            </a:br>
            <a:r>
              <a:rPr lang="en-US" sz="1500" dirty="0"/>
              <a:t>Individuals and couples are confronted in the second retirement phase by tactical questions. “Now that we are fully ‘retired,’ should we buy a new car for both transportation and personal reward? Should we stay in our hometown or move somewhere warmer? Will life be easier if we downsize? Can we afford our current lifestyle for the long term?” </a:t>
            </a:r>
          </a:p>
          <a:p>
            <a:r>
              <a:rPr lang="en-US" sz="1500" dirty="0"/>
              <a:t>As empty nesters face issues regarding changing housing needs, the option to downsize may be appealing.  </a:t>
            </a:r>
            <a:r>
              <a:rPr lang="en-US" sz="2400" dirty="0">
                <a:solidFill>
                  <a:srgbClr val="2A2925"/>
                </a:solidFill>
                <a:latin typeface="Georgia" panose="02040502050405020303" pitchFamily="18" charset="0"/>
              </a:rPr>
              <a:t>46% of boomer movers will downsize, either by moving to a smaller home or spending less for a home of the same size.</a:t>
            </a:r>
            <a:r>
              <a:rPr lang="en-US" sz="1500" dirty="0"/>
              <a:t> *</a:t>
            </a:r>
          </a:p>
          <a:p>
            <a:r>
              <a:rPr lang="en-US" sz="1500" dirty="0"/>
              <a:t>For many, concerns about the cost of home maintenance, proximity to family, access to services, and livability of their existing home (such as having a master bedroom and other necessities on the first floor when stairs are no longer manageable) are reason enough to leave the house, the town, or even the state. </a:t>
            </a:r>
          </a:p>
          <a:p>
            <a:r>
              <a:rPr lang="en-US" sz="1500" b="1" dirty="0"/>
              <a:t>Changing Income Sources</a:t>
            </a:r>
            <a:br>
              <a:rPr lang="en-US" sz="1500" b="1" dirty="0"/>
            </a:br>
            <a:r>
              <a:rPr lang="en-US" sz="1500" dirty="0"/>
              <a:t>Retirees in the second retirement phase are drawing a greater share of their income from different sources. When asked to identify major sources of income in retirement, 92% of retirees surveyed said Social Security, 66% said personal retirement savings or investments, and 58% said defined benefit or traditional pension.**</a:t>
            </a:r>
          </a:p>
          <a:p>
            <a:r>
              <a:rPr lang="en-US" sz="1500" dirty="0"/>
              <a:t>Financial decisions become time-sensitive, as does the need for estate planning. </a:t>
            </a:r>
          </a:p>
          <a:p>
            <a:r>
              <a:rPr lang="en-US" sz="1500" dirty="0"/>
              <a:t>*Source: </a:t>
            </a:r>
            <a:r>
              <a:rPr lang="en-US" sz="1500" i="1" dirty="0"/>
              <a:t>Not All Baby Boomers Are Downsizing Their Homes, </a:t>
            </a:r>
            <a:r>
              <a:rPr lang="en-US" sz="1500" dirty="0"/>
              <a:t>Sun Sentinel, 04/05/22. </a:t>
            </a:r>
          </a:p>
          <a:p>
            <a:r>
              <a:rPr lang="en-US" sz="1500" dirty="0"/>
              <a:t>**Source: </a:t>
            </a:r>
            <a:r>
              <a:rPr lang="en-US" sz="1500" i="1" dirty="0"/>
              <a:t>The 2021 Retirement Confidence Survey</a:t>
            </a:r>
            <a:r>
              <a:rPr lang="en-US" sz="1500" dirty="0"/>
              <a:t>, Employee Benefit Research Institute, 2019</a:t>
            </a:r>
          </a:p>
          <a:p>
            <a:endParaRPr lang="en-US" sz="1500" dirty="0"/>
          </a:p>
          <a:p>
            <a:endParaRPr lang="en-US" sz="1500" dirty="0"/>
          </a:p>
          <a:p>
            <a:endParaRPr lang="en-US" sz="1500" dirty="0">
              <a:ea typeface="ＭＳ Ｐゴシック"/>
            </a:endParaRPr>
          </a:p>
        </p:txBody>
      </p:sp>
    </p:spTree>
    <p:extLst>
      <p:ext uri="{BB962C8B-B14F-4D97-AF65-F5344CB8AC3E}">
        <p14:creationId xmlns:p14="http://schemas.microsoft.com/office/powerpoint/2010/main" val="789969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25</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973749" y="6103563"/>
            <a:ext cx="8239396" cy="6449904"/>
          </a:xfrm>
          <a:noFill/>
          <a:ln/>
        </p:spPr>
        <p:txBody>
          <a:bodyPr/>
          <a:lstStyle/>
          <a:p>
            <a:r>
              <a:rPr lang="en-US" sz="1400" dirty="0"/>
              <a:t>In the third retirement phase, Navigating Longevity, the logistics of health management may become a full-time job with increased medical appointments, medication management, and increasing mobility challenges. Spending per capita on healthcare increases steeply after 65. (Source: </a:t>
            </a:r>
            <a:r>
              <a:rPr lang="en-US" sz="1400" i="1" dirty="0"/>
              <a:t>U.S. Personal Health Care Spending By Age and Sex 2020 Highlights</a:t>
            </a:r>
            <a:r>
              <a:rPr lang="en-US" sz="1400" dirty="0"/>
              <a:t>, CMS.gov, 2020)</a:t>
            </a:r>
          </a:p>
          <a:p>
            <a:r>
              <a:rPr lang="en-US" sz="1400" b="1" dirty="0"/>
              <a:t>A Bitter Pill</a:t>
            </a:r>
          </a:p>
          <a:p>
            <a:r>
              <a:rPr lang="en-US" sz="1400" dirty="0"/>
              <a:t>It’s estimated that 92% of older adults are managing at least one chronic condition and 77% are managing the complexities of two or more chronic conditions (National Council on Aging, 2014) . Chronic conditions can make handling other health issues more difficult or make health in general more complex and thus likely to be mismanaged.</a:t>
            </a:r>
          </a:p>
          <a:p>
            <a:r>
              <a:rPr lang="en-US" sz="1400" dirty="0"/>
              <a:t>For example, what may seem like a straightforward routine, medication adherence, becomes a key and challenging aspect of managing health. A look at the numbers shows how increased age leads to juggling more medications. Three out of four adults over the age of 50 take one or more prescription medications on a regular basis. In fact, 86% of those age 65 and above regularly take prescription drugs, with 53 percent taking four or more on a regular basis. (Source: </a:t>
            </a:r>
            <a:r>
              <a:rPr lang="en-US" sz="1400" i="1" dirty="0"/>
              <a:t>Taking Multiple Medications? Beware of Side Effects</a:t>
            </a:r>
            <a:r>
              <a:rPr lang="en-US" sz="1400" dirty="0"/>
              <a:t>, AARP, 2022). </a:t>
            </a:r>
          </a:p>
          <a:p>
            <a:r>
              <a:rPr lang="en-US" sz="1400" b="1" dirty="0"/>
              <a:t>I’ll Be There For You</a:t>
            </a:r>
          </a:p>
          <a:p>
            <a:r>
              <a:rPr lang="en-US" sz="1400" dirty="0"/>
              <a:t>Due to changes in health, individually or as a couple, social well-being may change. Fewer opportunities to join friends and family may be available. Additionally, friends in the same age cohort managing their own health-related issues make maintaining connections a greater challenge.</a:t>
            </a:r>
          </a:p>
          <a:p>
            <a:r>
              <a:rPr lang="en-US" sz="1400" dirty="0"/>
              <a:t>Complexity also arises in the need for suitable housing and occasional or daily assistance from a friend or family member to help run routine errands and maintain the home. While many legal affairs haven’t yet come into play, such as a health care proxy or power of attorney, this phase of retirement phase often highlights the growing importance to have these legal contingencies established so that they are available when necessary. </a:t>
            </a:r>
          </a:p>
          <a:p>
            <a:r>
              <a:rPr lang="en-US" sz="1400" dirty="0"/>
              <a:t>In such scenarios, trusted people are selected to make decisions on one’s behalf, and it is in one’s best interest to put these plans in place while cognitive and physical functions are adequate and desires can be communicated clearly.</a:t>
            </a:r>
          </a:p>
        </p:txBody>
      </p:sp>
    </p:spTree>
    <p:extLst>
      <p:ext uri="{BB962C8B-B14F-4D97-AF65-F5344CB8AC3E}">
        <p14:creationId xmlns:p14="http://schemas.microsoft.com/office/powerpoint/2010/main" val="1341780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26</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973749" y="6103563"/>
            <a:ext cx="8239396" cy="6449904"/>
          </a:xfrm>
          <a:noFill/>
          <a:ln/>
        </p:spPr>
        <p:txBody>
          <a:bodyPr/>
          <a:lstStyle/>
          <a:p>
            <a:r>
              <a:rPr lang="en-US" sz="1400" dirty="0"/>
              <a:t>In the third retirement phase, Navigating Longevity, the logistics of health management may become a full-time job with increased medical appointments, medication management, and increasing mobility challenges. Spending per capita on healthcare increases steeply after 65. (Source: </a:t>
            </a:r>
            <a:r>
              <a:rPr lang="en-US" sz="1400" i="1" dirty="0"/>
              <a:t>U.S. Personal Health Care Spending By Age and Sex 2020 Highlights</a:t>
            </a:r>
            <a:r>
              <a:rPr lang="en-US" sz="1400" dirty="0"/>
              <a:t>, CMS.gov, 2020)</a:t>
            </a:r>
          </a:p>
          <a:p>
            <a:r>
              <a:rPr lang="en-US" sz="1400" b="1" dirty="0"/>
              <a:t>A Bitter Pill</a:t>
            </a:r>
          </a:p>
          <a:p>
            <a:r>
              <a:rPr lang="en-US" sz="1400" dirty="0"/>
              <a:t>It’s estimated that 92% of older adults are managing at least one chronic condition and 77% are managing the complexities of two or more chronic conditions (National Council on Aging, 2014) . Chronic conditions can make handling other health issues more difficult or make health in general more complex and thus likely to be mismanaged.</a:t>
            </a:r>
          </a:p>
          <a:p>
            <a:r>
              <a:rPr lang="en-US" sz="1400" dirty="0"/>
              <a:t>For example, what may seem like a straightforward routine, medication adherence, becomes a key and challenging aspect of managing health. A look at the numbers shows how increased age leads to juggling more medications. Three out of four adults over the age of 50 take one or more prescription medications on a regular basis. In fact, 86% of those age 65 and above regularly take prescription drugs, with 53 percent taking four or more on a regular basis. (Source: </a:t>
            </a:r>
            <a:r>
              <a:rPr lang="en-US" sz="1400" i="1" dirty="0"/>
              <a:t>Taking Multiple Medications? Beware of Side Effects</a:t>
            </a:r>
            <a:r>
              <a:rPr lang="en-US" sz="1400" dirty="0"/>
              <a:t>, AARP, 2022). </a:t>
            </a:r>
          </a:p>
          <a:p>
            <a:r>
              <a:rPr lang="en-US" sz="1400" b="1" dirty="0"/>
              <a:t>I’ll Be There For You</a:t>
            </a:r>
          </a:p>
          <a:p>
            <a:r>
              <a:rPr lang="en-US" sz="1400" dirty="0"/>
              <a:t>Due to changes in health, individually or as a couple, social well-being may change. Fewer opportunities to join friends and family may be available. Additionally, friends in the same age cohort managing their own health-related issues make maintaining connections a greater challenge.</a:t>
            </a:r>
          </a:p>
          <a:p>
            <a:r>
              <a:rPr lang="en-US" sz="1400" dirty="0"/>
              <a:t>Complexity also arises in the need for suitable housing and occasional or daily assistance from a friend or family member to help run routine errands and maintain the home. While many legal affairs haven’t yet come into play, such as a health care proxy or power of attorney, this phase of retirement phase often highlights the growing importance to have these legal contingencies established so that they are available when necessary. </a:t>
            </a:r>
          </a:p>
          <a:p>
            <a:r>
              <a:rPr lang="en-US" sz="1400" dirty="0"/>
              <a:t>In such scenarios, trusted people are selected to make decisions on one’s behalf, and it is in one’s best interest to put these plans in place while cognitive and physical functions are adequate and desires can be communicated clearly.</a:t>
            </a:r>
          </a:p>
        </p:txBody>
      </p:sp>
    </p:spTree>
    <p:extLst>
      <p:ext uri="{BB962C8B-B14F-4D97-AF65-F5344CB8AC3E}">
        <p14:creationId xmlns:p14="http://schemas.microsoft.com/office/powerpoint/2010/main" val="1740478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27</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973749" y="6103563"/>
            <a:ext cx="8239396" cy="6449904"/>
          </a:xfrm>
          <a:noFill/>
          <a:ln/>
        </p:spPr>
        <p:txBody>
          <a:bodyPr/>
          <a:lstStyle/>
          <a:p>
            <a:r>
              <a:rPr lang="en-US" sz="1400" dirty="0"/>
              <a:t>In the third retirement phase, Navigating Longevity, the logistics of health management may become a full-time job with increased medical appointments, medication management, and increasing mobility challenges. Spending per capita on healthcare increases steeply after 65. (Source: </a:t>
            </a:r>
            <a:r>
              <a:rPr lang="en-US" sz="1400" i="1" dirty="0"/>
              <a:t>U.S. Personal Health Care Spending By Age and Sex 2020 Highlights</a:t>
            </a:r>
            <a:r>
              <a:rPr lang="en-US" sz="1400" dirty="0"/>
              <a:t>, CMS.gov, 2020)</a:t>
            </a:r>
          </a:p>
          <a:p>
            <a:r>
              <a:rPr lang="en-US" sz="1400" b="1" dirty="0"/>
              <a:t>A Bitter Pill</a:t>
            </a:r>
          </a:p>
          <a:p>
            <a:r>
              <a:rPr lang="en-US" sz="1400" dirty="0"/>
              <a:t>It’s estimated that 92% of older adults are managing at least one chronic condition and 77% are managing the complexities of two or more chronic conditions (National Council on Aging, 2014) . Chronic conditions can make handling other health issues more difficult or make health in general more complex and thus likely to be mismanaged.</a:t>
            </a:r>
          </a:p>
          <a:p>
            <a:r>
              <a:rPr lang="en-US" sz="1400" dirty="0"/>
              <a:t>For example, what may seem like a straightforward routine, medication adherence, becomes a key and challenging aspect of managing health. A look at the numbers shows how increased age leads to juggling more medications. Three out of four adults over the age of 50 take one or more prescription medications on a regular basis. In fact, 86% of those age 65 and above regularly take prescription drugs, with 53 percent taking four or more on a regular basis. (Source: </a:t>
            </a:r>
            <a:r>
              <a:rPr lang="en-US" sz="1400" i="1" dirty="0"/>
              <a:t>Taking Multiple Medications? Beware of Side Effects</a:t>
            </a:r>
            <a:r>
              <a:rPr lang="en-US" sz="1400" dirty="0"/>
              <a:t>, AARP, 2022). </a:t>
            </a:r>
          </a:p>
          <a:p>
            <a:r>
              <a:rPr lang="en-US" sz="1400" b="1" dirty="0"/>
              <a:t>I’ll Be There For You</a:t>
            </a:r>
          </a:p>
          <a:p>
            <a:r>
              <a:rPr lang="en-US" sz="1400" dirty="0"/>
              <a:t>Due to changes in health, individually or as a couple, social well-being may change. Fewer opportunities to join friends and family may be available. Additionally, friends in the same age cohort managing their own health-related issues make maintaining connections a greater challenge.</a:t>
            </a:r>
          </a:p>
          <a:p>
            <a:r>
              <a:rPr lang="en-US" sz="1400" dirty="0"/>
              <a:t>Complexity also arises in the need for suitable housing and occasional or daily assistance from a friend or family member to help run routine errands and maintain the home. While many legal affairs haven’t yet come into play, such as a health care proxy or power of attorney, this phase of retirement phase often highlights the growing importance to have these legal contingencies established so that they are available when necessary. </a:t>
            </a:r>
          </a:p>
          <a:p>
            <a:r>
              <a:rPr lang="en-US" sz="1400" dirty="0"/>
              <a:t>In such scenarios, trusted people are selected to make decisions on one’s behalf, and it is in one’s best interest to put these plans in place while cognitive and physical functions are adequate and desires can be communicated clearly.</a:t>
            </a:r>
          </a:p>
        </p:txBody>
      </p:sp>
    </p:spTree>
    <p:extLst>
      <p:ext uri="{BB962C8B-B14F-4D97-AF65-F5344CB8AC3E}">
        <p14:creationId xmlns:p14="http://schemas.microsoft.com/office/powerpoint/2010/main" val="1170413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28</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973749" y="6103563"/>
            <a:ext cx="8239396" cy="6449904"/>
          </a:xfrm>
          <a:noFill/>
          <a:ln/>
        </p:spPr>
        <p:txBody>
          <a:bodyPr/>
          <a:lstStyle/>
          <a:p>
            <a:r>
              <a:rPr lang="en-US" sz="1400" dirty="0"/>
              <a:t>In the third retirement phase, Navigating Longevity, the logistics of health management may become a full-time job with increased medical appointments, medication management, and increasing mobility challenges. Spending per capita on healthcare increases steeply after 65. (Source: </a:t>
            </a:r>
            <a:r>
              <a:rPr lang="en-US" sz="1400" i="1" dirty="0"/>
              <a:t>U.S. Personal Health Care Spending By Age and Sex 2020 Highlights</a:t>
            </a:r>
            <a:r>
              <a:rPr lang="en-US" sz="1400" dirty="0"/>
              <a:t>, CMS.gov, 2020)</a:t>
            </a:r>
          </a:p>
          <a:p>
            <a:r>
              <a:rPr lang="en-US" sz="1400" b="1" dirty="0"/>
              <a:t>A Bitter Pill</a:t>
            </a:r>
          </a:p>
          <a:p>
            <a:r>
              <a:rPr lang="en-US" sz="1400" dirty="0"/>
              <a:t>It’s estimated that 92% of older adults are managing at least one chronic condition and 77% are managing the complexities of two or more chronic conditions (National Council on Aging, 2014) . Chronic conditions can make handling other health issues more difficult or make health in general more complex and thus likely to be mismanaged.</a:t>
            </a:r>
          </a:p>
          <a:p>
            <a:r>
              <a:rPr lang="en-US" sz="1400" dirty="0"/>
              <a:t>For example, what may seem like a straightforward routine, medication adherence, becomes a key and challenging aspect of managing health. A look at the numbers shows how increased age leads to juggling more medications. Three out of four adults over the age of 50 take one or more prescription medications on a regular basis. In fact, 86% of those age 65 and above regularly take prescription drugs, with 53 percent taking four or more on a regular basis. (Source: </a:t>
            </a:r>
            <a:r>
              <a:rPr lang="en-US" sz="1400" i="1" dirty="0"/>
              <a:t>Taking Multiple Medications? Beware of Side Effects</a:t>
            </a:r>
            <a:r>
              <a:rPr lang="en-US" sz="1400" dirty="0"/>
              <a:t>, AARP, 2022). </a:t>
            </a:r>
          </a:p>
          <a:p>
            <a:r>
              <a:rPr lang="en-US" sz="1400" b="1" dirty="0"/>
              <a:t>I’ll Be There For You</a:t>
            </a:r>
          </a:p>
          <a:p>
            <a:r>
              <a:rPr lang="en-US" sz="1400" dirty="0"/>
              <a:t>Due to changes in health, individually or as a couple, social well-being may change. Fewer opportunities to join friends and family may be available. Additionally, friends in the same age cohort managing their own health-related issues make maintaining connections a greater challenge.</a:t>
            </a:r>
          </a:p>
          <a:p>
            <a:r>
              <a:rPr lang="en-US" sz="1400" dirty="0"/>
              <a:t>Complexity also arises in the need for suitable housing and occasional or daily assistance from a friend or family member to help run routine errands and maintain the home. While many legal affairs haven’t yet come into play, such as a health care proxy or power of attorney, this phase of retirement phase often highlights the growing importance to have these legal contingencies established so that they are available when necessary. </a:t>
            </a:r>
          </a:p>
          <a:p>
            <a:r>
              <a:rPr lang="en-US" sz="1400" dirty="0"/>
              <a:t>In such scenarios, trusted people are selected to make decisions on one’s behalf, and it is in one’s best interest to put these plans in place while cognitive and physical functions are adequate and desires can be communicated clearly.</a:t>
            </a:r>
          </a:p>
        </p:txBody>
      </p:sp>
    </p:spTree>
    <p:extLst>
      <p:ext uri="{BB962C8B-B14F-4D97-AF65-F5344CB8AC3E}">
        <p14:creationId xmlns:p14="http://schemas.microsoft.com/office/powerpoint/2010/main" val="3694745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29</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973749" y="6103563"/>
            <a:ext cx="8239396" cy="6449904"/>
          </a:xfrm>
          <a:noFill/>
          <a:ln/>
        </p:spPr>
        <p:txBody>
          <a:bodyPr/>
          <a:lstStyle/>
          <a:p>
            <a:r>
              <a:rPr lang="en-US" sz="1400" dirty="0"/>
              <a:t>In the third retirement phase, Navigating Longevity, the logistics of health management may become a full-time job with increased medical appointments, medication management, and increasing mobility challenges. Spending per capita on healthcare increases steeply after 65. (Source: </a:t>
            </a:r>
            <a:r>
              <a:rPr lang="en-US" sz="1400" i="1" dirty="0"/>
              <a:t>U.S. Personal Health Care Spending By Age and Sex 2020 Highlights</a:t>
            </a:r>
            <a:r>
              <a:rPr lang="en-US" sz="1400" dirty="0"/>
              <a:t>, CMS.gov, 2020)</a:t>
            </a:r>
          </a:p>
          <a:p>
            <a:r>
              <a:rPr lang="en-US" sz="1400" b="1" dirty="0"/>
              <a:t>A Bitter Pill</a:t>
            </a:r>
          </a:p>
          <a:p>
            <a:r>
              <a:rPr lang="en-US" sz="1400" dirty="0"/>
              <a:t>It’s estimated that 92% of older adults are managing at least one chronic condition and 77% are managing the complexities of two or more chronic conditions (National Council on Aging, 2014) . Chronic conditions can make handling other health issues more difficult or make health in general more complex and thus likely to be mismanaged.</a:t>
            </a:r>
          </a:p>
          <a:p>
            <a:r>
              <a:rPr lang="en-US" sz="1400" dirty="0"/>
              <a:t>For example, what may seem like a straightforward routine, medication adherence, becomes a key and challenging aspect of managing health. A look at the numbers shows how increased age leads to juggling more medications. Three out of four adults over the age of 50 take one or more prescription medications on a regular basis. In fact, 86% of those age 65 and above regularly take prescription drugs, with 53 percent taking four or more on a regular basis. (Source: </a:t>
            </a:r>
            <a:r>
              <a:rPr lang="en-US" sz="1400" i="1" dirty="0"/>
              <a:t>Taking Multiple Medications? Beware of Side Effects</a:t>
            </a:r>
            <a:r>
              <a:rPr lang="en-US" sz="1400" dirty="0"/>
              <a:t>, AARP, 2022). </a:t>
            </a:r>
          </a:p>
          <a:p>
            <a:r>
              <a:rPr lang="en-US" sz="1400" b="1" dirty="0"/>
              <a:t>I’ll Be There For You</a:t>
            </a:r>
          </a:p>
          <a:p>
            <a:r>
              <a:rPr lang="en-US" sz="1400" dirty="0"/>
              <a:t>Due to changes in health, individually or as a couple, social well-being may change. Fewer opportunities to join friends and family may be available. Additionally, friends in the same age cohort managing their own health-related issues make maintaining connections a greater challenge.</a:t>
            </a:r>
          </a:p>
          <a:p>
            <a:r>
              <a:rPr lang="en-US" sz="1400" dirty="0"/>
              <a:t>Complexity also arises in the need for suitable housing and occasional or daily assistance from a friend or family member to help run routine errands and maintain the home. While many legal affairs haven’t yet come into play, such as a health care proxy or power of attorney, this phase of retirement phase often highlights the growing importance to have these legal contingencies established so that they are available when necessary. </a:t>
            </a:r>
          </a:p>
          <a:p>
            <a:r>
              <a:rPr lang="en-US" sz="1400" dirty="0"/>
              <a:t>In such scenarios, trusted people are selected to make decisions on one’s behalf, and it is in one’s best interest to put these plans in place while cognitive and physical functions are adequate and desires can be communicated clearly.</a:t>
            </a:r>
          </a:p>
        </p:txBody>
      </p:sp>
    </p:spTree>
    <p:extLst>
      <p:ext uri="{BB962C8B-B14F-4D97-AF65-F5344CB8AC3E}">
        <p14:creationId xmlns:p14="http://schemas.microsoft.com/office/powerpoint/2010/main" val="768381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30</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noFill/>
          <a:ln/>
        </p:spPr>
        <p:txBody>
          <a:bodyPr/>
          <a:lstStyle/>
          <a:p>
            <a:pPr defTabSz="1268748">
              <a:defRPr/>
            </a:pPr>
            <a:r>
              <a:rPr lang="en-US" dirty="0"/>
              <a:t>[Read</a:t>
            </a:r>
            <a:r>
              <a:rPr lang="en-US" baseline="0" dirty="0"/>
              <a:t> slide]</a:t>
            </a:r>
            <a:endParaRPr lang="en-US" dirty="0"/>
          </a:p>
        </p:txBody>
      </p:sp>
    </p:spTree>
    <p:extLst>
      <p:ext uri="{BB962C8B-B14F-4D97-AF65-F5344CB8AC3E}">
        <p14:creationId xmlns:p14="http://schemas.microsoft.com/office/powerpoint/2010/main" val="3567302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31</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973749" y="6103563"/>
            <a:ext cx="8239396" cy="6449904"/>
          </a:xfrm>
          <a:noFill/>
          <a:ln/>
        </p:spPr>
        <p:txBody>
          <a:bodyPr/>
          <a:lstStyle/>
          <a:p>
            <a:r>
              <a:rPr lang="en-US" sz="1400" dirty="0"/>
              <a:t>In the third retirement phase, Navigating Longevity, the logistics of health management may become a full-time job with increased medical appointments, medication management, and increasing mobility challenges. Spending per capita on healthcare increases steeply after 65. (Source: </a:t>
            </a:r>
            <a:r>
              <a:rPr lang="en-US" sz="1400" i="1" dirty="0"/>
              <a:t>U.S. Personal Health Care Spending By Age and Sex 2020 Highlights</a:t>
            </a:r>
            <a:r>
              <a:rPr lang="en-US" sz="1400" dirty="0"/>
              <a:t>, CMS.gov, 2020)</a:t>
            </a:r>
          </a:p>
          <a:p>
            <a:r>
              <a:rPr lang="en-US" sz="1400" b="1" dirty="0"/>
              <a:t>A Bitter Pill</a:t>
            </a:r>
          </a:p>
          <a:p>
            <a:r>
              <a:rPr lang="en-US" sz="1400" dirty="0"/>
              <a:t>It’s estimated that 92% of older adults are managing at least one chronic condition and 77% are managing the complexities of two or more chronic conditions (National Council on Aging, 2014) . Chronic conditions can make handling other health issues more difficult or make health in general more complex and thus likely to be mismanaged.</a:t>
            </a:r>
          </a:p>
          <a:p>
            <a:r>
              <a:rPr lang="en-US" sz="1400" dirty="0"/>
              <a:t>For example, what may seem like a straightforward routine, medication adherence, becomes a key and challenging aspect of managing health. A look at the numbers shows how increased age leads to juggling more medications. Three out of four adults over the age of 50 take one or more prescription medications on a regular basis. In fact, 86% of those age 65 and above regularly take prescription drugs, with 53 percent taking four or more on a regular basis. (Source: </a:t>
            </a:r>
            <a:r>
              <a:rPr lang="en-US" sz="1400" i="1" dirty="0"/>
              <a:t>Taking Multiple Medications? Beware of Side Effects</a:t>
            </a:r>
            <a:r>
              <a:rPr lang="en-US" sz="1400" dirty="0"/>
              <a:t>, AARP, 2022). </a:t>
            </a:r>
          </a:p>
          <a:p>
            <a:r>
              <a:rPr lang="en-US" sz="1400" b="1" dirty="0"/>
              <a:t>I’ll Be There For You</a:t>
            </a:r>
          </a:p>
          <a:p>
            <a:r>
              <a:rPr lang="en-US" sz="1400" dirty="0"/>
              <a:t>Due to changes in health, individually or as a couple, social well-being may change. Fewer opportunities to join friends and family may be available. Additionally, friends in the same age cohort managing their own health-related issues make maintaining connections a greater challenge.</a:t>
            </a:r>
          </a:p>
          <a:p>
            <a:r>
              <a:rPr lang="en-US" sz="1400" dirty="0"/>
              <a:t>Complexity also arises in the need for suitable housing and occasional or daily assistance from a friend or family member to help run routine errands and maintain the home. While many legal affairs haven’t yet come into play, such as a health care proxy or power of attorney, this phase of retirement phase often highlights the growing importance to have these legal contingencies established so that they are available when necessary. </a:t>
            </a:r>
          </a:p>
          <a:p>
            <a:r>
              <a:rPr lang="en-US" sz="1400" dirty="0"/>
              <a:t>In such scenarios, trusted people are selected to make decisions on one’s behalf, and it is in one’s best interest to put these plans in place while cognitive and physical functions are adequate and desires can be communicated clearly.</a:t>
            </a:r>
          </a:p>
        </p:txBody>
      </p:sp>
    </p:spTree>
    <p:extLst>
      <p:ext uri="{BB962C8B-B14F-4D97-AF65-F5344CB8AC3E}">
        <p14:creationId xmlns:p14="http://schemas.microsoft.com/office/powerpoint/2010/main" val="3465580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968375"/>
            <a:ext cx="8636000" cy="4857750"/>
          </a:xfrm>
        </p:spPr>
      </p:sp>
      <p:sp>
        <p:nvSpPr>
          <p:cNvPr id="3" name="Notes Placeholder 2"/>
          <p:cNvSpPr>
            <a:spLocks noGrp="1"/>
          </p:cNvSpPr>
          <p:nvPr>
            <p:ph type="body" idx="1"/>
          </p:nvPr>
        </p:nvSpPr>
        <p:spPr>
          <a:xfrm>
            <a:off x="823944" y="6103567"/>
            <a:ext cx="8576460" cy="6479538"/>
          </a:xfrm>
        </p:spPr>
        <p:txBody>
          <a:bodyPr/>
          <a:lstStyle/>
          <a:p>
            <a:r>
              <a:rPr lang="en-US" sz="1500" dirty="0"/>
              <a:t>But what has social activity got to do with motor skills? A study by Dr. Aron Buchman, a neurologist at the Rush University Medical Center in Chicago, looked at 906 seniors, average age 80, in northeastern Illinois over a five-year period. The study revealed that increased social activity was associated with adeptness in a range of physical tasks, including walking in a straight line, standing one-legged and on tiptoes, turning full circle without falling and placing pegs on a board.</a:t>
            </a:r>
          </a:p>
          <a:p>
            <a:r>
              <a:rPr lang="en-US" sz="1500" dirty="0"/>
              <a:t>On a social-activity scale of 1 to 5 — with 1 indicating participation in various social activities once a year, and 5 showing activity every day or nearly every day — a one-point difference in social activity corresponded to a five-year difference in motor function. With each one-point drop on the social-activity scale, study participants' rate of physical decline increased 33%. In participants whose score fell one point over the course of a single year, that translated to a 40% increased risk of death and a 65% higher risk of a disability.</a:t>
            </a:r>
          </a:p>
          <a:p>
            <a:pPr defTabSz="1275285">
              <a:defRPr/>
            </a:pPr>
            <a:r>
              <a:rPr lang="en-US" sz="1500" dirty="0"/>
              <a:t>Study background: Buchman’s researchers used a composite measure of late-life social activity in these analyses. Frequency of participation in social activity was assessed with a previously established scale based on 6 items about activities involving social interaction (1, go to restaurants, sporting events or </a:t>
            </a:r>
            <a:r>
              <a:rPr lang="en-US" sz="1500" dirty="0" err="1"/>
              <a:t>teletract</a:t>
            </a:r>
            <a:r>
              <a:rPr lang="en-US" sz="1500" dirty="0"/>
              <a:t> [off-track betting], or play bingo; 2, go on day trips or overnight trips; 3, do unpaid community or volunteer work; 4, visit relatives or friends houses; 5, participate in groups, such as senior center, Knights of Columbus, Rosary Society, or something similar; and 6, attend church or religious services). </a:t>
            </a:r>
          </a:p>
          <a:p>
            <a:pPr defTabSz="1275285">
              <a:defRPr/>
            </a:pPr>
            <a:r>
              <a:rPr lang="en-US" sz="1500" dirty="0"/>
              <a:t>Each activity was rated on a 5-point scale, with 1 indicating participation in the activity once a year or less; 2, several times a year; 3, several times a month; 4, several times a week; and 5, every day or almost every day. Responses on each item were averaged to yield the composite measure used in analyses as previously described.</a:t>
            </a:r>
          </a:p>
          <a:p>
            <a:pPr defTabSz="1275285">
              <a:defRPr/>
            </a:pPr>
            <a:r>
              <a:rPr lang="en-US" sz="1500" dirty="0"/>
              <a:t>Source: </a:t>
            </a:r>
            <a:r>
              <a:rPr lang="en-US" sz="1500" i="1" dirty="0"/>
              <a:t>In Old Age, Friends Can Keep You Young. Really. Time, </a:t>
            </a:r>
            <a:r>
              <a:rPr lang="en-US" sz="1500" dirty="0"/>
              <a:t>6/24/09. Most recent data available.</a:t>
            </a:r>
          </a:p>
          <a:p>
            <a:pPr defTabSz="1275285">
              <a:defRPr/>
            </a:pPr>
            <a:endParaRPr lang="en-US" sz="1500" dirty="0"/>
          </a:p>
        </p:txBody>
      </p:sp>
      <p:sp>
        <p:nvSpPr>
          <p:cNvPr id="4" name="Header Placeholder 3"/>
          <p:cNvSpPr>
            <a:spLocks noGrp="1"/>
          </p:cNvSpPr>
          <p:nvPr>
            <p:ph type="hdr" sz="quarter" idx="10"/>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7515C0D-BE88-459B-B967-E6D26F641C46}" type="slidenum">
              <a:rPr lang="en-US" smtClean="0"/>
              <a:pPr>
                <a:defRPr/>
              </a:pPr>
              <a:t>32</a:t>
            </a:fld>
            <a:endParaRPr lang="en-US" dirty="0"/>
          </a:p>
        </p:txBody>
      </p:sp>
    </p:spTree>
    <p:extLst>
      <p:ext uri="{BB962C8B-B14F-4D97-AF65-F5344CB8AC3E}">
        <p14:creationId xmlns:p14="http://schemas.microsoft.com/office/powerpoint/2010/main" val="353058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968375"/>
            <a:ext cx="8636000" cy="4857750"/>
          </a:xfrm>
        </p:spPr>
      </p:sp>
      <p:sp>
        <p:nvSpPr>
          <p:cNvPr id="3" name="Notes Placeholder 2"/>
          <p:cNvSpPr>
            <a:spLocks noGrp="1"/>
          </p:cNvSpPr>
          <p:nvPr>
            <p:ph type="body" idx="1"/>
          </p:nvPr>
        </p:nvSpPr>
        <p:spPr/>
        <p:txBody>
          <a:bodyPr/>
          <a:lstStyle/>
          <a:p>
            <a:r>
              <a:rPr lang="en-US" dirty="0"/>
              <a:t>While the context of retirement has changed dramatically, the story of retirement has not. The traditional retirement narrative goes something like this: The protagonist is most often a man, sometimes a couple. A lifetime of work is punctuated with a clear end date and captured by the image of an office retirement party. Today’s retirement story presents life after work as a reward for decades of 9 to 5 hours and long commutes. The reward is time – earned time to relax. The feeling is all about freedom, although the choices reflect a narrow range of sunset beach walks – sometimes mixed with an occasional bicycle ride or golf course view. Our happy retiree, perennially tanned and youthful, is sometimes mixed with equally happy grandchildren, at a resort or on a theme cruise.</a:t>
            </a:r>
          </a:p>
          <a:p>
            <a:r>
              <a:rPr lang="en-US" dirty="0"/>
              <a:t>This story is not altogether incorrect, but it is woefully incomplete.</a:t>
            </a:r>
          </a:p>
          <a:p>
            <a:pPr lvl="0">
              <a:defRPr/>
            </a:pPr>
            <a:r>
              <a:rPr lang="en-US" dirty="0">
                <a:solidFill>
                  <a:srgbClr val="000000"/>
                </a:solidFill>
              </a:rPr>
              <a:t>Source: </a:t>
            </a:r>
            <a:r>
              <a:rPr lang="en-US" i="1" dirty="0">
                <a:solidFill>
                  <a:srgbClr val="000000"/>
                </a:solidFill>
              </a:rPr>
              <a:t>Inventing a new story for 8,000 days of retirement</a:t>
            </a:r>
            <a:r>
              <a:rPr lang="en-US" dirty="0">
                <a:solidFill>
                  <a:srgbClr val="000000"/>
                </a:solidFill>
              </a:rPr>
              <a:t>, Bank Investment Consultant, 9/7/16. </a:t>
            </a:r>
          </a:p>
        </p:txBody>
      </p:sp>
      <p:sp>
        <p:nvSpPr>
          <p:cNvPr id="6" name="Slide Number Placeholder 5"/>
          <p:cNvSpPr>
            <a:spLocks noGrp="1"/>
          </p:cNvSpPr>
          <p:nvPr>
            <p:ph type="sldNum" sz="quarter" idx="12"/>
          </p:nvPr>
        </p:nvSpPr>
        <p:spPr/>
        <p:txBody>
          <a:bodyPr/>
          <a:lstStyle/>
          <a:p>
            <a:pPr>
              <a:defRPr/>
            </a:pPr>
            <a:fld id="{D7515C0D-BE88-459B-B967-E6D26F641C46}" type="slidenum">
              <a:rPr lang="en-US" smtClean="0"/>
              <a:pPr>
                <a:defRPr/>
              </a:pPr>
              <a:t>3</a:t>
            </a:fld>
            <a:endParaRPr lang="en-US" dirty="0"/>
          </a:p>
        </p:txBody>
      </p:sp>
    </p:spTree>
    <p:extLst>
      <p:ext uri="{BB962C8B-B14F-4D97-AF65-F5344CB8AC3E}">
        <p14:creationId xmlns:p14="http://schemas.microsoft.com/office/powerpoint/2010/main" val="2303526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6833E80-DA1D-40DA-AE50-B284BAA21507}" type="slidenum">
              <a:rPr lang="en-US">
                <a:solidFill>
                  <a:prstClr val="black"/>
                </a:solidFill>
              </a:rPr>
              <a:pPr/>
              <a:t>33</a:t>
            </a:fld>
            <a:endParaRPr lang="en-US" dirty="0">
              <a:solidFill>
                <a:prstClr val="black"/>
              </a:solidFill>
            </a:endParaRPr>
          </a:p>
        </p:txBody>
      </p:sp>
      <p:sp>
        <p:nvSpPr>
          <p:cNvPr id="23554" name="Rectangle 2"/>
          <p:cNvSpPr>
            <a:spLocks noGrp="1" noRot="1" noChangeAspect="1" noChangeArrowheads="1" noTextEdit="1"/>
          </p:cNvSpPr>
          <p:nvPr>
            <p:ph type="sldImg"/>
          </p:nvPr>
        </p:nvSpPr>
        <p:spPr>
          <a:xfrm>
            <a:off x="635000" y="968375"/>
            <a:ext cx="8636000" cy="4857750"/>
          </a:xfrm>
          <a:ln/>
        </p:spPr>
      </p:sp>
      <p:sp>
        <p:nvSpPr>
          <p:cNvPr id="23555" name="Rectangle 3"/>
          <p:cNvSpPr>
            <a:spLocks noGrp="1" noChangeArrowheads="1"/>
          </p:cNvSpPr>
          <p:nvPr>
            <p:ph type="body" idx="1"/>
          </p:nvPr>
        </p:nvSpPr>
        <p:spPr>
          <a:noFill/>
          <a:ln/>
        </p:spPr>
        <p:txBody>
          <a:bodyPr/>
          <a:lstStyle/>
          <a:p>
            <a:pPr rtl="0"/>
            <a:r>
              <a:rPr lang="en-US" dirty="0"/>
              <a:t>Aging can seem like a scary prospect, but a wealth of scientific studies have found that youth isn't all it's cracked up to be. There are plenty of cases in which human beings peak well into middle and old age.</a:t>
            </a:r>
          </a:p>
          <a:p>
            <a:pPr rtl="0"/>
            <a:r>
              <a:rPr lang="en-US" dirty="0"/>
              <a:t>Teenagers, for instance, may have vitality on their side, but older people are generally more psychologically stable. And so it goes with several phenomena people experience as they age.</a:t>
            </a:r>
          </a:p>
          <a:p>
            <a:pPr rtl="0"/>
            <a:r>
              <a:rPr lang="en-US" dirty="0"/>
              <a:t>Many of the points mark the middle of an age range that scientists have identified, which means they are all determined by averages. Some are also surveys, not controlled trials, so there is a possibility the self-reports don't capture the most accurate picture.</a:t>
            </a:r>
          </a:p>
          <a:p>
            <a:pPr rtl="0"/>
            <a:r>
              <a:rPr lang="en-US" dirty="0"/>
              <a:t>But in many cases, the numbers keep cropping up for a reason, which is that life isn't a downhill slide from youth.</a:t>
            </a:r>
          </a:p>
          <a:p>
            <a:pPr rtl="0"/>
            <a:r>
              <a:rPr lang="en-US" dirty="0">
                <a:solidFill>
                  <a:srgbClr val="000000"/>
                </a:solidFill>
                <a:ea typeface="ＭＳ Ｐゴシック"/>
                <a:cs typeface="Arial" charset="0"/>
              </a:rPr>
              <a:t>Source: </a:t>
            </a:r>
            <a:r>
              <a:rPr lang="en-US" i="1" dirty="0">
                <a:solidFill>
                  <a:srgbClr val="000000"/>
                </a:solidFill>
                <a:ea typeface="ＭＳ Ｐゴシック"/>
                <a:cs typeface="Arial" charset="0"/>
              </a:rPr>
              <a:t>Here are the ages you peak at everything throughout life</a:t>
            </a:r>
            <a:r>
              <a:rPr lang="en-US" dirty="0">
                <a:solidFill>
                  <a:srgbClr val="000000"/>
                </a:solidFill>
                <a:ea typeface="ＭＳ Ｐゴシック"/>
                <a:cs typeface="Arial" charset="0"/>
              </a:rPr>
              <a:t>, Business Insider, 3/16/17. Most recent data available.</a:t>
            </a:r>
          </a:p>
          <a:p>
            <a:pPr rtl="0"/>
            <a:endParaRPr lang="en-US" dirty="0"/>
          </a:p>
          <a:p>
            <a:pPr rtl="0"/>
            <a:endParaRPr lang="en-US" dirty="0"/>
          </a:p>
        </p:txBody>
      </p:sp>
    </p:spTree>
    <p:extLst>
      <p:ext uri="{BB962C8B-B14F-4D97-AF65-F5344CB8AC3E}">
        <p14:creationId xmlns:p14="http://schemas.microsoft.com/office/powerpoint/2010/main" val="664854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p>
            <a:pPr>
              <a:defRPr/>
            </a:pPr>
            <a:fld id="{5307C081-7821-4AB5-9A6E-673EA0DCADF1}" type="slidenum">
              <a:rPr lang="en-US" smtClean="0">
                <a:solidFill>
                  <a:prstClr val="black"/>
                </a:solidFill>
                <a:ea typeface="ＭＳ Ｐゴシック" pitchFamily="34" charset="-128"/>
              </a:rPr>
              <a:pPr>
                <a:defRPr/>
              </a:pPr>
              <a:t>34</a:t>
            </a:fld>
            <a:endParaRPr lang="en-US" dirty="0">
              <a:solidFill>
                <a:prstClr val="black"/>
              </a:solidFill>
              <a:ea typeface="ＭＳ Ｐゴシック" pitchFamily="34" charset="-128"/>
            </a:endParaRPr>
          </a:p>
        </p:txBody>
      </p:sp>
      <p:sp>
        <p:nvSpPr>
          <p:cNvPr id="98306" name="Rectangle 2"/>
          <p:cNvSpPr>
            <a:spLocks noGrp="1" noRot="1" noChangeAspect="1" noChangeArrowheads="1" noTextEdit="1"/>
          </p:cNvSpPr>
          <p:nvPr>
            <p:ph type="sldImg"/>
          </p:nvPr>
        </p:nvSpPr>
        <p:spPr>
          <a:xfrm>
            <a:off x="635000" y="968375"/>
            <a:ext cx="8636000" cy="4857750"/>
          </a:xfrm>
          <a:ln/>
        </p:spPr>
      </p:sp>
      <p:sp>
        <p:nvSpPr>
          <p:cNvPr id="98307" name="Rectangle 3"/>
          <p:cNvSpPr>
            <a:spLocks noGrp="1" noChangeArrowheads="1"/>
          </p:cNvSpPr>
          <p:nvPr>
            <p:ph type="body" idx="1"/>
          </p:nvPr>
        </p:nvSpPr>
        <p:spPr>
          <a:noFill/>
          <a:ln/>
        </p:spPr>
        <p:txBody>
          <a:bodyPr/>
          <a:lstStyle/>
          <a:p>
            <a:pPr eaLnBrk="1" hangingPunct="1"/>
            <a:r>
              <a:rPr lang="en-US" dirty="0">
                <a:ea typeface="ＭＳ Ｐゴシック"/>
              </a:rPr>
              <a:t>Let’s look at our last area…</a:t>
            </a:r>
          </a:p>
          <a:p>
            <a:pPr eaLnBrk="1" hangingPunct="1"/>
            <a:endParaRPr lang="en-US" dirty="0">
              <a:ea typeface="ＭＳ Ｐゴシック"/>
            </a:endParaRPr>
          </a:p>
        </p:txBody>
      </p:sp>
      <p:sp>
        <p:nvSpPr>
          <p:cNvPr id="5" name="Rectangle 3"/>
          <p:cNvSpPr txBox="1">
            <a:spLocks noChangeArrowheads="1"/>
          </p:cNvSpPr>
          <p:nvPr/>
        </p:nvSpPr>
        <p:spPr bwMode="auto">
          <a:xfrm>
            <a:off x="1555805" y="6380853"/>
            <a:ext cx="7266120" cy="5830158"/>
          </a:xfrm>
          <a:prstGeom prst="rect">
            <a:avLst/>
          </a:prstGeom>
          <a:noFill/>
          <a:ln w="9525">
            <a:noFill/>
            <a:miter lim="800000"/>
            <a:headEnd/>
            <a:tailEnd/>
          </a:ln>
        </p:spPr>
        <p:txBody>
          <a:bodyPr vert="horz" wrap="square" lIns="130313" tIns="65152" rIns="130313" bIns="65152" numCol="1"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pPr>
            <a:endParaRPr lang="en-US" b="0" dirty="0">
              <a:ea typeface="ＭＳ Ｐゴシック"/>
            </a:endParaRPr>
          </a:p>
        </p:txBody>
      </p:sp>
    </p:spTree>
    <p:extLst>
      <p:ext uri="{BB962C8B-B14F-4D97-AF65-F5344CB8AC3E}">
        <p14:creationId xmlns:p14="http://schemas.microsoft.com/office/powerpoint/2010/main" val="913092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15AF1B2-B80E-4FA3-BC0D-4923FA6844B4}" type="slidenum">
              <a:rPr lang="en-US" smtClean="0">
                <a:solidFill>
                  <a:prstClr val="black"/>
                </a:solidFill>
              </a:rPr>
              <a:pPr/>
              <a:t>35</a:t>
            </a:fld>
            <a:endParaRPr lang="en-US" dirty="0">
              <a:solidFill>
                <a:prstClr val="black"/>
              </a:solidFill>
            </a:endParaRPr>
          </a:p>
        </p:txBody>
      </p:sp>
      <p:sp>
        <p:nvSpPr>
          <p:cNvPr id="29699" name="Rectangle 2"/>
          <p:cNvSpPr>
            <a:spLocks noGrp="1" noRot="1" noChangeAspect="1" noChangeArrowheads="1" noTextEdit="1"/>
          </p:cNvSpPr>
          <p:nvPr>
            <p:ph type="sldImg"/>
          </p:nvPr>
        </p:nvSpPr>
        <p:spPr>
          <a:xfrm>
            <a:off x="635000" y="968375"/>
            <a:ext cx="8636000" cy="4857750"/>
          </a:xfrm>
          <a:ln/>
        </p:spPr>
      </p:sp>
      <p:sp>
        <p:nvSpPr>
          <p:cNvPr id="29700" name="Rectangle 3"/>
          <p:cNvSpPr>
            <a:spLocks noGrp="1" noChangeArrowheads="1"/>
          </p:cNvSpPr>
          <p:nvPr>
            <p:ph type="body" idx="1"/>
          </p:nvPr>
        </p:nvSpPr>
        <p:spPr>
          <a:noFill/>
          <a:ln/>
        </p:spPr>
        <p:txBody>
          <a:bodyPr/>
          <a:lstStyle/>
          <a:p>
            <a:pPr eaLnBrk="1" hangingPunct="1"/>
            <a:r>
              <a:rPr lang="en-US" dirty="0">
                <a:ea typeface="ＭＳ Ｐゴシック" pitchFamily="34" charset="-128"/>
              </a:rPr>
              <a:t>Discuss the difference between how much will retirement cost vs. what will I do in retirement?</a:t>
            </a:r>
          </a:p>
          <a:p>
            <a:pPr eaLnBrk="1" hangingPunct="1"/>
            <a:endParaRPr lang="en-US" dirty="0">
              <a:ea typeface="ＭＳ Ｐゴシック" pitchFamily="34" charset="-128"/>
            </a:endParaRPr>
          </a:p>
          <a:p>
            <a:pPr eaLnBrk="1" hangingPunct="1"/>
            <a:r>
              <a:rPr lang="en-US" b="0" baseline="0" dirty="0">
                <a:ea typeface="ＭＳ Ｐゴシック" pitchFamily="34" charset="-128"/>
              </a:rPr>
              <a:t>Many companies offer their employees tools that help with the quantitative aspects of retirement, such as budgeting and understanding income needs in retirement.</a:t>
            </a:r>
          </a:p>
          <a:p>
            <a:pPr eaLnBrk="1" hangingPunct="1"/>
            <a:endParaRPr lang="en-US" b="0" baseline="0" dirty="0">
              <a:ea typeface="ＭＳ Ｐゴシック" pitchFamily="34" charset="-128"/>
            </a:endParaRPr>
          </a:p>
          <a:p>
            <a:pPr eaLnBrk="1" hangingPunct="1"/>
            <a:r>
              <a:rPr lang="en-US" b="0" baseline="0" dirty="0">
                <a:ea typeface="ＭＳ Ｐゴシック" pitchFamily="34" charset="-128"/>
              </a:rPr>
              <a:t>Perhaps we could all do a better job helping people plan for the </a:t>
            </a:r>
            <a:r>
              <a:rPr lang="en-US" b="0" i="1" baseline="0" dirty="0">
                <a:ea typeface="ＭＳ Ｐゴシック" pitchFamily="34" charset="-128"/>
              </a:rPr>
              <a:t>qualitative</a:t>
            </a:r>
            <a:r>
              <a:rPr lang="en-US" b="0" baseline="0" dirty="0">
                <a:ea typeface="ＭＳ Ｐゴシック" pitchFamily="34" charset="-128"/>
              </a:rPr>
              <a:t> aspect, which may help ensure that people consider what will give them a sense of purpose and belonging in later life.</a:t>
            </a:r>
            <a:endParaRPr lang="en-US" b="0" dirty="0">
              <a:ea typeface="ＭＳ Ｐゴシック" pitchFamily="34" charset="-128"/>
            </a:endParaRP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2606117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968375"/>
            <a:ext cx="8636000" cy="4857750"/>
          </a:xfrm>
        </p:spPr>
      </p:sp>
      <p:sp>
        <p:nvSpPr>
          <p:cNvPr id="3" name="Notes Placeholder 2"/>
          <p:cNvSpPr>
            <a:spLocks noGrp="1"/>
          </p:cNvSpPr>
          <p:nvPr>
            <p:ph type="body" idx="1"/>
          </p:nvPr>
        </p:nvSpPr>
        <p:spPr>
          <a:xfrm>
            <a:off x="620210" y="6153594"/>
            <a:ext cx="8820645" cy="6484461"/>
          </a:xfrm>
        </p:spPr>
        <p:txBody>
          <a:bodyPr/>
          <a:lstStyle/>
          <a:p>
            <a:pPr fontAlgn="base"/>
            <a:r>
              <a:rPr lang="en-US" sz="1500" dirty="0" err="1"/>
              <a:t>Robo</a:t>
            </a:r>
            <a:r>
              <a:rPr lang="en-US" sz="1500" dirty="0"/>
              <a:t> advisors are becoming more and more popular these days. </a:t>
            </a:r>
            <a:r>
              <a:rPr lang="en-US" sz="1500" dirty="0" err="1"/>
              <a:t>Robo</a:t>
            </a:r>
            <a:r>
              <a:rPr lang="en-US" sz="1500" dirty="0"/>
              <a:t> advisors excel in complexity, speedy computation and can even take a few inputs on well-defined priorities. Their one weakness? </a:t>
            </a:r>
            <a:r>
              <a:rPr lang="en-US" sz="1500" dirty="0" err="1"/>
              <a:t>Robo</a:t>
            </a:r>
            <a:r>
              <a:rPr lang="en-US" sz="1500" dirty="0"/>
              <a:t> advisors make terrible conversationalists. Therein lies the human financial professional’s advantage. Only human financial professionals can provide an empathetic, informed and engaging conversation about life tomorrow. </a:t>
            </a:r>
          </a:p>
        </p:txBody>
      </p:sp>
      <p:sp>
        <p:nvSpPr>
          <p:cNvPr id="6" name="Slide Number Placeholder 5"/>
          <p:cNvSpPr>
            <a:spLocks noGrp="1"/>
          </p:cNvSpPr>
          <p:nvPr>
            <p:ph type="sldNum" sz="quarter" idx="12"/>
          </p:nvPr>
        </p:nvSpPr>
        <p:spPr/>
        <p:txBody>
          <a:bodyPr/>
          <a:lstStyle/>
          <a:p>
            <a:pPr>
              <a:defRPr/>
            </a:pPr>
            <a:fld id="{D7515C0D-BE88-459B-B967-E6D26F641C46}" type="slidenum">
              <a:rPr lang="en-US" smtClean="0"/>
              <a:pPr>
                <a:defRPr/>
              </a:pPr>
              <a:t>36</a:t>
            </a:fld>
            <a:endParaRPr lang="en-US" dirty="0"/>
          </a:p>
        </p:txBody>
      </p:sp>
    </p:spTree>
    <p:extLst>
      <p:ext uri="{BB962C8B-B14F-4D97-AF65-F5344CB8AC3E}">
        <p14:creationId xmlns:p14="http://schemas.microsoft.com/office/powerpoint/2010/main" val="1064500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973138"/>
            <a:ext cx="8636000" cy="4857750"/>
          </a:xfrm>
        </p:spPr>
      </p:sp>
      <p:sp>
        <p:nvSpPr>
          <p:cNvPr id="3" name="Notes Placeholder 2"/>
          <p:cNvSpPr>
            <a:spLocks noGrp="1"/>
          </p:cNvSpPr>
          <p:nvPr>
            <p:ph type="body" idx="1"/>
          </p:nvPr>
        </p:nvSpPr>
        <p:spPr/>
        <p:txBody>
          <a:bodyPr/>
          <a:lstStyle/>
          <a:p>
            <a:r>
              <a:rPr lang="en-US" dirty="0"/>
              <a:t>To summarize, we’ve discussed</a:t>
            </a:r>
            <a:r>
              <a:rPr lang="en-US" baseline="0" dirty="0"/>
              <a:t> (read slide)</a:t>
            </a:r>
            <a:endParaRPr lang="en-US" kern="0" dirty="0"/>
          </a:p>
          <a:p>
            <a:endParaRPr lang="en-US" dirty="0"/>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531733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973138"/>
            <a:ext cx="8636000" cy="4857750"/>
          </a:xfrm>
        </p:spPr>
      </p:sp>
      <p:sp>
        <p:nvSpPr>
          <p:cNvPr id="3" name="Notes Placeholder 2"/>
          <p:cNvSpPr>
            <a:spLocks noGrp="1"/>
          </p:cNvSpPr>
          <p:nvPr>
            <p:ph type="body" idx="1"/>
          </p:nvPr>
        </p:nvSpPr>
        <p:spPr/>
        <p:txBody>
          <a:bodyPr/>
          <a:lstStyle/>
          <a:p>
            <a:r>
              <a:rPr lang="en-US" dirty="0"/>
              <a:t>Here’s the bottom line…</a:t>
            </a:r>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531733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968375"/>
            <a:ext cx="8636000" cy="4857750"/>
          </a:xfrm>
        </p:spPr>
      </p:sp>
      <p:sp>
        <p:nvSpPr>
          <p:cNvPr id="3" name="Notes Placeholder 2"/>
          <p:cNvSpPr>
            <a:spLocks noGrp="1"/>
          </p:cNvSpPr>
          <p:nvPr>
            <p:ph type="body" idx="1"/>
          </p:nvPr>
        </p:nvSpPr>
        <p:spPr/>
        <p:txBody>
          <a:bodyPr/>
          <a:lstStyle/>
          <a:p>
            <a:pPr lvl="0"/>
            <a:r>
              <a:rPr lang="en-US" dirty="0">
                <a:solidFill>
                  <a:srgbClr val="000000"/>
                </a:solidFill>
              </a:rPr>
              <a:t>Here’s how we start…</a:t>
            </a:r>
          </a:p>
        </p:txBody>
      </p:sp>
      <p:sp>
        <p:nvSpPr>
          <p:cNvPr id="4" name="Slide Number Placeholder 3"/>
          <p:cNvSpPr>
            <a:spLocks noGrp="1"/>
          </p:cNvSpPr>
          <p:nvPr>
            <p:ph type="sldNum" sz="quarter" idx="10"/>
          </p:nvPr>
        </p:nvSpPr>
        <p:spPr/>
        <p:txBody>
          <a:bodyPr/>
          <a:lstStyle/>
          <a:p>
            <a:fld id="{A2CF777C-6B85-48E8-B15B-F967F1804CE7}"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575759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6833E80-DA1D-40DA-AE50-B284BAA21507}" type="slidenum">
              <a:rPr lang="en-US">
                <a:solidFill>
                  <a:prstClr val="black"/>
                </a:solidFill>
              </a:rPr>
              <a:pPr/>
              <a:t>4</a:t>
            </a:fld>
            <a:endParaRPr lang="en-US" dirty="0">
              <a:solidFill>
                <a:prstClr val="black"/>
              </a:solidFill>
            </a:endParaRPr>
          </a:p>
        </p:txBody>
      </p:sp>
      <p:sp>
        <p:nvSpPr>
          <p:cNvPr id="23554" name="Rectangle 2"/>
          <p:cNvSpPr>
            <a:spLocks noGrp="1" noRot="1" noChangeAspect="1" noChangeArrowheads="1" noTextEdit="1"/>
          </p:cNvSpPr>
          <p:nvPr>
            <p:ph type="sldImg"/>
          </p:nvPr>
        </p:nvSpPr>
        <p:spPr>
          <a:xfrm>
            <a:off x="635000" y="968375"/>
            <a:ext cx="8636000" cy="4857750"/>
          </a:xfrm>
          <a:ln/>
        </p:spPr>
      </p:sp>
      <p:sp>
        <p:nvSpPr>
          <p:cNvPr id="23555" name="Rectangle 3"/>
          <p:cNvSpPr>
            <a:spLocks noGrp="1" noChangeArrowheads="1"/>
          </p:cNvSpPr>
          <p:nvPr>
            <p:ph type="body" idx="1"/>
          </p:nvPr>
        </p:nvSpPr>
        <p:spPr>
          <a:xfrm>
            <a:off x="1319947" y="6153590"/>
            <a:ext cx="7266120" cy="6533440"/>
          </a:xfrm>
          <a:noFill/>
          <a:ln/>
        </p:spPr>
        <p:txBody>
          <a:bodyPr/>
          <a:lstStyle/>
          <a:p>
            <a:pPr rtl="0"/>
            <a:r>
              <a:rPr lang="en-US" dirty="0"/>
              <a:t>Today’s retirement story fails to capture the differences of the next generation retiree and the context of their life. For example, while there is often a male figure portrayed as planning for the future with a</a:t>
            </a:r>
            <a:r>
              <a:rPr lang="en-US" baseline="0" dirty="0"/>
              <a:t> financial professional</a:t>
            </a:r>
            <a:r>
              <a:rPr lang="en-US" dirty="0"/>
              <a:t>, this story narrative ignores the vast number of baby boomer and Gen X women that have their own careers. Moreover, women, not men, are most likely to be the primary consumer and caregiver of the household, making them the most knowledgeable on what future financial demands are likely to be. (Source: </a:t>
            </a:r>
            <a:r>
              <a:rPr lang="en-US" i="1" u="none" dirty="0"/>
              <a:t>The Sate of Women and Caregiving</a:t>
            </a:r>
            <a:r>
              <a:rPr lang="en-US" dirty="0"/>
              <a:t>, Caregiving.com 03/2021)</a:t>
            </a:r>
          </a:p>
          <a:p>
            <a:r>
              <a:rPr lang="en-US" dirty="0"/>
              <a:t>Other realities missed in that traditional view include lower fertility rates and gray divorce. With fewer children per family than previous generations, future retirees will have fewer adult children to provide physical, emotional, social or financial support in older age. Even retirees with offspring may find that their adult children live many miles or time zones away. According to Merrill Lynch, the divorce rate for people over 50 years old has increased an estimated 700 percent since 1960. (Source: </a:t>
            </a:r>
            <a:r>
              <a:rPr lang="en-US" i="1" dirty="0"/>
              <a:t>Family &amp; Retirement: The Elephant in the Room</a:t>
            </a:r>
            <a:r>
              <a:rPr lang="en-US" dirty="0"/>
              <a:t>, Merrill Lynch, 2015. Most recent data available used)</a:t>
            </a:r>
          </a:p>
          <a:p>
            <a:r>
              <a:rPr lang="en-US" dirty="0"/>
              <a:t>Unlike past generations, retirement is no longer a relatively brief period at the end of our lives. Indeed, for those with greater education and income, there is likely to be an even greater period of well-being in retirement giving far more time to do more than walk an endless beach. </a:t>
            </a:r>
          </a:p>
        </p:txBody>
      </p:sp>
    </p:spTree>
    <p:extLst>
      <p:ext uri="{BB962C8B-B14F-4D97-AF65-F5344CB8AC3E}">
        <p14:creationId xmlns:p14="http://schemas.microsoft.com/office/powerpoint/2010/main" val="205778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5</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xfrm>
            <a:off x="601929" y="6153593"/>
            <a:ext cx="8512970" cy="6800410"/>
          </a:xfrm>
          <a:noFill/>
          <a:ln/>
        </p:spPr>
        <p:txBody>
          <a:bodyPr/>
          <a:lstStyle/>
          <a:p>
            <a:pPr defTabSz="1235283">
              <a:defRPr/>
            </a:pPr>
            <a:r>
              <a:rPr lang="en-US" sz="1400" b="1" dirty="0"/>
              <a:t>María </a:t>
            </a:r>
            <a:r>
              <a:rPr lang="en-US" sz="1400" b="1" dirty="0" err="1"/>
              <a:t>Branyas</a:t>
            </a:r>
            <a:r>
              <a:rPr lang="en-US" sz="1400" b="1" dirty="0"/>
              <a:t> </a:t>
            </a:r>
            <a:r>
              <a:rPr lang="en-US" sz="1400" b="1" dirty="0" err="1"/>
              <a:t>Morera</a:t>
            </a:r>
            <a:r>
              <a:rPr lang="en-US" sz="1400" b="1" dirty="0"/>
              <a:t> </a:t>
            </a:r>
          </a:p>
          <a:p>
            <a:pPr defTabSz="1235283">
              <a:defRPr/>
            </a:pPr>
            <a:r>
              <a:rPr lang="en-US" sz="1400" dirty="0"/>
              <a:t>María </a:t>
            </a:r>
            <a:r>
              <a:rPr lang="en-US" sz="1400" dirty="0" err="1"/>
              <a:t>Morera</a:t>
            </a:r>
            <a:r>
              <a:rPr lang="en-US" sz="1400" dirty="0"/>
              <a:t> took the title of oldest living woman upon the death of Lucile </a:t>
            </a:r>
            <a:r>
              <a:rPr lang="en-US" sz="1400" dirty="0" err="1"/>
              <a:t>Randon</a:t>
            </a:r>
            <a:r>
              <a:rPr lang="en-US" sz="1400" dirty="0"/>
              <a:t>, a Catholic nun also referred to as Sister Andre. Maria, born March 4 1907 was aged at 115 years 319 days as of January 17, 2023. Born in San Francisco, California, Maria moved to Catalonia in 1914 where she has lived since. She attributes her longevity to an orderly life that is socially pleasant and without excesses. </a:t>
            </a:r>
          </a:p>
          <a:p>
            <a:pPr defTabSz="1235283">
              <a:defRPr/>
            </a:pPr>
            <a:r>
              <a:rPr lang="en-US" sz="1400" dirty="0"/>
              <a:t>(Source: </a:t>
            </a:r>
            <a:r>
              <a:rPr lang="en-US" sz="1400" i="1" dirty="0"/>
              <a:t>Oldest Person Living</a:t>
            </a:r>
            <a:r>
              <a:rPr lang="en-US" sz="1400" dirty="0"/>
              <a:t>, Guinness World Record, 01/17/23)</a:t>
            </a:r>
            <a:endParaRPr lang="en-US" sz="1400" i="1" dirty="0"/>
          </a:p>
          <a:p>
            <a:r>
              <a:rPr lang="en-US" sz="1400" b="1" dirty="0"/>
              <a:t>Kathrine Switzer </a:t>
            </a:r>
            <a:r>
              <a:rPr lang="en-US" sz="1400" dirty="0"/>
              <a:t>- </a:t>
            </a:r>
            <a:r>
              <a:rPr lang="en-US" sz="1400" i="1" dirty="0"/>
              <a:t>First Woman to Enter Boston Marathon Runs It Again, 50 Years Later</a:t>
            </a:r>
          </a:p>
          <a:p>
            <a:pPr defTabSz="1275285">
              <a:defRPr/>
            </a:pPr>
            <a:r>
              <a:rPr lang="en-US" sz="1400" dirty="0"/>
              <a:t>Fifty years ago, a runner officially entered as K.V. Switzer participated in the Boston Marathon. On Monday, April 17, 2017 she did it again at age 70.</a:t>
            </a:r>
          </a:p>
          <a:p>
            <a:r>
              <a:rPr lang="en-US" sz="1400" dirty="0"/>
              <a:t>(Source: </a:t>
            </a:r>
            <a:r>
              <a:rPr lang="en-US" sz="1400" i="1" dirty="0"/>
              <a:t>First Woman to Enter Boston Marathon Runs It Again, 50 Years Later, </a:t>
            </a:r>
            <a:r>
              <a:rPr lang="en-US" sz="1400" dirty="0"/>
              <a:t>The New York Times, The New York Times, 4/17/17)</a:t>
            </a:r>
          </a:p>
          <a:p>
            <a:pPr defTabSz="1275285">
              <a:defRPr/>
            </a:pPr>
            <a:r>
              <a:rPr lang="en-US" sz="1400" b="1" dirty="0"/>
              <a:t>Jeanne </a:t>
            </a:r>
            <a:r>
              <a:rPr lang="en-US" sz="1400" b="1" dirty="0" err="1"/>
              <a:t>Calment</a:t>
            </a:r>
            <a:endParaRPr lang="en-US" sz="1400" b="1" dirty="0"/>
          </a:p>
          <a:p>
            <a:r>
              <a:rPr lang="en-US" sz="1400" dirty="0"/>
              <a:t>Jeanne </a:t>
            </a:r>
            <a:r>
              <a:rPr lang="en-US" sz="1400" dirty="0" err="1"/>
              <a:t>Calment</a:t>
            </a:r>
            <a:r>
              <a:rPr lang="en-US" sz="1400" dirty="0"/>
              <a:t>, born in 1875, a year before Alexander Graham Bell patented his telephone and 14 years before Alexandre Gustave Eiffel built his tower, died in 1997 in a nursing home in Arles. At 122, she was the oldest person whose age had been verified by official documents. But a new investigation claims her daughter actually assumed her identity in 1934.</a:t>
            </a:r>
            <a:br>
              <a:rPr lang="en-US" sz="1400" dirty="0"/>
            </a:br>
            <a:r>
              <a:rPr lang="en-US" sz="1400" dirty="0"/>
              <a:t>The French, who celebrated her as the doyenne of humanity, had their own theories about why she lived so long, noting that she used to eat more than two pounds of chocolate a week and treat her skin with olive oil, rode a bicycle until she was 100, and only quit smoking at age 117.</a:t>
            </a:r>
          </a:p>
          <a:p>
            <a:r>
              <a:rPr lang="en-US" sz="1400" dirty="0"/>
              <a:t>Source: </a:t>
            </a:r>
            <a:r>
              <a:rPr lang="en-US" sz="1400" i="1" dirty="0"/>
              <a:t>Was the World’s Oldest Person Ever Actually Her 99-Year-Old Daughter?</a:t>
            </a:r>
            <a:r>
              <a:rPr lang="en-US" sz="1400" dirty="0"/>
              <a:t> Smithsonian.com, 1/2/19.</a:t>
            </a:r>
          </a:p>
          <a:p>
            <a:r>
              <a:rPr lang="en-US" sz="1400" b="1" dirty="0"/>
              <a:t>Julia 'Hurricane' Hawkins </a:t>
            </a:r>
          </a:p>
          <a:p>
            <a:pPr fontAlgn="base"/>
            <a:r>
              <a:rPr lang="en-US" sz="1400" dirty="0"/>
              <a:t>104-year-old Julia “Hurricane” Hawkins set a new Senior Games record for the 50-meter dash in the women’s 100 plus division. Hawkins says running is what has kept her mind and body sharp, and every time she steps on the track she has one goal in mind. “I hope I’m inspiring them to be healthy and to realize you can still be doing it at this kind of an age,” Hawkins says.</a:t>
            </a:r>
          </a:p>
          <a:p>
            <a:r>
              <a:rPr lang="en-US" sz="1400" dirty="0"/>
              <a:t>Source: </a:t>
            </a:r>
            <a:r>
              <a:rPr lang="en-US" sz="1400" i="1" dirty="0"/>
              <a:t>103-year-old runner Julia "Hurricane" Hawkins breaks new record</a:t>
            </a:r>
            <a:r>
              <a:rPr lang="en-US" sz="1400" dirty="0"/>
              <a:t>, CBS News, 6/19/19</a:t>
            </a:r>
          </a:p>
        </p:txBody>
      </p:sp>
    </p:spTree>
    <p:extLst>
      <p:ext uri="{BB962C8B-B14F-4D97-AF65-F5344CB8AC3E}">
        <p14:creationId xmlns:p14="http://schemas.microsoft.com/office/powerpoint/2010/main" val="7980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44B46D53-2889-4977-AC6D-25F8D06893D5}" type="slidenum">
              <a:rPr lang="en-US" smtClean="0">
                <a:solidFill>
                  <a:prstClr val="black"/>
                </a:solidFill>
                <a:ea typeface="ＭＳ Ｐゴシック" pitchFamily="34" charset="-128"/>
              </a:rPr>
              <a:pPr>
                <a:defRPr/>
              </a:pPr>
              <a:t>6</a:t>
            </a:fld>
            <a:endParaRPr lang="en-US" dirty="0">
              <a:solidFill>
                <a:prstClr val="black"/>
              </a:solidFill>
              <a:ea typeface="ＭＳ Ｐゴシック" pitchFamily="34" charset="-128"/>
            </a:endParaRPr>
          </a:p>
        </p:txBody>
      </p:sp>
      <p:sp>
        <p:nvSpPr>
          <p:cNvPr id="39938" name="Rectangle 2"/>
          <p:cNvSpPr>
            <a:spLocks noGrp="1" noRot="1" noChangeAspect="1" noChangeArrowheads="1" noTextEdit="1"/>
          </p:cNvSpPr>
          <p:nvPr>
            <p:ph type="sldImg"/>
          </p:nvPr>
        </p:nvSpPr>
        <p:spPr>
          <a:xfrm>
            <a:off x="635000" y="968375"/>
            <a:ext cx="8636000" cy="4857750"/>
          </a:xfrm>
          <a:ln/>
        </p:spPr>
      </p:sp>
      <p:sp>
        <p:nvSpPr>
          <p:cNvPr id="39939" name="Rectangle 3"/>
          <p:cNvSpPr>
            <a:spLocks noGrp="1" noChangeArrowheads="1"/>
          </p:cNvSpPr>
          <p:nvPr>
            <p:ph type="body" idx="1"/>
          </p:nvPr>
        </p:nvSpPr>
        <p:spPr>
          <a:noFill/>
          <a:ln/>
        </p:spPr>
        <p:txBody>
          <a:bodyPr/>
          <a:lstStyle/>
          <a:p>
            <a:r>
              <a:rPr lang="en-US" sz="1500" dirty="0"/>
              <a:t>Social Security data, which measures the overall U.S. population, now shows that for a couple who are 65 today, there’s a 50% chance that one of them will be alive at age 92.</a:t>
            </a:r>
            <a:r>
              <a:rPr lang="en-US" sz="1500" baseline="30000" dirty="0"/>
              <a:t>1</a:t>
            </a:r>
          </a:p>
          <a:p>
            <a:r>
              <a:rPr lang="en-US" sz="1500" dirty="0"/>
              <a:t>Raise your hand if your parents or grandparents lived to age 85. Anybody in the room? How about age 90? Past age 95? Age </a:t>
            </a:r>
            <a:r>
              <a:rPr lang="en-US" sz="1500" i="1" dirty="0"/>
              <a:t>100</a:t>
            </a:r>
            <a:r>
              <a:rPr lang="en-US" sz="1500" dirty="0"/>
              <a:t>?</a:t>
            </a:r>
          </a:p>
          <a:p>
            <a:r>
              <a:rPr lang="en-US" sz="1500" dirty="0"/>
              <a:t>In 2016, there were 82,000 centenarians in the United States. This figure is expected to increase to 589,000 in the year 2060.</a:t>
            </a:r>
            <a:r>
              <a:rPr lang="en-US" sz="1500" baseline="30000" dirty="0"/>
              <a:t>2</a:t>
            </a:r>
          </a:p>
          <a:p>
            <a:r>
              <a:rPr lang="en-US" sz="1500" dirty="0"/>
              <a:t>Why? Life expectancies are increasing because of advances in medical therapies and technologies and healthier lifestyles. Generally speaking, when we look at demographic trends the fact that we’re living longer is no accident.  </a:t>
            </a:r>
          </a:p>
          <a:p>
            <a:r>
              <a:rPr lang="en-US" sz="1500" dirty="0"/>
              <a:t>The U.S. is already among the top quarter of oldest countries, and with an aging baby boomer population and advances in medicine and technology that help people live longer, the country is only getting older. It’s expected that by 2050, more than 1 in 5 people will be over the age of 65 in the U.S.</a:t>
            </a:r>
            <a:r>
              <a:rPr lang="en-US" sz="1500" baseline="30000" dirty="0"/>
              <a:t>3</a:t>
            </a:r>
          </a:p>
          <a:p>
            <a:r>
              <a:rPr lang="en-US" sz="1500" dirty="0"/>
              <a:t>The Census Bureau predicts that by 2035, the demographic scales will tip further, as adults (especially those over age 65) are expected to outnumber children for the first time in US history!</a:t>
            </a:r>
            <a:r>
              <a:rPr lang="en-US" sz="1500" baseline="30000" dirty="0"/>
              <a:t>3</a:t>
            </a:r>
          </a:p>
          <a:p>
            <a:r>
              <a:rPr lang="en-US" sz="1500" dirty="0"/>
              <a:t>Longevity trends are  not only increasing in the United States, but around the world. </a:t>
            </a:r>
          </a:p>
          <a:p>
            <a:endParaRPr lang="en-US" sz="1100" dirty="0"/>
          </a:p>
          <a:p>
            <a:endParaRPr lang="en-US" sz="1100" dirty="0"/>
          </a:p>
          <a:p>
            <a:r>
              <a:rPr lang="en-US" sz="1100" baseline="30000" dirty="0"/>
              <a:t>1</a:t>
            </a:r>
            <a:r>
              <a:rPr lang="en-US" sz="1100" dirty="0"/>
              <a:t>How Much Do You Need for Retirement if You Live to Be 100?, newretirement.com, 6/20</a:t>
            </a:r>
          </a:p>
          <a:p>
            <a:r>
              <a:rPr lang="en-US" sz="1100" baseline="30000" dirty="0"/>
              <a:t>2</a:t>
            </a:r>
            <a:r>
              <a:rPr lang="en-US" sz="1100" dirty="0"/>
              <a:t>Number of people aged 100 and over (centenarians) in the United States from 2016 to 2060, statista.com, 1/21</a:t>
            </a:r>
          </a:p>
          <a:p>
            <a:r>
              <a:rPr lang="en-US" sz="1100" baseline="30000" dirty="0"/>
              <a:t>3</a:t>
            </a:r>
            <a:r>
              <a:rPr lang="en-US" sz="1100" dirty="0">
                <a:cs typeface="Calibri" panose="020F0502020204030204" pitchFamily="34" charset="0"/>
              </a:rPr>
              <a:t>Aging in America, in 5 Charts, usnews.com, 9/19</a:t>
            </a:r>
          </a:p>
          <a:p>
            <a:endParaRPr lang="en-US" sz="1500" dirty="0"/>
          </a:p>
        </p:txBody>
      </p:sp>
    </p:spTree>
    <p:extLst>
      <p:ext uri="{BB962C8B-B14F-4D97-AF65-F5344CB8AC3E}">
        <p14:creationId xmlns:p14="http://schemas.microsoft.com/office/powerpoint/2010/main" val="266336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7</a:t>
            </a:fld>
            <a:endParaRPr lang="en-US" dirty="0"/>
          </a:p>
        </p:txBody>
      </p:sp>
    </p:spTree>
    <p:extLst>
      <p:ext uri="{BB962C8B-B14F-4D97-AF65-F5344CB8AC3E}">
        <p14:creationId xmlns:p14="http://schemas.microsoft.com/office/powerpoint/2010/main" val="2019204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15AF1B2-B80E-4FA3-BC0D-4923FA6844B4}" type="slidenum">
              <a:rPr lang="en-US" smtClean="0">
                <a:solidFill>
                  <a:prstClr val="black"/>
                </a:solidFill>
              </a:rPr>
              <a:pPr/>
              <a:t>11</a:t>
            </a:fld>
            <a:endParaRPr lang="en-US" dirty="0">
              <a:solidFill>
                <a:prstClr val="black"/>
              </a:solidFill>
            </a:endParaRPr>
          </a:p>
        </p:txBody>
      </p:sp>
      <p:sp>
        <p:nvSpPr>
          <p:cNvPr id="29699" name="Rectangle 2"/>
          <p:cNvSpPr>
            <a:spLocks noGrp="1" noRot="1" noChangeAspect="1" noChangeArrowheads="1" noTextEdit="1"/>
          </p:cNvSpPr>
          <p:nvPr>
            <p:ph type="sldImg"/>
          </p:nvPr>
        </p:nvSpPr>
        <p:spPr>
          <a:xfrm>
            <a:off x="635000" y="968375"/>
            <a:ext cx="8636000" cy="4857750"/>
          </a:xfrm>
          <a:ln/>
        </p:spPr>
      </p:sp>
      <p:sp>
        <p:nvSpPr>
          <p:cNvPr id="29700" name="Rectangle 3"/>
          <p:cNvSpPr>
            <a:spLocks noGrp="1" noChangeArrowheads="1"/>
          </p:cNvSpPr>
          <p:nvPr>
            <p:ph type="body" idx="1"/>
          </p:nvPr>
        </p:nvSpPr>
        <p:spPr>
          <a:noFill/>
          <a:ln/>
        </p:spPr>
        <p:txBody>
          <a:bodyPr/>
          <a:lstStyle/>
          <a:p>
            <a:pPr eaLnBrk="1" hangingPunct="1"/>
            <a:r>
              <a:rPr lang="en-US" dirty="0">
                <a:ea typeface="ＭＳ Ｐゴシック" pitchFamily="34" charset="-128"/>
              </a:rPr>
              <a:t>This presentation was built on research from the MIT AgeLab. </a:t>
            </a:r>
          </a:p>
          <a:p>
            <a:pPr marL="231484" indent="-231484">
              <a:buFont typeface="Arial" panose="020B0604020202020204" pitchFamily="34" charset="0"/>
              <a:buChar char="•"/>
            </a:pPr>
            <a:r>
              <a:rPr lang="en-US" dirty="0">
                <a:ea typeface="ＭＳ Ｐゴシック" pitchFamily="34" charset="-128"/>
              </a:rPr>
              <a:t>The MIT AgeLab was created in 1999 to invent new ideas and creatively translate technologies into practical solutions that improve people’s health and enable them to “do things” throughout their lifespan. </a:t>
            </a:r>
          </a:p>
          <a:p>
            <a:pPr marL="231484" indent="-231484">
              <a:buFont typeface="Arial" panose="020B0604020202020204" pitchFamily="34" charset="0"/>
              <a:buChar char="•"/>
            </a:pPr>
            <a:r>
              <a:rPr lang="en-US" dirty="0">
                <a:ea typeface="ＭＳ Ｐゴシック" pitchFamily="34" charset="-128"/>
              </a:rPr>
              <a:t>The MIT AgeLab applies consumer-centered systems thinking to understand the challenges and opportunities of longevity and emerging generational lifestyles to catalyze innovation across business markets. </a:t>
            </a:r>
          </a:p>
          <a:p>
            <a:pPr marL="231484" indent="-231484">
              <a:buFont typeface="Arial" panose="020B0604020202020204" pitchFamily="34" charset="0"/>
              <a:buChar char="•"/>
            </a:pPr>
            <a:r>
              <a:rPr lang="en-US" dirty="0">
                <a:ea typeface="ＭＳ Ｐゴシック" pitchFamily="34" charset="-128"/>
              </a:rPr>
              <a:t>The Hartford, our parent company, was a founding partner of the MIT AgeLab in 1999.</a:t>
            </a:r>
          </a:p>
          <a:p>
            <a:pPr marL="231484" indent="-231484">
              <a:buFont typeface="Arial" panose="020B0604020202020204" pitchFamily="34" charset="0"/>
              <a:buChar char="•"/>
            </a:pPr>
            <a:r>
              <a:rPr lang="en-US" dirty="0">
                <a:ea typeface="ＭＳ Ｐゴシック" pitchFamily="34" charset="-128"/>
              </a:rPr>
              <a:t>The MIT AgeLab provides insights to Hartford Funds about consumer behavior and decision-making, and trends in demographics, technology, and lifestyles. These trends shape the future of retirement and impact the way people do business with financial-services providers.</a:t>
            </a:r>
          </a:p>
        </p:txBody>
      </p:sp>
    </p:spTree>
    <p:extLst>
      <p:ext uri="{BB962C8B-B14F-4D97-AF65-F5344CB8AC3E}">
        <p14:creationId xmlns:p14="http://schemas.microsoft.com/office/powerpoint/2010/main" val="2459323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6833E80-DA1D-40DA-AE50-B284BAA21507}" type="slidenum">
              <a:rPr lang="en-US">
                <a:solidFill>
                  <a:prstClr val="black"/>
                </a:solidFill>
              </a:rPr>
              <a:pPr/>
              <a:t>12</a:t>
            </a:fld>
            <a:endParaRPr lang="en-US" dirty="0">
              <a:solidFill>
                <a:prstClr val="black"/>
              </a:solidFill>
            </a:endParaRPr>
          </a:p>
        </p:txBody>
      </p:sp>
      <p:sp>
        <p:nvSpPr>
          <p:cNvPr id="23554" name="Rectangle 2"/>
          <p:cNvSpPr>
            <a:spLocks noGrp="1" noRot="1" noChangeAspect="1" noChangeArrowheads="1" noTextEdit="1"/>
          </p:cNvSpPr>
          <p:nvPr>
            <p:ph type="sldImg"/>
          </p:nvPr>
        </p:nvSpPr>
        <p:spPr>
          <a:xfrm>
            <a:off x="635000" y="968375"/>
            <a:ext cx="8636000" cy="4857750"/>
          </a:xfrm>
          <a:ln/>
        </p:spPr>
      </p:sp>
      <p:sp>
        <p:nvSpPr>
          <p:cNvPr id="23555" name="Rectangle 3"/>
          <p:cNvSpPr>
            <a:spLocks noGrp="1" noChangeArrowheads="1"/>
          </p:cNvSpPr>
          <p:nvPr>
            <p:ph type="body" idx="1"/>
          </p:nvPr>
        </p:nvSpPr>
        <p:spPr>
          <a:noFill/>
          <a:ln/>
        </p:spPr>
        <p:txBody>
          <a:bodyPr/>
          <a:lstStyle/>
          <a:p>
            <a:r>
              <a:rPr lang="en-US" dirty="0"/>
              <a:t>Read</a:t>
            </a:r>
            <a:r>
              <a:rPr lang="en-US" baseline="0" dirty="0"/>
              <a:t> Quote</a:t>
            </a:r>
            <a:endParaRPr lang="en-US" dirty="0"/>
          </a:p>
        </p:txBody>
      </p:sp>
    </p:spTree>
    <p:extLst>
      <p:ext uri="{BB962C8B-B14F-4D97-AF65-F5344CB8AC3E}">
        <p14:creationId xmlns:p14="http://schemas.microsoft.com/office/powerpoint/2010/main" val="1771778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Legal Update Cover Slide">
    <p:spTree>
      <p:nvGrpSpPr>
        <p:cNvPr id="1" name=""/>
        <p:cNvGrpSpPr/>
        <p:nvPr/>
      </p:nvGrpSpPr>
      <p:grpSpPr>
        <a:xfrm>
          <a:off x="0" y="0"/>
          <a:ext cx="0" cy="0"/>
          <a:chOff x="0" y="0"/>
          <a:chExt cx="0" cy="0"/>
        </a:xfrm>
      </p:grpSpPr>
      <p:pic>
        <p:nvPicPr>
          <p:cNvPr id="11" name="Picture 10" descr="A picture containing building, sitting, street, standing&#10;&#10;Description automatically generated">
            <a:extLst>
              <a:ext uri="{FF2B5EF4-FFF2-40B4-BE49-F238E27FC236}">
                <a16:creationId xmlns:a16="http://schemas.microsoft.com/office/drawing/2014/main" id="{EBCBE7FF-CDF0-2C47-B2C8-9CD28243A2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6350"/>
            <a:ext cx="12179300" cy="6845300"/>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Box 19"/>
          <p:cNvSpPr txBox="1"/>
          <p:nvPr/>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2023 </a:t>
            </a:r>
            <a:r>
              <a:rPr lang="en-US" sz="800" b="0" i="0" dirty="0">
                <a:solidFill>
                  <a:srgbClr val="D9D9D9"/>
                </a:solidFill>
                <a:latin typeface="Arial" panose="020B0604020202020204" pitchFamily="34" charset="0"/>
                <a:cs typeface="Arial" panose="020B0604020202020204" pitchFamily="34" charset="0"/>
              </a:rPr>
              <a:t>HUB International Limited.</a:t>
            </a:r>
          </a:p>
        </p:txBody>
      </p:sp>
    </p:spTree>
    <p:extLst>
      <p:ext uri="{BB962C8B-B14F-4D97-AF65-F5344CB8AC3E}">
        <p14:creationId xmlns:p14="http://schemas.microsoft.com/office/powerpoint/2010/main" val="2839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resenter Slide">
    <p:spTree>
      <p:nvGrpSpPr>
        <p:cNvPr id="1" name=""/>
        <p:cNvGrpSpPr/>
        <p:nvPr/>
      </p:nvGrpSpPr>
      <p:grpSpPr>
        <a:xfrm>
          <a:off x="0" y="0"/>
          <a:ext cx="0" cy="0"/>
          <a:chOff x="0" y="0"/>
          <a:chExt cx="0" cy="0"/>
        </a:xfrm>
      </p:grpSpPr>
      <p:sp>
        <p:nvSpPr>
          <p:cNvPr id="30" name="Rectangle 29"/>
          <p:cNvSpPr/>
          <p:nvPr/>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Rectangle 30"/>
          <p:cNvSpPr/>
          <p:nvPr/>
        </p:nvSpPr>
        <p:spPr>
          <a:xfrm>
            <a:off x="4298869" y="1970702"/>
            <a:ext cx="7893132" cy="2892847"/>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p:nvCxnSpPr>
        <p:spPr>
          <a:xfrm flipH="1">
            <a:off x="5943082" y="3619794"/>
            <a:ext cx="3828991"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849747" y="2451395"/>
            <a:ext cx="3933512" cy="1046162"/>
          </a:xfrm>
        </p:spPr>
        <p:txBody>
          <a:bodyPr>
            <a:noAutofit/>
          </a:bodyP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5849747" y="3830529"/>
            <a:ext cx="3922326" cy="455604"/>
          </a:xfrm>
        </p:spPr>
        <p:txBody>
          <a:bodyPr>
            <a:noAutofit/>
          </a:bodyPr>
          <a:lstStyle>
            <a:lvl1pPr marL="0" indent="0">
              <a:buNone/>
              <a:defRPr sz="14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Picture Placeholder 43"/>
          <p:cNvSpPr>
            <a:spLocks noGrp="1" noChangeAspect="1"/>
          </p:cNvSpPr>
          <p:nvPr>
            <p:ph type="pic" sz="quarter" idx="14" hasCustomPrompt="1"/>
          </p:nvPr>
        </p:nvSpPr>
        <p:spPr>
          <a:xfrm>
            <a:off x="2768622" y="2059241"/>
            <a:ext cx="2715768" cy="2715768"/>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a:t>
            </a:r>
            <a:br>
              <a:rPr lang="en-US" dirty="0"/>
            </a:br>
            <a:r>
              <a:rPr lang="en-US" dirty="0"/>
              <a:t>picture here</a:t>
            </a:r>
          </a:p>
        </p:txBody>
      </p:sp>
      <p:pic>
        <p:nvPicPr>
          <p:cNvPr id="59" name="Picture 58"/>
          <p:cNvPicPr>
            <a:picLocks noChangeAspect="1"/>
          </p:cNvPicPr>
          <p:nvPr/>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96761886"/>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resenters Slide">
    <p:spTree>
      <p:nvGrpSpPr>
        <p:cNvPr id="1" name=""/>
        <p:cNvGrpSpPr/>
        <p:nvPr/>
      </p:nvGrpSpPr>
      <p:grpSpPr>
        <a:xfrm>
          <a:off x="0" y="0"/>
          <a:ext cx="0" cy="0"/>
          <a:chOff x="0" y="0"/>
          <a:chExt cx="0" cy="0"/>
        </a:xfrm>
      </p:grpSpPr>
      <p:sp>
        <p:nvSpPr>
          <p:cNvPr id="30" name="Rectangle 29"/>
          <p:cNvSpPr/>
          <p:nvPr/>
        </p:nvSpPr>
        <p:spPr>
          <a:xfrm>
            <a:off x="-1"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p:nvCxnSpPr>
        <p:spPr>
          <a:xfrm flipH="1">
            <a:off x="5101993" y="2054487"/>
            <a:ext cx="4297680"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101993" y="1058316"/>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5101993" y="2201722"/>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Picture Placeholder 43"/>
          <p:cNvSpPr>
            <a:spLocks noGrp="1" noChangeAspect="1"/>
          </p:cNvSpPr>
          <p:nvPr>
            <p:ph type="pic" sz="quarter" idx="14" hasCustomPrompt="1"/>
          </p:nvPr>
        </p:nvSpPr>
        <p:spPr>
          <a:xfrm>
            <a:off x="2743222" y="819446"/>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picture here</a:t>
            </a:r>
          </a:p>
        </p:txBody>
      </p:sp>
      <p:pic>
        <p:nvPicPr>
          <p:cNvPr id="59" name="Picture 58"/>
          <p:cNvPicPr>
            <a:picLocks noChangeAspect="1"/>
          </p:cNvPicPr>
          <p:nvPr/>
        </p:nvPicPr>
        <p:blipFill rotWithShape="1">
          <a:blip r:embed="rId2" cstate="screen">
            <a:extLst>
              <a:ext uri="{28A0092B-C50C-407E-A947-70E740481C1C}">
                <a14:useLocalDpi xmlns:a14="http://schemas.microsoft.com/office/drawing/2010/main"/>
              </a:ext>
            </a:extLst>
          </a:blip>
          <a:srcRect l="22322" t="-2" r="56272" b="19843"/>
          <a:stretch/>
        </p:blipFill>
        <p:spPr>
          <a:xfrm>
            <a:off x="-1" y="827992"/>
            <a:ext cx="2441852" cy="2057400"/>
          </a:xfrm>
          <a:prstGeom prst="rect">
            <a:avLst/>
          </a:prstGeom>
        </p:spPr>
      </p:pic>
      <p:pic>
        <p:nvPicPr>
          <p:cNvPr id="62" name="Picture 61"/>
          <p:cNvPicPr>
            <a:picLocks noChangeAspect="1"/>
          </p:cNvPicPr>
          <p:nvPr/>
        </p:nvPicPr>
        <p:blipFill rotWithShape="1">
          <a:blip r:embed="rId2" cstate="screen">
            <a:extLst>
              <a:ext uri="{28A0092B-C50C-407E-A947-70E740481C1C}">
                <a14:useLocalDpi xmlns:a14="http://schemas.microsoft.com/office/drawing/2010/main"/>
              </a:ext>
            </a:extLst>
          </a:blip>
          <a:srcRect t="-1" r="81557" b="20389"/>
          <a:stretch/>
        </p:blipFill>
        <p:spPr>
          <a:xfrm>
            <a:off x="10073799" y="827992"/>
            <a:ext cx="2118201" cy="2057400"/>
          </a:xfrm>
          <a:prstGeom prst="rect">
            <a:avLst/>
          </a:prstGeom>
        </p:spPr>
      </p:pic>
      <p:cxnSp>
        <p:nvCxnSpPr>
          <p:cNvPr id="27" name="Straight Connector 26"/>
          <p:cNvCxnSpPr/>
          <p:nvPr/>
        </p:nvCxnSpPr>
        <p:spPr>
          <a:xfrm flipH="1">
            <a:off x="5101993" y="5001693"/>
            <a:ext cx="4297680" cy="0"/>
          </a:xfrm>
          <a:prstGeom prst="line">
            <a:avLst/>
          </a:prstGeom>
          <a:noFill/>
          <a:ln w="6350" cap="flat" cmpd="sng" algn="ctr">
            <a:solidFill>
              <a:srgbClr val="FFFFFF">
                <a:lumMod val="75000"/>
              </a:srgbClr>
            </a:solidFill>
            <a:prstDash val="solid"/>
            <a:miter lim="800000"/>
          </a:ln>
          <a:effectLst/>
        </p:spPr>
      </p:cxnSp>
      <p:sp>
        <p:nvSpPr>
          <p:cNvPr id="28" name="Text Placeholder 7"/>
          <p:cNvSpPr>
            <a:spLocks noGrp="1"/>
          </p:cNvSpPr>
          <p:nvPr>
            <p:ph type="body" sz="quarter" idx="15" hasCustomPrompt="1"/>
          </p:nvPr>
        </p:nvSpPr>
        <p:spPr>
          <a:xfrm>
            <a:off x="5101993" y="4005522"/>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29" name="Text Placeholder 9"/>
          <p:cNvSpPr>
            <a:spLocks noGrp="1"/>
          </p:cNvSpPr>
          <p:nvPr>
            <p:ph type="body" sz="quarter" idx="16" hasCustomPrompt="1"/>
          </p:nvPr>
        </p:nvSpPr>
        <p:spPr>
          <a:xfrm>
            <a:off x="5101993" y="5148928"/>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2" name="Picture Placeholder 43"/>
          <p:cNvSpPr>
            <a:spLocks noGrp="1" noChangeAspect="1"/>
          </p:cNvSpPr>
          <p:nvPr>
            <p:ph type="pic" sz="quarter" idx="17" hasCustomPrompt="1"/>
          </p:nvPr>
        </p:nvSpPr>
        <p:spPr>
          <a:xfrm>
            <a:off x="2743222" y="3763125"/>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picture here</a:t>
            </a:r>
          </a:p>
        </p:txBody>
      </p:sp>
      <p:pic>
        <p:nvPicPr>
          <p:cNvPr id="33" name="Picture 32"/>
          <p:cNvPicPr>
            <a:picLocks noChangeAspect="1"/>
          </p:cNvPicPr>
          <p:nvPr/>
        </p:nvPicPr>
        <p:blipFill rotWithShape="1">
          <a:blip r:embed="rId2" cstate="screen">
            <a:extLst>
              <a:ext uri="{28A0092B-C50C-407E-A947-70E740481C1C}">
                <a14:useLocalDpi xmlns:a14="http://schemas.microsoft.com/office/drawing/2010/main"/>
              </a:ext>
            </a:extLst>
          </a:blip>
          <a:srcRect l="22322" t="-2" r="56272" b="19843"/>
          <a:stretch/>
        </p:blipFill>
        <p:spPr>
          <a:xfrm>
            <a:off x="-1" y="3775198"/>
            <a:ext cx="2441852" cy="2057400"/>
          </a:xfrm>
          <a:prstGeom prst="rect">
            <a:avLst/>
          </a:prstGeom>
        </p:spPr>
      </p:pic>
      <p:pic>
        <p:nvPicPr>
          <p:cNvPr id="35" name="Picture 34"/>
          <p:cNvPicPr>
            <a:picLocks noChangeAspect="1"/>
          </p:cNvPicPr>
          <p:nvPr/>
        </p:nvPicPr>
        <p:blipFill rotWithShape="1">
          <a:blip r:embed="rId2" cstate="screen">
            <a:extLst>
              <a:ext uri="{28A0092B-C50C-407E-A947-70E740481C1C}">
                <a14:useLocalDpi xmlns:a14="http://schemas.microsoft.com/office/drawing/2010/main"/>
              </a:ext>
            </a:extLst>
          </a:blip>
          <a:srcRect t="-1" r="81557" b="20389"/>
          <a:stretch/>
        </p:blipFill>
        <p:spPr>
          <a:xfrm>
            <a:off x="10073799" y="3775198"/>
            <a:ext cx="2118201" cy="2057400"/>
          </a:xfrm>
          <a:prstGeom prst="rect">
            <a:avLst/>
          </a:prstGeom>
        </p:spPr>
      </p:pic>
    </p:spTree>
    <p:extLst>
      <p:ext uri="{BB962C8B-B14F-4D97-AF65-F5344CB8AC3E}">
        <p14:creationId xmlns:p14="http://schemas.microsoft.com/office/powerpoint/2010/main" val="351832630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49" name="Rectangle 48"/>
          <p:cNvSpPr/>
          <p:nvPr/>
        </p:nvSpPr>
        <p:spPr>
          <a:xfrm>
            <a:off x="0" y="0"/>
            <a:ext cx="12192000"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cxnSp>
        <p:nvCxnSpPr>
          <p:cNvPr id="16" name="Straight Connector 15"/>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dirty="0">
              <a:solidFill>
                <a:schemeClr val="tx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hasCustomPrompt="1"/>
          </p:nvPr>
        </p:nvSpPr>
        <p:spPr>
          <a:xfrm>
            <a:off x="702000" y="858893"/>
            <a:ext cx="5393999" cy="1164727"/>
          </a:xfrm>
        </p:spPr>
        <p:txBody>
          <a:bodyPr>
            <a:noAutofit/>
          </a:bodyPr>
          <a:lstStyle>
            <a:lvl1pPr marL="0" indent="0">
              <a:buNone/>
              <a:defRPr sz="6000" b="1" i="0">
                <a:solidFill>
                  <a:srgbClr val="263746"/>
                </a:solidFill>
                <a:latin typeface="Arial" panose="020B0604020202020204" pitchFamily="34" charset="0"/>
                <a:cs typeface="Arial" panose="020B0604020202020204" pitchFamily="34" charset="0"/>
              </a:defRPr>
            </a:lvl1pPr>
          </a:lstStyle>
          <a:p>
            <a:pPr lvl="0"/>
            <a:r>
              <a:rPr lang="en-US" dirty="0"/>
              <a:t>Agenda</a:t>
            </a:r>
          </a:p>
        </p:txBody>
      </p:sp>
      <p:pic>
        <p:nvPicPr>
          <p:cNvPr id="9" name="Picture 8">
            <a:extLst>
              <a:ext uri="{FF2B5EF4-FFF2-40B4-BE49-F238E27FC236}">
                <a16:creationId xmlns:a16="http://schemas.microsoft.com/office/drawing/2014/main" id="{E0C7EC47-B12D-406A-B010-D6F4B51FAB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Tree>
    <p:extLst>
      <p:ext uri="{BB962C8B-B14F-4D97-AF65-F5344CB8AC3E}">
        <p14:creationId xmlns:p14="http://schemas.microsoft.com/office/powerpoint/2010/main" val="1422300916"/>
      </p:ext>
    </p:extLst>
  </p:cSld>
  <p:clrMapOvr>
    <a:masterClrMapping/>
  </p:clrMapOvr>
  <p:extLst>
    <p:ext uri="{DCECCB84-F9BA-43D5-87BE-67443E8EF086}">
      <p15:sldGuideLst xmlns:p15="http://schemas.microsoft.com/office/powerpoint/2012/main">
        <p15:guide id="1" orient="horz" pos="5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Break 1">
    <p:spTree>
      <p:nvGrpSpPr>
        <p:cNvPr id="1" name=""/>
        <p:cNvGrpSpPr/>
        <p:nvPr/>
      </p:nvGrpSpPr>
      <p:grpSpPr>
        <a:xfrm>
          <a:off x="0" y="0"/>
          <a:ext cx="0" cy="0"/>
          <a:chOff x="0" y="0"/>
          <a:chExt cx="0" cy="0"/>
        </a:xfrm>
      </p:grpSpPr>
      <p:pic>
        <p:nvPicPr>
          <p:cNvPr id="21" name="Picture 20" descr="A person standing in front of a desk with a computer on it&#10;&#10;Description automatically generated with low confidence">
            <a:extLst>
              <a:ext uri="{FF2B5EF4-FFF2-40B4-BE49-F238E27FC236}">
                <a16:creationId xmlns:a16="http://schemas.microsoft.com/office/drawing/2014/main" id="{159911FA-604E-3340-AD72-5DF4920EE4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744" r="20076"/>
          <a:stretch/>
        </p:blipFill>
        <p:spPr>
          <a:xfrm>
            <a:off x="2970971" y="0"/>
            <a:ext cx="9221029" cy="6858000"/>
          </a:xfrm>
          <a:prstGeom prst="rect">
            <a:avLst/>
          </a:prstGeom>
        </p:spPr>
      </p:pic>
      <p:sp>
        <p:nvSpPr>
          <p:cNvPr id="34" name="Rectangle 33"/>
          <p:cNvSpPr/>
          <p:nvPr/>
        </p:nvSpPr>
        <p:spPr>
          <a:xfrm>
            <a:off x="0" y="2"/>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p:nvSpPr>
        <p:spPr>
          <a:xfrm>
            <a:off x="0" y="715110"/>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dirty="0">
              <a:solidFill>
                <a:schemeClr val="tx1"/>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73367"/>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14750"/>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76501"/>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1</a:t>
            </a:r>
          </a:p>
        </p:txBody>
      </p:sp>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r="56272" b="56634"/>
          <a:stretch/>
        </p:blipFill>
        <p:spPr>
          <a:xfrm>
            <a:off x="1730620" y="2084247"/>
            <a:ext cx="4398305" cy="981435"/>
          </a:xfrm>
          <a:prstGeom prst="rect">
            <a:avLst/>
          </a:prstGeom>
        </p:spPr>
      </p:pic>
      <p:sp>
        <p:nvSpPr>
          <p:cNvPr id="17" name="Footer Placeholder 9"/>
          <p:cNvSpPr txBox="1">
            <a:spLocks/>
          </p:cNvSpPr>
          <p:nvPr/>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9602553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Break 2">
    <p:spTree>
      <p:nvGrpSpPr>
        <p:cNvPr id="1" name=""/>
        <p:cNvGrpSpPr/>
        <p:nvPr/>
      </p:nvGrpSpPr>
      <p:grpSpPr>
        <a:xfrm>
          <a:off x="0" y="0"/>
          <a:ext cx="0" cy="0"/>
          <a:chOff x="0" y="0"/>
          <a:chExt cx="0" cy="0"/>
        </a:xfrm>
      </p:grpSpPr>
      <p:pic>
        <p:nvPicPr>
          <p:cNvPr id="22" name="Picture 21" descr="A picture containing person&#10;&#10;Description automatically generated">
            <a:extLst>
              <a:ext uri="{FF2B5EF4-FFF2-40B4-BE49-F238E27FC236}">
                <a16:creationId xmlns:a16="http://schemas.microsoft.com/office/drawing/2014/main" id="{7A3A9573-951D-A349-8342-C30DC7C4FA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14" t="3726" r="15517"/>
          <a:stretch/>
        </p:blipFill>
        <p:spPr>
          <a:xfrm>
            <a:off x="2810796" y="0"/>
            <a:ext cx="9381204" cy="6858000"/>
          </a:xfrm>
          <a:prstGeom prst="rect">
            <a:avLst/>
          </a:prstGeom>
        </p:spPr>
      </p:pic>
      <p:sp>
        <p:nvSpPr>
          <p:cNvPr id="34" name="Rectangle 33"/>
          <p:cNvSpPr/>
          <p:nvPr/>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5/3/2024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2</a:t>
            </a:r>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9" name="Footer Placeholder 9">
            <a:extLst>
              <a:ext uri="{FF2B5EF4-FFF2-40B4-BE49-F238E27FC236}">
                <a16:creationId xmlns:a16="http://schemas.microsoft.com/office/drawing/2014/main" id="{6BB4411E-768C-AC44-91D2-4BC2680C0D0F}"/>
              </a:ext>
            </a:extLst>
          </p:cNvPr>
          <p:cNvSpPr txBox="1">
            <a:spLocks/>
          </p:cNvSpPr>
          <p:nvPr/>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23748070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Break 3">
    <p:bg>
      <p:bgPr>
        <a:solidFill>
          <a:schemeClr val="bg1"/>
        </a:solidFill>
        <a:effectLst/>
      </p:bgPr>
    </p:bg>
    <p:spTree>
      <p:nvGrpSpPr>
        <p:cNvPr id="1" name=""/>
        <p:cNvGrpSpPr/>
        <p:nvPr/>
      </p:nvGrpSpPr>
      <p:grpSpPr>
        <a:xfrm>
          <a:off x="0" y="0"/>
          <a:ext cx="0" cy="0"/>
          <a:chOff x="0" y="0"/>
          <a:chExt cx="0" cy="0"/>
        </a:xfrm>
      </p:grpSpPr>
      <p:pic>
        <p:nvPicPr>
          <p:cNvPr id="33" name="Picture 32" descr="A person walking on a sidewalk&#10;&#10;Description automatically generated with low confidence">
            <a:extLst>
              <a:ext uri="{FF2B5EF4-FFF2-40B4-BE49-F238E27FC236}">
                <a16:creationId xmlns:a16="http://schemas.microsoft.com/office/drawing/2014/main" id="{F0CD7569-D2C0-D645-9D3E-F58CEEEBC9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585" t="12223" r="24847"/>
          <a:stretch/>
        </p:blipFill>
        <p:spPr>
          <a:xfrm flipH="1">
            <a:off x="4509862" y="0"/>
            <a:ext cx="7682138" cy="6858000"/>
          </a:xfrm>
          <a:prstGeom prst="rect">
            <a:avLst/>
          </a:prstGeom>
        </p:spPr>
      </p:pic>
      <p:sp>
        <p:nvSpPr>
          <p:cNvPr id="34" name="Rectangle 33"/>
          <p:cNvSpPr/>
          <p:nvPr/>
        </p:nvSpPr>
        <p:spPr>
          <a:xfrm>
            <a:off x="0"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p:nvCxnSpPr>
        <p:spPr>
          <a:xfrm>
            <a:off x="1062711" y="6354138"/>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p:nvSpPr>
        <p:spPr>
          <a:xfrm>
            <a:off x="677671" y="6362302"/>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3</a:t>
            </a:r>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6701FA73-18A3-6140-9D26-E15E8CB59AAF}"/>
              </a:ext>
            </a:extLst>
          </p:cNvPr>
          <p:cNvSpPr txBox="1">
            <a:spLocks/>
          </p:cNvSpPr>
          <p:nvPr/>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904967901"/>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Break 4">
    <p:spTree>
      <p:nvGrpSpPr>
        <p:cNvPr id="1" name=""/>
        <p:cNvGrpSpPr/>
        <p:nvPr/>
      </p:nvGrpSpPr>
      <p:grpSpPr>
        <a:xfrm>
          <a:off x="0" y="0"/>
          <a:ext cx="0" cy="0"/>
          <a:chOff x="0" y="0"/>
          <a:chExt cx="0" cy="0"/>
        </a:xfrm>
      </p:grpSpPr>
      <p:pic>
        <p:nvPicPr>
          <p:cNvPr id="8" name="Picture 7" descr="A picture containing floor, person, indoor, building&#10;&#10;Description automatically generated">
            <a:extLst>
              <a:ext uri="{FF2B5EF4-FFF2-40B4-BE49-F238E27FC236}">
                <a16:creationId xmlns:a16="http://schemas.microsoft.com/office/drawing/2014/main" id="{EE33BAE2-1A37-1C48-856F-5108C66F15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62" t="20040" r="22002"/>
          <a:stretch/>
        </p:blipFill>
        <p:spPr>
          <a:xfrm>
            <a:off x="1900813" y="0"/>
            <a:ext cx="10291187" cy="6858000"/>
          </a:xfrm>
          <a:prstGeom prst="rect">
            <a:avLst/>
          </a:prstGeom>
        </p:spPr>
      </p:pic>
      <p:sp>
        <p:nvSpPr>
          <p:cNvPr id="34" name="Rectangle 33"/>
          <p:cNvSpPr/>
          <p:nvPr/>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16" name="Straight Connector 15"/>
          <p:cNvCxnSpPr/>
          <p:nvPr/>
        </p:nvCxnSpPr>
        <p:spPr>
          <a:xfrm>
            <a:off x="1062711" y="6360687"/>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11" name="Straight Connector 10"/>
          <p:cNvCxnSpPr/>
          <p:nvPr/>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12"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14"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4</a:t>
            </a:r>
          </a:p>
        </p:txBody>
      </p:sp>
      <p:sp>
        <p:nvSpPr>
          <p:cNvPr id="15" name="Footer Placeholder 9">
            <a:extLst>
              <a:ext uri="{FF2B5EF4-FFF2-40B4-BE49-F238E27FC236}">
                <a16:creationId xmlns:a16="http://schemas.microsoft.com/office/drawing/2014/main" id="{C97D6608-AC5E-E443-A598-D56A08C017F3}"/>
              </a:ext>
            </a:extLst>
          </p:cNvPr>
          <p:cNvSpPr txBox="1">
            <a:spLocks/>
          </p:cNvSpPr>
          <p:nvPr/>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67256763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Break 5">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BD32FD-E15C-E449-A70D-89E00DF11DAC}"/>
              </a:ext>
            </a:extLst>
          </p:cNvPr>
          <p:cNvPicPr>
            <a:picLocks noChangeAspect="1"/>
          </p:cNvPicPr>
          <p:nvPr/>
        </p:nvPicPr>
        <p:blipFill>
          <a:blip r:embed="rId2" cstate="screen">
            <a:extLst>
              <a:ext uri="{28A0092B-C50C-407E-A947-70E740481C1C}">
                <a14:useLocalDpi xmlns:a14="http://schemas.microsoft.com/office/drawing/2010/main"/>
              </a:ext>
            </a:extLst>
          </a:blip>
          <a:srcRect t="330" b="330"/>
          <a:stretch/>
        </p:blipFill>
        <p:spPr>
          <a:xfrm flipH="1">
            <a:off x="1836608" y="1"/>
            <a:ext cx="10355392" cy="6858000"/>
          </a:xfrm>
          <a:prstGeom prst="rect">
            <a:avLst/>
          </a:prstGeom>
        </p:spPr>
      </p:pic>
      <p:sp>
        <p:nvSpPr>
          <p:cNvPr id="34" name="Rectangle 33"/>
          <p:cNvSpPr/>
          <p:nvPr/>
        </p:nvSpPr>
        <p:spPr>
          <a:xfrm>
            <a:off x="-1" y="1"/>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p:nvCxnSpPr>
        <p:spPr>
          <a:xfrm>
            <a:off x="1062711" y="6360687"/>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F37332C5-630C-B046-9E81-CA903A062715}"/>
              </a:ext>
            </a:extLst>
          </p:cNvPr>
          <p:cNvSpPr txBox="1">
            <a:spLocks/>
          </p:cNvSpPr>
          <p:nvPr/>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15295625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cxnSp>
        <p:nvCxnSpPr>
          <p:cNvPr id="13" name="Straight Connector 12"/>
          <p:cNvCxnSpPr/>
          <p:nvPr/>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cxnSp>
        <p:nvCxnSpPr>
          <p:cNvPr id="4" name="Straight Connector 3">
            <a:extLst>
              <a:ext uri="{FF2B5EF4-FFF2-40B4-BE49-F238E27FC236}">
                <a16:creationId xmlns:a16="http://schemas.microsoft.com/office/drawing/2014/main" id="{C6A54D18-5193-44B8-8744-055738E06565}"/>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551844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b="0" i="0">
                <a:solidFill>
                  <a:srgbClr val="263746"/>
                </a:solidFill>
                <a:latin typeface="Arial" panose="020B0604020202020204" pitchFamily="34" charset="0"/>
                <a:cs typeface="Arial" panose="020B0604020202020204" pitchFamily="34" charset="0"/>
              </a:defRPr>
            </a:lvl1pPr>
            <a:lvl2pPr>
              <a:lnSpc>
                <a:spcPct val="100000"/>
              </a:lnSpc>
              <a:defRPr b="0" i="0">
                <a:solidFill>
                  <a:srgbClr val="263746"/>
                </a:solidFill>
                <a:latin typeface="Arial" panose="020B0604020202020204" pitchFamily="34" charset="0"/>
                <a:cs typeface="Arial" panose="020B0604020202020204" pitchFamily="34" charset="0"/>
              </a:defRPr>
            </a:lvl2pPr>
            <a:lvl3pPr>
              <a:lnSpc>
                <a:spcPct val="100000"/>
              </a:lnSpc>
              <a:defRPr b="0" i="0">
                <a:solidFill>
                  <a:srgbClr val="263746"/>
                </a:solidFill>
                <a:latin typeface="Arial" panose="020B0604020202020204" pitchFamily="34" charset="0"/>
                <a:cs typeface="Arial" panose="020B0604020202020204" pitchFamily="34" charset="0"/>
              </a:defRPr>
            </a:lvl3pPr>
            <a:lvl4pPr>
              <a:lnSpc>
                <a:spcPct val="100000"/>
              </a:lnSpc>
              <a:defRPr b="0" i="0">
                <a:solidFill>
                  <a:srgbClr val="263746"/>
                </a:solidFill>
                <a:latin typeface="Arial" panose="020B0604020202020204" pitchFamily="34" charset="0"/>
                <a:cs typeface="Arial" panose="020B0604020202020204" pitchFamily="34" charset="0"/>
              </a:defRPr>
            </a:lvl4pPr>
            <a:lvl5pPr>
              <a:lnSpc>
                <a:spcPct val="100000"/>
              </a:lnSpc>
              <a:defRPr b="0" i="0">
                <a:solidFill>
                  <a:srgbClr val="26374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cxnSp>
        <p:nvCxnSpPr>
          <p:cNvPr id="5" name="Straight Connector 4">
            <a:extLst>
              <a:ext uri="{FF2B5EF4-FFF2-40B4-BE49-F238E27FC236}">
                <a16:creationId xmlns:a16="http://schemas.microsoft.com/office/drawing/2014/main" id="{2DD33826-1CAD-4970-A9EE-4B1E848CE86D}"/>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723552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E97772-39F2-A449-9677-E60BAC67EF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95" t="30361" r="8128" b="1337"/>
          <a:stretch/>
        </p:blipFill>
        <p:spPr>
          <a:xfrm>
            <a:off x="1" y="0"/>
            <a:ext cx="12191999" cy="6858000"/>
          </a:xfrm>
          <a:prstGeom prst="rect">
            <a:avLst/>
          </a:prstGeom>
        </p:spPr>
      </p:pic>
      <p:sp>
        <p:nvSpPr>
          <p:cNvPr id="16" name="Rectangle 15">
            <a:extLst>
              <a:ext uri="{FF2B5EF4-FFF2-40B4-BE49-F238E27FC236}">
                <a16:creationId xmlns:a16="http://schemas.microsoft.com/office/drawing/2014/main" id="{D3B0D58D-6CFE-CC41-B133-B049A39D1C8B}"/>
              </a:ext>
            </a:extLst>
          </p:cNvPr>
          <p:cNvSpPr/>
          <p:nvPr/>
        </p:nvSpPr>
        <p:spPr>
          <a:xfrm>
            <a:off x="-17157" y="-10823"/>
            <a:ext cx="12209157" cy="6892709"/>
          </a:xfrm>
          <a:prstGeom prst="rect">
            <a:avLst/>
          </a:prstGeom>
          <a:gradFill>
            <a:gsLst>
              <a:gs pos="0">
                <a:srgbClr val="263746">
                  <a:lumMod val="69000"/>
                </a:srgbClr>
              </a:gs>
              <a:gs pos="89000">
                <a:srgbClr val="263746">
                  <a:alpha val="0"/>
                  <a:lumMod val="99987"/>
                  <a:lumOff val="1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F52AAE-EFBE-2842-86FC-7C02FF66BB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2799" y="-8239"/>
            <a:ext cx="8543544" cy="6890125"/>
          </a:xfrm>
          <a:prstGeom prst="rect">
            <a:avLst/>
          </a:prstGeom>
        </p:spPr>
      </p:pic>
      <p:sp>
        <p:nvSpPr>
          <p:cNvPr id="17" name="Footer Placeholder 9"/>
          <p:cNvSpPr txBox="1">
            <a:spLocks/>
          </p:cNvSpPr>
          <p:nvPr/>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84006"/>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25D85A09-B301-FA42-9AE1-D78CAF1378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86F0F7AF-C5EA-F043-8764-6A754FFEDA76}"/>
              </a:ext>
            </a:extLst>
          </p:cNvPr>
          <p:cNvSpPr txBox="1"/>
          <p:nvPr/>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285695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1"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cxnSp>
        <p:nvCxnSpPr>
          <p:cNvPr id="9" name="Straight Connector 8"/>
          <p:cNvCxnSpPr/>
          <p:nvPr/>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06E810BB-05BD-4C37-806E-200362D89DB8}"/>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636037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17" name="Rectangle 16"/>
          <p:cNvSpPr/>
          <p:nvPr/>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8" name="Rectangle 17"/>
          <p:cNvSpPr/>
          <p:nvPr/>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9" name="Rectangle 18"/>
          <p:cNvSpPr/>
          <p:nvPr/>
        </p:nvSpPr>
        <p:spPr>
          <a:xfrm>
            <a:off x="8346022"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0" name="Picture Placeholder 6"/>
          <p:cNvSpPr txBox="1">
            <a:spLocks/>
          </p:cNvSpPr>
          <p:nvPr/>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21" name="Picture Placeholder 6"/>
          <p:cNvSpPr txBox="1">
            <a:spLocks/>
          </p:cNvSpPr>
          <p:nvPr/>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22" name="Picture Placeholder 6"/>
          <p:cNvSpPr txBox="1">
            <a:spLocks/>
          </p:cNvSpPr>
          <p:nvPr/>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1230" y="1654175"/>
            <a:ext cx="2184400" cy="2182813"/>
          </a:xfrm>
          <a:prstGeom prst="ellipse">
            <a:avLst/>
          </a:prstGeom>
        </p:spPr>
        <p:txBody>
          <a:bodyPr/>
          <a:lstStyle>
            <a:lvl1pPr marL="0" indent="0" algn="ctr">
              <a:buNone/>
              <a:defRPr sz="1400">
                <a:solidFill>
                  <a:schemeClr val="bg1"/>
                </a:solidFill>
              </a:defRPr>
            </a:lvl1pPr>
          </a:lstStyle>
          <a:p>
            <a:r>
              <a:rPr lang="en-US" dirty="0"/>
              <a:t>Insert picture</a:t>
            </a:r>
          </a:p>
        </p:txBody>
      </p:sp>
      <p:sp>
        <p:nvSpPr>
          <p:cNvPr id="24" name="Picture Placeholder 5"/>
          <p:cNvSpPr>
            <a:spLocks noGrp="1"/>
          </p:cNvSpPr>
          <p:nvPr>
            <p:ph type="pic" sz="quarter" idx="14" hasCustomPrompt="1"/>
          </p:nvPr>
        </p:nvSpPr>
        <p:spPr>
          <a:xfrm>
            <a:off x="8850375" y="1654175"/>
            <a:ext cx="2184400" cy="2182813"/>
          </a:xfrm>
          <a:prstGeom prst="ellipse">
            <a:avLst/>
          </a:prstGeom>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cxnSp>
        <p:nvCxnSpPr>
          <p:cNvPr id="25" name="Straight Connector 24"/>
          <p:cNvCxnSpPr/>
          <p:nvPr/>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
        <p:nvSpPr>
          <p:cNvPr id="16" name="Rectangle 15">
            <a:extLst>
              <a:ext uri="{FF2B5EF4-FFF2-40B4-BE49-F238E27FC236}">
                <a16:creationId xmlns:a16="http://schemas.microsoft.com/office/drawing/2014/main" id="{045E1B64-52E8-4564-95CE-40045C07A04B}"/>
              </a:ext>
            </a:extLst>
          </p:cNvPr>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9" name="Rectangle 28">
            <a:extLst>
              <a:ext uri="{FF2B5EF4-FFF2-40B4-BE49-F238E27FC236}">
                <a16:creationId xmlns:a16="http://schemas.microsoft.com/office/drawing/2014/main" id="{58608A2D-CECC-48EC-91BC-59F05E2870ED}"/>
              </a:ext>
            </a:extLst>
          </p:cNvPr>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0" name="Rectangle 29">
            <a:extLst>
              <a:ext uri="{FF2B5EF4-FFF2-40B4-BE49-F238E27FC236}">
                <a16:creationId xmlns:a16="http://schemas.microsoft.com/office/drawing/2014/main" id="{B1818797-80BF-490E-9513-B50069FBB73E}"/>
              </a:ext>
            </a:extLst>
          </p:cNvPr>
          <p:cNvSpPr/>
          <p:nvPr userDrawn="1"/>
        </p:nvSpPr>
        <p:spPr>
          <a:xfrm>
            <a:off x="8346022"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Picture Placeholder 6">
            <a:extLst>
              <a:ext uri="{FF2B5EF4-FFF2-40B4-BE49-F238E27FC236}">
                <a16:creationId xmlns:a16="http://schemas.microsoft.com/office/drawing/2014/main" id="{8D79D778-B754-42B7-AC94-C65E3A1956F7}"/>
              </a:ext>
            </a:extLst>
          </p:cNvPr>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32" name="Picture Placeholder 6">
            <a:extLst>
              <a:ext uri="{FF2B5EF4-FFF2-40B4-BE49-F238E27FC236}">
                <a16:creationId xmlns:a16="http://schemas.microsoft.com/office/drawing/2014/main" id="{81FFA209-39AA-48C4-A477-1E35CEEFD8F9}"/>
              </a:ext>
            </a:extLst>
          </p:cNvPr>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33" name="Picture Placeholder 6">
            <a:extLst>
              <a:ext uri="{FF2B5EF4-FFF2-40B4-BE49-F238E27FC236}">
                <a16:creationId xmlns:a16="http://schemas.microsoft.com/office/drawing/2014/main" id="{2589723B-A9E2-4879-AA22-FAB9D34E0B5C}"/>
              </a:ext>
            </a:extLst>
          </p:cNvPr>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cxnSp>
        <p:nvCxnSpPr>
          <p:cNvPr id="34" name="Straight Connector 33">
            <a:extLst>
              <a:ext uri="{FF2B5EF4-FFF2-40B4-BE49-F238E27FC236}">
                <a16:creationId xmlns:a16="http://schemas.microsoft.com/office/drawing/2014/main" id="{CFA5DD49-571E-4E8E-8185-5EDDFF174652}"/>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4068827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Helvetica" charset="0"/>
                <a:ea typeface="Helvetica" charset="0"/>
                <a:cs typeface="Helvetica" charset="0"/>
              </a:defRPr>
            </a:lvl1pPr>
          </a:lstStyle>
          <a:p>
            <a:r>
              <a:rPr lang="en-US"/>
              <a:t>Click icon to add chart</a:t>
            </a:r>
          </a:p>
        </p:txBody>
      </p:sp>
      <p:sp>
        <p:nvSpPr>
          <p:cNvPr id="42" name="Rectangle 41"/>
          <p:cNvSpPr/>
          <p:nvPr/>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3" name="Rectangle 42"/>
          <p:cNvSpPr/>
          <p:nvPr/>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4" name="Rectangle 43"/>
          <p:cNvSpPr/>
          <p:nvPr/>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dirty="0"/>
              <a:t>PROBLEM</a:t>
            </a:r>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dirty="0"/>
              <a:t>SOLUTION</a:t>
            </a:r>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dirty="0"/>
              <a:t>OUTCOME</a:t>
            </a:r>
          </a:p>
        </p:txBody>
      </p:sp>
      <p:cxnSp>
        <p:nvCxnSpPr>
          <p:cNvPr id="19" name="Straight Connector 18"/>
          <p:cNvCxnSpPr/>
          <p:nvPr/>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
        <p:nvSpPr>
          <p:cNvPr id="16" name="Rectangle 15">
            <a:extLst>
              <a:ext uri="{FF2B5EF4-FFF2-40B4-BE49-F238E27FC236}">
                <a16:creationId xmlns:a16="http://schemas.microsoft.com/office/drawing/2014/main" id="{80430B90-FEA7-458D-A794-1A0898393142}"/>
              </a:ext>
            </a:extLst>
          </p:cNvPr>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7" name="Rectangle 16">
            <a:extLst>
              <a:ext uri="{FF2B5EF4-FFF2-40B4-BE49-F238E27FC236}">
                <a16:creationId xmlns:a16="http://schemas.microsoft.com/office/drawing/2014/main" id="{A2D81090-AE0E-403C-8AFD-E53C7A9831F6}"/>
              </a:ext>
            </a:extLst>
          </p:cNvPr>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8" name="Rectangle 17">
            <a:extLst>
              <a:ext uri="{FF2B5EF4-FFF2-40B4-BE49-F238E27FC236}">
                <a16:creationId xmlns:a16="http://schemas.microsoft.com/office/drawing/2014/main" id="{A1F3D8B2-0C8A-446C-A874-F0924D390C8A}"/>
              </a:ext>
            </a:extLst>
          </p:cNvPr>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20" name="Straight Connector 19">
            <a:extLst>
              <a:ext uri="{FF2B5EF4-FFF2-40B4-BE49-F238E27FC236}">
                <a16:creationId xmlns:a16="http://schemas.microsoft.com/office/drawing/2014/main" id="{F32BDFBA-A1A3-4B33-A32C-AF56698E4664}"/>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928976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Arial" panose="020B0604020202020204" pitchFamily="34" charset="0"/>
                <a:ea typeface="Arial" panose="020B0604020202020204" pitchFamily="34" charset="0"/>
                <a:cs typeface="Arial" panose="020B0604020202020204" pitchFamily="34" charset="0"/>
              </a:defRPr>
            </a:lvl1pPr>
          </a:lstStyle>
          <a:p>
            <a:r>
              <a:rPr lang="en-US" dirty="0" err="1"/>
              <a:t>Nulla</a:t>
            </a:r>
            <a:r>
              <a:rPr lang="en-US" dirty="0"/>
              <a:t> </a:t>
            </a:r>
            <a:r>
              <a:rPr lang="en-US" dirty="0" err="1"/>
              <a:t>sagittis</a:t>
            </a:r>
            <a:r>
              <a:rPr lang="en-US" dirty="0"/>
              <a:t> sit </a:t>
            </a:r>
            <a:r>
              <a:rPr lang="en-US" dirty="0" err="1"/>
              <a:t>amet</a:t>
            </a:r>
            <a:r>
              <a:rPr lang="en-US" dirty="0"/>
              <a:t> </a:t>
            </a:r>
            <a:r>
              <a:rPr lang="en-US" dirty="0" err="1"/>
              <a:t>nisl</a:t>
            </a:r>
            <a:r>
              <a:rPr lang="en-US" dirty="0"/>
              <a:t> </a:t>
            </a:r>
            <a:r>
              <a:rPr lang="en-US" dirty="0" err="1"/>
              <a:t>sed</a:t>
            </a:r>
            <a:r>
              <a:rPr lang="en-US" dirty="0"/>
              <a:t> </a:t>
            </a:r>
            <a:r>
              <a:rPr lang="en-US" dirty="0" err="1"/>
              <a:t>rhoncus</a:t>
            </a:r>
            <a:r>
              <a:rPr lang="en-US" dirty="0"/>
              <a:t>. </a:t>
            </a:r>
            <a:r>
              <a:rPr lang="en-US" dirty="0" err="1"/>
              <a:t>Suspendisse</a:t>
            </a:r>
            <a:r>
              <a:rPr lang="en-US" dirty="0"/>
              <a:t> semper </a:t>
            </a:r>
            <a:r>
              <a:rPr lang="en-US" dirty="0" err="1"/>
              <a:t>leo</a:t>
            </a:r>
            <a:r>
              <a:rPr lang="en-US" dirty="0"/>
              <a:t> </a:t>
            </a:r>
            <a:r>
              <a:rPr lang="en-US" dirty="0" err="1"/>
              <a:t>quis</a:t>
            </a:r>
            <a:r>
              <a:rPr lang="en-US" dirty="0"/>
              <a:t> </a:t>
            </a:r>
            <a:r>
              <a:rPr lang="en-US" dirty="0" err="1"/>
              <a:t>urna</a:t>
            </a:r>
            <a:r>
              <a:rPr lang="en-US" dirty="0"/>
              <a:t> </a:t>
            </a:r>
            <a:r>
              <a:rPr lang="en-US" dirty="0" err="1"/>
              <a:t>placerat</a:t>
            </a:r>
            <a:r>
              <a:rPr lang="en-US" dirty="0"/>
              <a:t>, </a:t>
            </a:r>
            <a:r>
              <a:rPr lang="en-US" dirty="0" err="1"/>
              <a:t>facilisis</a:t>
            </a:r>
            <a:r>
              <a:rPr lang="en-US" dirty="0"/>
              <a:t> </a:t>
            </a:r>
            <a:r>
              <a:rPr lang="en-US" dirty="0" err="1"/>
              <a:t>dignissim</a:t>
            </a:r>
            <a:r>
              <a:rPr lang="en-US" dirty="0"/>
              <a:t> </a:t>
            </a:r>
            <a:r>
              <a:rPr lang="en-US" dirty="0" err="1"/>
              <a:t>sapien</a:t>
            </a:r>
            <a:r>
              <a:rPr lang="en-US" dirty="0"/>
              <a:t> </a:t>
            </a:r>
            <a:r>
              <a:rPr lang="en-US" dirty="0" err="1"/>
              <a:t>ultricies</a:t>
            </a:r>
            <a:r>
              <a:rPr lang="en-US" dirty="0"/>
              <a:t>. </a:t>
            </a:r>
            <a:r>
              <a:rPr lang="en-US" dirty="0" err="1"/>
              <a:t>Quisque</a:t>
            </a:r>
            <a:r>
              <a:rPr lang="en-US" dirty="0"/>
              <a:t> </a:t>
            </a:r>
            <a:r>
              <a:rPr lang="en-US" dirty="0" err="1"/>
              <a:t>ut</a:t>
            </a:r>
            <a:r>
              <a:rPr lang="en-US" dirty="0"/>
              <a:t> </a:t>
            </a:r>
            <a:r>
              <a:rPr lang="en-US" dirty="0" err="1"/>
              <a:t>nulla</a:t>
            </a:r>
            <a:r>
              <a:rPr lang="en-US" dirty="0"/>
              <a:t> </a:t>
            </a:r>
            <a:r>
              <a:rPr lang="en-US" dirty="0" err="1"/>
              <a:t>interdum</a:t>
            </a:r>
            <a:r>
              <a:rPr lang="en-US" dirty="0"/>
              <a:t>, </a:t>
            </a:r>
            <a:r>
              <a:rPr lang="en-US" dirty="0" err="1"/>
              <a:t>commodo</a:t>
            </a:r>
            <a:r>
              <a:rPr lang="en-US" dirty="0"/>
              <a:t> lacus in, dictum </a:t>
            </a:r>
            <a:r>
              <a:rPr lang="en-US" dirty="0" err="1"/>
              <a:t>sapien</a:t>
            </a:r>
            <a:r>
              <a:rPr lang="en-US" dirty="0"/>
              <a:t>. Maecenas </a:t>
            </a:r>
            <a:r>
              <a:rPr lang="en-US" dirty="0" err="1"/>
              <a:t>orci</a:t>
            </a:r>
            <a:r>
              <a:rPr lang="en-US" dirty="0"/>
              <a:t> </a:t>
            </a:r>
            <a:r>
              <a:rPr lang="en-US" dirty="0" err="1"/>
              <a:t>tortor</a:t>
            </a:r>
            <a:r>
              <a:rPr lang="en-US" dirty="0"/>
              <a:t>, </a:t>
            </a:r>
            <a:r>
              <a:rPr lang="en-US" dirty="0" err="1"/>
              <a:t>scelerisque</a:t>
            </a:r>
            <a:r>
              <a:rPr lang="en-US" dirty="0"/>
              <a:t> sit </a:t>
            </a:r>
            <a:r>
              <a:rPr lang="en-US" dirty="0" err="1"/>
              <a:t>amet</a:t>
            </a:r>
            <a:r>
              <a:rPr lang="en-US" dirty="0"/>
              <a:t> </a:t>
            </a:r>
            <a:r>
              <a:rPr lang="en-US" dirty="0" err="1"/>
              <a:t>risus</a:t>
            </a:r>
            <a:r>
              <a:rPr lang="en-US" dirty="0"/>
              <a:t> </a:t>
            </a:r>
            <a:r>
              <a:rPr lang="en-US" dirty="0" err="1"/>
              <a:t>eu</a:t>
            </a:r>
            <a:r>
              <a:rPr lang="en-US" dirty="0"/>
              <a:t>, </a:t>
            </a:r>
            <a:r>
              <a:rPr lang="en-US" dirty="0" err="1"/>
              <a:t>tempor</a:t>
            </a:r>
            <a:r>
              <a:rPr lang="en-US" dirty="0"/>
              <a:t> </a:t>
            </a:r>
            <a:r>
              <a:rPr lang="en-US" dirty="0" err="1"/>
              <a:t>elementum</a:t>
            </a:r>
            <a:r>
              <a:rPr lang="en-US" dirty="0"/>
              <a:t> </a:t>
            </a:r>
            <a:r>
              <a:rPr lang="en-US" dirty="0" err="1"/>
              <a:t>elit</a:t>
            </a:r>
            <a:r>
              <a:rPr lang="en-US" dirty="0"/>
              <a:t>.</a:t>
            </a:r>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Individual name here.</a:t>
            </a:r>
          </a:p>
        </p:txBody>
      </p:sp>
      <p:cxnSp>
        <p:nvCxnSpPr>
          <p:cNvPr id="23" name="Straight Connector 22"/>
          <p:cNvCxnSpPr/>
          <p:nvPr/>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dirty="0"/>
              <a:t>Individual title can go here.</a:t>
            </a:r>
          </a:p>
        </p:txBody>
      </p:sp>
      <p:cxnSp>
        <p:nvCxnSpPr>
          <p:cNvPr id="16" name="Straight Connector 15"/>
          <p:cNvCxnSpPr/>
          <p:nvPr/>
        </p:nvCxnSpPr>
        <p:spPr>
          <a:xfrm>
            <a:off x="1062711" y="6352523"/>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74511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Blue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14AC96-A734-9B44-8727-99F1799B4E42}"/>
              </a:ext>
            </a:extLst>
          </p:cNvPr>
          <p:cNvSpPr/>
          <p:nvPr/>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251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Navy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D714E-3AAB-A44E-B842-58FA1D691582}"/>
              </a:ext>
            </a:extLst>
          </p:cNvPr>
          <p:cNvSpPr/>
          <p:nvPr/>
        </p:nvSpPr>
        <p:spPr>
          <a:xfrm>
            <a:off x="0" y="-3629"/>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679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amp;A or Other slide">
    <p:spTree>
      <p:nvGrpSpPr>
        <p:cNvPr id="1" name=""/>
        <p:cNvGrpSpPr/>
        <p:nvPr/>
      </p:nvGrpSpPr>
      <p:grpSpPr>
        <a:xfrm>
          <a:off x="0" y="0"/>
          <a:ext cx="0" cy="0"/>
          <a:chOff x="0" y="0"/>
          <a:chExt cx="0" cy="0"/>
        </a:xfrm>
      </p:grpSpPr>
      <p:sp>
        <p:nvSpPr>
          <p:cNvPr id="30" name="Rectangle 29"/>
          <p:cNvSpPr/>
          <p:nvPr/>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16" name="Straight Connector 15"/>
          <p:cNvCxnSpPr/>
          <p:nvPr/>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p:nvPr>
        </p:nvSpPr>
        <p:spPr>
          <a:xfrm>
            <a:off x="2717937" y="2070270"/>
            <a:ext cx="7027222" cy="2602091"/>
          </a:xfrm>
        </p:spPr>
        <p:txBody>
          <a:bodyPr anchor="ctr">
            <a:noAutofit/>
          </a:bodyPr>
          <a:lstStyle>
            <a:lvl1pPr marL="0" indent="0" algn="ctr">
              <a:buNone/>
              <a:defRPr sz="75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59" name="Picture 58"/>
          <p:cNvPicPr>
            <a:picLocks noChangeAspect="1"/>
          </p:cNvPicPr>
          <p:nvPr/>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pic>
        <p:nvPicPr>
          <p:cNvPr id="13" name="Picture 12">
            <a:extLst>
              <a:ext uri="{FF2B5EF4-FFF2-40B4-BE49-F238E27FC236}">
                <a16:creationId xmlns:a16="http://schemas.microsoft.com/office/drawing/2014/main" id="{D547DDD0-D709-4BD8-90F1-9AF73DD774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14" name="Picture 13">
            <a:extLst>
              <a:ext uri="{FF2B5EF4-FFF2-40B4-BE49-F238E27FC236}">
                <a16:creationId xmlns:a16="http://schemas.microsoft.com/office/drawing/2014/main" id="{F0FBBDD1-E8BD-495F-B5B9-BA69EFE43E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1066197000"/>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sp>
        <p:nvSpPr>
          <p:cNvPr id="30" name="Rectangle 29"/>
          <p:cNvSpPr/>
          <p:nvPr/>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Title 1"/>
          <p:cNvSpPr txBox="1">
            <a:spLocks/>
          </p:cNvSpPr>
          <p:nvPr/>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17" name="Footer Placeholder 9"/>
          <p:cNvSpPr txBox="1">
            <a:spLocks/>
          </p:cNvSpPr>
          <p:nvPr/>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dirty="0"/>
              <a:t>Click to add content</a:t>
            </a:r>
          </a:p>
        </p:txBody>
      </p:sp>
    </p:spTree>
    <p:extLst>
      <p:ext uri="{BB962C8B-B14F-4D97-AF65-F5344CB8AC3E}">
        <p14:creationId xmlns:p14="http://schemas.microsoft.com/office/powerpoint/2010/main" val="256082049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ank you Slide cobranded">
    <p:spTree>
      <p:nvGrpSpPr>
        <p:cNvPr id="1" name=""/>
        <p:cNvGrpSpPr/>
        <p:nvPr/>
      </p:nvGrpSpPr>
      <p:grpSpPr>
        <a:xfrm>
          <a:off x="0" y="0"/>
          <a:ext cx="0" cy="0"/>
          <a:chOff x="0" y="0"/>
          <a:chExt cx="0" cy="0"/>
        </a:xfrm>
      </p:grpSpPr>
      <p:sp>
        <p:nvSpPr>
          <p:cNvPr id="30" name="Rectangle 29"/>
          <p:cNvSpPr/>
          <p:nvPr/>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Title 1"/>
          <p:cNvSpPr txBox="1">
            <a:spLocks/>
          </p:cNvSpPr>
          <p:nvPr/>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17" name="Footer Placeholder 9"/>
          <p:cNvSpPr txBox="1">
            <a:spLocks/>
          </p:cNvSpPr>
          <p:nvPr/>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dirty="0"/>
              <a:t>Click to add content</a:t>
            </a:r>
          </a:p>
        </p:txBody>
      </p:sp>
      <p:pic>
        <p:nvPicPr>
          <p:cNvPr id="9" name="Picture 8">
            <a:extLst>
              <a:ext uri="{FF2B5EF4-FFF2-40B4-BE49-F238E27FC236}">
                <a16:creationId xmlns:a16="http://schemas.microsoft.com/office/drawing/2014/main" id="{A6A298FE-2102-3F47-9195-32DEC54A20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70" y="298073"/>
            <a:ext cx="1962249" cy="1010855"/>
          </a:xfrm>
          <a:prstGeom prst="rect">
            <a:avLst/>
          </a:prstGeom>
        </p:spPr>
      </p:pic>
      <p:sp>
        <p:nvSpPr>
          <p:cNvPr id="10" name="Picture Placeholder 6">
            <a:extLst>
              <a:ext uri="{FF2B5EF4-FFF2-40B4-BE49-F238E27FC236}">
                <a16:creationId xmlns:a16="http://schemas.microsoft.com/office/drawing/2014/main" id="{138C9C44-B0DB-2A41-A708-6A10206E5AA5}"/>
              </a:ext>
            </a:extLst>
          </p:cNvPr>
          <p:cNvSpPr>
            <a:spLocks noGrp="1"/>
          </p:cNvSpPr>
          <p:nvPr>
            <p:ph type="pic" sz="quarter" idx="13" hasCustomPrompt="1"/>
          </p:nvPr>
        </p:nvSpPr>
        <p:spPr>
          <a:xfrm>
            <a:off x="2674938" y="542925"/>
            <a:ext cx="1752600" cy="566738"/>
          </a:xfrm>
          <a:ln>
            <a:noFill/>
            <a:prstDash val="sysDash"/>
          </a:ln>
        </p:spPr>
        <p:txBody>
          <a:bodyPr anchor="ct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dirty="0"/>
              <a:t>INSERT LOGO HERE</a:t>
            </a:r>
          </a:p>
        </p:txBody>
      </p:sp>
      <p:cxnSp>
        <p:nvCxnSpPr>
          <p:cNvPr id="11" name="Straight Connector 10">
            <a:extLst>
              <a:ext uri="{FF2B5EF4-FFF2-40B4-BE49-F238E27FC236}">
                <a16:creationId xmlns:a16="http://schemas.microsoft.com/office/drawing/2014/main" id="{98B0F43B-E86D-AB4F-B956-C869B8BFDAA1}"/>
              </a:ext>
            </a:extLst>
          </p:cNvPr>
          <p:cNvCxnSpPr/>
          <p:nvPr/>
        </p:nvCxnSpPr>
        <p:spPr>
          <a:xfrm>
            <a:off x="2419519" y="501706"/>
            <a:ext cx="0" cy="624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21639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Legal Update Cover Slide">
    <p:spTree>
      <p:nvGrpSpPr>
        <p:cNvPr id="1" name=""/>
        <p:cNvGrpSpPr/>
        <p:nvPr/>
      </p:nvGrpSpPr>
      <p:grpSpPr>
        <a:xfrm>
          <a:off x="0" y="0"/>
          <a:ext cx="0" cy="0"/>
          <a:chOff x="0" y="0"/>
          <a:chExt cx="0" cy="0"/>
        </a:xfrm>
      </p:grpSpPr>
      <p:pic>
        <p:nvPicPr>
          <p:cNvPr id="11" name="Picture 10" descr="A picture containing building, sitting, street, standing&#10;&#10;Description automatically generated">
            <a:extLst>
              <a:ext uri="{FF2B5EF4-FFF2-40B4-BE49-F238E27FC236}">
                <a16:creationId xmlns:a16="http://schemas.microsoft.com/office/drawing/2014/main" id="{EBCBE7FF-CDF0-2C47-B2C8-9CD28243A2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6350"/>
            <a:ext cx="12179300" cy="6845300"/>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TextBox 19"/>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Tree>
    <p:extLst>
      <p:ext uri="{BB962C8B-B14F-4D97-AF65-F5344CB8AC3E}">
        <p14:creationId xmlns:p14="http://schemas.microsoft.com/office/powerpoint/2010/main" val="186947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10" name="Picture 9" descr="A picture containing person, person, window&#10;&#10;Description automatically generated">
            <a:extLst>
              <a:ext uri="{FF2B5EF4-FFF2-40B4-BE49-F238E27FC236}">
                <a16:creationId xmlns:a16="http://schemas.microsoft.com/office/drawing/2014/main" id="{A52DF269-30A0-9A4B-9C99-93FA96F3F5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945" t="17029" r="1055" b="1696"/>
          <a:stretch/>
        </p:blipFill>
        <p:spPr>
          <a:xfrm flipH="1">
            <a:off x="-5" y="0"/>
            <a:ext cx="12191999" cy="6858000"/>
          </a:xfrm>
          <a:prstGeom prst="rect">
            <a:avLst/>
          </a:prstGeom>
        </p:spPr>
      </p:pic>
      <p:sp>
        <p:nvSpPr>
          <p:cNvPr id="18" name="Rectangle 17">
            <a:extLst>
              <a:ext uri="{FF2B5EF4-FFF2-40B4-BE49-F238E27FC236}">
                <a16:creationId xmlns:a16="http://schemas.microsoft.com/office/drawing/2014/main" id="{018A7DC0-7965-DB46-B980-9E4CA3EF344A}"/>
              </a:ext>
            </a:extLst>
          </p:cNvPr>
          <p:cNvSpPr/>
          <p:nvPr/>
        </p:nvSpPr>
        <p:spPr>
          <a:xfrm>
            <a:off x="-11875" y="-8239"/>
            <a:ext cx="12196095" cy="6892709"/>
          </a:xfrm>
          <a:prstGeom prst="rect">
            <a:avLst/>
          </a:prstGeom>
          <a:gradFill>
            <a:gsLst>
              <a:gs pos="0">
                <a:srgbClr val="263746">
                  <a:lumMod val="70127"/>
                </a:srgbClr>
              </a:gs>
              <a:gs pos="83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0F00819-98A5-1B40-9793-7C6EC0D2ED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64425"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Footer Placeholder 9">
            <a:extLst>
              <a:ext uri="{FF2B5EF4-FFF2-40B4-BE49-F238E27FC236}">
                <a16:creationId xmlns:a16="http://schemas.microsoft.com/office/drawing/2014/main" id="{F2E8165F-E896-9840-9245-4989236B1CEB}"/>
              </a:ext>
            </a:extLst>
          </p:cNvPr>
          <p:cNvSpPr txBox="1">
            <a:spLocks/>
          </p:cNvSpPr>
          <p:nvPr/>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pic>
        <p:nvPicPr>
          <p:cNvPr id="12" name="Picture 11">
            <a:extLst>
              <a:ext uri="{FF2B5EF4-FFF2-40B4-BE49-F238E27FC236}">
                <a16:creationId xmlns:a16="http://schemas.microsoft.com/office/drawing/2014/main" id="{4386A698-7FCA-E942-B090-1451066429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6" name="TextBox 15">
            <a:extLst>
              <a:ext uri="{FF2B5EF4-FFF2-40B4-BE49-F238E27FC236}">
                <a16:creationId xmlns:a16="http://schemas.microsoft.com/office/drawing/2014/main" id="{A20C08FA-377B-4E45-953A-F45F7273C813}"/>
              </a:ext>
            </a:extLst>
          </p:cNvPr>
          <p:cNvSpPr txBox="1"/>
          <p:nvPr/>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287076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E77AC3-BA9D-40E1-FE4B-AB87FA96F0A4}"/>
              </a:ext>
            </a:extLst>
          </p:cNvPr>
          <p:cNvPicPr>
            <a:picLocks noChangeAspect="1"/>
          </p:cNvPicPr>
          <p:nvPr userDrawn="1"/>
        </p:nvPicPr>
        <p:blipFill rotWithShape="1">
          <a:blip r:embed="rId2"/>
          <a:srcRect t="11081" r="10394" b="13104"/>
          <a:stretch/>
        </p:blipFill>
        <p:spPr>
          <a:xfrm>
            <a:off x="0" y="-10823"/>
            <a:ext cx="12203111" cy="6890125"/>
          </a:xfrm>
          <a:prstGeom prst="rect">
            <a:avLst/>
          </a:prstGeom>
        </p:spPr>
      </p:pic>
      <p:sp>
        <p:nvSpPr>
          <p:cNvPr id="16" name="Rectangle 15">
            <a:extLst>
              <a:ext uri="{FF2B5EF4-FFF2-40B4-BE49-F238E27FC236}">
                <a16:creationId xmlns:a16="http://schemas.microsoft.com/office/drawing/2014/main" id="{D3B0D58D-6CFE-CC41-B133-B049A39D1C8B}"/>
              </a:ext>
            </a:extLst>
          </p:cNvPr>
          <p:cNvSpPr/>
          <p:nvPr userDrawn="1"/>
        </p:nvSpPr>
        <p:spPr>
          <a:xfrm>
            <a:off x="-17157" y="-10823"/>
            <a:ext cx="12209157" cy="6892709"/>
          </a:xfrm>
          <a:prstGeom prst="rect">
            <a:avLst/>
          </a:prstGeom>
          <a:gradFill>
            <a:gsLst>
              <a:gs pos="0">
                <a:srgbClr val="263746">
                  <a:lumMod val="69000"/>
                </a:srgbClr>
              </a:gs>
              <a:gs pos="89000">
                <a:srgbClr val="263746">
                  <a:alpha val="0"/>
                  <a:lumMod val="99987"/>
                  <a:lumOff val="1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F52AAE-EFBE-2842-86FC-7C02FF66BB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52799" y="-8239"/>
            <a:ext cx="8543544" cy="6890125"/>
          </a:xfrm>
          <a:prstGeom prst="rect">
            <a:avLst/>
          </a:prstGeom>
        </p:spPr>
      </p:pic>
      <p:sp>
        <p:nvSpPr>
          <p:cNvPr id="17" name="Footer Placeholder 9"/>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84006"/>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5D85A09-B301-FA42-9AE1-D78CAF1378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86F0F7AF-C5EA-F043-8764-6A754FFEDA76}"/>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98834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B3CC36-1208-5378-F04C-2DF017293664}"/>
              </a:ext>
            </a:extLst>
          </p:cNvPr>
          <p:cNvPicPr>
            <a:picLocks noChangeAspect="1"/>
          </p:cNvPicPr>
          <p:nvPr userDrawn="1"/>
        </p:nvPicPr>
        <p:blipFill rotWithShape="1">
          <a:blip r:embed="rId2"/>
          <a:srcRect t="10928" r="26583" b="26799"/>
          <a:stretch/>
        </p:blipFill>
        <p:spPr>
          <a:xfrm>
            <a:off x="1" y="-8239"/>
            <a:ext cx="12191994" cy="6900948"/>
          </a:xfrm>
          <a:prstGeom prst="rect">
            <a:avLst/>
          </a:prstGeom>
        </p:spPr>
      </p:pic>
      <p:sp>
        <p:nvSpPr>
          <p:cNvPr id="18" name="Rectangle 17">
            <a:extLst>
              <a:ext uri="{FF2B5EF4-FFF2-40B4-BE49-F238E27FC236}">
                <a16:creationId xmlns:a16="http://schemas.microsoft.com/office/drawing/2014/main" id="{018A7DC0-7965-DB46-B980-9E4CA3EF344A}"/>
              </a:ext>
            </a:extLst>
          </p:cNvPr>
          <p:cNvSpPr/>
          <p:nvPr userDrawn="1"/>
        </p:nvSpPr>
        <p:spPr>
          <a:xfrm>
            <a:off x="-11875" y="-8239"/>
            <a:ext cx="12196095" cy="6892709"/>
          </a:xfrm>
          <a:prstGeom prst="rect">
            <a:avLst/>
          </a:prstGeom>
          <a:gradFill>
            <a:gsLst>
              <a:gs pos="0">
                <a:srgbClr val="263746">
                  <a:lumMod val="70127"/>
                </a:srgbClr>
              </a:gs>
              <a:gs pos="83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0F00819-98A5-1B40-9793-7C6EC0D2ED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4425"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Footer Placeholder 9">
            <a:extLst>
              <a:ext uri="{FF2B5EF4-FFF2-40B4-BE49-F238E27FC236}">
                <a16:creationId xmlns:a16="http://schemas.microsoft.com/office/drawing/2014/main" id="{F2E8165F-E896-9840-9245-4989236B1CEB}"/>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pic>
        <p:nvPicPr>
          <p:cNvPr id="12" name="Picture 11">
            <a:extLst>
              <a:ext uri="{FF2B5EF4-FFF2-40B4-BE49-F238E27FC236}">
                <a16:creationId xmlns:a16="http://schemas.microsoft.com/office/drawing/2014/main" id="{4386A698-7FCA-E942-B090-1451066429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6" name="TextBox 15">
            <a:extLst>
              <a:ext uri="{FF2B5EF4-FFF2-40B4-BE49-F238E27FC236}">
                <a16:creationId xmlns:a16="http://schemas.microsoft.com/office/drawing/2014/main" id="{A20C08FA-377B-4E45-953A-F45F7273C813}"/>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920676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Box 12">
            <a:extLst>
              <a:ext uri="{FF2B5EF4-FFF2-40B4-BE49-F238E27FC236}">
                <a16:creationId xmlns:a16="http://schemas.microsoft.com/office/drawing/2014/main" id="{B61F1BD2-F733-0A42-8E0E-7918CCE3D60D}"/>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6" name="Picture 5" descr="A group of people sitting around a table&#10;&#10;Description automatically generated">
            <a:extLst>
              <a:ext uri="{FF2B5EF4-FFF2-40B4-BE49-F238E27FC236}">
                <a16:creationId xmlns:a16="http://schemas.microsoft.com/office/drawing/2014/main" id="{5328674A-85DE-6E4D-69FD-8481681AF1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59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42F8F50-4F82-4EB1-B1A5-5FFC1B961B60}"/>
              </a:ext>
            </a:extLst>
          </p:cNvPr>
          <p:cNvSpPr/>
          <p:nvPr userDrawn="1"/>
        </p:nvSpPr>
        <p:spPr>
          <a:xfrm>
            <a:off x="0" y="0"/>
            <a:ext cx="12192000" cy="6858000"/>
          </a:xfrm>
          <a:prstGeom prst="rect">
            <a:avLst/>
          </a:prstGeom>
          <a:gradFill>
            <a:gsLst>
              <a:gs pos="1000">
                <a:srgbClr val="263746"/>
              </a:gs>
              <a:gs pos="100000">
                <a:srgbClr val="263746">
                  <a:alpha val="9758"/>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pic>
        <p:nvPicPr>
          <p:cNvPr id="8" name="Picture 7">
            <a:extLst>
              <a:ext uri="{FF2B5EF4-FFF2-40B4-BE49-F238E27FC236}">
                <a16:creationId xmlns:a16="http://schemas.microsoft.com/office/drawing/2014/main" id="{7DD99314-4241-1271-2DF4-0944C8FD254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9" name="TextBox 8">
            <a:extLst>
              <a:ext uri="{FF2B5EF4-FFF2-40B4-BE49-F238E27FC236}">
                <a16:creationId xmlns:a16="http://schemas.microsoft.com/office/drawing/2014/main" id="{A07AD646-C44D-CC6F-8E5B-2DB8890787E4}"/>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0" name="Picture 9">
            <a:extLst>
              <a:ext uri="{FF2B5EF4-FFF2-40B4-BE49-F238E27FC236}">
                <a16:creationId xmlns:a16="http://schemas.microsoft.com/office/drawing/2014/main" id="{22620C28-661A-B0EF-6541-8A818A603A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1" name="Footer Placeholder 9">
            <a:extLst>
              <a:ext uri="{FF2B5EF4-FFF2-40B4-BE49-F238E27FC236}">
                <a16:creationId xmlns:a16="http://schemas.microsoft.com/office/drawing/2014/main" id="{E47382EA-6CB6-98FC-44D8-F692046182A7}"/>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1106426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option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1C90D-B02C-CEC2-0501-D832CDBBCDAA}"/>
              </a:ext>
            </a:extLst>
          </p:cNvPr>
          <p:cNvPicPr>
            <a:picLocks noChangeAspect="1"/>
          </p:cNvPicPr>
          <p:nvPr userDrawn="1"/>
        </p:nvPicPr>
        <p:blipFill rotWithShape="1">
          <a:blip r:embed="rId2"/>
          <a:srcRect l="16963" t="18173" r="2720" b="13676"/>
          <a:stretch/>
        </p:blipFill>
        <p:spPr>
          <a:xfrm flipH="1">
            <a:off x="-1" y="-8239"/>
            <a:ext cx="12192001" cy="6890125"/>
          </a:xfrm>
          <a:prstGeom prst="rect">
            <a:avLst/>
          </a:prstGeom>
        </p:spPr>
      </p:pic>
      <p:sp>
        <p:nvSpPr>
          <p:cNvPr id="22" name="Rectangle 21"/>
          <p:cNvSpPr/>
          <p:nvPr userDrawn="1"/>
        </p:nvSpPr>
        <p:spPr>
          <a:xfrm>
            <a:off x="694" y="-8239"/>
            <a:ext cx="12302972" cy="6892709"/>
          </a:xfrm>
          <a:prstGeom prst="rect">
            <a:avLst/>
          </a:prstGeom>
          <a:gradFill>
            <a:gsLst>
              <a:gs pos="0">
                <a:srgbClr val="263746">
                  <a:lumMod val="69000"/>
                </a:srgbClr>
              </a:gs>
              <a:gs pos="42980">
                <a:srgbClr val="1E2C37">
                  <a:alpha val="74804"/>
                  <a:lumMod val="75000"/>
                </a:srgbClr>
              </a:gs>
              <a:gs pos="70000">
                <a:srgbClr val="263746">
                  <a:alpha val="0"/>
                  <a:lumMod val="85111"/>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4425"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ooter Placeholder 9">
            <a:extLst>
              <a:ext uri="{FF2B5EF4-FFF2-40B4-BE49-F238E27FC236}">
                <a16:creationId xmlns:a16="http://schemas.microsoft.com/office/drawing/2014/main" id="{F0410C82-E718-7E4E-AD28-C46797D65F17}"/>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pic>
        <p:nvPicPr>
          <p:cNvPr id="12" name="Picture 11">
            <a:extLst>
              <a:ext uri="{FF2B5EF4-FFF2-40B4-BE49-F238E27FC236}">
                <a16:creationId xmlns:a16="http://schemas.microsoft.com/office/drawing/2014/main" id="{9FF45F5A-6BC5-CD4A-BF8A-4B33311D4B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0748A609-D709-E24A-971D-BC438B97E7FE}"/>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633121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option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EFBC18-68CE-5C64-C4B5-4710DC6A3ED6}"/>
              </a:ext>
            </a:extLst>
          </p:cNvPr>
          <p:cNvSpPr/>
          <p:nvPr userDrawn="1"/>
        </p:nvSpPr>
        <p:spPr>
          <a:xfrm>
            <a:off x="0" y="0"/>
            <a:ext cx="12302972" cy="6892709"/>
          </a:xfrm>
          <a:prstGeom prst="rect">
            <a:avLst/>
          </a:prstGeom>
          <a:gradFill>
            <a:gsLst>
              <a:gs pos="0">
                <a:srgbClr val="263746">
                  <a:lumMod val="69000"/>
                </a:srgbClr>
              </a:gs>
              <a:gs pos="45000">
                <a:srgbClr val="1E2C37">
                  <a:alpha val="74804"/>
                  <a:lumMod val="75000"/>
                </a:srgbClr>
              </a:gs>
              <a:gs pos="73000">
                <a:srgbClr val="263746">
                  <a:alpha val="0"/>
                  <a:lumMod val="85111"/>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735D616-E4FC-8267-57ED-18D4BDFFE3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940" b="7940"/>
          <a:stretch/>
        </p:blipFill>
        <p:spPr>
          <a:xfrm flipH="1">
            <a:off x="0" y="0"/>
            <a:ext cx="12302972" cy="6892709"/>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
        <p:nvSpPr>
          <p:cNvPr id="11" name="TextBox 10">
            <a:extLst>
              <a:ext uri="{FF2B5EF4-FFF2-40B4-BE49-F238E27FC236}">
                <a16:creationId xmlns:a16="http://schemas.microsoft.com/office/drawing/2014/main" id="{FC9624B7-E009-E24B-80BF-CBE780410A52}"/>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994066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option 4">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9">
            <a:extLst>
              <a:ext uri="{FF2B5EF4-FFF2-40B4-BE49-F238E27FC236}">
                <a16:creationId xmlns:a16="http://schemas.microsoft.com/office/drawing/2014/main" id="{71EE6897-A251-574C-AE3A-024741CC4426}"/>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pic>
        <p:nvPicPr>
          <p:cNvPr id="11" name="Picture 10">
            <a:extLst>
              <a:ext uri="{FF2B5EF4-FFF2-40B4-BE49-F238E27FC236}">
                <a16:creationId xmlns:a16="http://schemas.microsoft.com/office/drawing/2014/main" id="{668DB365-7082-A54E-B306-6D813B29C2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5" name="TextBox 14">
            <a:extLst>
              <a:ext uri="{FF2B5EF4-FFF2-40B4-BE49-F238E27FC236}">
                <a16:creationId xmlns:a16="http://schemas.microsoft.com/office/drawing/2014/main" id="{06BD3C1E-8FF5-0347-9565-BF61929930B5}"/>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483387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option 5">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pic>
        <p:nvPicPr>
          <p:cNvPr id="15" name="Picture 14">
            <a:extLst>
              <a:ext uri="{FF2B5EF4-FFF2-40B4-BE49-F238E27FC236}">
                <a16:creationId xmlns:a16="http://schemas.microsoft.com/office/drawing/2014/main" id="{F9E892C0-C58B-0E42-A495-00FA915989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
        <p:nvSpPr>
          <p:cNvPr id="11" name="TextBox 10">
            <a:extLst>
              <a:ext uri="{FF2B5EF4-FFF2-40B4-BE49-F238E27FC236}">
                <a16:creationId xmlns:a16="http://schemas.microsoft.com/office/drawing/2014/main" id="{FC9624B7-E009-E24B-80BF-CBE780410A52}"/>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248578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option 6 cobrand">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70" y="298073"/>
            <a:ext cx="1962249" cy="1010855"/>
          </a:xfrm>
          <a:prstGeom prst="rect">
            <a:avLst/>
          </a:prstGeom>
        </p:spPr>
      </p:pic>
      <p:pic>
        <p:nvPicPr>
          <p:cNvPr id="15" name="Picture 14">
            <a:extLst>
              <a:ext uri="{FF2B5EF4-FFF2-40B4-BE49-F238E27FC236}">
                <a16:creationId xmlns:a16="http://schemas.microsoft.com/office/drawing/2014/main" id="{F9E892C0-C58B-0E42-A495-00FA915989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
        <p:nvSpPr>
          <p:cNvPr id="11" name="TextBox 10">
            <a:extLst>
              <a:ext uri="{FF2B5EF4-FFF2-40B4-BE49-F238E27FC236}">
                <a16:creationId xmlns:a16="http://schemas.microsoft.com/office/drawing/2014/main" id="{FC9624B7-E009-E24B-80BF-CBE780410A52}"/>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
        <p:nvSpPr>
          <p:cNvPr id="7" name="Picture Placeholder 6">
            <a:extLst>
              <a:ext uri="{FF2B5EF4-FFF2-40B4-BE49-F238E27FC236}">
                <a16:creationId xmlns:a16="http://schemas.microsoft.com/office/drawing/2014/main" id="{4B6EDDF4-58AB-C34F-A68E-B228B27D6F2D}"/>
              </a:ext>
            </a:extLst>
          </p:cNvPr>
          <p:cNvSpPr>
            <a:spLocks noGrp="1"/>
          </p:cNvSpPr>
          <p:nvPr>
            <p:ph type="pic" sz="quarter" idx="12" hasCustomPrompt="1"/>
          </p:nvPr>
        </p:nvSpPr>
        <p:spPr>
          <a:xfrm>
            <a:off x="2674938" y="542925"/>
            <a:ext cx="1752600" cy="566738"/>
          </a:xfrm>
          <a:ln>
            <a:noFill/>
            <a:prstDash val="sysDash"/>
          </a:ln>
        </p:spPr>
        <p:txBody>
          <a:bodyPr anchor="ct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dirty="0"/>
              <a:t>INSERT LOGO HERE</a:t>
            </a:r>
          </a:p>
        </p:txBody>
      </p:sp>
      <p:cxnSp>
        <p:nvCxnSpPr>
          <p:cNvPr id="9" name="Straight Connector 8">
            <a:extLst>
              <a:ext uri="{FF2B5EF4-FFF2-40B4-BE49-F238E27FC236}">
                <a16:creationId xmlns:a16="http://schemas.microsoft.com/office/drawing/2014/main" id="{670A27DD-02B1-A246-BF4A-4B5AB9AC2291}"/>
              </a:ext>
            </a:extLst>
          </p:cNvPr>
          <p:cNvCxnSpPr/>
          <p:nvPr userDrawn="1"/>
        </p:nvCxnSpPr>
        <p:spPr>
          <a:xfrm>
            <a:off x="2419519" y="501706"/>
            <a:ext cx="0" cy="624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319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ame Only 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2717936" y="3474512"/>
            <a:ext cx="7040880"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2717937" y="2070270"/>
            <a:ext cx="7027222" cy="1404241"/>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2717937" y="3710647"/>
            <a:ext cx="7027222" cy="455604"/>
          </a:xfrm>
        </p:spPr>
        <p:txBody>
          <a:bodyPr>
            <a:noAutofit/>
          </a:bodyPr>
          <a:lstStyle>
            <a:lvl1pPr marL="0" indent="0">
              <a:buNone/>
              <a:defRPr sz="1400" b="0" i="0">
                <a:solidFill>
                  <a:srgbClr val="263746"/>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1986512800"/>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1" name="Rectangle 30"/>
          <p:cNvSpPr/>
          <p:nvPr userDrawn="1"/>
        </p:nvSpPr>
        <p:spPr>
          <a:xfrm>
            <a:off x="4298869" y="1970702"/>
            <a:ext cx="7893132" cy="2892847"/>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943082" y="3619794"/>
            <a:ext cx="3828991"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849747" y="2451395"/>
            <a:ext cx="3933512" cy="1046162"/>
          </a:xfrm>
        </p:spPr>
        <p:txBody>
          <a:bodyPr>
            <a:noAutofit/>
          </a:bodyP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5849747" y="3830529"/>
            <a:ext cx="3922326" cy="455604"/>
          </a:xfrm>
        </p:spPr>
        <p:txBody>
          <a:bodyPr>
            <a:noAutofit/>
          </a:bodyPr>
          <a:lstStyle>
            <a:lvl1pPr marL="0" indent="0">
              <a:buNone/>
              <a:defRPr sz="1400" b="0" i="0">
                <a:solidFill>
                  <a:srgbClr val="26374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Picture Placeholder 43"/>
          <p:cNvSpPr>
            <a:spLocks noGrp="1" noChangeAspect="1"/>
          </p:cNvSpPr>
          <p:nvPr>
            <p:ph type="pic" sz="quarter" idx="14" hasCustomPrompt="1"/>
          </p:nvPr>
        </p:nvSpPr>
        <p:spPr>
          <a:xfrm>
            <a:off x="2768622" y="2059241"/>
            <a:ext cx="2715768" cy="2715768"/>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a:t>
            </a:r>
            <a:br>
              <a:rPr lang="en-US" dirty="0"/>
            </a:br>
            <a:r>
              <a:rPr lang="en-US" dirty="0"/>
              <a:t>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368754051"/>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pic>
        <p:nvPicPr>
          <p:cNvPr id="23" name="Picture 22" descr="A picture containing person, window&#10;&#10;Description automatically generated">
            <a:extLst>
              <a:ext uri="{FF2B5EF4-FFF2-40B4-BE49-F238E27FC236}">
                <a16:creationId xmlns:a16="http://schemas.microsoft.com/office/drawing/2014/main" id="{397C723C-2E92-284B-8A95-11214AA12C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36" t="14637" b="6303"/>
          <a:stretch/>
        </p:blipFill>
        <p:spPr>
          <a:xfrm flipH="1">
            <a:off x="-5" y="0"/>
            <a:ext cx="12192004" cy="6858000"/>
          </a:xfrm>
          <a:prstGeom prst="rect">
            <a:avLst/>
          </a:prstGeom>
        </p:spPr>
      </p:pic>
      <p:sp>
        <p:nvSpPr>
          <p:cNvPr id="22" name="Rectangle 21"/>
          <p:cNvSpPr/>
          <p:nvPr/>
        </p:nvSpPr>
        <p:spPr>
          <a:xfrm>
            <a:off x="-17157" y="-10823"/>
            <a:ext cx="12209157" cy="6892709"/>
          </a:xfrm>
          <a:prstGeom prst="rect">
            <a:avLst/>
          </a:prstGeom>
          <a:gradFill>
            <a:gsLst>
              <a:gs pos="45000">
                <a:schemeClr val="tx1">
                  <a:alpha val="84510"/>
                </a:schemeClr>
              </a:gs>
              <a:gs pos="0">
                <a:srgbClr val="263746">
                  <a:lumMod val="70236"/>
                </a:srgbClr>
              </a:gs>
              <a:gs pos="86000">
                <a:srgbClr val="263746">
                  <a:alpha val="0"/>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9567"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Footer Placeholder 9">
            <a:extLst>
              <a:ext uri="{FF2B5EF4-FFF2-40B4-BE49-F238E27FC236}">
                <a16:creationId xmlns:a16="http://schemas.microsoft.com/office/drawing/2014/main" id="{F14F7E8F-29C9-464B-8CB3-8C198F70CF6D}"/>
              </a:ext>
            </a:extLst>
          </p:cNvPr>
          <p:cNvSpPr txBox="1">
            <a:spLocks/>
          </p:cNvSpPr>
          <p:nvPr/>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pic>
        <p:nvPicPr>
          <p:cNvPr id="12" name="Picture 11">
            <a:extLst>
              <a:ext uri="{FF2B5EF4-FFF2-40B4-BE49-F238E27FC236}">
                <a16:creationId xmlns:a16="http://schemas.microsoft.com/office/drawing/2014/main" id="{7FF3D7B4-7910-FA4D-9C42-A2FDCDBEE8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B61F1BD2-F733-0A42-8E0E-7918CCE3D60D}"/>
              </a:ext>
            </a:extLst>
          </p:cNvPr>
          <p:cNvSpPr txBox="1"/>
          <p:nvPr/>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44683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Presenters Slide">
    <p:spTree>
      <p:nvGrpSpPr>
        <p:cNvPr id="1" name=""/>
        <p:cNvGrpSpPr/>
        <p:nvPr/>
      </p:nvGrpSpPr>
      <p:grpSpPr>
        <a:xfrm>
          <a:off x="0" y="0"/>
          <a:ext cx="0" cy="0"/>
          <a:chOff x="0" y="0"/>
          <a:chExt cx="0" cy="0"/>
        </a:xfrm>
      </p:grpSpPr>
      <p:sp>
        <p:nvSpPr>
          <p:cNvPr id="30" name="Rectangle 29"/>
          <p:cNvSpPr/>
          <p:nvPr userDrawn="1"/>
        </p:nvSpPr>
        <p:spPr>
          <a:xfrm>
            <a:off x="-1"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101993" y="2054487"/>
            <a:ext cx="4297680"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101993" y="1058316"/>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5101993" y="2201722"/>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Picture Placeholder 43"/>
          <p:cNvSpPr>
            <a:spLocks noGrp="1" noChangeAspect="1"/>
          </p:cNvSpPr>
          <p:nvPr>
            <p:ph type="pic" sz="quarter" idx="14" hasCustomPrompt="1"/>
          </p:nvPr>
        </p:nvSpPr>
        <p:spPr>
          <a:xfrm>
            <a:off x="2743222" y="819446"/>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827992"/>
            <a:ext cx="2441852" cy="2057400"/>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827992"/>
            <a:ext cx="2118201" cy="2057400"/>
          </a:xfrm>
          <a:prstGeom prst="rect">
            <a:avLst/>
          </a:prstGeom>
        </p:spPr>
      </p:pic>
      <p:cxnSp>
        <p:nvCxnSpPr>
          <p:cNvPr id="27" name="Straight Connector 26"/>
          <p:cNvCxnSpPr/>
          <p:nvPr userDrawn="1"/>
        </p:nvCxnSpPr>
        <p:spPr>
          <a:xfrm flipH="1">
            <a:off x="5101993" y="5001693"/>
            <a:ext cx="4297680" cy="0"/>
          </a:xfrm>
          <a:prstGeom prst="line">
            <a:avLst/>
          </a:prstGeom>
          <a:noFill/>
          <a:ln w="6350" cap="flat" cmpd="sng" algn="ctr">
            <a:solidFill>
              <a:srgbClr val="FFFFFF">
                <a:lumMod val="75000"/>
              </a:srgbClr>
            </a:solidFill>
            <a:prstDash val="solid"/>
            <a:miter lim="800000"/>
          </a:ln>
          <a:effectLst/>
        </p:spPr>
      </p:cxnSp>
      <p:sp>
        <p:nvSpPr>
          <p:cNvPr id="28" name="Text Placeholder 7"/>
          <p:cNvSpPr>
            <a:spLocks noGrp="1"/>
          </p:cNvSpPr>
          <p:nvPr>
            <p:ph type="body" sz="quarter" idx="15" hasCustomPrompt="1"/>
          </p:nvPr>
        </p:nvSpPr>
        <p:spPr>
          <a:xfrm>
            <a:off x="5101993" y="4005522"/>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29" name="Text Placeholder 9"/>
          <p:cNvSpPr>
            <a:spLocks noGrp="1"/>
          </p:cNvSpPr>
          <p:nvPr>
            <p:ph type="body" sz="quarter" idx="16" hasCustomPrompt="1"/>
          </p:nvPr>
        </p:nvSpPr>
        <p:spPr>
          <a:xfrm>
            <a:off x="5101993" y="5148928"/>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Picture Placeholder 43"/>
          <p:cNvSpPr>
            <a:spLocks noGrp="1" noChangeAspect="1"/>
          </p:cNvSpPr>
          <p:nvPr>
            <p:ph type="pic" sz="quarter" idx="17" hasCustomPrompt="1"/>
          </p:nvPr>
        </p:nvSpPr>
        <p:spPr>
          <a:xfrm>
            <a:off x="2743222" y="3763125"/>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picture here</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3775198"/>
            <a:ext cx="2441852" cy="2057400"/>
          </a:xfrm>
          <a:prstGeom prst="rect">
            <a:avLst/>
          </a:prstGeom>
        </p:spPr>
      </p:pic>
      <p:pic>
        <p:nvPicPr>
          <p:cNvPr id="35" name="Picture 34"/>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3775198"/>
            <a:ext cx="2118201" cy="2057400"/>
          </a:xfrm>
          <a:prstGeom prst="rect">
            <a:avLst/>
          </a:prstGeom>
        </p:spPr>
      </p:pic>
    </p:spTree>
    <p:extLst>
      <p:ext uri="{BB962C8B-B14F-4D97-AF65-F5344CB8AC3E}">
        <p14:creationId xmlns:p14="http://schemas.microsoft.com/office/powerpoint/2010/main" val="141228984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dirty="0">
              <a:solidFill>
                <a:schemeClr val="tx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hasCustomPrompt="1"/>
          </p:nvPr>
        </p:nvSpPr>
        <p:spPr>
          <a:xfrm>
            <a:off x="702000" y="858893"/>
            <a:ext cx="5393999" cy="1164727"/>
          </a:xfrm>
        </p:spPr>
        <p:txBody>
          <a:bodyPr>
            <a:noAutofit/>
          </a:bodyPr>
          <a:lstStyle>
            <a:lvl1pPr marL="0" indent="0">
              <a:buNone/>
              <a:defRPr sz="6000" b="1" i="0">
                <a:solidFill>
                  <a:srgbClr val="263746"/>
                </a:solidFill>
                <a:latin typeface="Arial" panose="020B0604020202020204" pitchFamily="34" charset="0"/>
                <a:cs typeface="Arial" panose="020B0604020202020204" pitchFamily="34" charset="0"/>
              </a:defRPr>
            </a:lvl1pPr>
          </a:lstStyle>
          <a:p>
            <a:pPr lvl="0"/>
            <a:r>
              <a:rPr lang="en-US"/>
              <a:t>Agenda</a:t>
            </a:r>
          </a:p>
        </p:txBody>
      </p:sp>
    </p:spTree>
    <p:extLst>
      <p:ext uri="{BB962C8B-B14F-4D97-AF65-F5344CB8AC3E}">
        <p14:creationId xmlns:p14="http://schemas.microsoft.com/office/powerpoint/2010/main" val="1172518874"/>
      </p:ext>
    </p:extLst>
  </p:cSld>
  <p:clrMapOvr>
    <a:masterClrMapping/>
  </p:clrMapOvr>
  <p:extLst>
    <p:ext uri="{DCECCB84-F9BA-43D5-87BE-67443E8EF086}">
      <p15:sldGuideLst xmlns:p15="http://schemas.microsoft.com/office/powerpoint/2012/main">
        <p15:guide id="3" orient="horz" pos="552"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E7E3C-EB7F-6C83-A3D2-0B920F945011}"/>
              </a:ext>
            </a:extLst>
          </p:cNvPr>
          <p:cNvPicPr>
            <a:picLocks noChangeAspect="1"/>
          </p:cNvPicPr>
          <p:nvPr userDrawn="1"/>
        </p:nvPicPr>
        <p:blipFill rotWithShape="1">
          <a:blip r:embed="rId2"/>
          <a:srcRect l="18510" t="36986" r="37749" b="6357"/>
          <a:stretch/>
        </p:blipFill>
        <p:spPr>
          <a:xfrm flipH="1">
            <a:off x="4331369" y="0"/>
            <a:ext cx="7949477" cy="6858000"/>
          </a:xfrm>
          <a:prstGeom prst="rect">
            <a:avLst/>
          </a:prstGeom>
        </p:spPr>
      </p:pic>
      <p:sp>
        <p:nvSpPr>
          <p:cNvPr id="34" name="Rectangle 33"/>
          <p:cNvSpPr/>
          <p:nvPr userDrawn="1"/>
        </p:nvSpPr>
        <p:spPr>
          <a:xfrm>
            <a:off x="0" y="2"/>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10"/>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dirty="0">
              <a:solidFill>
                <a:schemeClr val="tx1"/>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73367"/>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14750"/>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76501"/>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1</a:t>
            </a:r>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84247"/>
            <a:ext cx="4398305" cy="981435"/>
          </a:xfrm>
          <a:prstGeom prst="rect">
            <a:avLst/>
          </a:prstGeom>
        </p:spPr>
      </p:pic>
      <p:sp>
        <p:nvSpPr>
          <p:cNvPr id="17" name="Footer Placeholder 9"/>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595227541"/>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34812-F4D6-B7FD-B7A0-5E5BFC80E6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818" r="1818"/>
          <a:stretch/>
        </p:blipFill>
        <p:spPr>
          <a:xfrm flipH="1">
            <a:off x="2288788" y="0"/>
            <a:ext cx="9903207"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5/3/2024</a:t>
            </a:fld>
            <a:endParaRPr lang="en-US" dirty="0"/>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2</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9" name="Footer Placeholder 9">
            <a:extLst>
              <a:ext uri="{FF2B5EF4-FFF2-40B4-BE49-F238E27FC236}">
                <a16:creationId xmlns:a16="http://schemas.microsoft.com/office/drawing/2014/main" id="{6BB4411E-768C-AC44-91D2-4BC2680C0D0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90608294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FFBFA3-12D1-5453-0C82-0E416A448D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56" r="22904"/>
          <a:stretch/>
        </p:blipFill>
        <p:spPr>
          <a:xfrm flipH="1">
            <a:off x="5160298" y="0"/>
            <a:ext cx="7520985" cy="6858000"/>
          </a:xfrm>
          <a:prstGeom prst="rect">
            <a:avLst/>
          </a:prstGeom>
        </p:spPr>
      </p:pic>
      <p:sp>
        <p:nvSpPr>
          <p:cNvPr id="34" name="Rectangle 33"/>
          <p:cNvSpPr/>
          <p:nvPr userDrawn="1"/>
        </p:nvSpPr>
        <p:spPr>
          <a:xfrm>
            <a:off x="0"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4138"/>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1" y="6362302"/>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3</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6701FA73-18A3-6140-9D26-E15E8CB59AA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41088947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BACCEE-4974-8850-856E-D3FC9BDD1E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14" r="-2652"/>
          <a:stretch/>
        </p:blipFill>
        <p:spPr>
          <a:xfrm flipH="1">
            <a:off x="2364625" y="-1"/>
            <a:ext cx="9827375" cy="6858001"/>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16" name="Straight Connector 15"/>
          <p:cNvCxnSpPr/>
          <p:nvPr userDrawn="1"/>
        </p:nvCxnSpPr>
        <p:spPr>
          <a:xfrm>
            <a:off x="1062711" y="6360687"/>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11" name="Straight Connector 10"/>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12"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14"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4</a:t>
            </a:r>
          </a:p>
        </p:txBody>
      </p:sp>
      <p:sp>
        <p:nvSpPr>
          <p:cNvPr id="15" name="Footer Placeholder 9">
            <a:extLst>
              <a:ext uri="{FF2B5EF4-FFF2-40B4-BE49-F238E27FC236}">
                <a16:creationId xmlns:a16="http://schemas.microsoft.com/office/drawing/2014/main" id="{C97D6608-AC5E-E443-A598-D56A08C017F3}"/>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7907260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Break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5D3A66-B072-2079-A937-A5F06A19AE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714" b="1714"/>
          <a:stretch/>
        </p:blipFill>
        <p:spPr>
          <a:xfrm flipH="1">
            <a:off x="1529436" y="0"/>
            <a:ext cx="10662564" cy="6858000"/>
          </a:xfrm>
          <a:prstGeom prst="rect">
            <a:avLst/>
          </a:prstGeom>
        </p:spPr>
      </p:pic>
      <p:sp>
        <p:nvSpPr>
          <p:cNvPr id="34" name="Rectangle 33"/>
          <p:cNvSpPr/>
          <p:nvPr userDrawn="1"/>
        </p:nvSpPr>
        <p:spPr>
          <a:xfrm>
            <a:off x="-1" y="1"/>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60687"/>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F37332C5-630C-B046-9E81-CA903A062715}"/>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1499204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12085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b="0" i="0">
                <a:solidFill>
                  <a:srgbClr val="263746"/>
                </a:solidFill>
                <a:latin typeface="Arial" panose="020B0604020202020204" pitchFamily="34" charset="0"/>
                <a:cs typeface="Arial" panose="020B0604020202020204" pitchFamily="34" charset="0"/>
              </a:defRPr>
            </a:lvl1pPr>
            <a:lvl2pPr>
              <a:lnSpc>
                <a:spcPct val="100000"/>
              </a:lnSpc>
              <a:defRPr b="0" i="0">
                <a:solidFill>
                  <a:srgbClr val="263746"/>
                </a:solidFill>
                <a:latin typeface="Arial" panose="020B0604020202020204" pitchFamily="34" charset="0"/>
                <a:cs typeface="Arial" panose="020B0604020202020204" pitchFamily="34" charset="0"/>
              </a:defRPr>
            </a:lvl2pPr>
            <a:lvl3pPr>
              <a:lnSpc>
                <a:spcPct val="100000"/>
              </a:lnSpc>
              <a:defRPr b="0" i="0">
                <a:solidFill>
                  <a:srgbClr val="263746"/>
                </a:solidFill>
                <a:latin typeface="Arial" panose="020B0604020202020204" pitchFamily="34" charset="0"/>
                <a:cs typeface="Arial" panose="020B0604020202020204" pitchFamily="34" charset="0"/>
              </a:defRPr>
            </a:lvl3pPr>
            <a:lvl4pPr>
              <a:lnSpc>
                <a:spcPct val="100000"/>
              </a:lnSpc>
              <a:defRPr b="0" i="0">
                <a:solidFill>
                  <a:srgbClr val="263746"/>
                </a:solidFill>
                <a:latin typeface="Arial" panose="020B0604020202020204" pitchFamily="34" charset="0"/>
                <a:cs typeface="Arial" panose="020B0604020202020204" pitchFamily="34" charset="0"/>
              </a:defRPr>
            </a:lvl4pPr>
            <a:lvl5pPr>
              <a:lnSpc>
                <a:spcPct val="100000"/>
              </a:lnSpc>
              <a:defRPr b="0" i="0">
                <a:solidFill>
                  <a:srgbClr val="26374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134016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046005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option 6">
    <p:spTree>
      <p:nvGrpSpPr>
        <p:cNvPr id="1" name=""/>
        <p:cNvGrpSpPr/>
        <p:nvPr/>
      </p:nvGrpSpPr>
      <p:grpSpPr>
        <a:xfrm>
          <a:off x="0" y="0"/>
          <a:ext cx="0" cy="0"/>
          <a:chOff x="0" y="0"/>
          <a:chExt cx="0" cy="0"/>
        </a:xfrm>
      </p:grpSpPr>
      <p:pic>
        <p:nvPicPr>
          <p:cNvPr id="15" name="Picture 14" descr="A person sitting at a table&#10;&#10;Description automatically generated with low confidence">
            <a:extLst>
              <a:ext uri="{FF2B5EF4-FFF2-40B4-BE49-F238E27FC236}">
                <a16:creationId xmlns:a16="http://schemas.microsoft.com/office/drawing/2014/main" id="{9CA0FEE6-2E13-184B-8217-3AB4D79CF579}"/>
              </a:ext>
            </a:extLst>
          </p:cNvPr>
          <p:cNvPicPr>
            <a:picLocks/>
          </p:cNvPicPr>
          <p:nvPr/>
        </p:nvPicPr>
        <p:blipFill rotWithShape="1">
          <a:blip r:embed="rId2" cstate="screen">
            <a:extLst>
              <a:ext uri="{28A0092B-C50C-407E-A947-70E740481C1C}">
                <a14:useLocalDpi xmlns:a14="http://schemas.microsoft.com/office/drawing/2010/main"/>
              </a:ext>
            </a:extLst>
          </a:blip>
          <a:srcRect r="9954" b="23986"/>
          <a:stretch/>
        </p:blipFill>
        <p:spPr>
          <a:xfrm>
            <a:off x="0" y="0"/>
            <a:ext cx="12192000" cy="6858000"/>
          </a:xfrm>
          <a:prstGeom prst="rect">
            <a:avLst/>
          </a:prstGeom>
        </p:spPr>
      </p:pic>
      <p:sp>
        <p:nvSpPr>
          <p:cNvPr id="22" name="Rectangle 21"/>
          <p:cNvSpPr/>
          <p:nvPr/>
        </p:nvSpPr>
        <p:spPr>
          <a:xfrm>
            <a:off x="-95003" y="-8239"/>
            <a:ext cx="12302972" cy="6892709"/>
          </a:xfrm>
          <a:prstGeom prst="rect">
            <a:avLst/>
          </a:prstGeom>
          <a:gradFill>
            <a:gsLst>
              <a:gs pos="0">
                <a:srgbClr val="263746">
                  <a:lumMod val="69000"/>
                </a:srgbClr>
              </a:gs>
              <a:gs pos="42980">
                <a:srgbClr val="1E2C37">
                  <a:alpha val="74804"/>
                  <a:lumMod val="75000"/>
                </a:srgbClr>
              </a:gs>
              <a:gs pos="70000">
                <a:srgbClr val="263746">
                  <a:alpha val="0"/>
                  <a:lumMod val="85111"/>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64425"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Footer Placeholder 9">
            <a:extLst>
              <a:ext uri="{FF2B5EF4-FFF2-40B4-BE49-F238E27FC236}">
                <a16:creationId xmlns:a16="http://schemas.microsoft.com/office/drawing/2014/main" id="{F0410C82-E718-7E4E-AD28-C46797D65F17}"/>
              </a:ext>
            </a:extLst>
          </p:cNvPr>
          <p:cNvSpPr txBox="1">
            <a:spLocks/>
          </p:cNvSpPr>
          <p:nvPr/>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pic>
        <p:nvPicPr>
          <p:cNvPr id="12" name="Picture 11">
            <a:extLst>
              <a:ext uri="{FF2B5EF4-FFF2-40B4-BE49-F238E27FC236}">
                <a16:creationId xmlns:a16="http://schemas.microsoft.com/office/drawing/2014/main" id="{9FF45F5A-6BC5-CD4A-BF8A-4B33311D4B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0748A609-D709-E24A-971D-BC438B97E7FE}"/>
              </a:ext>
            </a:extLst>
          </p:cNvPr>
          <p:cNvSpPr txBox="1"/>
          <p:nvPr/>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304587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17" name="Rectangle 16"/>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19" name="Rectangle 18"/>
          <p:cNvSpPr/>
          <p:nvPr userDrawn="1"/>
        </p:nvSpPr>
        <p:spPr>
          <a:xfrm>
            <a:off x="8346022"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22" name="Picture Placeholder 6"/>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1230" y="1654175"/>
            <a:ext cx="2184400" cy="2182813"/>
          </a:xfrm>
          <a:prstGeom prst="ellipse">
            <a:avLst/>
          </a:prstGeom>
        </p:spPr>
        <p:txBody>
          <a:bodyPr/>
          <a:lstStyle>
            <a:lvl1pPr marL="0" indent="0" algn="ctr">
              <a:buNone/>
              <a:defRPr sz="1400">
                <a:solidFill>
                  <a:schemeClr val="bg1"/>
                </a:solidFill>
              </a:defRPr>
            </a:lvl1pPr>
          </a:lstStyle>
          <a:p>
            <a:r>
              <a:rPr lang="en-US" dirty="0"/>
              <a:t>Insert picture</a:t>
            </a:r>
          </a:p>
        </p:txBody>
      </p:sp>
      <p:sp>
        <p:nvSpPr>
          <p:cNvPr id="24" name="Picture Placeholder 5"/>
          <p:cNvSpPr>
            <a:spLocks noGrp="1"/>
          </p:cNvSpPr>
          <p:nvPr>
            <p:ph type="pic" sz="quarter" idx="14" hasCustomPrompt="1"/>
          </p:nvPr>
        </p:nvSpPr>
        <p:spPr>
          <a:xfrm>
            <a:off x="8850375" y="1654175"/>
            <a:ext cx="2184400" cy="2182813"/>
          </a:xfrm>
          <a:prstGeom prst="ellipse">
            <a:avLst/>
          </a:prstGeom>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761988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Helvetica" charset="0"/>
                <a:ea typeface="Helvetica" charset="0"/>
                <a:cs typeface="Helvetica" charset="0"/>
              </a:defRPr>
            </a:lvl1pPr>
          </a:lstStyle>
          <a:p>
            <a:r>
              <a:rPr lang="en-US" dirty="0"/>
              <a:t>Click icon to add chart</a:t>
            </a:r>
          </a:p>
        </p:txBody>
      </p:sp>
      <p:sp>
        <p:nvSpPr>
          <p:cNvPr id="42" name="Rectangle 41"/>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PROBLEM</a:t>
            </a:r>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SOLUTION</a:t>
            </a:r>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OUTCOME</a:t>
            </a:r>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041737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Arial" panose="020B0604020202020204" pitchFamily="34" charset="0"/>
                <a:ea typeface="Arial" panose="020B0604020202020204" pitchFamily="34" charset="0"/>
                <a:cs typeface="Arial" panose="020B0604020202020204" pitchFamily="34" charset="0"/>
              </a:defRPr>
            </a:lvl1pPr>
          </a:lstStyle>
          <a:p>
            <a:r>
              <a:rPr lang="en-US" err="1"/>
              <a:t>Nulla</a:t>
            </a:r>
            <a:r>
              <a:rPr lang="en-US"/>
              <a:t> </a:t>
            </a:r>
            <a:r>
              <a:rPr lang="en-US" err="1"/>
              <a:t>sagittis</a:t>
            </a:r>
            <a:r>
              <a:rPr lang="en-US"/>
              <a:t> sit </a:t>
            </a:r>
            <a:r>
              <a:rPr lang="en-US" err="1"/>
              <a:t>amet</a:t>
            </a:r>
            <a:r>
              <a:rPr lang="en-US"/>
              <a:t> </a:t>
            </a:r>
            <a:r>
              <a:rPr lang="en-US" err="1"/>
              <a:t>nisl</a:t>
            </a:r>
            <a:r>
              <a:rPr lang="en-US"/>
              <a:t> </a:t>
            </a:r>
            <a:r>
              <a:rPr lang="en-US" err="1"/>
              <a:t>sed</a:t>
            </a:r>
            <a:r>
              <a:rPr lang="en-US"/>
              <a:t> </a:t>
            </a:r>
            <a:r>
              <a:rPr lang="en-US" err="1"/>
              <a:t>rhoncus</a:t>
            </a:r>
            <a:r>
              <a:rPr lang="en-US"/>
              <a:t>. </a:t>
            </a:r>
            <a:r>
              <a:rPr lang="en-US" err="1"/>
              <a:t>Suspendisse</a:t>
            </a:r>
            <a:r>
              <a:rPr lang="en-US"/>
              <a:t> semper </a:t>
            </a:r>
            <a:r>
              <a:rPr lang="en-US" err="1"/>
              <a:t>leo</a:t>
            </a:r>
            <a:r>
              <a:rPr lang="en-US"/>
              <a:t> </a:t>
            </a:r>
            <a:r>
              <a:rPr lang="en-US" err="1"/>
              <a:t>quis</a:t>
            </a:r>
            <a:r>
              <a:rPr lang="en-US"/>
              <a:t> </a:t>
            </a:r>
            <a:r>
              <a:rPr lang="en-US" err="1"/>
              <a:t>urna</a:t>
            </a:r>
            <a:r>
              <a:rPr lang="en-US"/>
              <a:t> </a:t>
            </a:r>
            <a:r>
              <a:rPr lang="en-US" err="1"/>
              <a:t>placerat</a:t>
            </a:r>
            <a:r>
              <a:rPr lang="en-US"/>
              <a:t>, </a:t>
            </a:r>
            <a:r>
              <a:rPr lang="en-US" err="1"/>
              <a:t>facilisis</a:t>
            </a:r>
            <a:r>
              <a:rPr lang="en-US"/>
              <a:t> </a:t>
            </a:r>
            <a:r>
              <a:rPr lang="en-US" err="1"/>
              <a:t>dignissim</a:t>
            </a:r>
            <a:r>
              <a:rPr lang="en-US"/>
              <a:t> </a:t>
            </a:r>
            <a:r>
              <a:rPr lang="en-US" err="1"/>
              <a:t>sapien</a:t>
            </a:r>
            <a:r>
              <a:rPr lang="en-US"/>
              <a:t> </a:t>
            </a:r>
            <a:r>
              <a:rPr lang="en-US" err="1"/>
              <a:t>ultricies</a:t>
            </a:r>
            <a:r>
              <a:rPr lang="en-US"/>
              <a:t>. </a:t>
            </a:r>
            <a:r>
              <a:rPr lang="en-US" err="1"/>
              <a:t>Quisque</a:t>
            </a:r>
            <a:r>
              <a:rPr lang="en-US"/>
              <a:t> </a:t>
            </a:r>
            <a:r>
              <a:rPr lang="en-US" err="1"/>
              <a:t>ut</a:t>
            </a:r>
            <a:r>
              <a:rPr lang="en-US"/>
              <a:t> </a:t>
            </a:r>
            <a:r>
              <a:rPr lang="en-US" err="1"/>
              <a:t>nulla</a:t>
            </a:r>
            <a:r>
              <a:rPr lang="en-US"/>
              <a:t> </a:t>
            </a:r>
            <a:r>
              <a:rPr lang="en-US" err="1"/>
              <a:t>interdum</a:t>
            </a:r>
            <a:r>
              <a:rPr lang="en-US"/>
              <a:t>, </a:t>
            </a:r>
            <a:r>
              <a:rPr lang="en-US" err="1"/>
              <a:t>commodo</a:t>
            </a:r>
            <a:r>
              <a:rPr lang="en-US"/>
              <a:t> lacus in, dictum </a:t>
            </a:r>
            <a:r>
              <a:rPr lang="en-US" err="1"/>
              <a:t>sapien</a:t>
            </a:r>
            <a:r>
              <a:rPr lang="en-US"/>
              <a:t>. Maecenas </a:t>
            </a:r>
            <a:r>
              <a:rPr lang="en-US" err="1"/>
              <a:t>orci</a:t>
            </a:r>
            <a:r>
              <a:rPr lang="en-US"/>
              <a:t> </a:t>
            </a:r>
            <a:r>
              <a:rPr lang="en-US" err="1"/>
              <a:t>tortor</a:t>
            </a:r>
            <a:r>
              <a:rPr lang="en-US"/>
              <a:t>, </a:t>
            </a:r>
            <a:r>
              <a:rPr lang="en-US" err="1"/>
              <a:t>scelerisque</a:t>
            </a:r>
            <a:r>
              <a:rPr lang="en-US"/>
              <a:t> sit </a:t>
            </a:r>
            <a:r>
              <a:rPr lang="en-US" err="1"/>
              <a:t>amet</a:t>
            </a:r>
            <a:r>
              <a:rPr lang="en-US"/>
              <a:t> </a:t>
            </a:r>
            <a:r>
              <a:rPr lang="en-US" err="1"/>
              <a:t>risus</a:t>
            </a:r>
            <a:r>
              <a:rPr lang="en-US"/>
              <a:t> </a:t>
            </a:r>
            <a:r>
              <a:rPr lang="en-US" err="1"/>
              <a:t>eu</a:t>
            </a:r>
            <a:r>
              <a:rPr lang="en-US"/>
              <a:t>, </a:t>
            </a:r>
            <a:r>
              <a:rPr lang="en-US" err="1"/>
              <a:t>tempor</a:t>
            </a:r>
            <a:r>
              <a:rPr lang="en-US"/>
              <a:t> </a:t>
            </a:r>
            <a:r>
              <a:rPr lang="en-US" err="1"/>
              <a:t>elementum</a:t>
            </a:r>
            <a:r>
              <a:rPr lang="en-US"/>
              <a:t> </a:t>
            </a:r>
            <a:r>
              <a:rPr lang="en-US" err="1"/>
              <a:t>elit</a:t>
            </a:r>
            <a:r>
              <a:rPr lang="en-US"/>
              <a:t>.</a:t>
            </a:r>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Individual name here.</a:t>
            </a:r>
          </a:p>
        </p:txBody>
      </p:sp>
      <p:cxnSp>
        <p:nvCxnSpPr>
          <p:cNvPr id="23" name="Straight Connector 22"/>
          <p:cNvCxnSpPr/>
          <p:nvPr userDrawn="1"/>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a:t>Individual title can go here.</a:t>
            </a:r>
          </a:p>
        </p:txBody>
      </p:sp>
      <p:cxnSp>
        <p:nvCxnSpPr>
          <p:cNvPr id="16" name="Straight Connector 15"/>
          <p:cNvCxnSpPr/>
          <p:nvPr userDrawn="1"/>
        </p:nvCxnSpPr>
        <p:spPr>
          <a:xfrm>
            <a:off x="1062711" y="6352523"/>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31391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Blue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14AC96-A734-9B44-8727-99F1799B4E42}"/>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3540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Navy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D714E-3AAB-A44E-B842-58FA1D691582}"/>
              </a:ext>
            </a:extLst>
          </p:cNvPr>
          <p:cNvSpPr/>
          <p:nvPr userDrawn="1"/>
        </p:nvSpPr>
        <p:spPr>
          <a:xfrm>
            <a:off x="0" y="-3629"/>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17792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amp;A or Oth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p:nvPr>
        </p:nvSpPr>
        <p:spPr>
          <a:xfrm>
            <a:off x="2717937" y="2070270"/>
            <a:ext cx="7027222" cy="2602091"/>
          </a:xfrm>
        </p:spPr>
        <p:txBody>
          <a:bodyPr anchor="ctr">
            <a:noAutofit/>
          </a:bodyPr>
          <a:lstStyle>
            <a:lvl1pPr marL="0" indent="0" algn="ctr">
              <a:buNone/>
              <a:defRPr sz="7500" b="1" i="0">
                <a:solidFill>
                  <a:schemeClr val="bg1"/>
                </a:solidFill>
                <a:latin typeface="Arial" panose="020B0604020202020204" pitchFamily="34" charset="0"/>
                <a:cs typeface="Arial" panose="020B0604020202020204" pitchFamily="34" charset="0"/>
              </a:defRPr>
            </a:lvl1pPr>
          </a:lstStyle>
          <a:p>
            <a:pPr lvl="0"/>
            <a:endParaRPr lang="en-US"/>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1956524918"/>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17" name="Footer Placeholder 9"/>
          <p:cNvSpPr txBox="1">
            <a:spLocks/>
          </p:cNvSpPr>
          <p:nvPr userDrawn="1"/>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a:t>Click to add content</a:t>
            </a:r>
          </a:p>
        </p:txBody>
      </p:sp>
    </p:spTree>
    <p:extLst>
      <p:ext uri="{BB962C8B-B14F-4D97-AF65-F5344CB8AC3E}">
        <p14:creationId xmlns:p14="http://schemas.microsoft.com/office/powerpoint/2010/main" val="19090093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Slide cobranded">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17" name="Footer Placeholder 9"/>
          <p:cNvSpPr txBox="1">
            <a:spLocks/>
          </p:cNvSpPr>
          <p:nvPr userDrawn="1"/>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a:t>Click to add content</a:t>
            </a:r>
          </a:p>
        </p:txBody>
      </p:sp>
      <p:pic>
        <p:nvPicPr>
          <p:cNvPr id="9" name="Picture 8">
            <a:extLst>
              <a:ext uri="{FF2B5EF4-FFF2-40B4-BE49-F238E27FC236}">
                <a16:creationId xmlns:a16="http://schemas.microsoft.com/office/drawing/2014/main" id="{A6A298FE-2102-3F47-9195-32DEC54A20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298073"/>
            <a:ext cx="1962249" cy="1010855"/>
          </a:xfrm>
          <a:prstGeom prst="rect">
            <a:avLst/>
          </a:prstGeom>
        </p:spPr>
      </p:pic>
      <p:sp>
        <p:nvSpPr>
          <p:cNvPr id="10" name="Picture Placeholder 6">
            <a:extLst>
              <a:ext uri="{FF2B5EF4-FFF2-40B4-BE49-F238E27FC236}">
                <a16:creationId xmlns:a16="http://schemas.microsoft.com/office/drawing/2014/main" id="{138C9C44-B0DB-2A41-A708-6A10206E5AA5}"/>
              </a:ext>
            </a:extLst>
          </p:cNvPr>
          <p:cNvSpPr>
            <a:spLocks noGrp="1"/>
          </p:cNvSpPr>
          <p:nvPr>
            <p:ph type="pic" sz="quarter" idx="13" hasCustomPrompt="1"/>
          </p:nvPr>
        </p:nvSpPr>
        <p:spPr>
          <a:xfrm>
            <a:off x="2674938" y="542925"/>
            <a:ext cx="1752600" cy="566738"/>
          </a:xfrm>
          <a:ln>
            <a:noFill/>
            <a:prstDash val="sysDash"/>
          </a:ln>
        </p:spPr>
        <p:txBody>
          <a:bodyPr anchor="ct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dirty="0"/>
              <a:t>INSERT LOGO HERE</a:t>
            </a:r>
          </a:p>
        </p:txBody>
      </p:sp>
      <p:cxnSp>
        <p:nvCxnSpPr>
          <p:cNvPr id="11" name="Straight Connector 10">
            <a:extLst>
              <a:ext uri="{FF2B5EF4-FFF2-40B4-BE49-F238E27FC236}">
                <a16:creationId xmlns:a16="http://schemas.microsoft.com/office/drawing/2014/main" id="{98B0F43B-E86D-AB4F-B956-C869B8BFDAA1}"/>
              </a:ext>
            </a:extLst>
          </p:cNvPr>
          <p:cNvCxnSpPr/>
          <p:nvPr userDrawn="1"/>
        </p:nvCxnSpPr>
        <p:spPr>
          <a:xfrm>
            <a:off x="2419519" y="501706"/>
            <a:ext cx="0" cy="624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085545"/>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29B1C9-5617-85A2-27AB-062DDA7667B4}"/>
              </a:ext>
            </a:extLst>
          </p:cNvPr>
          <p:cNvSpPr>
            <a:spLocks noGrp="1"/>
          </p:cNvSpPr>
          <p:nvPr>
            <p:ph type="dt" sz="half" idx="10"/>
          </p:nvPr>
        </p:nvSpPr>
        <p:spPr/>
        <p:txBody>
          <a:bodyPr/>
          <a:lstStyle/>
          <a:p>
            <a:fld id="{C6DF0B2F-0B55-4F6C-AEC8-3FB3430DDB0B}" type="datetimeFigureOut">
              <a:rPr lang="en-US" smtClean="0"/>
              <a:t>5/3/2024</a:t>
            </a:fld>
            <a:endParaRPr lang="en-US"/>
          </a:p>
        </p:txBody>
      </p:sp>
      <p:sp>
        <p:nvSpPr>
          <p:cNvPr id="3" name="Footer Placeholder 2">
            <a:extLst>
              <a:ext uri="{FF2B5EF4-FFF2-40B4-BE49-F238E27FC236}">
                <a16:creationId xmlns:a16="http://schemas.microsoft.com/office/drawing/2014/main" id="{F0A9BFE2-AC7C-FB33-ACB2-E9617808CC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AA7254-C16F-1891-3CF5-324C422CC74B}"/>
              </a:ext>
            </a:extLst>
          </p:cNvPr>
          <p:cNvSpPr>
            <a:spLocks noGrp="1"/>
          </p:cNvSpPr>
          <p:nvPr>
            <p:ph type="sldNum" sz="quarter" idx="12"/>
          </p:nvPr>
        </p:nvSpPr>
        <p:spPr/>
        <p:txBody>
          <a:bodyPr/>
          <a:lstStyle/>
          <a:p>
            <a:fld id="{46DACCB4-35D7-400B-83CE-7A08A3419808}" type="slidenum">
              <a:rPr lang="en-US" smtClean="0"/>
              <a:t>‹#›</a:t>
            </a:fld>
            <a:endParaRPr lang="en-US"/>
          </a:p>
        </p:txBody>
      </p:sp>
    </p:spTree>
    <p:extLst>
      <p:ext uri="{BB962C8B-B14F-4D97-AF65-F5344CB8AC3E}">
        <p14:creationId xmlns:p14="http://schemas.microsoft.com/office/powerpoint/2010/main" val="616948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24"/>
          <p:cNvSpPr>
            <a:spLocks noGrp="1"/>
          </p:cNvSpPr>
          <p:nvPr>
            <p:ph type="sldNum" sz="quarter" idx="4"/>
          </p:nvPr>
        </p:nvSpPr>
        <p:spPr>
          <a:xfrm>
            <a:off x="9200111" y="6492876"/>
            <a:ext cx="2844800" cy="365125"/>
          </a:xfrm>
          <a:prstGeom prst="rect">
            <a:avLst/>
          </a:prstGeom>
        </p:spPr>
        <p:txBody>
          <a:bodyPr vert="horz" lIns="91440" tIns="45720" rIns="91440" bIns="45720" rtlCol="0" anchor="ctr"/>
          <a:lstStyle>
            <a:lvl1pPr algn="r">
              <a:defRPr sz="1000" b="0">
                <a:solidFill>
                  <a:schemeClr val="tx1"/>
                </a:solidFill>
                <a:latin typeface="Calibri" panose="020F0502020204030204" pitchFamily="34" charset="0"/>
                <a:ea typeface="ＭＳ Ｐゴシック" pitchFamily="34" charset="-128"/>
                <a:cs typeface="+mn-cs"/>
              </a:defRPr>
            </a:lvl1pPr>
          </a:lstStyle>
          <a:p>
            <a:pPr>
              <a:defRPr/>
            </a:pPr>
            <a:fld id="{FA5A8862-80C2-408A-8382-EBC73C318804}" type="slidenum">
              <a:rPr lang="en-US" smtClean="0"/>
              <a:pPr>
                <a:defRPr/>
              </a:pPr>
              <a:t>‹#›</a:t>
            </a:fld>
            <a:endParaRPr lang="en-US" dirty="0"/>
          </a:p>
        </p:txBody>
      </p:sp>
    </p:spTree>
    <p:extLst>
      <p:ext uri="{BB962C8B-B14F-4D97-AF65-F5344CB8AC3E}">
        <p14:creationId xmlns:p14="http://schemas.microsoft.com/office/powerpoint/2010/main" val="2939351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option 4">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Footer Placeholder 9">
            <a:extLst>
              <a:ext uri="{FF2B5EF4-FFF2-40B4-BE49-F238E27FC236}">
                <a16:creationId xmlns:a16="http://schemas.microsoft.com/office/drawing/2014/main" id="{71EE6897-A251-574C-AE3A-024741CC4426}"/>
              </a:ext>
            </a:extLst>
          </p:cNvPr>
          <p:cNvSpPr txBox="1">
            <a:spLocks/>
          </p:cNvSpPr>
          <p:nvPr/>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pic>
        <p:nvPicPr>
          <p:cNvPr id="11" name="Picture 10">
            <a:extLst>
              <a:ext uri="{FF2B5EF4-FFF2-40B4-BE49-F238E27FC236}">
                <a16:creationId xmlns:a16="http://schemas.microsoft.com/office/drawing/2014/main" id="{668DB365-7082-A54E-B306-6D813B29C2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5" name="TextBox 14">
            <a:extLst>
              <a:ext uri="{FF2B5EF4-FFF2-40B4-BE49-F238E27FC236}">
                <a16:creationId xmlns:a16="http://schemas.microsoft.com/office/drawing/2014/main" id="{06BD3C1E-8FF5-0347-9565-BF61929930B5}"/>
              </a:ext>
            </a:extLst>
          </p:cNvPr>
          <p:cNvSpPr txBox="1"/>
          <p:nvPr/>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4595067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sp>
        <p:nvSpPr>
          <p:cNvPr id="3" name="Title 1"/>
          <p:cNvSpPr txBox="1">
            <a:spLocks/>
          </p:cNvSpPr>
          <p:nvPr userDrawn="1"/>
        </p:nvSpPr>
        <p:spPr>
          <a:xfrm>
            <a:off x="609600" y="1"/>
            <a:ext cx="8940800" cy="687897"/>
          </a:xfrm>
          <a:prstGeom prst="rect">
            <a:avLst/>
          </a:prstGeom>
        </p:spPr>
        <p:txBody>
          <a:bodyPr anchor="ctr"/>
          <a:lstStyle>
            <a:lvl1pPr algn="l" rtl="0" eaLnBrk="1" fontAlgn="base" hangingPunct="1">
              <a:spcBef>
                <a:spcPct val="0"/>
              </a:spcBef>
              <a:spcAft>
                <a:spcPct val="0"/>
              </a:spcAft>
              <a:defRPr sz="2000" b="1">
                <a:solidFill>
                  <a:schemeClr val="bg1"/>
                </a:solidFill>
                <a:latin typeface="Calibri" panose="020F0502020204030204" pitchFamily="34" charset="0"/>
                <a:ea typeface="+mj-ea"/>
                <a:cs typeface="Arial" pitchFamily="34" charset="0"/>
              </a:defRPr>
            </a:lvl1pPr>
            <a:lvl2pPr algn="l" rtl="0" eaLnBrk="1" fontAlgn="base" hangingPunct="1">
              <a:spcBef>
                <a:spcPct val="0"/>
              </a:spcBef>
              <a:spcAft>
                <a:spcPct val="0"/>
              </a:spcAft>
              <a:defRPr sz="3500">
                <a:solidFill>
                  <a:schemeClr val="tx1"/>
                </a:solidFill>
                <a:latin typeface="Arial" charset="0"/>
                <a:cs typeface="Arial" charset="0"/>
              </a:defRPr>
            </a:lvl2pPr>
            <a:lvl3pPr algn="l" rtl="0" eaLnBrk="1" fontAlgn="base" hangingPunct="1">
              <a:spcBef>
                <a:spcPct val="0"/>
              </a:spcBef>
              <a:spcAft>
                <a:spcPct val="0"/>
              </a:spcAft>
              <a:defRPr sz="3500">
                <a:solidFill>
                  <a:schemeClr val="tx1"/>
                </a:solidFill>
                <a:latin typeface="Arial" charset="0"/>
                <a:cs typeface="Arial" charset="0"/>
              </a:defRPr>
            </a:lvl3pPr>
            <a:lvl4pPr algn="l" rtl="0" eaLnBrk="1" fontAlgn="base" hangingPunct="1">
              <a:spcBef>
                <a:spcPct val="0"/>
              </a:spcBef>
              <a:spcAft>
                <a:spcPct val="0"/>
              </a:spcAft>
              <a:defRPr sz="3500">
                <a:solidFill>
                  <a:schemeClr val="tx1"/>
                </a:solidFill>
                <a:latin typeface="Arial" charset="0"/>
                <a:cs typeface="Arial" charset="0"/>
              </a:defRPr>
            </a:lvl4pPr>
            <a:lvl5pPr algn="l" rtl="0" eaLnBrk="1" fontAlgn="base" hangingPunct="1">
              <a:spcBef>
                <a:spcPct val="0"/>
              </a:spcBef>
              <a:spcAft>
                <a:spcPct val="0"/>
              </a:spcAft>
              <a:defRPr sz="3500">
                <a:solidFill>
                  <a:schemeClr val="tx1"/>
                </a:solidFill>
                <a:latin typeface="Arial" charset="0"/>
                <a:cs typeface="Arial" charset="0"/>
              </a:defRPr>
            </a:lvl5pPr>
            <a:lvl6pPr marL="457200" algn="l" rtl="0" eaLnBrk="1" fontAlgn="base" hangingPunct="1">
              <a:spcBef>
                <a:spcPct val="0"/>
              </a:spcBef>
              <a:spcAft>
                <a:spcPct val="0"/>
              </a:spcAft>
              <a:defRPr sz="3500">
                <a:solidFill>
                  <a:schemeClr val="bg1"/>
                </a:solidFill>
                <a:latin typeface="Arial Narrow" pitchFamily="34" charset="0"/>
              </a:defRPr>
            </a:lvl6pPr>
            <a:lvl7pPr marL="914400" algn="l" rtl="0" eaLnBrk="1" fontAlgn="base" hangingPunct="1">
              <a:spcBef>
                <a:spcPct val="0"/>
              </a:spcBef>
              <a:spcAft>
                <a:spcPct val="0"/>
              </a:spcAft>
              <a:defRPr sz="3500">
                <a:solidFill>
                  <a:schemeClr val="bg1"/>
                </a:solidFill>
                <a:latin typeface="Arial Narrow" pitchFamily="34" charset="0"/>
              </a:defRPr>
            </a:lvl7pPr>
            <a:lvl8pPr marL="1371600" algn="l" rtl="0" eaLnBrk="1" fontAlgn="base" hangingPunct="1">
              <a:spcBef>
                <a:spcPct val="0"/>
              </a:spcBef>
              <a:spcAft>
                <a:spcPct val="0"/>
              </a:spcAft>
              <a:defRPr sz="3500">
                <a:solidFill>
                  <a:schemeClr val="bg1"/>
                </a:solidFill>
                <a:latin typeface="Arial Narrow" pitchFamily="34" charset="0"/>
              </a:defRPr>
            </a:lvl8pPr>
            <a:lvl9pPr marL="1828800" algn="l" rtl="0" eaLnBrk="1" fontAlgn="base" hangingPunct="1">
              <a:spcBef>
                <a:spcPct val="0"/>
              </a:spcBef>
              <a:spcAft>
                <a:spcPct val="0"/>
              </a:spcAft>
              <a:defRPr sz="3500">
                <a:solidFill>
                  <a:schemeClr val="bg1"/>
                </a:solidFill>
                <a:latin typeface="Arial Narrow" pitchFamily="34" charset="0"/>
              </a:defRPr>
            </a:lvl9pPr>
          </a:lstStyle>
          <a:p>
            <a:r>
              <a:rPr lang="en-US" sz="2000" kern="0" dirty="0"/>
              <a:t>8,000 Days</a:t>
            </a:r>
          </a:p>
        </p:txBody>
      </p:sp>
      <p:sp>
        <p:nvSpPr>
          <p:cNvPr id="4" name="Slide Number Placeholder 24"/>
          <p:cNvSpPr>
            <a:spLocks noGrp="1"/>
          </p:cNvSpPr>
          <p:nvPr>
            <p:ph type="sldNum" sz="quarter" idx="4"/>
          </p:nvPr>
        </p:nvSpPr>
        <p:spPr>
          <a:xfrm>
            <a:off x="9200111" y="6492876"/>
            <a:ext cx="2844800" cy="365125"/>
          </a:xfrm>
          <a:prstGeom prst="rect">
            <a:avLst/>
          </a:prstGeom>
        </p:spPr>
        <p:txBody>
          <a:bodyPr vert="horz" lIns="91440" tIns="45720" rIns="91440" bIns="45720" rtlCol="0" anchor="ctr"/>
          <a:lstStyle>
            <a:lvl1pPr algn="r">
              <a:defRPr sz="1000" b="0">
                <a:solidFill>
                  <a:schemeClr val="tx1"/>
                </a:solidFill>
                <a:latin typeface="Calibri" panose="020F0502020204030204" pitchFamily="34" charset="0"/>
                <a:ea typeface="ＭＳ Ｐゴシック" pitchFamily="34" charset="-128"/>
                <a:cs typeface="+mn-cs"/>
              </a:defRPr>
            </a:lvl1pPr>
          </a:lstStyle>
          <a:p>
            <a:pPr>
              <a:defRPr/>
            </a:pPr>
            <a:fld id="{FA5A8862-80C2-408A-8382-EBC73C318804}" type="slidenum">
              <a:rPr lang="en-US" smtClean="0"/>
              <a:pPr>
                <a:defRPr/>
              </a:pPr>
              <a:t>‹#›</a:t>
            </a:fld>
            <a:endParaRPr lang="en-US" dirty="0"/>
          </a:p>
        </p:txBody>
      </p:sp>
    </p:spTree>
    <p:extLst>
      <p:ext uri="{BB962C8B-B14F-4D97-AF65-F5344CB8AC3E}">
        <p14:creationId xmlns:p14="http://schemas.microsoft.com/office/powerpoint/2010/main" val="31229571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opic layout">
    <p:spTree>
      <p:nvGrpSpPr>
        <p:cNvPr id="1" name=""/>
        <p:cNvGrpSpPr/>
        <p:nvPr/>
      </p:nvGrpSpPr>
      <p:grpSpPr>
        <a:xfrm>
          <a:off x="0" y="0"/>
          <a:ext cx="0" cy="0"/>
          <a:chOff x="0" y="0"/>
          <a:chExt cx="0" cy="0"/>
        </a:xfrm>
      </p:grpSpPr>
      <p:sp>
        <p:nvSpPr>
          <p:cNvPr id="3" name="Title 1"/>
          <p:cNvSpPr txBox="1">
            <a:spLocks/>
          </p:cNvSpPr>
          <p:nvPr userDrawn="1"/>
        </p:nvSpPr>
        <p:spPr>
          <a:xfrm>
            <a:off x="546524" y="0"/>
            <a:ext cx="8940800" cy="687388"/>
          </a:xfrm>
          <a:prstGeom prst="rect">
            <a:avLst/>
          </a:prstGeom>
        </p:spPr>
        <p:txBody>
          <a:bodyPr anchor="ctr"/>
          <a:lstStyle>
            <a:lvl1pPr algn="l" rtl="0" fontAlgn="base">
              <a:spcBef>
                <a:spcPct val="0"/>
              </a:spcBef>
              <a:spcAft>
                <a:spcPct val="0"/>
              </a:spcAft>
              <a:defRPr sz="2000" b="1">
                <a:solidFill>
                  <a:schemeClr val="bg1"/>
                </a:solidFill>
                <a:latin typeface="Calibri" panose="020F0502020204030204" pitchFamily="34" charset="0"/>
                <a:ea typeface="+mj-ea"/>
                <a:cs typeface="Arial" pitchFamily="34" charset="0"/>
              </a:defRPr>
            </a:lvl1pPr>
            <a:lvl2pPr algn="l" rtl="0" fontAlgn="base">
              <a:spcBef>
                <a:spcPct val="0"/>
              </a:spcBef>
              <a:spcAft>
                <a:spcPct val="0"/>
              </a:spcAft>
              <a:defRPr sz="3500">
                <a:solidFill>
                  <a:schemeClr val="tx1"/>
                </a:solidFill>
                <a:latin typeface="Arial" charset="0"/>
                <a:cs typeface="Arial" charset="0"/>
              </a:defRPr>
            </a:lvl2pPr>
            <a:lvl3pPr algn="l" rtl="0" fontAlgn="base">
              <a:spcBef>
                <a:spcPct val="0"/>
              </a:spcBef>
              <a:spcAft>
                <a:spcPct val="0"/>
              </a:spcAft>
              <a:defRPr sz="3500">
                <a:solidFill>
                  <a:schemeClr val="tx1"/>
                </a:solidFill>
                <a:latin typeface="Arial" charset="0"/>
                <a:cs typeface="Arial" charset="0"/>
              </a:defRPr>
            </a:lvl3pPr>
            <a:lvl4pPr algn="l" rtl="0" fontAlgn="base">
              <a:spcBef>
                <a:spcPct val="0"/>
              </a:spcBef>
              <a:spcAft>
                <a:spcPct val="0"/>
              </a:spcAft>
              <a:defRPr sz="3500">
                <a:solidFill>
                  <a:schemeClr val="tx1"/>
                </a:solidFill>
                <a:latin typeface="Arial" charset="0"/>
                <a:cs typeface="Arial" charset="0"/>
              </a:defRPr>
            </a:lvl4pPr>
            <a:lvl5pPr algn="l" rtl="0" fontAlgn="base">
              <a:spcBef>
                <a:spcPct val="0"/>
              </a:spcBef>
              <a:spcAft>
                <a:spcPct val="0"/>
              </a:spcAft>
              <a:defRPr sz="3500">
                <a:solidFill>
                  <a:schemeClr val="tx1"/>
                </a:solidFill>
                <a:latin typeface="Arial" charset="0"/>
                <a:cs typeface="Arial" charset="0"/>
              </a:defRPr>
            </a:lvl5pPr>
            <a:lvl6pPr marL="457200" algn="l" rtl="0" eaLnBrk="1" fontAlgn="base" hangingPunct="1">
              <a:spcBef>
                <a:spcPct val="0"/>
              </a:spcBef>
              <a:spcAft>
                <a:spcPct val="0"/>
              </a:spcAft>
              <a:defRPr sz="3500">
                <a:solidFill>
                  <a:schemeClr val="bg1"/>
                </a:solidFill>
                <a:latin typeface="Arial Narrow" pitchFamily="34" charset="0"/>
              </a:defRPr>
            </a:lvl6pPr>
            <a:lvl7pPr marL="914400" algn="l" rtl="0" eaLnBrk="1" fontAlgn="base" hangingPunct="1">
              <a:spcBef>
                <a:spcPct val="0"/>
              </a:spcBef>
              <a:spcAft>
                <a:spcPct val="0"/>
              </a:spcAft>
              <a:defRPr sz="3500">
                <a:solidFill>
                  <a:schemeClr val="bg1"/>
                </a:solidFill>
                <a:latin typeface="Arial Narrow" pitchFamily="34" charset="0"/>
              </a:defRPr>
            </a:lvl7pPr>
            <a:lvl8pPr marL="1371600" algn="l" rtl="0" eaLnBrk="1" fontAlgn="base" hangingPunct="1">
              <a:spcBef>
                <a:spcPct val="0"/>
              </a:spcBef>
              <a:spcAft>
                <a:spcPct val="0"/>
              </a:spcAft>
              <a:defRPr sz="3500">
                <a:solidFill>
                  <a:schemeClr val="bg1"/>
                </a:solidFill>
                <a:latin typeface="Arial Narrow" pitchFamily="34" charset="0"/>
              </a:defRPr>
            </a:lvl8pPr>
            <a:lvl9pPr marL="1828800" algn="l" rtl="0" eaLnBrk="1" fontAlgn="base" hangingPunct="1">
              <a:spcBef>
                <a:spcPct val="0"/>
              </a:spcBef>
              <a:spcAft>
                <a:spcPct val="0"/>
              </a:spcAft>
              <a:defRPr sz="3500">
                <a:solidFill>
                  <a:schemeClr val="bg1"/>
                </a:solidFill>
                <a:latin typeface="Arial Narrow" pitchFamily="34" charset="0"/>
              </a:defRPr>
            </a:lvl9pPr>
          </a:lstStyle>
          <a:p>
            <a:r>
              <a:rPr lang="en-US" sz="2000" kern="0" dirty="0"/>
              <a:t>Four Phases of Retirement</a:t>
            </a:r>
          </a:p>
        </p:txBody>
      </p:sp>
      <p:sp>
        <p:nvSpPr>
          <p:cNvPr id="4" name="Slide Number Placeholder 24"/>
          <p:cNvSpPr>
            <a:spLocks noGrp="1"/>
          </p:cNvSpPr>
          <p:nvPr>
            <p:ph type="sldNum" sz="quarter" idx="4"/>
          </p:nvPr>
        </p:nvSpPr>
        <p:spPr>
          <a:xfrm>
            <a:off x="9200111" y="6492876"/>
            <a:ext cx="2844800" cy="365125"/>
          </a:xfrm>
          <a:prstGeom prst="rect">
            <a:avLst/>
          </a:prstGeom>
        </p:spPr>
        <p:txBody>
          <a:bodyPr vert="horz" lIns="91440" tIns="45720" rIns="91440" bIns="45720" rtlCol="0" anchor="ctr"/>
          <a:lstStyle>
            <a:lvl1pPr algn="r">
              <a:defRPr sz="1000" b="0">
                <a:solidFill>
                  <a:schemeClr val="tx1"/>
                </a:solidFill>
                <a:latin typeface="Calibri" panose="020F0502020204030204" pitchFamily="34" charset="0"/>
                <a:ea typeface="ＭＳ Ｐゴシック" pitchFamily="34" charset="-128"/>
                <a:cs typeface="+mn-cs"/>
              </a:defRPr>
            </a:lvl1pPr>
          </a:lstStyle>
          <a:p>
            <a:pPr>
              <a:defRPr/>
            </a:pPr>
            <a:fld id="{FA5A8862-80C2-408A-8382-EBC73C318804}" type="slidenum">
              <a:rPr lang="en-US" smtClean="0"/>
              <a:pPr>
                <a:defRPr/>
              </a:pPr>
              <a:t>‹#›</a:t>
            </a:fld>
            <a:endParaRPr lang="en-US" dirty="0"/>
          </a:p>
        </p:txBody>
      </p:sp>
    </p:spTree>
    <p:extLst>
      <p:ext uri="{BB962C8B-B14F-4D97-AF65-F5344CB8AC3E}">
        <p14:creationId xmlns:p14="http://schemas.microsoft.com/office/powerpoint/2010/main" val="2214742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Q&amp;A Slide">
    <p:spTree>
      <p:nvGrpSpPr>
        <p:cNvPr id="1" name=""/>
        <p:cNvGrpSpPr/>
        <p:nvPr/>
      </p:nvGrpSpPr>
      <p:grpSpPr>
        <a:xfrm>
          <a:off x="0" y="0"/>
          <a:ext cx="0" cy="0"/>
          <a:chOff x="0" y="0"/>
          <a:chExt cx="0" cy="0"/>
        </a:xfrm>
      </p:grpSpPr>
      <p:sp>
        <p:nvSpPr>
          <p:cNvPr id="3" name="Rectangle 2"/>
          <p:cNvSpPr/>
          <p:nvPr userDrawn="1"/>
        </p:nvSpPr>
        <p:spPr>
          <a:xfrm>
            <a:off x="495809" y="1062409"/>
            <a:ext cx="5230737" cy="369332"/>
          </a:xfrm>
          <a:prstGeom prst="rect">
            <a:avLst/>
          </a:prstGeom>
        </p:spPr>
        <p:txBody>
          <a:bodyPr wrap="square">
            <a:spAutoFit/>
          </a:bodyPr>
          <a:lstStyle/>
          <a:p>
            <a:r>
              <a:rPr lang="en-US" sz="1800" b="0" dirty="0">
                <a:latin typeface="Calibri" panose="020F0502020204030204" pitchFamily="34" charset="0"/>
              </a:rPr>
              <a:t>1. The Honeymoon</a:t>
            </a:r>
            <a:r>
              <a:rPr lang="en-US" sz="1800" b="0" baseline="0" dirty="0">
                <a:latin typeface="Calibri" panose="020F0502020204030204" pitchFamily="34" charset="0"/>
              </a:rPr>
              <a:t> Phase</a:t>
            </a:r>
            <a:endParaRPr lang="en-US" sz="1800" dirty="0">
              <a:latin typeface="Calibri" panose="020F0502020204030204" pitchFamily="34" charset="0"/>
            </a:endParaRPr>
          </a:p>
        </p:txBody>
      </p:sp>
      <p:sp>
        <p:nvSpPr>
          <p:cNvPr id="5" name="Slide Number Placeholder 24"/>
          <p:cNvSpPr>
            <a:spLocks noGrp="1"/>
          </p:cNvSpPr>
          <p:nvPr>
            <p:ph type="sldNum" sz="quarter" idx="4"/>
          </p:nvPr>
        </p:nvSpPr>
        <p:spPr>
          <a:xfrm>
            <a:off x="9200111" y="6492876"/>
            <a:ext cx="2844800" cy="365125"/>
          </a:xfrm>
          <a:prstGeom prst="rect">
            <a:avLst/>
          </a:prstGeom>
        </p:spPr>
        <p:txBody>
          <a:bodyPr vert="horz" lIns="91440" tIns="45720" rIns="91440" bIns="45720" rtlCol="0" anchor="ctr"/>
          <a:lstStyle>
            <a:lvl1pPr algn="r">
              <a:defRPr sz="1000" b="0">
                <a:solidFill>
                  <a:schemeClr val="tx1"/>
                </a:solidFill>
                <a:latin typeface="Calibri" panose="020F0502020204030204" pitchFamily="34" charset="0"/>
                <a:ea typeface="ＭＳ Ｐゴシック" pitchFamily="34" charset="-128"/>
                <a:cs typeface="+mn-cs"/>
              </a:defRPr>
            </a:lvl1pPr>
          </a:lstStyle>
          <a:p>
            <a:pPr>
              <a:defRPr/>
            </a:pPr>
            <a:fld id="{FA5A8862-80C2-408A-8382-EBC73C318804}" type="slidenum">
              <a:rPr lang="en-US" smtClean="0"/>
              <a:pPr>
                <a:defRPr/>
              </a:pPr>
              <a:t>‹#›</a:t>
            </a:fld>
            <a:endParaRPr lang="en-US" dirty="0"/>
          </a:p>
        </p:txBody>
      </p:sp>
      <p:sp>
        <p:nvSpPr>
          <p:cNvPr id="4" name="Title 1"/>
          <p:cNvSpPr txBox="1">
            <a:spLocks/>
          </p:cNvSpPr>
          <p:nvPr userDrawn="1"/>
        </p:nvSpPr>
        <p:spPr>
          <a:xfrm>
            <a:off x="546524" y="0"/>
            <a:ext cx="8940800" cy="687388"/>
          </a:xfrm>
          <a:prstGeom prst="rect">
            <a:avLst/>
          </a:prstGeom>
        </p:spPr>
        <p:txBody>
          <a:bodyPr anchor="ctr"/>
          <a:lstStyle>
            <a:lvl1pPr algn="l" rtl="0" fontAlgn="base">
              <a:spcBef>
                <a:spcPct val="0"/>
              </a:spcBef>
              <a:spcAft>
                <a:spcPct val="0"/>
              </a:spcAft>
              <a:defRPr sz="2000" b="1">
                <a:solidFill>
                  <a:schemeClr val="bg1"/>
                </a:solidFill>
                <a:latin typeface="Calibri" panose="020F0502020204030204" pitchFamily="34" charset="0"/>
                <a:ea typeface="+mj-ea"/>
                <a:cs typeface="Arial" pitchFamily="34" charset="0"/>
              </a:defRPr>
            </a:lvl1pPr>
            <a:lvl2pPr algn="l" rtl="0" fontAlgn="base">
              <a:spcBef>
                <a:spcPct val="0"/>
              </a:spcBef>
              <a:spcAft>
                <a:spcPct val="0"/>
              </a:spcAft>
              <a:defRPr sz="3500">
                <a:solidFill>
                  <a:schemeClr val="tx1"/>
                </a:solidFill>
                <a:latin typeface="Arial" charset="0"/>
                <a:cs typeface="Arial" charset="0"/>
              </a:defRPr>
            </a:lvl2pPr>
            <a:lvl3pPr algn="l" rtl="0" fontAlgn="base">
              <a:spcBef>
                <a:spcPct val="0"/>
              </a:spcBef>
              <a:spcAft>
                <a:spcPct val="0"/>
              </a:spcAft>
              <a:defRPr sz="3500">
                <a:solidFill>
                  <a:schemeClr val="tx1"/>
                </a:solidFill>
                <a:latin typeface="Arial" charset="0"/>
                <a:cs typeface="Arial" charset="0"/>
              </a:defRPr>
            </a:lvl3pPr>
            <a:lvl4pPr algn="l" rtl="0" fontAlgn="base">
              <a:spcBef>
                <a:spcPct val="0"/>
              </a:spcBef>
              <a:spcAft>
                <a:spcPct val="0"/>
              </a:spcAft>
              <a:defRPr sz="3500">
                <a:solidFill>
                  <a:schemeClr val="tx1"/>
                </a:solidFill>
                <a:latin typeface="Arial" charset="0"/>
                <a:cs typeface="Arial" charset="0"/>
              </a:defRPr>
            </a:lvl4pPr>
            <a:lvl5pPr algn="l" rtl="0" fontAlgn="base">
              <a:spcBef>
                <a:spcPct val="0"/>
              </a:spcBef>
              <a:spcAft>
                <a:spcPct val="0"/>
              </a:spcAft>
              <a:defRPr sz="3500">
                <a:solidFill>
                  <a:schemeClr val="tx1"/>
                </a:solidFill>
                <a:latin typeface="Arial" charset="0"/>
                <a:cs typeface="Arial" charset="0"/>
              </a:defRPr>
            </a:lvl5pPr>
            <a:lvl6pPr marL="457200" algn="l" rtl="0" eaLnBrk="1" fontAlgn="base" hangingPunct="1">
              <a:spcBef>
                <a:spcPct val="0"/>
              </a:spcBef>
              <a:spcAft>
                <a:spcPct val="0"/>
              </a:spcAft>
              <a:defRPr sz="3500">
                <a:solidFill>
                  <a:schemeClr val="bg1"/>
                </a:solidFill>
                <a:latin typeface="Arial Narrow" pitchFamily="34" charset="0"/>
              </a:defRPr>
            </a:lvl6pPr>
            <a:lvl7pPr marL="914400" algn="l" rtl="0" eaLnBrk="1" fontAlgn="base" hangingPunct="1">
              <a:spcBef>
                <a:spcPct val="0"/>
              </a:spcBef>
              <a:spcAft>
                <a:spcPct val="0"/>
              </a:spcAft>
              <a:defRPr sz="3500">
                <a:solidFill>
                  <a:schemeClr val="bg1"/>
                </a:solidFill>
                <a:latin typeface="Arial Narrow" pitchFamily="34" charset="0"/>
              </a:defRPr>
            </a:lvl7pPr>
            <a:lvl8pPr marL="1371600" algn="l" rtl="0" eaLnBrk="1" fontAlgn="base" hangingPunct="1">
              <a:spcBef>
                <a:spcPct val="0"/>
              </a:spcBef>
              <a:spcAft>
                <a:spcPct val="0"/>
              </a:spcAft>
              <a:defRPr sz="3500">
                <a:solidFill>
                  <a:schemeClr val="bg1"/>
                </a:solidFill>
                <a:latin typeface="Arial Narrow" pitchFamily="34" charset="0"/>
              </a:defRPr>
            </a:lvl8pPr>
            <a:lvl9pPr marL="1828800" algn="l" rtl="0" eaLnBrk="1" fontAlgn="base" hangingPunct="1">
              <a:spcBef>
                <a:spcPct val="0"/>
              </a:spcBef>
              <a:spcAft>
                <a:spcPct val="0"/>
              </a:spcAft>
              <a:defRPr sz="3500">
                <a:solidFill>
                  <a:schemeClr val="bg1"/>
                </a:solidFill>
                <a:latin typeface="Arial Narrow" pitchFamily="34" charset="0"/>
              </a:defRPr>
            </a:lvl9pPr>
          </a:lstStyle>
          <a:p>
            <a:r>
              <a:rPr lang="en-US" sz="2000" kern="0" dirty="0"/>
              <a:t>Four Phases of Retirement</a:t>
            </a:r>
          </a:p>
        </p:txBody>
      </p:sp>
    </p:spTree>
    <p:extLst>
      <p:ext uri="{BB962C8B-B14F-4D97-AF65-F5344CB8AC3E}">
        <p14:creationId xmlns:p14="http://schemas.microsoft.com/office/powerpoint/2010/main" val="42846340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ransition layout">
    <p:spTree>
      <p:nvGrpSpPr>
        <p:cNvPr id="1" name=""/>
        <p:cNvGrpSpPr/>
        <p:nvPr/>
      </p:nvGrpSpPr>
      <p:grpSpPr>
        <a:xfrm>
          <a:off x="0" y="0"/>
          <a:ext cx="0" cy="0"/>
          <a:chOff x="0" y="0"/>
          <a:chExt cx="0" cy="0"/>
        </a:xfrm>
      </p:grpSpPr>
      <p:sp>
        <p:nvSpPr>
          <p:cNvPr id="5" name="Rectangle 4"/>
          <p:cNvSpPr/>
          <p:nvPr userDrawn="1"/>
        </p:nvSpPr>
        <p:spPr>
          <a:xfrm>
            <a:off x="495809" y="1062409"/>
            <a:ext cx="5230737" cy="369332"/>
          </a:xfrm>
          <a:prstGeom prst="rect">
            <a:avLst/>
          </a:prstGeom>
        </p:spPr>
        <p:txBody>
          <a:bodyPr wrap="square">
            <a:spAutoFit/>
          </a:bodyPr>
          <a:lstStyle/>
          <a:p>
            <a:r>
              <a:rPr lang="en-US" sz="1800" b="0" dirty="0">
                <a:latin typeface="Calibri" panose="020F0502020204030204" pitchFamily="34" charset="0"/>
              </a:rPr>
              <a:t>4. The Solo Journey</a:t>
            </a:r>
            <a:endParaRPr lang="en-US" sz="1800" dirty="0">
              <a:latin typeface="Calibri" panose="020F0502020204030204" pitchFamily="34" charset="0"/>
            </a:endParaRPr>
          </a:p>
        </p:txBody>
      </p:sp>
      <p:sp>
        <p:nvSpPr>
          <p:cNvPr id="6" name="Slide Number Placeholder 24"/>
          <p:cNvSpPr>
            <a:spLocks noGrp="1"/>
          </p:cNvSpPr>
          <p:nvPr>
            <p:ph type="sldNum" sz="quarter" idx="4"/>
          </p:nvPr>
        </p:nvSpPr>
        <p:spPr>
          <a:xfrm>
            <a:off x="9200111" y="6492876"/>
            <a:ext cx="2844800" cy="365125"/>
          </a:xfrm>
          <a:prstGeom prst="rect">
            <a:avLst/>
          </a:prstGeom>
        </p:spPr>
        <p:txBody>
          <a:bodyPr vert="horz" lIns="91440" tIns="45720" rIns="91440" bIns="45720" rtlCol="0" anchor="ctr"/>
          <a:lstStyle>
            <a:lvl1pPr algn="r">
              <a:defRPr sz="1000" b="0">
                <a:solidFill>
                  <a:schemeClr val="tx1"/>
                </a:solidFill>
                <a:latin typeface="Calibri" panose="020F0502020204030204" pitchFamily="34" charset="0"/>
                <a:ea typeface="ＭＳ Ｐゴシック" pitchFamily="34" charset="-128"/>
                <a:cs typeface="+mn-cs"/>
              </a:defRPr>
            </a:lvl1pPr>
          </a:lstStyle>
          <a:p>
            <a:pPr>
              <a:defRPr/>
            </a:pPr>
            <a:fld id="{FA5A8862-80C2-408A-8382-EBC73C318804}" type="slidenum">
              <a:rPr lang="en-US" smtClean="0"/>
              <a:pPr>
                <a:defRPr/>
              </a:pPr>
              <a:t>‹#›</a:t>
            </a:fld>
            <a:endParaRPr lang="en-US" dirty="0"/>
          </a:p>
        </p:txBody>
      </p:sp>
      <p:sp>
        <p:nvSpPr>
          <p:cNvPr id="4" name="Title 1"/>
          <p:cNvSpPr txBox="1">
            <a:spLocks/>
          </p:cNvSpPr>
          <p:nvPr userDrawn="1"/>
        </p:nvSpPr>
        <p:spPr>
          <a:xfrm>
            <a:off x="546524" y="0"/>
            <a:ext cx="8940800" cy="687388"/>
          </a:xfrm>
          <a:prstGeom prst="rect">
            <a:avLst/>
          </a:prstGeom>
        </p:spPr>
        <p:txBody>
          <a:bodyPr anchor="ctr"/>
          <a:lstStyle>
            <a:lvl1pPr algn="l" rtl="0" fontAlgn="base">
              <a:spcBef>
                <a:spcPct val="0"/>
              </a:spcBef>
              <a:spcAft>
                <a:spcPct val="0"/>
              </a:spcAft>
              <a:defRPr sz="2000" b="1">
                <a:solidFill>
                  <a:schemeClr val="bg1"/>
                </a:solidFill>
                <a:latin typeface="Calibri" panose="020F0502020204030204" pitchFamily="34" charset="0"/>
                <a:ea typeface="+mj-ea"/>
                <a:cs typeface="Arial" pitchFamily="34" charset="0"/>
              </a:defRPr>
            </a:lvl1pPr>
            <a:lvl2pPr algn="l" rtl="0" fontAlgn="base">
              <a:spcBef>
                <a:spcPct val="0"/>
              </a:spcBef>
              <a:spcAft>
                <a:spcPct val="0"/>
              </a:spcAft>
              <a:defRPr sz="3500">
                <a:solidFill>
                  <a:schemeClr val="tx1"/>
                </a:solidFill>
                <a:latin typeface="Arial" charset="0"/>
                <a:cs typeface="Arial" charset="0"/>
              </a:defRPr>
            </a:lvl2pPr>
            <a:lvl3pPr algn="l" rtl="0" fontAlgn="base">
              <a:spcBef>
                <a:spcPct val="0"/>
              </a:spcBef>
              <a:spcAft>
                <a:spcPct val="0"/>
              </a:spcAft>
              <a:defRPr sz="3500">
                <a:solidFill>
                  <a:schemeClr val="tx1"/>
                </a:solidFill>
                <a:latin typeface="Arial" charset="0"/>
                <a:cs typeface="Arial" charset="0"/>
              </a:defRPr>
            </a:lvl3pPr>
            <a:lvl4pPr algn="l" rtl="0" fontAlgn="base">
              <a:spcBef>
                <a:spcPct val="0"/>
              </a:spcBef>
              <a:spcAft>
                <a:spcPct val="0"/>
              </a:spcAft>
              <a:defRPr sz="3500">
                <a:solidFill>
                  <a:schemeClr val="tx1"/>
                </a:solidFill>
                <a:latin typeface="Arial" charset="0"/>
                <a:cs typeface="Arial" charset="0"/>
              </a:defRPr>
            </a:lvl4pPr>
            <a:lvl5pPr algn="l" rtl="0" fontAlgn="base">
              <a:spcBef>
                <a:spcPct val="0"/>
              </a:spcBef>
              <a:spcAft>
                <a:spcPct val="0"/>
              </a:spcAft>
              <a:defRPr sz="3500">
                <a:solidFill>
                  <a:schemeClr val="tx1"/>
                </a:solidFill>
                <a:latin typeface="Arial" charset="0"/>
                <a:cs typeface="Arial" charset="0"/>
              </a:defRPr>
            </a:lvl5pPr>
            <a:lvl6pPr marL="457200" algn="l" rtl="0" eaLnBrk="1" fontAlgn="base" hangingPunct="1">
              <a:spcBef>
                <a:spcPct val="0"/>
              </a:spcBef>
              <a:spcAft>
                <a:spcPct val="0"/>
              </a:spcAft>
              <a:defRPr sz="3500">
                <a:solidFill>
                  <a:schemeClr val="bg1"/>
                </a:solidFill>
                <a:latin typeface="Arial Narrow" pitchFamily="34" charset="0"/>
              </a:defRPr>
            </a:lvl6pPr>
            <a:lvl7pPr marL="914400" algn="l" rtl="0" eaLnBrk="1" fontAlgn="base" hangingPunct="1">
              <a:spcBef>
                <a:spcPct val="0"/>
              </a:spcBef>
              <a:spcAft>
                <a:spcPct val="0"/>
              </a:spcAft>
              <a:defRPr sz="3500">
                <a:solidFill>
                  <a:schemeClr val="bg1"/>
                </a:solidFill>
                <a:latin typeface="Arial Narrow" pitchFamily="34" charset="0"/>
              </a:defRPr>
            </a:lvl7pPr>
            <a:lvl8pPr marL="1371600" algn="l" rtl="0" eaLnBrk="1" fontAlgn="base" hangingPunct="1">
              <a:spcBef>
                <a:spcPct val="0"/>
              </a:spcBef>
              <a:spcAft>
                <a:spcPct val="0"/>
              </a:spcAft>
              <a:defRPr sz="3500">
                <a:solidFill>
                  <a:schemeClr val="bg1"/>
                </a:solidFill>
                <a:latin typeface="Arial Narrow" pitchFamily="34" charset="0"/>
              </a:defRPr>
            </a:lvl8pPr>
            <a:lvl9pPr marL="1828800" algn="l" rtl="0" eaLnBrk="1" fontAlgn="base" hangingPunct="1">
              <a:spcBef>
                <a:spcPct val="0"/>
              </a:spcBef>
              <a:spcAft>
                <a:spcPct val="0"/>
              </a:spcAft>
              <a:defRPr sz="3500">
                <a:solidFill>
                  <a:schemeClr val="bg1"/>
                </a:solidFill>
                <a:latin typeface="Arial Narrow" pitchFamily="34" charset="0"/>
              </a:defRPr>
            </a:lvl9pPr>
          </a:lstStyle>
          <a:p>
            <a:r>
              <a:rPr lang="en-US" sz="2000" kern="0" dirty="0"/>
              <a:t>Four Phases of Retirement</a:t>
            </a:r>
          </a:p>
        </p:txBody>
      </p:sp>
    </p:spTree>
    <p:extLst>
      <p:ext uri="{BB962C8B-B14F-4D97-AF65-F5344CB8AC3E}">
        <p14:creationId xmlns:p14="http://schemas.microsoft.com/office/powerpoint/2010/main" val="3769671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option 5">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pic>
        <p:nvPicPr>
          <p:cNvPr id="15" name="Picture 14">
            <a:extLst>
              <a:ext uri="{FF2B5EF4-FFF2-40B4-BE49-F238E27FC236}">
                <a16:creationId xmlns:a16="http://schemas.microsoft.com/office/drawing/2014/main" id="{F9E892C0-C58B-0E42-A495-00FA915989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
        <p:nvSpPr>
          <p:cNvPr id="11" name="TextBox 10">
            <a:extLst>
              <a:ext uri="{FF2B5EF4-FFF2-40B4-BE49-F238E27FC236}">
                <a16:creationId xmlns:a16="http://schemas.microsoft.com/office/drawing/2014/main" id="{FC9624B7-E009-E24B-80BF-CBE780410A52}"/>
              </a:ext>
            </a:extLst>
          </p:cNvPr>
          <p:cNvSpPr txBox="1"/>
          <p:nvPr/>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798295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option 6 cobran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70" y="298073"/>
            <a:ext cx="1962249" cy="1010855"/>
          </a:xfrm>
          <a:prstGeom prst="rect">
            <a:avLst/>
          </a:prstGeom>
        </p:spPr>
      </p:pic>
      <p:pic>
        <p:nvPicPr>
          <p:cNvPr id="15" name="Picture 14">
            <a:extLst>
              <a:ext uri="{FF2B5EF4-FFF2-40B4-BE49-F238E27FC236}">
                <a16:creationId xmlns:a16="http://schemas.microsoft.com/office/drawing/2014/main" id="{F9E892C0-C58B-0E42-A495-00FA915989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Limited.</a:t>
            </a:r>
          </a:p>
        </p:txBody>
      </p:sp>
      <p:sp>
        <p:nvSpPr>
          <p:cNvPr id="11" name="TextBox 10">
            <a:extLst>
              <a:ext uri="{FF2B5EF4-FFF2-40B4-BE49-F238E27FC236}">
                <a16:creationId xmlns:a16="http://schemas.microsoft.com/office/drawing/2014/main" id="{FC9624B7-E009-E24B-80BF-CBE780410A52}"/>
              </a:ext>
            </a:extLst>
          </p:cNvPr>
          <p:cNvSpPr txBox="1"/>
          <p:nvPr/>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
        <p:nvSpPr>
          <p:cNvPr id="7" name="Picture Placeholder 6">
            <a:extLst>
              <a:ext uri="{FF2B5EF4-FFF2-40B4-BE49-F238E27FC236}">
                <a16:creationId xmlns:a16="http://schemas.microsoft.com/office/drawing/2014/main" id="{4B6EDDF4-58AB-C34F-A68E-B228B27D6F2D}"/>
              </a:ext>
            </a:extLst>
          </p:cNvPr>
          <p:cNvSpPr>
            <a:spLocks noGrp="1"/>
          </p:cNvSpPr>
          <p:nvPr>
            <p:ph type="pic" sz="quarter" idx="12" hasCustomPrompt="1"/>
          </p:nvPr>
        </p:nvSpPr>
        <p:spPr>
          <a:xfrm>
            <a:off x="2674938" y="542925"/>
            <a:ext cx="1752600" cy="566738"/>
          </a:xfrm>
          <a:ln>
            <a:noFill/>
            <a:prstDash val="sysDash"/>
          </a:ln>
        </p:spPr>
        <p:txBody>
          <a:bodyPr anchor="ct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dirty="0"/>
              <a:t>INSERT LOGO HERE</a:t>
            </a:r>
          </a:p>
        </p:txBody>
      </p:sp>
      <p:cxnSp>
        <p:nvCxnSpPr>
          <p:cNvPr id="9" name="Straight Connector 8">
            <a:extLst>
              <a:ext uri="{FF2B5EF4-FFF2-40B4-BE49-F238E27FC236}">
                <a16:creationId xmlns:a16="http://schemas.microsoft.com/office/drawing/2014/main" id="{670A27DD-02B1-A246-BF4A-4B5AB9AC2291}"/>
              </a:ext>
            </a:extLst>
          </p:cNvPr>
          <p:cNvCxnSpPr/>
          <p:nvPr/>
        </p:nvCxnSpPr>
        <p:spPr>
          <a:xfrm>
            <a:off x="2419519" y="501706"/>
            <a:ext cx="0" cy="624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175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ame Only Presenter Slide">
    <p:spTree>
      <p:nvGrpSpPr>
        <p:cNvPr id="1" name=""/>
        <p:cNvGrpSpPr/>
        <p:nvPr/>
      </p:nvGrpSpPr>
      <p:grpSpPr>
        <a:xfrm>
          <a:off x="0" y="0"/>
          <a:ext cx="0" cy="0"/>
          <a:chOff x="0" y="0"/>
          <a:chExt cx="0" cy="0"/>
        </a:xfrm>
      </p:grpSpPr>
      <p:sp>
        <p:nvSpPr>
          <p:cNvPr id="30" name="Rectangle 29"/>
          <p:cNvSpPr/>
          <p:nvPr/>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p:nvCxnSpPr>
        <p:spPr>
          <a:xfrm flipH="1">
            <a:off x="2717936" y="3474512"/>
            <a:ext cx="7040880"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2717937" y="2070270"/>
            <a:ext cx="7027222" cy="1404241"/>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2717937" y="3710647"/>
            <a:ext cx="7027222" cy="455604"/>
          </a:xfrm>
        </p:spPr>
        <p:txBody>
          <a:bodyPr>
            <a:noAutofit/>
          </a:bodyPr>
          <a:lstStyle>
            <a:lvl1pPr marL="0" indent="0">
              <a:buNone/>
              <a:defRPr sz="14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59" name="Picture 58"/>
          <p:cNvPicPr>
            <a:picLocks noChangeAspect="1"/>
          </p:cNvPicPr>
          <p:nvPr/>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4114121655"/>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2489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24"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
        <p:nvSpPr>
          <p:cNvPr id="25"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rgbClr val="263746"/>
                </a:solidFill>
                <a:latin typeface="Arial" panose="020B0604020202020204" pitchFamily="34" charset="0"/>
                <a:cs typeface="Arial" panose="020B0604020202020204" pitchFamily="34" charset="0"/>
              </a:rPr>
              <a:pPr/>
              <a:t>‹#›</a:t>
            </a:fld>
            <a:endParaRPr lang="en-US" sz="900" dirty="0">
              <a:solidFill>
                <a:srgbClr val="263746"/>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68074978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686" r:id="rId29"/>
    <p:sldLayoutId id="2147483661" r:id="rId30"/>
    <p:sldLayoutId id="2147483660" r:id="rId31"/>
    <p:sldLayoutId id="2147483662" r:id="rId32"/>
    <p:sldLayoutId id="2147483681" r:id="rId33"/>
    <p:sldLayoutId id="2147483718" r:id="rId34"/>
    <p:sldLayoutId id="2147483663" r:id="rId35"/>
    <p:sldLayoutId id="2147483682" r:id="rId36"/>
    <p:sldLayoutId id="2147483687" r:id="rId37"/>
    <p:sldLayoutId id="2147483677" r:id="rId38"/>
    <p:sldLayoutId id="2147483664" r:id="rId39"/>
    <p:sldLayoutId id="2147483676" r:id="rId40"/>
    <p:sldLayoutId id="2147483665" r:id="rId41"/>
    <p:sldLayoutId id="2147483666" r:id="rId42"/>
    <p:sldLayoutId id="2147483667" r:id="rId43"/>
    <p:sldLayoutId id="2147483668" r:id="rId44"/>
    <p:sldLayoutId id="2147483678" r:id="rId45"/>
    <p:sldLayoutId id="2147483679" r:id="rId46"/>
    <p:sldLayoutId id="2147483650" r:id="rId47"/>
    <p:sldLayoutId id="2147483669" r:id="rId48"/>
    <p:sldLayoutId id="2147483652" r:id="rId49"/>
    <p:sldLayoutId id="2147483670" r:id="rId50"/>
    <p:sldLayoutId id="2147483671" r:id="rId51"/>
    <p:sldLayoutId id="2147483672" r:id="rId52"/>
    <p:sldLayoutId id="2147483683" r:id="rId53"/>
    <p:sldLayoutId id="2147483684" r:id="rId54"/>
    <p:sldLayoutId id="2147483685" r:id="rId55"/>
    <p:sldLayoutId id="2147483673" r:id="rId56"/>
    <p:sldLayoutId id="2147483716" r:id="rId57"/>
    <p:sldLayoutId id="2147483720" r:id="rId58"/>
    <p:sldLayoutId id="2147483723" r:id="rId59"/>
    <p:sldLayoutId id="2147483724" r:id="rId60"/>
    <p:sldLayoutId id="2147483725" r:id="rId61"/>
    <p:sldLayoutId id="2147483726" r:id="rId62"/>
    <p:sldLayoutId id="2147483727" r:id="rId6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orient="horz" pos="4152" userDrawn="1">
          <p15:clr>
            <a:srgbClr val="F26B43"/>
          </p15:clr>
        </p15:guide>
        <p15:guide id="6" pos="432" userDrawn="1">
          <p15:clr>
            <a:srgbClr val="F26B43"/>
          </p15:clr>
        </p15:guide>
        <p15:guide id="7"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58.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58.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62.xml"/><Relationship Id="rId4" Type="http://schemas.openxmlformats.org/officeDocument/2006/relationships/image" Target="file:///M:\Art\Art%20Images\8000days\GiveMoney.pn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2.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e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2.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file:///M:\Art\Art%20Images\8000days\ThoughtBubbles-164478634%20a.p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21.xml"/><Relationship Id="rId1" Type="http://schemas.openxmlformats.org/officeDocument/2006/relationships/slideLayout" Target="../slideLayouts/slideLayout61.xml"/><Relationship Id="rId5" Type="http://schemas.openxmlformats.org/officeDocument/2006/relationships/image" Target="../media/image82.jpeg"/><Relationship Id="rId4" Type="http://schemas.openxmlformats.org/officeDocument/2006/relationships/image" Target="../media/image81.tiff"/></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63.xml"/><Relationship Id="rId4" Type="http://schemas.openxmlformats.org/officeDocument/2006/relationships/image" Target="file:///M:\Art\Art%20Images\8000days\LivingAlone.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60.xml"/><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58.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3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4.xml"/><Relationship Id="rId16" Type="http://schemas.openxmlformats.org/officeDocument/2006/relationships/image" Target="../media/image53.png"/><Relationship Id="rId20"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3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file:///M:\Art\Art%20Images\8000days\oldest%20people\hurricane%20hawkins.jpg"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5FCF5-B0F0-AD4B-23E2-A3C8D3486D4A}"/>
              </a:ext>
            </a:extLst>
          </p:cNvPr>
          <p:cNvSpPr>
            <a:spLocks noGrp="1"/>
          </p:cNvSpPr>
          <p:nvPr>
            <p:ph type="ctrTitle"/>
          </p:nvPr>
        </p:nvSpPr>
        <p:spPr>
          <a:xfrm>
            <a:off x="701040" y="2717489"/>
            <a:ext cx="6348689" cy="2387600"/>
          </a:xfrm>
        </p:spPr>
        <p:txBody>
          <a:bodyPr/>
          <a:lstStyle/>
          <a:p>
            <a:r>
              <a:rPr lang="en-US" sz="5400" dirty="0">
                <a:latin typeface="Arial Black" panose="020B0604020202020204" pitchFamily="34" charset="0"/>
                <a:cs typeface="Arial Black" panose="020B0604020202020204" pitchFamily="34" charset="0"/>
              </a:rPr>
              <a:t>Money Talks: </a:t>
            </a:r>
            <a:r>
              <a:rPr lang="en-US" sz="4400" b="0" dirty="0">
                <a:solidFill>
                  <a:srgbClr val="E3E3E3"/>
                </a:solidFill>
              </a:rPr>
              <a:t>Multigenerational Financial Planning </a:t>
            </a:r>
            <a:br>
              <a:rPr lang="en-US" sz="4400" b="0" dirty="0">
                <a:solidFill>
                  <a:srgbClr val="E3E3E3"/>
                </a:solidFill>
              </a:rPr>
            </a:br>
            <a:endParaRPr lang="en-US" sz="5400" b="0" dirty="0">
              <a:solidFill>
                <a:srgbClr val="E3E3E3"/>
              </a:solidFill>
            </a:endParaRPr>
          </a:p>
        </p:txBody>
      </p:sp>
      <p:sp>
        <p:nvSpPr>
          <p:cNvPr id="5" name="Subtitle 4">
            <a:extLst>
              <a:ext uri="{FF2B5EF4-FFF2-40B4-BE49-F238E27FC236}">
                <a16:creationId xmlns:a16="http://schemas.microsoft.com/office/drawing/2014/main" id="{43959A18-DB54-1CDF-7163-1967BA56606F}"/>
              </a:ext>
            </a:extLst>
          </p:cNvPr>
          <p:cNvSpPr>
            <a:spLocks noGrp="1"/>
          </p:cNvSpPr>
          <p:nvPr>
            <p:ph type="subTitle" idx="1"/>
          </p:nvPr>
        </p:nvSpPr>
        <p:spPr>
          <a:xfrm>
            <a:off x="701040" y="5525806"/>
            <a:ext cx="5090160" cy="680160"/>
          </a:xfrm>
        </p:spPr>
        <p:txBody>
          <a:bodyPr/>
          <a:lstStyle/>
          <a:p>
            <a:r>
              <a:rPr lang="en-US" dirty="0"/>
              <a:t>May 8, 2024</a:t>
            </a:r>
          </a:p>
        </p:txBody>
      </p:sp>
    </p:spTree>
    <p:extLst>
      <p:ext uri="{BB962C8B-B14F-4D97-AF65-F5344CB8AC3E}">
        <p14:creationId xmlns:p14="http://schemas.microsoft.com/office/powerpoint/2010/main" val="3929585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DF76-FE8C-43BC-1F9B-09BCE4B9E82C}"/>
              </a:ext>
            </a:extLst>
          </p:cNvPr>
          <p:cNvSpPr txBox="1">
            <a:spLocks/>
          </p:cNvSpPr>
          <p:nvPr/>
        </p:nvSpPr>
        <p:spPr>
          <a:xfrm>
            <a:off x="600456" y="505218"/>
            <a:ext cx="9523847" cy="671116"/>
          </a:xfrm>
          <a:prstGeom prst="rect">
            <a:avLst/>
          </a:prstGeom>
        </p:spPr>
        <p:txBody>
          <a:bodyPr>
            <a:noAutofit/>
          </a:bodyPr>
          <a:lstStyle>
            <a:lvl1pPr algn="l" defTabSz="914400" rtl="0" eaLnBrk="1" latinLnBrk="0" hangingPunct="1">
              <a:lnSpc>
                <a:spcPct val="90000"/>
              </a:lnSpc>
              <a:spcBef>
                <a:spcPct val="0"/>
              </a:spcBef>
              <a:buNone/>
              <a:defRPr sz="3000" b="0" i="0" kern="120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dirty="0"/>
              <a:t>Agenda</a:t>
            </a:r>
          </a:p>
        </p:txBody>
      </p:sp>
      <p:cxnSp>
        <p:nvCxnSpPr>
          <p:cNvPr id="3" name="Straight Connector 2">
            <a:extLst>
              <a:ext uri="{FF2B5EF4-FFF2-40B4-BE49-F238E27FC236}">
                <a16:creationId xmlns:a16="http://schemas.microsoft.com/office/drawing/2014/main" id="{60DE0741-8B9F-F237-AED6-C0E1F154532A}"/>
              </a:ext>
            </a:extLst>
          </p:cNvPr>
          <p:cNvCxnSpPr/>
          <p:nvPr/>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534" y="1104064"/>
            <a:ext cx="6739019" cy="494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6096000" y="2359138"/>
            <a:ext cx="4262696" cy="2468500"/>
          </a:xfrm>
          <a:prstGeom prst="rect">
            <a:avLst/>
          </a:prstGeom>
        </p:spPr>
        <p:txBody>
          <a:bodyPr anchor="t">
            <a:normAutofit/>
          </a:bodyPr>
          <a:lstStyle>
            <a:lvl1pPr marL="231775" indent="-231775" algn="l" rtl="0" fontAlgn="base">
              <a:spcBef>
                <a:spcPct val="20000"/>
              </a:spcBef>
              <a:spcAft>
                <a:spcPct val="0"/>
              </a:spcAft>
              <a:buChar char="•"/>
              <a:defRPr sz="3000">
                <a:solidFill>
                  <a:srgbClr val="292929"/>
                </a:solidFill>
                <a:latin typeface="Calibri" panose="020F0502020204030204" pitchFamily="34" charset="0"/>
                <a:ea typeface="+mn-ea"/>
                <a:cs typeface="Arial" pitchFamily="34" charset="0"/>
              </a:defRPr>
            </a:lvl1pPr>
            <a:lvl2pPr marL="742950" indent="-285750" algn="l" rtl="0" fontAlgn="base">
              <a:spcBef>
                <a:spcPct val="20000"/>
              </a:spcBef>
              <a:spcAft>
                <a:spcPct val="0"/>
              </a:spcAft>
              <a:buChar char="–"/>
              <a:defRPr sz="2800">
                <a:solidFill>
                  <a:srgbClr val="292929"/>
                </a:solidFill>
                <a:latin typeface="Calibri" panose="020F0502020204030204" pitchFamily="34" charset="0"/>
                <a:cs typeface="Arial" pitchFamily="34" charset="0"/>
              </a:defRPr>
            </a:lvl2pPr>
            <a:lvl3pPr marL="1143000" indent="-228600" algn="l" rtl="0" fontAlgn="base">
              <a:spcBef>
                <a:spcPct val="20000"/>
              </a:spcBef>
              <a:spcAft>
                <a:spcPct val="0"/>
              </a:spcAft>
              <a:buChar char="•"/>
              <a:defRPr sz="2400">
                <a:solidFill>
                  <a:srgbClr val="292929"/>
                </a:solidFill>
                <a:latin typeface="Calibri" panose="020F0502020204030204" pitchFamily="34" charset="0"/>
                <a:cs typeface="Arial" pitchFamily="34" charset="0"/>
              </a:defRPr>
            </a:lvl3pPr>
            <a:lvl4pPr marL="1600200" indent="-228600" algn="l" rtl="0" fontAlgn="base">
              <a:spcBef>
                <a:spcPct val="20000"/>
              </a:spcBef>
              <a:spcAft>
                <a:spcPct val="0"/>
              </a:spcAft>
              <a:buChar char="–"/>
              <a:defRPr sz="2000">
                <a:solidFill>
                  <a:srgbClr val="292929"/>
                </a:solidFill>
                <a:latin typeface="Calibri" panose="020F0502020204030204" pitchFamily="34" charset="0"/>
                <a:cs typeface="Arial" pitchFamily="34" charset="0"/>
              </a:defRPr>
            </a:lvl4pPr>
            <a:lvl5pPr marL="2057400" indent="-228600" algn="l" rtl="0" fontAlgn="base">
              <a:spcBef>
                <a:spcPct val="20000"/>
              </a:spcBef>
              <a:spcAft>
                <a:spcPct val="0"/>
              </a:spcAft>
              <a:buChar char="»"/>
              <a:defRPr sz="2000">
                <a:solidFill>
                  <a:srgbClr val="292929"/>
                </a:solidFill>
                <a:latin typeface="Calibri" panose="020F0502020204030204" pitchFamily="34" charset="0"/>
                <a:cs typeface="Arial" pitchFamily="34" charset="0"/>
              </a:defRPr>
            </a:lvl5pPr>
            <a:lvl6pPr marL="2514600" indent="-228600" algn="l" rtl="0" eaLnBrk="1" fontAlgn="base" hangingPunct="1">
              <a:spcBef>
                <a:spcPct val="20000"/>
              </a:spcBef>
              <a:spcAft>
                <a:spcPct val="0"/>
              </a:spcAft>
              <a:buChar char="»"/>
              <a:defRPr sz="2000">
                <a:solidFill>
                  <a:srgbClr val="292929"/>
                </a:solidFill>
                <a:latin typeface="+mn-lt"/>
              </a:defRPr>
            </a:lvl6pPr>
            <a:lvl7pPr marL="2971800" indent="-228600" algn="l" rtl="0" eaLnBrk="1" fontAlgn="base" hangingPunct="1">
              <a:spcBef>
                <a:spcPct val="20000"/>
              </a:spcBef>
              <a:spcAft>
                <a:spcPct val="0"/>
              </a:spcAft>
              <a:buChar char="»"/>
              <a:defRPr sz="2000">
                <a:solidFill>
                  <a:srgbClr val="292929"/>
                </a:solidFill>
                <a:latin typeface="+mn-lt"/>
              </a:defRPr>
            </a:lvl7pPr>
            <a:lvl8pPr marL="3429000" indent="-228600" algn="l" rtl="0" eaLnBrk="1" fontAlgn="base" hangingPunct="1">
              <a:spcBef>
                <a:spcPct val="20000"/>
              </a:spcBef>
              <a:spcAft>
                <a:spcPct val="0"/>
              </a:spcAft>
              <a:buChar char="»"/>
              <a:defRPr sz="2000">
                <a:solidFill>
                  <a:srgbClr val="292929"/>
                </a:solidFill>
                <a:latin typeface="+mn-lt"/>
              </a:defRPr>
            </a:lvl8pPr>
            <a:lvl9pPr marL="3886200" indent="-228600" algn="l" rtl="0" eaLnBrk="1" fontAlgn="base" hangingPunct="1">
              <a:spcBef>
                <a:spcPct val="20000"/>
              </a:spcBef>
              <a:spcAft>
                <a:spcPct val="0"/>
              </a:spcAft>
              <a:buChar char="»"/>
              <a:defRPr sz="2000">
                <a:solidFill>
                  <a:srgbClr val="292929"/>
                </a:solidFill>
                <a:latin typeface="+mn-lt"/>
              </a:defRPr>
            </a:lvl9pPr>
          </a:lstStyle>
          <a:p>
            <a:pPr>
              <a:spcBef>
                <a:spcPts val="0"/>
              </a:spcBef>
              <a:spcAft>
                <a:spcPts val="1800"/>
              </a:spcAft>
              <a:buSzPct val="80000"/>
              <a:buFont typeface="Wingdings" panose="05000000000000000000" pitchFamily="2" charset="2"/>
              <a:buChar char="§"/>
            </a:pPr>
            <a:r>
              <a:rPr lang="en-US" sz="2400" kern="0" dirty="0">
                <a:solidFill>
                  <a:srgbClr val="E77725"/>
                </a:solidFill>
              </a:rPr>
              <a:t>8,000 Days</a:t>
            </a:r>
          </a:p>
          <a:p>
            <a:pPr>
              <a:spcBef>
                <a:spcPts val="0"/>
              </a:spcBef>
              <a:spcAft>
                <a:spcPts val="1800"/>
              </a:spcAft>
              <a:buSzPct val="80000"/>
              <a:buFont typeface="Wingdings" panose="05000000000000000000" pitchFamily="2" charset="2"/>
              <a:buChar char="§"/>
            </a:pPr>
            <a:r>
              <a:rPr lang="en-US" sz="2400" kern="0" dirty="0">
                <a:solidFill>
                  <a:srgbClr val="0086BE"/>
                </a:solidFill>
              </a:rPr>
              <a:t>Four Phases of Retirement</a:t>
            </a:r>
          </a:p>
          <a:p>
            <a:pPr>
              <a:spcBef>
                <a:spcPts val="0"/>
              </a:spcBef>
              <a:spcAft>
                <a:spcPts val="1800"/>
              </a:spcAft>
              <a:buSzPct val="80000"/>
              <a:buFont typeface="Wingdings" panose="05000000000000000000" pitchFamily="2" charset="2"/>
              <a:buChar char="§"/>
            </a:pPr>
            <a:r>
              <a:rPr lang="en-US" sz="2400" kern="0" dirty="0">
                <a:solidFill>
                  <a:srgbClr val="64B346"/>
                </a:solidFill>
              </a:rPr>
              <a:t>Preparing for Your </a:t>
            </a:r>
            <a:br>
              <a:rPr lang="en-US" sz="2400" kern="0" dirty="0">
                <a:solidFill>
                  <a:srgbClr val="64B346"/>
                </a:solidFill>
              </a:rPr>
            </a:br>
            <a:r>
              <a:rPr lang="en-US" sz="2400" kern="0" dirty="0">
                <a:solidFill>
                  <a:srgbClr val="64B346"/>
                </a:solidFill>
              </a:rPr>
              <a:t>8,000 Day Retirement</a:t>
            </a:r>
          </a:p>
        </p:txBody>
      </p:sp>
    </p:spTree>
    <p:extLst>
      <p:ext uri="{BB962C8B-B14F-4D97-AF65-F5344CB8AC3E}">
        <p14:creationId xmlns:p14="http://schemas.microsoft.com/office/powerpoint/2010/main" val="2227908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30"/>
          <a:stretch/>
        </p:blipFill>
        <p:spPr bwMode="auto">
          <a:xfrm>
            <a:off x="2929991" y="1097214"/>
            <a:ext cx="8127030" cy="500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1"/>
          <p:cNvSpPr txBox="1">
            <a:spLocks/>
          </p:cNvSpPr>
          <p:nvPr/>
        </p:nvSpPr>
        <p:spPr>
          <a:xfrm>
            <a:off x="1714912" y="6537326"/>
            <a:ext cx="762000" cy="320675"/>
          </a:xfrm>
          <a:prstGeom prst="rect">
            <a:avLst/>
          </a:prstGeom>
        </p:spPr>
        <p:txBody>
          <a:bodyPr/>
          <a:lstStyle>
            <a:defPPr>
              <a:defRPr lang="en-US"/>
            </a:defPPr>
            <a:lvl1pPr algn="l" rtl="0" fontAlgn="base">
              <a:spcBef>
                <a:spcPct val="0"/>
              </a:spcBef>
              <a:spcAft>
                <a:spcPct val="0"/>
              </a:spcAft>
              <a:defRPr sz="2400" b="1" kern="1200">
                <a:solidFill>
                  <a:schemeClr val="tx1"/>
                </a:solidFill>
                <a:latin typeface="Arial" charset="0"/>
                <a:ea typeface="ＭＳ Ｐゴシック"/>
                <a:cs typeface="Arial" charset="0"/>
              </a:defRPr>
            </a:lvl1pPr>
            <a:lvl2pPr marL="457200" algn="l" rtl="0" fontAlgn="base">
              <a:spcBef>
                <a:spcPct val="0"/>
              </a:spcBef>
              <a:spcAft>
                <a:spcPct val="0"/>
              </a:spcAft>
              <a:defRPr sz="2400" b="1" kern="1200">
                <a:solidFill>
                  <a:schemeClr val="tx1"/>
                </a:solidFill>
                <a:latin typeface="Arial" charset="0"/>
                <a:ea typeface="ＭＳ Ｐゴシック"/>
                <a:cs typeface="Arial" charset="0"/>
              </a:defRPr>
            </a:lvl2pPr>
            <a:lvl3pPr marL="914400" algn="l" rtl="0" fontAlgn="base">
              <a:spcBef>
                <a:spcPct val="0"/>
              </a:spcBef>
              <a:spcAft>
                <a:spcPct val="0"/>
              </a:spcAft>
              <a:defRPr sz="2400" b="1" kern="1200">
                <a:solidFill>
                  <a:schemeClr val="tx1"/>
                </a:solidFill>
                <a:latin typeface="Arial" charset="0"/>
                <a:ea typeface="ＭＳ Ｐゴシック"/>
                <a:cs typeface="Arial" charset="0"/>
              </a:defRPr>
            </a:lvl3pPr>
            <a:lvl4pPr marL="1371600" algn="l" rtl="0" fontAlgn="base">
              <a:spcBef>
                <a:spcPct val="0"/>
              </a:spcBef>
              <a:spcAft>
                <a:spcPct val="0"/>
              </a:spcAft>
              <a:defRPr sz="2400" b="1" kern="1200">
                <a:solidFill>
                  <a:schemeClr val="tx1"/>
                </a:solidFill>
                <a:latin typeface="Arial" charset="0"/>
                <a:ea typeface="ＭＳ Ｐゴシック"/>
                <a:cs typeface="Arial" charset="0"/>
              </a:defRPr>
            </a:lvl4pPr>
            <a:lvl5pPr marL="1828800" algn="l" rtl="0" fontAlgn="base">
              <a:spcBef>
                <a:spcPct val="0"/>
              </a:spcBef>
              <a:spcAft>
                <a:spcPct val="0"/>
              </a:spcAft>
              <a:defRPr sz="2400" b="1" kern="1200">
                <a:solidFill>
                  <a:schemeClr val="tx1"/>
                </a:solidFill>
                <a:latin typeface="Arial" charset="0"/>
                <a:ea typeface="ＭＳ Ｐゴシック"/>
                <a:cs typeface="Arial" charset="0"/>
              </a:defRPr>
            </a:lvl5pPr>
            <a:lvl6pPr marL="2286000" algn="l" defTabSz="914400" rtl="0" eaLnBrk="1" latinLnBrk="0" hangingPunct="1">
              <a:defRPr sz="2400" b="1" kern="1200">
                <a:solidFill>
                  <a:schemeClr val="tx1"/>
                </a:solidFill>
                <a:latin typeface="Arial" charset="0"/>
                <a:ea typeface="ＭＳ Ｐゴシック"/>
                <a:cs typeface="Arial" charset="0"/>
              </a:defRPr>
            </a:lvl6pPr>
            <a:lvl7pPr marL="2743200" algn="l" defTabSz="914400" rtl="0" eaLnBrk="1" latinLnBrk="0" hangingPunct="1">
              <a:defRPr sz="2400" b="1" kern="1200">
                <a:solidFill>
                  <a:schemeClr val="tx1"/>
                </a:solidFill>
                <a:latin typeface="Arial" charset="0"/>
                <a:ea typeface="ＭＳ Ｐゴシック"/>
                <a:cs typeface="Arial" charset="0"/>
              </a:defRPr>
            </a:lvl7pPr>
            <a:lvl8pPr marL="3200400" algn="l" defTabSz="914400" rtl="0" eaLnBrk="1" latinLnBrk="0" hangingPunct="1">
              <a:defRPr sz="2400" b="1" kern="1200">
                <a:solidFill>
                  <a:schemeClr val="tx1"/>
                </a:solidFill>
                <a:latin typeface="Arial" charset="0"/>
                <a:ea typeface="ＭＳ Ｐゴシック"/>
                <a:cs typeface="Arial" charset="0"/>
              </a:defRPr>
            </a:lvl8pPr>
            <a:lvl9pPr marL="3657600" algn="l" defTabSz="914400" rtl="0" eaLnBrk="1" latinLnBrk="0" hangingPunct="1">
              <a:defRPr sz="2400" b="1" kern="1200">
                <a:solidFill>
                  <a:schemeClr val="tx1"/>
                </a:solidFill>
                <a:latin typeface="Arial" charset="0"/>
                <a:ea typeface="ＭＳ Ｐゴシック"/>
                <a:cs typeface="Arial" charset="0"/>
              </a:defRPr>
            </a:lvl9pPr>
          </a:lstStyle>
          <a:p>
            <a:pPr>
              <a:defRPr/>
            </a:pPr>
            <a:fld id="{C8DED943-6237-45DA-A340-30BA72D8161E}" type="slidenum">
              <a:rPr lang="en-US" sz="1000" b="0">
                <a:solidFill>
                  <a:srgbClr val="FFFFFF"/>
                </a:solidFill>
                <a:latin typeface="Calibri" panose="020F0502020204030204" pitchFamily="34" charset="0"/>
              </a:rPr>
              <a:pPr>
                <a:defRPr/>
              </a:pPr>
              <a:t>11</a:t>
            </a:fld>
            <a:endParaRPr lang="en-US" sz="1000" b="0" dirty="0">
              <a:solidFill>
                <a:srgbClr val="FFFFFF"/>
              </a:solidFill>
              <a:latin typeface="Calibri" panose="020F0502020204030204" pitchFamily="34" charset="0"/>
            </a:endParaRPr>
          </a:p>
        </p:txBody>
      </p:sp>
      <p:sp>
        <p:nvSpPr>
          <p:cNvPr id="7" name="Rectangle 46"/>
          <p:cNvSpPr>
            <a:spLocks noChangeArrowheads="1"/>
          </p:cNvSpPr>
          <p:nvPr/>
        </p:nvSpPr>
        <p:spPr bwMode="auto">
          <a:xfrm>
            <a:off x="1363881" y="3406320"/>
            <a:ext cx="3276600" cy="2118529"/>
          </a:xfrm>
          <a:prstGeom prst="rect">
            <a:avLst/>
          </a:prstGeom>
          <a:noFill/>
          <a:ln w="9525">
            <a:noFill/>
            <a:miter lim="800000"/>
            <a:headEnd/>
            <a:tailEnd/>
          </a:ln>
        </p:spPr>
        <p:txBody>
          <a:bodyPr wrap="square">
            <a:spAutoFit/>
          </a:bodyPr>
          <a:lstStyle/>
          <a:p>
            <a:pPr marL="228600" indent="-228600">
              <a:lnSpc>
                <a:spcPts val="2000"/>
              </a:lnSpc>
              <a:spcAft>
                <a:spcPts val="600"/>
              </a:spcAft>
              <a:buClr>
                <a:srgbClr val="FF0000"/>
              </a:buClr>
              <a:buSzPct val="80000"/>
              <a:buFont typeface="Wingdings" panose="05000000000000000000" pitchFamily="2" charset="2"/>
              <a:buChar char="§"/>
            </a:pPr>
            <a:r>
              <a:rPr lang="en-US" sz="1400" b="0" dirty="0">
                <a:solidFill>
                  <a:prstClr val="black"/>
                </a:solidFill>
                <a:latin typeface="Open Sans"/>
              </a:rPr>
              <a:t>Challenges and opportunities of longevity</a:t>
            </a:r>
          </a:p>
          <a:p>
            <a:pPr marL="228600" indent="-228600">
              <a:lnSpc>
                <a:spcPts val="2000"/>
              </a:lnSpc>
              <a:spcAft>
                <a:spcPts val="600"/>
              </a:spcAft>
              <a:buClr>
                <a:srgbClr val="FF0000"/>
              </a:buClr>
              <a:buSzPct val="80000"/>
              <a:buFont typeface="Wingdings" panose="05000000000000000000" pitchFamily="2" charset="2"/>
              <a:buChar char="§"/>
            </a:pPr>
            <a:r>
              <a:rPr lang="en-US" sz="1400" b="0" dirty="0">
                <a:solidFill>
                  <a:prstClr val="black"/>
                </a:solidFill>
                <a:latin typeface="Open Sans"/>
              </a:rPr>
              <a:t>Consumer behavior and </a:t>
            </a:r>
            <a:br>
              <a:rPr lang="en-US" sz="1400" b="0" dirty="0">
                <a:solidFill>
                  <a:prstClr val="black"/>
                </a:solidFill>
                <a:latin typeface="Open Sans"/>
              </a:rPr>
            </a:br>
            <a:r>
              <a:rPr lang="en-US" sz="1400" b="0" dirty="0">
                <a:solidFill>
                  <a:prstClr val="black"/>
                </a:solidFill>
                <a:latin typeface="Open Sans"/>
              </a:rPr>
              <a:t>decision-making</a:t>
            </a:r>
          </a:p>
          <a:p>
            <a:pPr marL="228600" indent="-228600">
              <a:lnSpc>
                <a:spcPts val="2000"/>
              </a:lnSpc>
              <a:spcAft>
                <a:spcPts val="600"/>
              </a:spcAft>
              <a:buClr>
                <a:srgbClr val="FF0000"/>
              </a:buClr>
              <a:buSzPct val="80000"/>
              <a:buFont typeface="Wingdings" panose="05000000000000000000" pitchFamily="2" charset="2"/>
              <a:buChar char="§"/>
            </a:pPr>
            <a:r>
              <a:rPr lang="en-US" sz="1400" b="0" dirty="0">
                <a:solidFill>
                  <a:prstClr val="black"/>
                </a:solidFill>
                <a:latin typeface="Open Sans"/>
              </a:rPr>
              <a:t>Trends in demographics, technology, and lifestyles</a:t>
            </a:r>
          </a:p>
          <a:p>
            <a:pPr marL="228600" indent="-228600">
              <a:lnSpc>
                <a:spcPts val="2000"/>
              </a:lnSpc>
              <a:spcAft>
                <a:spcPts val="600"/>
              </a:spcAft>
              <a:buClr>
                <a:srgbClr val="FF0000"/>
              </a:buClr>
              <a:buSzPct val="80000"/>
              <a:buFont typeface="Wingdings" panose="05000000000000000000" pitchFamily="2" charset="2"/>
              <a:buChar char="§"/>
            </a:pPr>
            <a:r>
              <a:rPr lang="en-US" sz="1400" b="0" dirty="0">
                <a:solidFill>
                  <a:prstClr val="black"/>
                </a:solidFill>
                <a:latin typeface="Open Sans"/>
              </a:rPr>
              <a:t>The future of retirement</a:t>
            </a:r>
          </a:p>
        </p:txBody>
      </p:sp>
      <p:pic>
        <p:nvPicPr>
          <p:cNvPr id="2" name="Picture 1" descr="Mit AgeLab"/>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082" y="1866056"/>
            <a:ext cx="1539435" cy="997134"/>
          </a:xfrm>
          <a:prstGeom prst="rect">
            <a:avLst/>
          </a:prstGeom>
        </p:spPr>
      </p:pic>
    </p:spTree>
    <p:extLst>
      <p:ext uri="{BB962C8B-B14F-4D97-AF65-F5344CB8AC3E}">
        <p14:creationId xmlns:p14="http://schemas.microsoft.com/office/powerpoint/2010/main" val="279464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1783" y="2090173"/>
            <a:ext cx="4572000" cy="2800767"/>
          </a:xfrm>
          <a:prstGeom prst="rect">
            <a:avLst/>
          </a:prstGeom>
        </p:spPr>
        <p:txBody>
          <a:bodyPr>
            <a:spAutoFit/>
          </a:bodyPr>
          <a:lstStyle/>
          <a:p>
            <a:r>
              <a:rPr lang="en-US" sz="2000" dirty="0">
                <a:latin typeface="+mj-lt"/>
              </a:rPr>
              <a:t>“We have a longevity paradox. Now that we have achieved what humankind has tried to achieve since it has walked—living longer—we really don’t have a good idea of what to do with all that additional time.”</a:t>
            </a:r>
          </a:p>
          <a:p>
            <a:endParaRPr lang="en-US" sz="2000" dirty="0">
              <a:latin typeface="+mj-lt"/>
            </a:endParaRPr>
          </a:p>
          <a:p>
            <a:pPr marL="233363" indent="-233363"/>
            <a:r>
              <a:rPr lang="en-US" sz="1800" b="0" dirty="0">
                <a:latin typeface="+mj-lt"/>
              </a:rPr>
              <a:t>—	Dr. Joe Coughlin, </a:t>
            </a:r>
          </a:p>
          <a:p>
            <a:pPr marL="233363"/>
            <a:r>
              <a:rPr lang="en-US" sz="1800" b="0" dirty="0">
                <a:latin typeface="+mj-lt"/>
              </a:rPr>
              <a:t>Director of the MIT AgeLab</a:t>
            </a:r>
            <a:endParaRPr lang="en-US" sz="2000" b="0" dirty="0">
              <a:latin typeface="+mj-lt"/>
            </a:endParaRPr>
          </a:p>
        </p:txBody>
      </p:sp>
      <p:pic>
        <p:nvPicPr>
          <p:cNvPr id="3" name="Picture 2" descr="Joe Coughli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71" y="2193550"/>
            <a:ext cx="2313365" cy="1604782"/>
          </a:xfrm>
          <a:prstGeom prst="rect">
            <a:avLst/>
          </a:prstGeom>
        </p:spPr>
      </p:pic>
      <p:pic>
        <p:nvPicPr>
          <p:cNvPr id="7" name="Picture 6" descr="MIT AgeLab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2632" y="4309856"/>
            <a:ext cx="1171135" cy="756178"/>
          </a:xfrm>
          <a:prstGeom prst="rect">
            <a:avLst/>
          </a:prstGeom>
        </p:spPr>
      </p:pic>
    </p:spTree>
    <p:extLst>
      <p:ext uri="{BB962C8B-B14F-4D97-AF65-F5344CB8AC3E}">
        <p14:creationId xmlns:p14="http://schemas.microsoft.com/office/powerpoint/2010/main" val="278934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2889"/>
          <a:stretch/>
        </p:blipFill>
        <p:spPr bwMode="auto">
          <a:xfrm>
            <a:off x="1059132" y="1116270"/>
            <a:ext cx="10107231" cy="508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01085" y="1116270"/>
            <a:ext cx="3023327" cy="400110"/>
          </a:xfrm>
          <a:prstGeom prst="rect">
            <a:avLst/>
          </a:prstGeom>
          <a:solidFill>
            <a:schemeClr val="bg1"/>
          </a:solidFill>
        </p:spPr>
        <p:txBody>
          <a:bodyPr wrap="none" rtlCol="0">
            <a:spAutoFit/>
          </a:bodyPr>
          <a:lstStyle/>
          <a:p>
            <a:pPr algn="ctr"/>
            <a:r>
              <a:rPr lang="en-US" sz="2000" dirty="0">
                <a:latin typeface="Calibri" panose="020F0502020204030204" pitchFamily="34" charset="0"/>
                <a:cs typeface="Calibri" panose="020F0502020204030204" pitchFamily="34" charset="0"/>
              </a:rPr>
              <a:t>Life in 8,000 Day Segments</a:t>
            </a:r>
          </a:p>
        </p:txBody>
      </p:sp>
      <p:sp>
        <p:nvSpPr>
          <p:cNvPr id="8" name="TextBox 5"/>
          <p:cNvSpPr txBox="1">
            <a:spLocks noChangeArrowheads="1"/>
          </p:cNvSpPr>
          <p:nvPr/>
        </p:nvSpPr>
        <p:spPr bwMode="auto">
          <a:xfrm>
            <a:off x="1874323" y="6347361"/>
            <a:ext cx="3533419" cy="215444"/>
          </a:xfrm>
          <a:prstGeom prst="rect">
            <a:avLst/>
          </a:prstGeom>
          <a:noFill/>
          <a:ln w="9525">
            <a:noFill/>
            <a:miter lim="800000"/>
            <a:headEnd/>
            <a:tailEnd/>
          </a:ln>
        </p:spPr>
        <p:txBody>
          <a:bodyPr wrap="square">
            <a:spAutoFit/>
          </a:bodyPr>
          <a:lstStyle/>
          <a:p>
            <a:pPr lvl="0" eaLnBrk="0" hangingPunct="0">
              <a:spcBef>
                <a:spcPct val="30000"/>
              </a:spcBef>
              <a:defRPr/>
            </a:pPr>
            <a:r>
              <a:rPr lang="en-US" sz="800" b="0" dirty="0">
                <a:solidFill>
                  <a:schemeClr val="bg1"/>
                </a:solidFill>
                <a:latin typeface="Calibri" panose="020F0502020204030204" pitchFamily="34" charset="0"/>
                <a:ea typeface="ＭＳ Ｐゴシック" pitchFamily="48" charset="-128"/>
              </a:rPr>
              <a:t>Source: </a:t>
            </a:r>
            <a:r>
              <a:rPr lang="en-US" sz="800" b="0" i="1" dirty="0">
                <a:solidFill>
                  <a:schemeClr val="bg1"/>
                </a:solidFill>
                <a:latin typeface="Calibri" panose="020F0502020204030204" pitchFamily="34" charset="0"/>
                <a:ea typeface="ＭＳ Ｐゴシック" pitchFamily="48" charset="-128"/>
              </a:rPr>
              <a:t>8,000 Days</a:t>
            </a:r>
            <a:r>
              <a:rPr lang="en-US" sz="800" b="0" dirty="0">
                <a:solidFill>
                  <a:schemeClr val="bg1"/>
                </a:solidFill>
                <a:latin typeface="Calibri" panose="020F0502020204030204" pitchFamily="34" charset="0"/>
                <a:ea typeface="ＭＳ Ｐゴシック" pitchFamily="48" charset="-128"/>
              </a:rPr>
              <a:t>, MIT AgeLab, 2017</a:t>
            </a:r>
            <a:endParaRPr lang="en-US" sz="1100" b="0" dirty="0">
              <a:solidFill>
                <a:schemeClr val="bg1"/>
              </a:solidFill>
              <a:latin typeface="Calibri" panose="020F0502020204030204" pitchFamily="34" charset="0"/>
              <a:ea typeface="ＭＳ Ｐゴシック" pitchFamily="48" charset="-128"/>
            </a:endParaRPr>
          </a:p>
        </p:txBody>
      </p:sp>
    </p:spTree>
    <p:extLst>
      <p:ext uri="{BB962C8B-B14F-4D97-AF65-F5344CB8AC3E}">
        <p14:creationId xmlns:p14="http://schemas.microsoft.com/office/powerpoint/2010/main" val="2957386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1B6179-515D-2992-0BAC-02EADB3A93CD}"/>
              </a:ext>
            </a:extLst>
          </p:cNvPr>
          <p:cNvSpPr/>
          <p:nvPr/>
        </p:nvSpPr>
        <p:spPr>
          <a:xfrm>
            <a:off x="0" y="0"/>
            <a:ext cx="12816114" cy="6981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857" r="6137" b="13557"/>
          <a:stretch/>
        </p:blipFill>
        <p:spPr bwMode="auto">
          <a:xfrm>
            <a:off x="-43984" y="0"/>
            <a:ext cx="12860097" cy="698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314620B2-0BAB-E96B-1880-FC8F7AC03D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08057" y="2471201"/>
            <a:ext cx="6644319" cy="2038968"/>
          </a:xfrm>
          <a:prstGeom prst="rect">
            <a:avLst/>
          </a:prstGeom>
        </p:spPr>
      </p:pic>
      <p:sp>
        <p:nvSpPr>
          <p:cNvPr id="36865" name="Content Placeholder 3"/>
          <p:cNvSpPr>
            <a:spLocks noGrp="1"/>
          </p:cNvSpPr>
          <p:nvPr>
            <p:ph idx="4294967295"/>
          </p:nvPr>
        </p:nvSpPr>
        <p:spPr>
          <a:xfrm>
            <a:off x="7529938" y="2916984"/>
            <a:ext cx="3281362" cy="1563688"/>
          </a:xfrm>
          <a:prstGeom prst="rect">
            <a:avLst/>
          </a:prstGeom>
        </p:spPr>
        <p:txBody>
          <a:bodyPr/>
          <a:lstStyle/>
          <a:p>
            <a:pPr marL="0" indent="0">
              <a:buNone/>
            </a:pPr>
            <a:r>
              <a:rPr lang="en-US" sz="3600" b="1" dirty="0">
                <a:solidFill>
                  <a:schemeClr val="bg1"/>
                </a:solidFill>
                <a:cs typeface="Arial" charset="0"/>
              </a:rPr>
              <a:t>Four Phases </a:t>
            </a:r>
            <a:br>
              <a:rPr lang="en-US" sz="3600" b="1" dirty="0">
                <a:solidFill>
                  <a:schemeClr val="bg1"/>
                </a:solidFill>
                <a:cs typeface="Arial" charset="0"/>
              </a:rPr>
            </a:br>
            <a:r>
              <a:rPr lang="en-US" sz="3600" b="1" dirty="0">
                <a:solidFill>
                  <a:schemeClr val="bg1"/>
                </a:solidFill>
                <a:cs typeface="Arial" charset="0"/>
              </a:rPr>
              <a:t>of Retirement</a:t>
            </a:r>
          </a:p>
        </p:txBody>
      </p:sp>
    </p:spTree>
    <p:extLst>
      <p:ext uri="{BB962C8B-B14F-4D97-AF65-F5344CB8AC3E}">
        <p14:creationId xmlns:p14="http://schemas.microsoft.com/office/powerpoint/2010/main" val="26497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545" t="-206" r="-1773" b="50000"/>
          <a:stretch/>
        </p:blipFill>
        <p:spPr>
          <a:xfrm>
            <a:off x="943303" y="1514986"/>
            <a:ext cx="10305394" cy="4585025"/>
          </a:xfrm>
          <a:prstGeom prst="rect">
            <a:avLst/>
          </a:prstGeom>
        </p:spPr>
      </p:pic>
      <p:sp>
        <p:nvSpPr>
          <p:cNvPr id="3" name="Rectangle 2"/>
          <p:cNvSpPr/>
          <p:nvPr/>
        </p:nvSpPr>
        <p:spPr>
          <a:xfrm>
            <a:off x="4587982" y="1114876"/>
            <a:ext cx="2993640" cy="400110"/>
          </a:xfrm>
          <a:prstGeom prst="rect">
            <a:avLst/>
          </a:prstGeom>
        </p:spPr>
        <p:txBody>
          <a:bodyPr wrap="none">
            <a:spAutoFit/>
          </a:bodyPr>
          <a:lstStyle/>
          <a:p>
            <a:pPr algn="ctr">
              <a:spcAft>
                <a:spcPts val="600"/>
              </a:spcAft>
              <a:buClr>
                <a:srgbClr val="0086BE"/>
              </a:buClr>
            </a:pPr>
            <a:r>
              <a:rPr lang="en-US" sz="2000" dirty="0">
                <a:latin typeface="Calibri" panose="020F0502020204030204" pitchFamily="34" charset="0"/>
              </a:rPr>
              <a:t>Four Phases of Retirement</a:t>
            </a:r>
          </a:p>
        </p:txBody>
      </p:sp>
      <p:sp>
        <p:nvSpPr>
          <p:cNvPr id="10" name="TextBox 9"/>
          <p:cNvSpPr txBox="1"/>
          <p:nvPr/>
        </p:nvSpPr>
        <p:spPr>
          <a:xfrm>
            <a:off x="4072841" y="3971836"/>
            <a:ext cx="1850333" cy="1066959"/>
          </a:xfrm>
          <a:prstGeom prst="rect">
            <a:avLst/>
          </a:prstGeom>
          <a:noFill/>
        </p:spPr>
        <p:txBody>
          <a:bodyPr wrap="square" rtlCol="0">
            <a:spAutoFit/>
          </a:bodyPr>
          <a:lstStyle/>
          <a:p>
            <a:pPr algn="ctr">
              <a:lnSpc>
                <a:spcPts val="1900"/>
              </a:lnSpc>
            </a:pPr>
            <a:r>
              <a:rPr lang="en-US" sz="1800" dirty="0">
                <a:solidFill>
                  <a:schemeClr val="bg1"/>
                </a:solidFill>
                <a:latin typeface="Calibri" panose="020F0502020204030204" pitchFamily="34" charset="0"/>
              </a:rPr>
              <a:t>2. </a:t>
            </a:r>
          </a:p>
          <a:p>
            <a:pPr algn="ctr">
              <a:lnSpc>
                <a:spcPts val="1900"/>
              </a:lnSpc>
            </a:pPr>
            <a:r>
              <a:rPr lang="en-US" sz="1800" dirty="0">
                <a:solidFill>
                  <a:schemeClr val="bg1"/>
                </a:solidFill>
                <a:latin typeface="Calibri" panose="020F0502020204030204" pitchFamily="34" charset="0"/>
              </a:rPr>
              <a:t>The Big </a:t>
            </a:r>
            <a:br>
              <a:rPr lang="en-US" sz="1800" dirty="0">
                <a:solidFill>
                  <a:schemeClr val="bg1"/>
                </a:solidFill>
                <a:latin typeface="Calibri" panose="020F0502020204030204" pitchFamily="34" charset="0"/>
              </a:rPr>
            </a:br>
            <a:r>
              <a:rPr lang="en-US" sz="1800" dirty="0">
                <a:solidFill>
                  <a:schemeClr val="bg1"/>
                </a:solidFill>
                <a:latin typeface="Calibri" panose="020F0502020204030204" pitchFamily="34" charset="0"/>
              </a:rPr>
              <a:t>Decision </a:t>
            </a:r>
            <a:br>
              <a:rPr lang="en-US" sz="1800" dirty="0">
                <a:solidFill>
                  <a:schemeClr val="bg1"/>
                </a:solidFill>
                <a:latin typeface="Calibri" panose="020F0502020204030204" pitchFamily="34" charset="0"/>
              </a:rPr>
            </a:br>
            <a:r>
              <a:rPr lang="en-US" sz="1800" dirty="0">
                <a:solidFill>
                  <a:schemeClr val="bg1"/>
                </a:solidFill>
                <a:latin typeface="Calibri" panose="020F0502020204030204" pitchFamily="34" charset="0"/>
              </a:rPr>
              <a:t>Phase</a:t>
            </a:r>
          </a:p>
        </p:txBody>
      </p:sp>
      <p:sp>
        <p:nvSpPr>
          <p:cNvPr id="11" name="TextBox 10"/>
          <p:cNvSpPr txBox="1"/>
          <p:nvPr/>
        </p:nvSpPr>
        <p:spPr>
          <a:xfrm>
            <a:off x="2040604" y="4815255"/>
            <a:ext cx="1777383" cy="1066959"/>
          </a:xfrm>
          <a:prstGeom prst="rect">
            <a:avLst/>
          </a:prstGeom>
          <a:noFill/>
        </p:spPr>
        <p:txBody>
          <a:bodyPr wrap="square" rtlCol="0">
            <a:spAutoFit/>
          </a:bodyPr>
          <a:lstStyle/>
          <a:p>
            <a:pPr algn="ctr">
              <a:lnSpc>
                <a:spcPts val="1900"/>
              </a:lnSpc>
            </a:pPr>
            <a:r>
              <a:rPr lang="en-US" sz="1800" dirty="0">
                <a:solidFill>
                  <a:schemeClr val="bg1"/>
                </a:solidFill>
                <a:latin typeface="Calibri" panose="020F0502020204030204" pitchFamily="34" charset="0"/>
              </a:rPr>
              <a:t>1. </a:t>
            </a:r>
            <a:br>
              <a:rPr lang="en-US" sz="1800" dirty="0">
                <a:solidFill>
                  <a:schemeClr val="bg1"/>
                </a:solidFill>
                <a:latin typeface="Calibri" panose="020F0502020204030204" pitchFamily="34" charset="0"/>
              </a:rPr>
            </a:br>
            <a:r>
              <a:rPr lang="en-US" sz="1800" dirty="0">
                <a:solidFill>
                  <a:schemeClr val="bg1"/>
                </a:solidFill>
                <a:latin typeface="Calibri" panose="020F0502020204030204" pitchFamily="34" charset="0"/>
              </a:rPr>
              <a:t>The </a:t>
            </a:r>
            <a:br>
              <a:rPr lang="en-US" sz="1800" dirty="0">
                <a:solidFill>
                  <a:schemeClr val="bg1"/>
                </a:solidFill>
                <a:latin typeface="Calibri" panose="020F0502020204030204" pitchFamily="34" charset="0"/>
              </a:rPr>
            </a:br>
            <a:r>
              <a:rPr lang="en-US" sz="1800" dirty="0">
                <a:solidFill>
                  <a:schemeClr val="bg1"/>
                </a:solidFill>
                <a:latin typeface="Calibri" panose="020F0502020204030204" pitchFamily="34" charset="0"/>
              </a:rPr>
              <a:t>Honeymoon Phase</a:t>
            </a:r>
          </a:p>
        </p:txBody>
      </p:sp>
      <p:sp>
        <p:nvSpPr>
          <p:cNvPr id="12" name="TextBox 11"/>
          <p:cNvSpPr txBox="1"/>
          <p:nvPr/>
        </p:nvSpPr>
        <p:spPr>
          <a:xfrm>
            <a:off x="6299607" y="3971836"/>
            <a:ext cx="1922217" cy="1066959"/>
          </a:xfrm>
          <a:prstGeom prst="rect">
            <a:avLst/>
          </a:prstGeom>
          <a:noFill/>
        </p:spPr>
        <p:txBody>
          <a:bodyPr wrap="square" rtlCol="0">
            <a:spAutoFit/>
          </a:bodyPr>
          <a:lstStyle/>
          <a:p>
            <a:pPr algn="ctr">
              <a:lnSpc>
                <a:spcPts val="1900"/>
              </a:lnSpc>
            </a:pPr>
            <a:r>
              <a:rPr lang="en-US" sz="1800" dirty="0">
                <a:solidFill>
                  <a:schemeClr val="bg1"/>
                </a:solidFill>
                <a:latin typeface="Calibri" panose="020F0502020204030204" pitchFamily="34" charset="0"/>
              </a:rPr>
              <a:t>3.</a:t>
            </a:r>
          </a:p>
          <a:p>
            <a:pPr algn="ctr">
              <a:lnSpc>
                <a:spcPts val="1900"/>
              </a:lnSpc>
            </a:pPr>
            <a:r>
              <a:rPr lang="en-US" sz="1800" dirty="0">
                <a:solidFill>
                  <a:schemeClr val="bg1"/>
                </a:solidFill>
                <a:latin typeface="Calibri" panose="020F0502020204030204" pitchFamily="34" charset="0"/>
              </a:rPr>
              <a:t>Navigating Longevity</a:t>
            </a:r>
            <a:br>
              <a:rPr lang="en-US" sz="1800" dirty="0">
                <a:solidFill>
                  <a:schemeClr val="bg1"/>
                </a:solidFill>
                <a:latin typeface="Calibri" panose="020F0502020204030204" pitchFamily="34" charset="0"/>
              </a:rPr>
            </a:br>
            <a:r>
              <a:rPr lang="en-US" sz="1800" dirty="0">
                <a:solidFill>
                  <a:schemeClr val="bg1"/>
                </a:solidFill>
                <a:latin typeface="Calibri" panose="020F0502020204030204" pitchFamily="34" charset="0"/>
              </a:rPr>
              <a:t> Phase</a:t>
            </a:r>
          </a:p>
        </p:txBody>
      </p:sp>
      <p:sp>
        <p:nvSpPr>
          <p:cNvPr id="16" name="TextBox 15"/>
          <p:cNvSpPr txBox="1"/>
          <p:nvPr/>
        </p:nvSpPr>
        <p:spPr>
          <a:xfrm>
            <a:off x="8657575" y="4821556"/>
            <a:ext cx="1499017" cy="1066959"/>
          </a:xfrm>
          <a:prstGeom prst="rect">
            <a:avLst/>
          </a:prstGeom>
          <a:noFill/>
        </p:spPr>
        <p:txBody>
          <a:bodyPr wrap="square" rtlCol="0">
            <a:spAutoFit/>
          </a:bodyPr>
          <a:lstStyle/>
          <a:p>
            <a:pPr algn="ctr">
              <a:lnSpc>
                <a:spcPts val="1900"/>
              </a:lnSpc>
            </a:pPr>
            <a:r>
              <a:rPr lang="en-US" sz="1800" dirty="0">
                <a:solidFill>
                  <a:schemeClr val="bg1"/>
                </a:solidFill>
                <a:latin typeface="Calibri" panose="020F0502020204030204" pitchFamily="34" charset="0"/>
              </a:rPr>
              <a:t>4. </a:t>
            </a:r>
          </a:p>
          <a:p>
            <a:pPr algn="ctr">
              <a:lnSpc>
                <a:spcPts val="1900"/>
              </a:lnSpc>
            </a:pPr>
            <a:r>
              <a:rPr lang="en-US" sz="1800" dirty="0">
                <a:solidFill>
                  <a:schemeClr val="bg1"/>
                </a:solidFill>
                <a:latin typeface="Calibri" panose="020F0502020204030204" pitchFamily="34" charset="0"/>
              </a:rPr>
              <a:t>The Solo </a:t>
            </a:r>
            <a:br>
              <a:rPr lang="en-US" sz="1800" dirty="0">
                <a:solidFill>
                  <a:schemeClr val="bg1"/>
                </a:solidFill>
                <a:latin typeface="Calibri" panose="020F0502020204030204" pitchFamily="34" charset="0"/>
              </a:rPr>
            </a:br>
            <a:r>
              <a:rPr lang="en-US" sz="1800" dirty="0">
                <a:solidFill>
                  <a:schemeClr val="bg1"/>
                </a:solidFill>
                <a:latin typeface="Calibri" panose="020F0502020204030204" pitchFamily="34" charset="0"/>
              </a:rPr>
              <a:t>Journey</a:t>
            </a:r>
          </a:p>
          <a:p>
            <a:pPr algn="ctr">
              <a:lnSpc>
                <a:spcPts val="1900"/>
              </a:lnSpc>
            </a:pPr>
            <a:r>
              <a:rPr lang="en-US" sz="1800" dirty="0">
                <a:solidFill>
                  <a:schemeClr val="bg1"/>
                </a:solidFill>
                <a:latin typeface="Calibri" panose="020F0502020204030204" pitchFamily="34" charset="0"/>
              </a:rPr>
              <a:t>Phase</a:t>
            </a:r>
          </a:p>
        </p:txBody>
      </p:sp>
    </p:spTree>
    <p:extLst>
      <p:ext uri="{BB962C8B-B14F-4D97-AF65-F5344CB8AC3E}">
        <p14:creationId xmlns:p14="http://schemas.microsoft.com/office/powerpoint/2010/main" val="3966879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451" b="7915"/>
          <a:stretch/>
        </p:blipFill>
        <p:spPr bwMode="auto">
          <a:xfrm>
            <a:off x="1524000" y="2044006"/>
            <a:ext cx="9144000" cy="415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30878" y="1119779"/>
            <a:ext cx="4572000" cy="400110"/>
          </a:xfrm>
          <a:prstGeom prst="rect">
            <a:avLst/>
          </a:prstGeom>
        </p:spPr>
        <p:txBody>
          <a:bodyPr>
            <a:spAutoFit/>
          </a:bodyPr>
          <a:lstStyle/>
          <a:p>
            <a:r>
              <a:rPr lang="en-US" sz="2000" dirty="0">
                <a:latin typeface="Calibri" panose="020F0502020204030204" pitchFamily="34" charset="0"/>
              </a:rPr>
              <a:t>1. The Honeymoon Phase</a:t>
            </a:r>
          </a:p>
        </p:txBody>
      </p:sp>
      <p:sp>
        <p:nvSpPr>
          <p:cNvPr id="7" name="TextBox 6"/>
          <p:cNvSpPr txBox="1"/>
          <p:nvPr/>
        </p:nvSpPr>
        <p:spPr>
          <a:xfrm>
            <a:off x="8833845" y="1084917"/>
            <a:ext cx="3981043" cy="1554272"/>
          </a:xfrm>
          <a:prstGeom prst="rect">
            <a:avLst/>
          </a:prstGeom>
          <a:noFill/>
        </p:spPr>
        <p:txBody>
          <a:bodyPr wrap="square" rtlCol="0">
            <a:spAutoFit/>
          </a:bodyPr>
          <a:lstStyle/>
          <a:p>
            <a:pPr>
              <a:spcAft>
                <a:spcPts val="600"/>
              </a:spcAft>
              <a:buClr>
                <a:srgbClr val="0086BE"/>
              </a:buClr>
            </a:pPr>
            <a:r>
              <a:rPr lang="en-US" sz="2000" b="0" dirty="0">
                <a:latin typeface="Calibri" panose="020F0502020204030204" pitchFamily="34" charset="0"/>
              </a:rPr>
              <a:t>Managing ambiguity</a:t>
            </a:r>
          </a:p>
          <a:p>
            <a:pPr marL="517525" indent="-279400">
              <a:spcAft>
                <a:spcPts val="600"/>
              </a:spcAft>
              <a:buClr>
                <a:srgbClr val="0086BE"/>
              </a:buClr>
              <a:buFont typeface="Wingdings" panose="05000000000000000000" pitchFamily="2" charset="2"/>
              <a:buChar char="§"/>
            </a:pPr>
            <a:r>
              <a:rPr lang="en-US" sz="2000" b="0" dirty="0">
                <a:latin typeface="Calibri" panose="020F0502020204030204" pitchFamily="34" charset="0"/>
              </a:rPr>
              <a:t>The role of work</a:t>
            </a:r>
          </a:p>
          <a:p>
            <a:pPr marL="517525" indent="-279400">
              <a:spcAft>
                <a:spcPts val="600"/>
              </a:spcAft>
              <a:buClr>
                <a:srgbClr val="0086BE"/>
              </a:buClr>
              <a:buFont typeface="Wingdings" panose="05000000000000000000" pitchFamily="2" charset="2"/>
              <a:buChar char="§"/>
            </a:pPr>
            <a:r>
              <a:rPr lang="en-US" sz="2000" b="0" dirty="0">
                <a:latin typeface="Calibri" panose="020F0502020204030204" pitchFamily="34" charset="0"/>
              </a:rPr>
              <a:t>Income</a:t>
            </a:r>
          </a:p>
          <a:p>
            <a:pPr marL="517525" indent="-279400">
              <a:spcAft>
                <a:spcPts val="600"/>
              </a:spcAft>
              <a:buClr>
                <a:srgbClr val="0086BE"/>
              </a:buClr>
              <a:buFont typeface="Wingdings" panose="05000000000000000000" pitchFamily="2" charset="2"/>
              <a:buChar char="§"/>
            </a:pPr>
            <a:r>
              <a:rPr lang="en-US" sz="2000" b="0" dirty="0">
                <a:latin typeface="Calibri" panose="020F0502020204030204" pitchFamily="34" charset="0"/>
              </a:rPr>
              <a:t>Family dynamics</a:t>
            </a:r>
          </a:p>
        </p:txBody>
      </p:sp>
    </p:spTree>
    <p:extLst>
      <p:ext uri="{BB962C8B-B14F-4D97-AF65-F5344CB8AC3E}">
        <p14:creationId xmlns:p14="http://schemas.microsoft.com/office/powerpoint/2010/main" val="2862541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7927" y="2670475"/>
            <a:ext cx="2542954" cy="2923877"/>
          </a:xfrm>
          <a:prstGeom prst="rect">
            <a:avLst/>
          </a:prstGeom>
        </p:spPr>
        <p:txBody>
          <a:bodyPr wrap="square">
            <a:spAutoFit/>
          </a:bodyPr>
          <a:lstStyle/>
          <a:p>
            <a:pPr>
              <a:spcAft>
                <a:spcPts val="1200"/>
              </a:spcAft>
            </a:pPr>
            <a:r>
              <a:rPr lang="en-US" sz="2000" dirty="0">
                <a:solidFill>
                  <a:srgbClr val="333333"/>
                </a:solidFill>
                <a:latin typeface="Calibri" panose="020F0502020204030204" pitchFamily="34" charset="0"/>
                <a:cs typeface="Calibri" panose="020F0502020204030204" pitchFamily="34" charset="0"/>
              </a:rPr>
              <a:t>“With companies embracing remote work and flexible hours…it’s easier for many older people to remain employed.” </a:t>
            </a:r>
          </a:p>
          <a:p>
            <a:r>
              <a:rPr lang="en-US" sz="1800" b="0" dirty="0">
                <a:solidFill>
                  <a:srgbClr val="333333"/>
                </a:solidFill>
                <a:latin typeface="Calibri" panose="020F0502020204030204" pitchFamily="34" charset="0"/>
                <a:cs typeface="Calibri" panose="020F0502020204030204" pitchFamily="34" charset="0"/>
              </a:rPr>
              <a:t>Jack Rowe, professor of public health at Columbia University.</a:t>
            </a:r>
            <a:endParaRPr lang="en-US" sz="1800" dirty="0">
              <a:latin typeface="Calibri" panose="020F0502020204030204" pitchFamily="34" charset="0"/>
              <a:cs typeface="Calibri" panose="020F0502020204030204" pitchFamily="34" charset="0"/>
            </a:endParaRPr>
          </a:p>
        </p:txBody>
      </p:sp>
      <p:sp>
        <p:nvSpPr>
          <p:cNvPr id="8" name="Rectangle 7"/>
          <p:cNvSpPr/>
          <p:nvPr/>
        </p:nvSpPr>
        <p:spPr>
          <a:xfrm>
            <a:off x="2623159" y="1556040"/>
            <a:ext cx="6945683" cy="1015663"/>
          </a:xfrm>
          <a:prstGeom prst="rect">
            <a:avLst/>
          </a:prstGeom>
        </p:spPr>
        <p:txBody>
          <a:bodyPr wrap="square">
            <a:spAutoFit/>
          </a:bodyPr>
          <a:lstStyle/>
          <a:p>
            <a:pPr algn="ctr"/>
            <a:r>
              <a:rPr lang="en-US" sz="2000" dirty="0">
                <a:solidFill>
                  <a:srgbClr val="333333"/>
                </a:solidFill>
                <a:latin typeface="Calibri" panose="020F0502020204030204" pitchFamily="34" charset="0"/>
                <a:cs typeface="Calibri" panose="020F0502020204030204" pitchFamily="34" charset="0"/>
              </a:rPr>
              <a:t>Remote Work May Actually Favor Older Workers</a:t>
            </a:r>
          </a:p>
          <a:p>
            <a:br>
              <a:rPr lang="en-US" sz="2000" dirty="0">
                <a:solidFill>
                  <a:srgbClr val="FFFFFF"/>
                </a:solidFill>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2088" y="2257392"/>
            <a:ext cx="4093414" cy="3750042"/>
          </a:xfrm>
          <a:prstGeom prst="rect">
            <a:avLst/>
          </a:prstGeom>
        </p:spPr>
      </p:pic>
      <p:sp>
        <p:nvSpPr>
          <p:cNvPr id="3" name="Rectangle 2"/>
          <p:cNvSpPr/>
          <p:nvPr/>
        </p:nvSpPr>
        <p:spPr>
          <a:xfrm>
            <a:off x="7544028" y="6247216"/>
            <a:ext cx="2823034" cy="369332"/>
          </a:xfrm>
          <a:prstGeom prst="rect">
            <a:avLst/>
          </a:prstGeom>
        </p:spPr>
        <p:txBody>
          <a:bodyPr wrap="square">
            <a:spAutoFit/>
          </a:bodyPr>
          <a:lstStyle/>
          <a:p>
            <a:r>
              <a:rPr lang="en-US" sz="900" b="0" dirty="0">
                <a:solidFill>
                  <a:srgbClr val="333333"/>
                </a:solidFill>
                <a:latin typeface="Calibri" panose="020F0502020204030204" pitchFamily="34" charset="0"/>
                <a:cs typeface="Calibri" panose="020F0502020204030204" pitchFamily="34" charset="0"/>
              </a:rPr>
              <a:t>Source: Remote Work Generation Gap May Actually Favor Older Workers, BISNOW, 2/15/21</a:t>
            </a:r>
          </a:p>
        </p:txBody>
      </p:sp>
    </p:spTree>
    <p:extLst>
      <p:ext uri="{BB962C8B-B14F-4D97-AF65-F5344CB8AC3E}">
        <p14:creationId xmlns:p14="http://schemas.microsoft.com/office/powerpoint/2010/main" val="1272386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30091" y="6031612"/>
            <a:ext cx="5757725" cy="215444"/>
          </a:xfrm>
          <a:prstGeom prst="rect">
            <a:avLst/>
          </a:prstGeom>
        </p:spPr>
        <p:txBody>
          <a:bodyPr wrap="square">
            <a:spAutoFit/>
          </a:bodyPr>
          <a:lstStyle/>
          <a:p>
            <a:r>
              <a:rPr lang="en-US" sz="800" b="0" dirty="0">
                <a:solidFill>
                  <a:srgbClr val="000000"/>
                </a:solidFill>
                <a:latin typeface="Calibri" panose="020F0502020204030204" pitchFamily="34" charset="0"/>
              </a:rPr>
              <a:t>Source: 2022 RCS Fact Sheet #2: Expectations About Retirement, EBRI/Greenwald Retirement Confidence Survey, 2022 </a:t>
            </a:r>
          </a:p>
        </p:txBody>
      </p:sp>
      <p:sp>
        <p:nvSpPr>
          <p:cNvPr id="10" name="TextBox 9"/>
          <p:cNvSpPr txBox="1"/>
          <p:nvPr/>
        </p:nvSpPr>
        <p:spPr>
          <a:xfrm>
            <a:off x="599440" y="1795775"/>
            <a:ext cx="11196320" cy="400110"/>
          </a:xfrm>
          <a:prstGeom prst="rect">
            <a:avLst/>
          </a:prstGeom>
          <a:noFill/>
        </p:spPr>
        <p:txBody>
          <a:bodyPr wrap="square" rtlCol="0">
            <a:spAutoFit/>
          </a:bodyPr>
          <a:lstStyle/>
          <a:p>
            <a:pPr algn="ctr">
              <a:spcAft>
                <a:spcPts val="600"/>
              </a:spcAft>
            </a:pPr>
            <a:r>
              <a:rPr lang="en-US" sz="2000" dirty="0">
                <a:latin typeface="Calibri" panose="020F0502020204030204" pitchFamily="34" charset="0"/>
              </a:rPr>
              <a:t>Reasons for Working in Retirement, Among Retirees Who Worked in Retirement</a:t>
            </a:r>
          </a:p>
        </p:txBody>
      </p:sp>
      <p:pic>
        <p:nvPicPr>
          <p:cNvPr id="8" name="Picture 7">
            <a:extLst>
              <a:ext uri="{FF2B5EF4-FFF2-40B4-BE49-F238E27FC236}">
                <a16:creationId xmlns:a16="http://schemas.microsoft.com/office/drawing/2014/main" id="{175B806E-FA78-48CB-9134-B03E743607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30091" y="2298032"/>
            <a:ext cx="7531818" cy="3739155"/>
          </a:xfrm>
          <a:prstGeom prst="rect">
            <a:avLst/>
          </a:prstGeom>
        </p:spPr>
      </p:pic>
    </p:spTree>
    <p:extLst>
      <p:ext uri="{BB962C8B-B14F-4D97-AF65-F5344CB8AC3E}">
        <p14:creationId xmlns:p14="http://schemas.microsoft.com/office/powerpoint/2010/main" val="3421337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1360" y="1530105"/>
            <a:ext cx="10942320" cy="400110"/>
          </a:xfrm>
          <a:prstGeom prst="rect">
            <a:avLst/>
          </a:prstGeom>
          <a:noFill/>
        </p:spPr>
        <p:txBody>
          <a:bodyPr wrap="square" rtlCol="0">
            <a:spAutoFit/>
          </a:bodyPr>
          <a:lstStyle/>
          <a:p>
            <a:r>
              <a:rPr lang="en-US" sz="2000" dirty="0">
                <a:latin typeface="Calibri" panose="020F0502020204030204" pitchFamily="34" charset="0"/>
              </a:rPr>
              <a:t>More Financial Help from Parents to Adult Children than from Children to Aging Parents</a:t>
            </a:r>
          </a:p>
        </p:txBody>
      </p:sp>
      <p:sp>
        <p:nvSpPr>
          <p:cNvPr id="10" name="TextBox 9"/>
          <p:cNvSpPr txBox="1"/>
          <p:nvPr/>
        </p:nvSpPr>
        <p:spPr>
          <a:xfrm>
            <a:off x="6305197" y="5186773"/>
            <a:ext cx="1615427" cy="830997"/>
          </a:xfrm>
          <a:prstGeom prst="rect">
            <a:avLst/>
          </a:prstGeom>
          <a:noFill/>
        </p:spPr>
        <p:txBody>
          <a:bodyPr wrap="square" rtlCol="0">
            <a:spAutoFit/>
          </a:bodyPr>
          <a:lstStyle/>
          <a:p>
            <a:pPr algn="ctr"/>
            <a:r>
              <a:rPr lang="en-US" sz="1200" b="0" dirty="0">
                <a:latin typeface="Calibri" panose="020F0502020204030204" pitchFamily="34" charset="0"/>
              </a:rPr>
              <a:t>20% of adult millennials provide financial help to their aging parents** </a:t>
            </a:r>
          </a:p>
        </p:txBody>
      </p:sp>
      <p:sp>
        <p:nvSpPr>
          <p:cNvPr id="14" name="TextBox 13"/>
          <p:cNvSpPr txBox="1"/>
          <p:nvPr/>
        </p:nvSpPr>
        <p:spPr>
          <a:xfrm>
            <a:off x="4614772" y="5197568"/>
            <a:ext cx="1341119" cy="830997"/>
          </a:xfrm>
          <a:prstGeom prst="rect">
            <a:avLst/>
          </a:prstGeom>
          <a:noFill/>
        </p:spPr>
        <p:txBody>
          <a:bodyPr wrap="square" rtlCol="0">
            <a:spAutoFit/>
          </a:bodyPr>
          <a:lstStyle/>
          <a:p>
            <a:pPr algn="ctr"/>
            <a:r>
              <a:rPr lang="en-US" sz="1200" b="0" dirty="0">
                <a:latin typeface="Calibri" panose="020F0502020204030204" pitchFamily="34" charset="0"/>
              </a:rPr>
              <a:t>79% of parents provide financial help to their adult children*</a:t>
            </a:r>
          </a:p>
        </p:txBody>
      </p:sp>
      <p:sp>
        <p:nvSpPr>
          <p:cNvPr id="11" name="Rectangle 10"/>
          <p:cNvSpPr/>
          <p:nvPr/>
        </p:nvSpPr>
        <p:spPr>
          <a:xfrm>
            <a:off x="2049058" y="6017770"/>
            <a:ext cx="6078644" cy="584775"/>
          </a:xfrm>
          <a:prstGeom prst="rect">
            <a:avLst/>
          </a:prstGeom>
        </p:spPr>
        <p:txBody>
          <a:bodyPr wrap="square">
            <a:spAutoFit/>
          </a:bodyPr>
          <a:lstStyle/>
          <a:p>
            <a:r>
              <a:rPr lang="en-US" sz="800" b="0" dirty="0">
                <a:latin typeface="Calibri" panose="020F0502020204030204" pitchFamily="34" charset="0"/>
              </a:rPr>
              <a:t>*Source: </a:t>
            </a:r>
            <a:r>
              <a:rPr lang="en-US" sz="800" b="0" dirty="0"/>
              <a:t>How to stop financially supporting your adult kids — and feel OK about it, NBC News, 2/26/19</a:t>
            </a:r>
          </a:p>
          <a:p>
            <a:r>
              <a:rPr lang="en-US" sz="800" b="0" dirty="0">
                <a:solidFill>
                  <a:srgbClr val="000000"/>
                </a:solidFill>
                <a:latin typeface="Calibri" panose="020F0502020204030204" pitchFamily="34" charset="0"/>
              </a:rPr>
              <a:t>**Source: </a:t>
            </a:r>
            <a:r>
              <a:rPr lang="en-US" sz="800" b="0" dirty="0"/>
              <a:t>Why So Many Millennials Are Financially Supporting Their Parents, </a:t>
            </a:r>
            <a:r>
              <a:rPr lang="en-US" sz="800" b="0" dirty="0" err="1"/>
              <a:t>HuffPost</a:t>
            </a:r>
            <a:r>
              <a:rPr lang="en-US" sz="800" b="0" dirty="0"/>
              <a:t>, 12/6/17. Most recent data available.</a:t>
            </a:r>
          </a:p>
          <a:p>
            <a:endParaRPr lang="en-US" sz="800" b="0" dirty="0">
              <a:solidFill>
                <a:srgbClr val="000000"/>
              </a:solidFill>
              <a:latin typeface="Calibri" panose="020F0502020204030204" pitchFamily="34" charset="0"/>
            </a:endParaRPr>
          </a:p>
          <a:p>
            <a:endParaRPr lang="en-US" sz="800" b="0" dirty="0">
              <a:latin typeface="Calibri" panose="020F0502020204030204" pitchFamily="34" charset="0"/>
            </a:endParaRPr>
          </a:p>
        </p:txBody>
      </p:sp>
      <p:grpSp>
        <p:nvGrpSpPr>
          <p:cNvPr id="2" name="Group 1">
            <a:extLst>
              <a:ext uri="{FF2B5EF4-FFF2-40B4-BE49-F238E27FC236}">
                <a16:creationId xmlns:a16="http://schemas.microsoft.com/office/drawing/2014/main" id="{00DADFA1-12A3-8A7C-179D-495550A0D2E0}"/>
              </a:ext>
            </a:extLst>
          </p:cNvPr>
          <p:cNvGrpSpPr/>
          <p:nvPr/>
        </p:nvGrpSpPr>
        <p:grpSpPr>
          <a:xfrm>
            <a:off x="2049058" y="1924014"/>
            <a:ext cx="8093884" cy="3284349"/>
            <a:chOff x="2584997" y="2379884"/>
            <a:chExt cx="6864691" cy="2639797"/>
          </a:xfrm>
        </p:grpSpPr>
        <p:pic>
          <p:nvPicPr>
            <p:cNvPr id="5" name="Picture 4"/>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2584997" y="2379884"/>
              <a:ext cx="6864691" cy="2639797"/>
            </a:xfrm>
            <a:prstGeom prst="rect">
              <a:avLst/>
            </a:prstGeom>
          </p:spPr>
        </p:pic>
        <p:sp>
          <p:nvSpPr>
            <p:cNvPr id="7" name="TextBox 6"/>
            <p:cNvSpPr txBox="1"/>
            <p:nvPr/>
          </p:nvSpPr>
          <p:spPr>
            <a:xfrm>
              <a:off x="5036278" y="2452222"/>
              <a:ext cx="587020" cy="369332"/>
            </a:xfrm>
            <a:prstGeom prst="rect">
              <a:avLst/>
            </a:prstGeom>
            <a:noFill/>
          </p:spPr>
          <p:txBody>
            <a:bodyPr wrap="none" rtlCol="0">
              <a:spAutoFit/>
            </a:bodyPr>
            <a:lstStyle/>
            <a:p>
              <a:pPr algn="ctr"/>
              <a:r>
                <a:rPr lang="en-US" sz="1800" dirty="0">
                  <a:solidFill>
                    <a:schemeClr val="bg1"/>
                  </a:solidFill>
                  <a:latin typeface="Calibri" panose="020F0502020204030204" pitchFamily="34" charset="0"/>
                </a:rPr>
                <a:t>79%</a:t>
              </a:r>
            </a:p>
          </p:txBody>
        </p:sp>
        <p:sp>
          <p:nvSpPr>
            <p:cNvPr id="12" name="TextBox 11"/>
            <p:cNvSpPr txBox="1"/>
            <p:nvPr/>
          </p:nvSpPr>
          <p:spPr>
            <a:xfrm>
              <a:off x="6570110" y="4379344"/>
              <a:ext cx="587020" cy="369332"/>
            </a:xfrm>
            <a:prstGeom prst="rect">
              <a:avLst/>
            </a:prstGeom>
            <a:noFill/>
          </p:spPr>
          <p:txBody>
            <a:bodyPr wrap="none" rtlCol="0">
              <a:spAutoFit/>
            </a:bodyPr>
            <a:lstStyle/>
            <a:p>
              <a:pPr algn="ctr"/>
              <a:r>
                <a:rPr lang="en-US" sz="1800" dirty="0">
                  <a:solidFill>
                    <a:schemeClr val="bg1"/>
                  </a:solidFill>
                  <a:latin typeface="Calibri" panose="020F0502020204030204" pitchFamily="34" charset="0"/>
                </a:rPr>
                <a:t>20%</a:t>
              </a:r>
            </a:p>
          </p:txBody>
        </p:sp>
      </p:grpSp>
    </p:spTree>
    <p:extLst>
      <p:ext uri="{BB962C8B-B14F-4D97-AF65-F5344CB8AC3E}">
        <p14:creationId xmlns:p14="http://schemas.microsoft.com/office/powerpoint/2010/main" val="282521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Your HUB Retirement and Wealth Management Team</a:t>
            </a:r>
          </a:p>
        </p:txBody>
      </p:sp>
      <p:pic>
        <p:nvPicPr>
          <p:cNvPr id="29" name="Picture Placeholder 1"/>
          <p:cNvPicPr preferRelativeResize="0">
            <a:picLocks/>
          </p:cNvPicPr>
          <p:nvPr/>
        </p:nvPicPr>
        <p:blipFill rotWithShape="1">
          <a:blip r:embed="rId3">
            <a:extLst>
              <a:ext uri="{28A0092B-C50C-407E-A947-70E740481C1C}">
                <a14:useLocalDpi xmlns:a14="http://schemas.microsoft.com/office/drawing/2010/main" val="0"/>
              </a:ext>
            </a:extLst>
          </a:blip>
          <a:srcRect t="-2634" b="9260"/>
          <a:stretch/>
        </p:blipFill>
        <p:spPr>
          <a:xfrm>
            <a:off x="4084120" y="1524066"/>
            <a:ext cx="1366425" cy="1435608"/>
          </a:xfrm>
          <a:prstGeom prst="ellipse">
            <a:avLst/>
          </a:prstGeom>
        </p:spPr>
      </p:pic>
      <p:pic>
        <p:nvPicPr>
          <p:cNvPr id="31" name="Picture Placeholder 1"/>
          <p:cNvPicPr>
            <a:picLocks noChangeAspect="1"/>
          </p:cNvPicPr>
          <p:nvPr/>
        </p:nvPicPr>
        <p:blipFill rotWithShape="1">
          <a:blip r:embed="rId4">
            <a:extLst>
              <a:ext uri="{28A0092B-C50C-407E-A947-70E740481C1C}">
                <a14:useLocalDpi xmlns:a14="http://schemas.microsoft.com/office/drawing/2010/main" val="0"/>
              </a:ext>
            </a:extLst>
          </a:blip>
          <a:srcRect t="-6587" b="16502"/>
          <a:stretch/>
        </p:blipFill>
        <p:spPr>
          <a:xfrm>
            <a:off x="6751735" y="1346051"/>
            <a:ext cx="1536192" cy="1556863"/>
          </a:xfrm>
          <a:prstGeom prst="ellipse">
            <a:avLst/>
          </a:prstGeom>
        </p:spPr>
      </p:pic>
      <p:pic>
        <p:nvPicPr>
          <p:cNvPr id="32" name="Picture Placeholder 1"/>
          <p:cNvPicPr>
            <a:picLocks noChangeAspect="1"/>
          </p:cNvPicPr>
          <p:nvPr/>
        </p:nvPicPr>
        <p:blipFill rotWithShape="1">
          <a:blip r:embed="rId5">
            <a:extLst>
              <a:ext uri="{28A0092B-C50C-407E-A947-70E740481C1C}">
                <a14:useLocalDpi xmlns:a14="http://schemas.microsoft.com/office/drawing/2010/main" val="0"/>
              </a:ext>
            </a:extLst>
          </a:blip>
          <a:srcRect t="-1368" b="10098"/>
          <a:stretch/>
        </p:blipFill>
        <p:spPr>
          <a:xfrm>
            <a:off x="9331535" y="1451410"/>
            <a:ext cx="1445895" cy="1485105"/>
          </a:xfrm>
          <a:prstGeom prst="ellipse">
            <a:avLst/>
          </a:prstGeom>
        </p:spPr>
      </p:pic>
      <p:sp>
        <p:nvSpPr>
          <p:cNvPr id="12" name="Text Placeholder 6"/>
          <p:cNvSpPr txBox="1">
            <a:spLocks/>
          </p:cNvSpPr>
          <p:nvPr/>
        </p:nvSpPr>
        <p:spPr>
          <a:xfrm>
            <a:off x="466664" y="3116704"/>
            <a:ext cx="2869660" cy="560773"/>
          </a:xfrm>
          <a:prstGeom prst="rect">
            <a:avLst/>
          </a:prstGeom>
        </p:spPr>
        <p:txBody>
          <a:bodyPr>
            <a:noAutofit/>
          </a:bodyPr>
          <a:lstStyle>
            <a:lvl1pPr marL="0" indent="0" algn="l" defTabSz="914400" rtl="0" eaLnBrk="1" latinLnBrk="0" hangingPunct="1">
              <a:lnSpc>
                <a:spcPct val="100000"/>
              </a:lnSpc>
              <a:spcBef>
                <a:spcPts val="0"/>
              </a:spcBef>
              <a:spcAft>
                <a:spcPts val="1000"/>
              </a:spcAft>
              <a:buClr>
                <a:srgbClr val="0678D5"/>
              </a:buClr>
              <a:buSzPct val="130000"/>
              <a:buFontTx/>
              <a:buNone/>
              <a:defRPr sz="2000" kern="1200">
                <a:solidFill>
                  <a:srgbClr val="263746"/>
                </a:solidFill>
                <a:latin typeface="Helvetica" charset="0"/>
                <a:ea typeface="Helvetica" charset="0"/>
                <a:cs typeface="Helvetica" charset="0"/>
              </a:defRPr>
            </a:lvl1pPr>
            <a:lvl2pPr marL="457200" indent="0" algn="l" defTabSz="914400" rtl="0" eaLnBrk="1" latinLnBrk="0" hangingPunct="1">
              <a:lnSpc>
                <a:spcPct val="100000"/>
              </a:lnSpc>
              <a:spcBef>
                <a:spcPts val="500"/>
              </a:spcBef>
              <a:spcAft>
                <a:spcPts val="1000"/>
              </a:spcAft>
              <a:buClr>
                <a:srgbClr val="0678D5"/>
              </a:buClr>
              <a:buSzPct val="80000"/>
              <a:buFont typeface="Arial"/>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100000"/>
              </a:lnSpc>
              <a:spcBef>
                <a:spcPts val="500"/>
              </a:spcBef>
              <a:spcAft>
                <a:spcPts val="1000"/>
              </a:spcAft>
              <a:buClr>
                <a:srgbClr val="0678D5"/>
              </a:buClr>
              <a:buSzPct val="80000"/>
              <a:buFont typeface="Arial"/>
              <a:buNone/>
              <a:defRPr sz="2000" kern="1200">
                <a:solidFill>
                  <a:schemeClr val="tx1"/>
                </a:solidFill>
                <a:latin typeface="Helvetica" charset="0"/>
                <a:ea typeface="Helvetica" charset="0"/>
                <a:cs typeface="Helvetica" charset="0"/>
              </a:defRPr>
            </a:lvl3pPr>
            <a:lvl4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4pPr>
            <a:lvl5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0678D5"/>
              </a:buClr>
              <a:buSzPct val="130000"/>
              <a:buFontTx/>
              <a:buNone/>
              <a:tabLst/>
              <a:defRPr/>
            </a:pPr>
            <a:r>
              <a:rPr kumimoji="0" lang="en-US" sz="1200" b="1" i="0" u="none" strike="noStrike" kern="1200" cap="none" spc="0" normalizeH="0" baseline="0" noProof="0" dirty="0">
                <a:ln>
                  <a:noFill/>
                </a:ln>
                <a:solidFill>
                  <a:srgbClr val="0678D5"/>
                </a:solidFill>
                <a:effectLst/>
                <a:uLnTx/>
                <a:uFillTx/>
                <a:latin typeface="Helvetica" charset="0"/>
                <a:cs typeface="Helvetica" charset="0"/>
              </a:rPr>
              <a:t>Darrell Ellisor, </a:t>
            </a:r>
            <a:r>
              <a:rPr kumimoji="0" lang="en-US" sz="1200" b="1" i="0" u="none" strike="noStrike" kern="1200" cap="none" spc="0" normalizeH="0" baseline="0" noProof="0" dirty="0" err="1">
                <a:ln>
                  <a:noFill/>
                </a:ln>
                <a:solidFill>
                  <a:srgbClr val="0678D5"/>
                </a:solidFill>
                <a:effectLst/>
                <a:uLnTx/>
                <a:uFillTx/>
                <a:latin typeface="Helvetica" charset="0"/>
                <a:cs typeface="Helvetica" charset="0"/>
              </a:rPr>
              <a:t>ChFC</a:t>
            </a:r>
            <a:r>
              <a:rPr kumimoji="0" lang="en-US" sz="1200" b="1" i="0" u="none" strike="noStrike" kern="1200" cap="none" spc="0" normalizeH="0" baseline="0" noProof="0" dirty="0">
                <a:ln>
                  <a:noFill/>
                </a:ln>
                <a:solidFill>
                  <a:srgbClr val="0678D5"/>
                </a:solidFill>
                <a:effectLst/>
                <a:uLnTx/>
                <a:uFillTx/>
                <a:latin typeface="Helvetica" charset="0"/>
                <a:cs typeface="Helvetica" charset="0"/>
              </a:rPr>
              <a:t>®, AIF®, CLU®</a:t>
            </a:r>
          </a:p>
          <a:p>
            <a:pPr marL="0" marR="0" lvl="0" indent="0" algn="ctr" defTabSz="914400" rtl="0" eaLnBrk="1" fontAlgn="auto" latinLnBrk="0" hangingPunct="1">
              <a:lnSpc>
                <a:spcPct val="100000"/>
              </a:lnSpc>
              <a:spcBef>
                <a:spcPts val="0"/>
              </a:spcBef>
              <a:spcAft>
                <a:spcPts val="1000"/>
              </a:spcAft>
              <a:buClr>
                <a:srgbClr val="0678D5"/>
              </a:buClr>
              <a:buSzPct val="130000"/>
              <a:buFontTx/>
              <a:buNone/>
              <a:tabLst/>
              <a:defRPr/>
            </a:pPr>
            <a:r>
              <a:rPr kumimoji="0" lang="en-US" sz="1200" b="0" i="0" u="none" strike="noStrike" kern="1200" cap="none" spc="0" normalizeH="0" baseline="0" noProof="0" dirty="0">
                <a:ln>
                  <a:noFill/>
                </a:ln>
                <a:solidFill>
                  <a:srgbClr val="0678D5"/>
                </a:solidFill>
                <a:effectLst/>
                <a:uLnTx/>
                <a:uFillTx/>
                <a:latin typeface="Helvetica" charset="0"/>
                <a:cs typeface="Helvetica" charset="0"/>
              </a:rPr>
              <a:t>SVP - Retirement Practice Leader darrell.ellisor@hubinternational.com</a:t>
            </a:r>
          </a:p>
          <a:p>
            <a:pPr marL="0" marR="0" lvl="0" indent="0" algn="l" defTabSz="914400" rtl="0" eaLnBrk="1" fontAlgn="auto" latinLnBrk="0" hangingPunct="1">
              <a:lnSpc>
                <a:spcPct val="100000"/>
              </a:lnSpc>
              <a:spcBef>
                <a:spcPts val="0"/>
              </a:spcBef>
              <a:spcAft>
                <a:spcPts val="1000"/>
              </a:spcAft>
              <a:buClr>
                <a:srgbClr val="0678D5"/>
              </a:buClr>
              <a:buSzPct val="130000"/>
              <a:buFontTx/>
              <a:buNone/>
              <a:tabLst/>
              <a:defRPr/>
            </a:pPr>
            <a:endParaRPr kumimoji="0" lang="en-US" sz="1200" b="0" i="0" u="none" strike="noStrike" kern="1200" cap="none" spc="0" normalizeH="0" baseline="0" noProof="0" dirty="0">
              <a:ln>
                <a:noFill/>
              </a:ln>
              <a:solidFill>
                <a:srgbClr val="263746"/>
              </a:solidFill>
              <a:effectLst/>
              <a:uLnTx/>
              <a:uFillTx/>
              <a:latin typeface="Helvetica" charset="0"/>
              <a:cs typeface="Helvetica" charset="0"/>
            </a:endParaRPr>
          </a:p>
        </p:txBody>
      </p:sp>
      <p:sp>
        <p:nvSpPr>
          <p:cNvPr id="13" name="Text Placeholder 6"/>
          <p:cNvSpPr txBox="1">
            <a:spLocks/>
          </p:cNvSpPr>
          <p:nvPr/>
        </p:nvSpPr>
        <p:spPr>
          <a:xfrm>
            <a:off x="3418401" y="3116703"/>
            <a:ext cx="2753673" cy="560774"/>
          </a:xfrm>
          <a:prstGeom prst="rect">
            <a:avLst/>
          </a:prstGeom>
        </p:spPr>
        <p:txBody>
          <a:bodyPr>
            <a:noAutofit/>
          </a:bodyPr>
          <a:lstStyle>
            <a:lvl1pPr marL="0" indent="0" algn="l" defTabSz="914400" rtl="0" eaLnBrk="1" latinLnBrk="0" hangingPunct="1">
              <a:lnSpc>
                <a:spcPct val="100000"/>
              </a:lnSpc>
              <a:spcBef>
                <a:spcPts val="0"/>
              </a:spcBef>
              <a:spcAft>
                <a:spcPts val="1000"/>
              </a:spcAft>
              <a:buClr>
                <a:srgbClr val="0678D5"/>
              </a:buClr>
              <a:buSzPct val="130000"/>
              <a:buFontTx/>
              <a:buNone/>
              <a:defRPr sz="2000" kern="1200">
                <a:solidFill>
                  <a:srgbClr val="263746"/>
                </a:solidFill>
                <a:latin typeface="Helvetica" charset="0"/>
                <a:ea typeface="Helvetica" charset="0"/>
                <a:cs typeface="Helvetica" charset="0"/>
              </a:defRPr>
            </a:lvl1pPr>
            <a:lvl2pPr marL="457200" indent="0" algn="l" defTabSz="914400" rtl="0" eaLnBrk="1" latinLnBrk="0" hangingPunct="1">
              <a:lnSpc>
                <a:spcPct val="100000"/>
              </a:lnSpc>
              <a:spcBef>
                <a:spcPts val="500"/>
              </a:spcBef>
              <a:spcAft>
                <a:spcPts val="1000"/>
              </a:spcAft>
              <a:buClr>
                <a:srgbClr val="0678D5"/>
              </a:buClr>
              <a:buSzPct val="80000"/>
              <a:buFont typeface="Arial"/>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100000"/>
              </a:lnSpc>
              <a:spcBef>
                <a:spcPts val="500"/>
              </a:spcBef>
              <a:spcAft>
                <a:spcPts val="1000"/>
              </a:spcAft>
              <a:buClr>
                <a:srgbClr val="0678D5"/>
              </a:buClr>
              <a:buSzPct val="80000"/>
              <a:buFont typeface="Arial"/>
              <a:buNone/>
              <a:defRPr sz="2000" kern="1200">
                <a:solidFill>
                  <a:schemeClr val="tx1"/>
                </a:solidFill>
                <a:latin typeface="Helvetica" charset="0"/>
                <a:ea typeface="Helvetica" charset="0"/>
                <a:cs typeface="Helvetica" charset="0"/>
              </a:defRPr>
            </a:lvl3pPr>
            <a:lvl4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4pPr>
            <a:lvl5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0678D5"/>
              </a:buClr>
              <a:buSzPct val="130000"/>
              <a:buFontTx/>
              <a:buNone/>
              <a:tabLst/>
              <a:defRPr/>
            </a:pPr>
            <a:r>
              <a:rPr kumimoji="0" lang="en-US" sz="1200" b="1" i="0" u="none" strike="noStrike" kern="1200" cap="none" spc="0" normalizeH="0" baseline="0" noProof="0" dirty="0">
                <a:ln>
                  <a:noFill/>
                </a:ln>
                <a:solidFill>
                  <a:srgbClr val="0678D5"/>
                </a:solidFill>
                <a:effectLst/>
                <a:uLnTx/>
                <a:uFillTx/>
                <a:latin typeface="Helvetica" charset="0"/>
                <a:cs typeface="Helvetica" charset="0"/>
              </a:rPr>
              <a:t>Janine Moore, AIF®, CFS, CPFA®</a:t>
            </a:r>
            <a:endParaRPr kumimoji="0" lang="en-US" sz="1200" b="0" i="0" u="none" strike="noStrike" kern="1200" cap="none" spc="0" normalizeH="0" baseline="0" noProof="0" dirty="0">
              <a:ln>
                <a:noFill/>
              </a:ln>
              <a:solidFill>
                <a:srgbClr val="0678D5"/>
              </a:solidFill>
              <a:effectLst/>
              <a:uLnTx/>
              <a:uFillTx/>
              <a:latin typeface="Helvetica" charset="0"/>
              <a:cs typeface="Helvetica" charset="0"/>
            </a:endParaRPr>
          </a:p>
          <a:p>
            <a:pPr marL="0" marR="0" lvl="0" indent="0" algn="ctr" defTabSz="914400" rtl="0" eaLnBrk="1" fontAlgn="auto" latinLnBrk="0" hangingPunct="1">
              <a:lnSpc>
                <a:spcPct val="100000"/>
              </a:lnSpc>
              <a:spcBef>
                <a:spcPts val="0"/>
              </a:spcBef>
              <a:spcAft>
                <a:spcPts val="1000"/>
              </a:spcAft>
              <a:buClr>
                <a:srgbClr val="0678D5"/>
              </a:buClr>
              <a:buSzPct val="130000"/>
              <a:buFontTx/>
              <a:buNone/>
              <a:tabLst/>
              <a:defRPr/>
            </a:pPr>
            <a:r>
              <a:rPr kumimoji="0" lang="en-US" sz="1200" b="0" i="0" u="none" strike="noStrike" kern="1200" cap="none" spc="0" normalizeH="0" baseline="0" noProof="0" dirty="0">
                <a:ln>
                  <a:noFill/>
                </a:ln>
                <a:solidFill>
                  <a:srgbClr val="0678D5"/>
                </a:solidFill>
                <a:effectLst/>
                <a:uLnTx/>
                <a:uFillTx/>
                <a:latin typeface="Helvetica" charset="0"/>
                <a:cs typeface="Helvetica" charset="0"/>
              </a:rPr>
              <a:t>SVP - Retirement Practice Leader janine.moore@hubinternational.com</a:t>
            </a:r>
          </a:p>
          <a:p>
            <a:pPr marL="0" marR="0" lvl="0" indent="0" algn="l" defTabSz="914400" rtl="0" eaLnBrk="1" fontAlgn="auto" latinLnBrk="0" hangingPunct="1">
              <a:lnSpc>
                <a:spcPct val="100000"/>
              </a:lnSpc>
              <a:spcBef>
                <a:spcPts val="0"/>
              </a:spcBef>
              <a:spcAft>
                <a:spcPts val="1000"/>
              </a:spcAft>
              <a:buClr>
                <a:srgbClr val="0678D5"/>
              </a:buClr>
              <a:buSzPct val="130000"/>
              <a:buFontTx/>
              <a:buNone/>
              <a:tabLst/>
              <a:defRPr/>
            </a:pPr>
            <a:endParaRPr kumimoji="0" lang="en-US" sz="1200" b="0" i="0" u="none" strike="noStrike" kern="1200" cap="none" spc="0" normalizeH="0" baseline="0" noProof="0" dirty="0">
              <a:ln>
                <a:noFill/>
              </a:ln>
              <a:solidFill>
                <a:srgbClr val="263746"/>
              </a:solidFill>
              <a:effectLst/>
              <a:uLnTx/>
              <a:uFillTx/>
              <a:latin typeface="Helvetica" charset="0"/>
              <a:cs typeface="Helvetica" charset="0"/>
            </a:endParaRPr>
          </a:p>
        </p:txBody>
      </p:sp>
      <p:sp>
        <p:nvSpPr>
          <p:cNvPr id="14" name="Text Placeholder 6"/>
          <p:cNvSpPr txBox="1">
            <a:spLocks/>
          </p:cNvSpPr>
          <p:nvPr/>
        </p:nvSpPr>
        <p:spPr>
          <a:xfrm>
            <a:off x="6072065" y="3094384"/>
            <a:ext cx="2895532" cy="583094"/>
          </a:xfrm>
          <a:prstGeom prst="rect">
            <a:avLst/>
          </a:prstGeom>
        </p:spPr>
        <p:txBody>
          <a:bodyPr>
            <a:noAutofit/>
          </a:bodyPr>
          <a:lstStyle>
            <a:lvl1pPr marL="0" indent="0" algn="l" defTabSz="914400" rtl="0" eaLnBrk="1" latinLnBrk="0" hangingPunct="1">
              <a:lnSpc>
                <a:spcPct val="100000"/>
              </a:lnSpc>
              <a:spcBef>
                <a:spcPts val="0"/>
              </a:spcBef>
              <a:spcAft>
                <a:spcPts val="1000"/>
              </a:spcAft>
              <a:buClr>
                <a:srgbClr val="0678D5"/>
              </a:buClr>
              <a:buSzPct val="130000"/>
              <a:buFontTx/>
              <a:buNone/>
              <a:defRPr sz="2000" kern="1200">
                <a:solidFill>
                  <a:srgbClr val="263746"/>
                </a:solidFill>
                <a:latin typeface="Helvetica" charset="0"/>
                <a:ea typeface="Helvetica" charset="0"/>
                <a:cs typeface="Helvetica" charset="0"/>
              </a:defRPr>
            </a:lvl1pPr>
            <a:lvl2pPr marL="457200" indent="0" algn="l" defTabSz="914400" rtl="0" eaLnBrk="1" latinLnBrk="0" hangingPunct="1">
              <a:lnSpc>
                <a:spcPct val="100000"/>
              </a:lnSpc>
              <a:spcBef>
                <a:spcPts val="500"/>
              </a:spcBef>
              <a:spcAft>
                <a:spcPts val="1000"/>
              </a:spcAft>
              <a:buClr>
                <a:srgbClr val="0678D5"/>
              </a:buClr>
              <a:buSzPct val="80000"/>
              <a:buFont typeface="Arial"/>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100000"/>
              </a:lnSpc>
              <a:spcBef>
                <a:spcPts val="500"/>
              </a:spcBef>
              <a:spcAft>
                <a:spcPts val="1000"/>
              </a:spcAft>
              <a:buClr>
                <a:srgbClr val="0678D5"/>
              </a:buClr>
              <a:buSzPct val="80000"/>
              <a:buFont typeface="Arial"/>
              <a:buNone/>
              <a:defRPr sz="2000" kern="1200">
                <a:solidFill>
                  <a:schemeClr val="tx1"/>
                </a:solidFill>
                <a:latin typeface="Helvetica" charset="0"/>
                <a:ea typeface="Helvetica" charset="0"/>
                <a:cs typeface="Helvetica" charset="0"/>
              </a:defRPr>
            </a:lvl3pPr>
            <a:lvl4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4pPr>
            <a:lvl5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0678D5"/>
              </a:buClr>
              <a:buSzPct val="130000"/>
              <a:buFontTx/>
              <a:buNone/>
              <a:tabLst/>
              <a:defRPr/>
            </a:pPr>
            <a:r>
              <a:rPr kumimoji="0" lang="en-US" sz="1200" b="1" i="0" u="none" strike="noStrike" kern="1200" cap="none" spc="0" normalizeH="0" baseline="0" noProof="0" dirty="0">
                <a:ln>
                  <a:noFill/>
                </a:ln>
                <a:solidFill>
                  <a:srgbClr val="0678D5"/>
                </a:solidFill>
                <a:effectLst/>
                <a:uLnTx/>
                <a:uFillTx/>
                <a:latin typeface="Helvetica" charset="0"/>
                <a:cs typeface="Helvetica" charset="0"/>
              </a:rPr>
              <a:t>Joe Conzelman, MS, CRPS®, CPFA®</a:t>
            </a:r>
          </a:p>
          <a:p>
            <a:pPr marL="0" marR="0" lvl="0" indent="0" algn="ctr" defTabSz="914400" rtl="0" eaLnBrk="1" fontAlgn="auto" latinLnBrk="0" hangingPunct="1">
              <a:lnSpc>
                <a:spcPct val="100000"/>
              </a:lnSpc>
              <a:spcBef>
                <a:spcPts val="0"/>
              </a:spcBef>
              <a:spcAft>
                <a:spcPts val="1000"/>
              </a:spcAft>
              <a:buClr>
                <a:srgbClr val="0678D5"/>
              </a:buClr>
              <a:buSzPct val="130000"/>
              <a:buFontTx/>
              <a:buNone/>
              <a:tabLst/>
              <a:defRPr/>
            </a:pPr>
            <a:r>
              <a:rPr kumimoji="0" lang="en-US" sz="1200" b="0" i="0" u="none" strike="noStrike" kern="1200" cap="none" spc="0" normalizeH="0" baseline="0" noProof="0" dirty="0">
                <a:ln>
                  <a:noFill/>
                </a:ln>
                <a:solidFill>
                  <a:srgbClr val="0678D5"/>
                </a:solidFill>
                <a:effectLst/>
                <a:uLnTx/>
                <a:uFillTx/>
                <a:latin typeface="Helvetica" charset="0"/>
                <a:cs typeface="Helvetica" charset="0"/>
              </a:rPr>
              <a:t>VP - Retirement Plan Advisor joe.conzelman@hubinternational.com</a:t>
            </a:r>
            <a:endParaRPr kumimoji="0" lang="en-US" sz="1200" b="0" i="0" u="none" strike="noStrike" kern="1200" cap="none" spc="0" normalizeH="0" baseline="0" noProof="0" dirty="0">
              <a:ln>
                <a:noFill/>
              </a:ln>
              <a:solidFill>
                <a:srgbClr val="263746"/>
              </a:solidFill>
              <a:effectLst/>
              <a:uLnTx/>
              <a:uFillTx/>
              <a:latin typeface="Helvetica" charset="0"/>
              <a:cs typeface="Helvetica" charset="0"/>
            </a:endParaRPr>
          </a:p>
        </p:txBody>
      </p:sp>
      <p:sp>
        <p:nvSpPr>
          <p:cNvPr id="15" name="Text Placeholder 6"/>
          <p:cNvSpPr txBox="1">
            <a:spLocks/>
          </p:cNvSpPr>
          <p:nvPr/>
        </p:nvSpPr>
        <p:spPr>
          <a:xfrm>
            <a:off x="8560340" y="3093793"/>
            <a:ext cx="3060920" cy="583094"/>
          </a:xfrm>
          <a:prstGeom prst="rect">
            <a:avLst/>
          </a:prstGeom>
        </p:spPr>
        <p:txBody>
          <a:bodyPr>
            <a:noAutofit/>
          </a:bodyPr>
          <a:lstStyle>
            <a:lvl1pPr marL="0" indent="0" algn="l" defTabSz="914400" rtl="0" eaLnBrk="1" latinLnBrk="0" hangingPunct="1">
              <a:lnSpc>
                <a:spcPct val="100000"/>
              </a:lnSpc>
              <a:spcBef>
                <a:spcPts val="0"/>
              </a:spcBef>
              <a:spcAft>
                <a:spcPts val="1000"/>
              </a:spcAft>
              <a:buClr>
                <a:srgbClr val="0678D5"/>
              </a:buClr>
              <a:buSzPct val="130000"/>
              <a:buFontTx/>
              <a:buNone/>
              <a:defRPr sz="2000" kern="1200">
                <a:solidFill>
                  <a:srgbClr val="263746"/>
                </a:solidFill>
                <a:latin typeface="Helvetica" charset="0"/>
                <a:ea typeface="Helvetica" charset="0"/>
                <a:cs typeface="Helvetica" charset="0"/>
              </a:defRPr>
            </a:lvl1pPr>
            <a:lvl2pPr marL="457200" indent="0" algn="l" defTabSz="914400" rtl="0" eaLnBrk="1" latinLnBrk="0" hangingPunct="1">
              <a:lnSpc>
                <a:spcPct val="100000"/>
              </a:lnSpc>
              <a:spcBef>
                <a:spcPts val="500"/>
              </a:spcBef>
              <a:spcAft>
                <a:spcPts val="1000"/>
              </a:spcAft>
              <a:buClr>
                <a:srgbClr val="0678D5"/>
              </a:buClr>
              <a:buSzPct val="80000"/>
              <a:buFont typeface="Arial"/>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100000"/>
              </a:lnSpc>
              <a:spcBef>
                <a:spcPts val="500"/>
              </a:spcBef>
              <a:spcAft>
                <a:spcPts val="1000"/>
              </a:spcAft>
              <a:buClr>
                <a:srgbClr val="0678D5"/>
              </a:buClr>
              <a:buSzPct val="80000"/>
              <a:buFont typeface="Arial"/>
              <a:buNone/>
              <a:defRPr sz="2000" kern="1200">
                <a:solidFill>
                  <a:schemeClr val="tx1"/>
                </a:solidFill>
                <a:latin typeface="Helvetica" charset="0"/>
                <a:ea typeface="Helvetica" charset="0"/>
                <a:cs typeface="Helvetica" charset="0"/>
              </a:defRPr>
            </a:lvl3pPr>
            <a:lvl4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4pPr>
            <a:lvl5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0678D5"/>
              </a:buClr>
              <a:buSzPct val="130000"/>
              <a:buFontTx/>
              <a:buNone/>
              <a:tabLst/>
              <a:defRPr/>
            </a:pPr>
            <a:r>
              <a:rPr kumimoji="0" lang="en-US" sz="1200" b="1" i="0" u="none" strike="noStrike" kern="1200" cap="none" spc="0" normalizeH="0" baseline="0" noProof="0" dirty="0">
                <a:ln>
                  <a:noFill/>
                </a:ln>
                <a:solidFill>
                  <a:srgbClr val="0678D5"/>
                </a:solidFill>
                <a:effectLst/>
                <a:uLnTx/>
                <a:uFillTx/>
                <a:latin typeface="Helvetica" charset="0"/>
                <a:cs typeface="Helvetica" charset="0"/>
              </a:rPr>
              <a:t>Blake Hiett</a:t>
            </a:r>
            <a:r>
              <a:rPr kumimoji="0" lang="en-US" sz="1200" b="1" i="0" u="none" strike="noStrike" kern="1200" cap="none" spc="0" normalizeH="0" baseline="0" noProof="0">
                <a:ln>
                  <a:noFill/>
                </a:ln>
                <a:solidFill>
                  <a:srgbClr val="0678D5"/>
                </a:solidFill>
                <a:effectLst/>
                <a:uLnTx/>
                <a:uFillTx/>
                <a:latin typeface="Helvetica" charset="0"/>
                <a:cs typeface="Helvetica" charset="0"/>
              </a:rPr>
              <a:t>, CPFA®</a:t>
            </a:r>
            <a:endParaRPr kumimoji="0" lang="en-US" sz="1200" b="0" i="0" u="none" strike="noStrike" kern="1200" cap="none" spc="0" normalizeH="0" baseline="0" noProof="0" dirty="0">
              <a:ln>
                <a:noFill/>
              </a:ln>
              <a:solidFill>
                <a:srgbClr val="0678D5"/>
              </a:solidFill>
              <a:effectLst/>
              <a:uLnTx/>
              <a:uFillTx/>
              <a:latin typeface="Helvetica" charset="0"/>
              <a:cs typeface="Helvetica" charset="0"/>
            </a:endParaRPr>
          </a:p>
          <a:p>
            <a:pPr marL="0" marR="0" lvl="0" indent="0" algn="ctr" defTabSz="914400" rtl="0" eaLnBrk="1" fontAlgn="auto" latinLnBrk="0" hangingPunct="1">
              <a:lnSpc>
                <a:spcPct val="100000"/>
              </a:lnSpc>
              <a:spcBef>
                <a:spcPts val="0"/>
              </a:spcBef>
              <a:spcAft>
                <a:spcPts val="1000"/>
              </a:spcAft>
              <a:buClr>
                <a:srgbClr val="0678D5"/>
              </a:buClr>
              <a:buSzPct val="130000"/>
              <a:buFontTx/>
              <a:buNone/>
              <a:tabLst/>
              <a:defRPr/>
            </a:pPr>
            <a:r>
              <a:rPr kumimoji="0" lang="en-US" sz="1200" b="0" i="0" u="none" strike="noStrike" kern="1200" cap="none" spc="0" normalizeH="0" baseline="0" noProof="0" dirty="0">
                <a:ln>
                  <a:noFill/>
                </a:ln>
                <a:solidFill>
                  <a:srgbClr val="0678D5"/>
                </a:solidFill>
                <a:effectLst/>
                <a:uLnTx/>
                <a:uFillTx/>
                <a:latin typeface="Helvetica" charset="0"/>
                <a:cs typeface="Helvetica" charset="0"/>
              </a:rPr>
              <a:t>AVP - Retirement Plan Advisor blake.hiett@hubinternational.com</a:t>
            </a:r>
            <a:endParaRPr kumimoji="0" lang="en-US" sz="1200" b="0" i="0" u="none" strike="noStrike" kern="1200" cap="none" spc="0" normalizeH="0" baseline="0" noProof="0" dirty="0">
              <a:ln>
                <a:noFill/>
              </a:ln>
              <a:solidFill>
                <a:srgbClr val="263746"/>
              </a:solidFill>
              <a:effectLst/>
              <a:uLnTx/>
              <a:uFillTx/>
              <a:latin typeface="Helvetica" charset="0"/>
              <a:cs typeface="Helvetica" charset="0"/>
            </a:endParaRPr>
          </a:p>
        </p:txBody>
      </p:sp>
      <p:sp>
        <p:nvSpPr>
          <p:cNvPr id="16" name="Text Placeholder 6"/>
          <p:cNvSpPr txBox="1">
            <a:spLocks/>
          </p:cNvSpPr>
          <p:nvPr/>
        </p:nvSpPr>
        <p:spPr>
          <a:xfrm>
            <a:off x="3531740" y="5684312"/>
            <a:ext cx="2553654" cy="426780"/>
          </a:xfrm>
          <a:prstGeom prst="rect">
            <a:avLst/>
          </a:prstGeom>
        </p:spPr>
        <p:txBody>
          <a:bodyPr>
            <a:noAutofit/>
          </a:bodyPr>
          <a:lstStyle>
            <a:lvl1pPr marL="0" indent="0" algn="l" defTabSz="914400" rtl="0" eaLnBrk="1" latinLnBrk="0" hangingPunct="1">
              <a:lnSpc>
                <a:spcPct val="100000"/>
              </a:lnSpc>
              <a:spcBef>
                <a:spcPts val="0"/>
              </a:spcBef>
              <a:spcAft>
                <a:spcPts val="1000"/>
              </a:spcAft>
              <a:buClr>
                <a:srgbClr val="0678D5"/>
              </a:buClr>
              <a:buSzPct val="130000"/>
              <a:buFontTx/>
              <a:buNone/>
              <a:defRPr sz="2000" kern="1200">
                <a:solidFill>
                  <a:srgbClr val="263746"/>
                </a:solidFill>
                <a:latin typeface="Helvetica" charset="0"/>
                <a:ea typeface="Helvetica" charset="0"/>
                <a:cs typeface="Helvetica" charset="0"/>
              </a:defRPr>
            </a:lvl1pPr>
            <a:lvl2pPr marL="457200" indent="0" algn="l" defTabSz="914400" rtl="0" eaLnBrk="1" latinLnBrk="0" hangingPunct="1">
              <a:lnSpc>
                <a:spcPct val="100000"/>
              </a:lnSpc>
              <a:spcBef>
                <a:spcPts val="500"/>
              </a:spcBef>
              <a:spcAft>
                <a:spcPts val="1000"/>
              </a:spcAft>
              <a:buClr>
                <a:srgbClr val="0678D5"/>
              </a:buClr>
              <a:buSzPct val="80000"/>
              <a:buFont typeface="Arial"/>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100000"/>
              </a:lnSpc>
              <a:spcBef>
                <a:spcPts val="500"/>
              </a:spcBef>
              <a:spcAft>
                <a:spcPts val="1000"/>
              </a:spcAft>
              <a:buClr>
                <a:srgbClr val="0678D5"/>
              </a:buClr>
              <a:buSzPct val="80000"/>
              <a:buFont typeface="Arial"/>
              <a:buNone/>
              <a:defRPr sz="2000" kern="1200">
                <a:solidFill>
                  <a:schemeClr val="tx1"/>
                </a:solidFill>
                <a:latin typeface="Helvetica" charset="0"/>
                <a:ea typeface="Helvetica" charset="0"/>
                <a:cs typeface="Helvetica" charset="0"/>
              </a:defRPr>
            </a:lvl3pPr>
            <a:lvl4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4pPr>
            <a:lvl5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0678D5"/>
              </a:buClr>
              <a:buSzPct val="130000"/>
              <a:buFontTx/>
              <a:buNone/>
              <a:tabLst/>
              <a:defRPr/>
            </a:pPr>
            <a:r>
              <a:rPr kumimoji="0" lang="en-US" sz="1200" b="1" i="0" u="none" strike="noStrike" kern="1200" cap="none" spc="0" normalizeH="0" baseline="0" noProof="0" dirty="0">
                <a:ln>
                  <a:noFill/>
                </a:ln>
                <a:solidFill>
                  <a:srgbClr val="0678D5"/>
                </a:solidFill>
                <a:effectLst/>
                <a:uLnTx/>
                <a:uFillTx/>
                <a:latin typeface="Helvetica" charset="0"/>
                <a:cs typeface="Helvetica" charset="0"/>
              </a:rPr>
              <a:t>Alicia Alba</a:t>
            </a:r>
            <a:endParaRPr kumimoji="0" lang="en-US" sz="1200" b="0" i="0" u="none" strike="noStrike" kern="1200" cap="none" spc="0" normalizeH="0" baseline="0" noProof="0" dirty="0">
              <a:ln>
                <a:noFill/>
              </a:ln>
              <a:solidFill>
                <a:srgbClr val="0678D5"/>
              </a:solidFill>
              <a:effectLst/>
              <a:uLnTx/>
              <a:uFillTx/>
              <a:latin typeface="Helvetica" charset="0"/>
              <a:cs typeface="Helvetica" charset="0"/>
            </a:endParaRPr>
          </a:p>
          <a:p>
            <a:pPr marL="0" marR="0" lvl="0" indent="0" algn="ctr" defTabSz="914400" rtl="0" eaLnBrk="1" fontAlgn="auto" latinLnBrk="0" hangingPunct="1">
              <a:lnSpc>
                <a:spcPct val="100000"/>
              </a:lnSpc>
              <a:spcBef>
                <a:spcPts val="0"/>
              </a:spcBef>
              <a:spcAft>
                <a:spcPts val="0"/>
              </a:spcAft>
              <a:buClr>
                <a:srgbClr val="0678D5"/>
              </a:buClr>
              <a:buSzPct val="130000"/>
              <a:buFontTx/>
              <a:buNone/>
              <a:tabLst/>
              <a:defRPr/>
            </a:pPr>
            <a:r>
              <a:rPr kumimoji="0" lang="en-US" sz="1200" b="0" i="0" u="none" strike="noStrike" kern="1200" cap="none" spc="0" normalizeH="0" baseline="0" noProof="0" dirty="0">
                <a:ln>
                  <a:noFill/>
                </a:ln>
                <a:solidFill>
                  <a:srgbClr val="0678D5"/>
                </a:solidFill>
                <a:effectLst/>
                <a:uLnTx/>
                <a:uFillTx/>
                <a:latin typeface="Helvetica" charset="0"/>
                <a:cs typeface="Helvetica" charset="0"/>
              </a:rPr>
              <a:t>Account Manager </a:t>
            </a:r>
            <a:r>
              <a:rPr lang="en-US" sz="1200" dirty="0">
                <a:solidFill>
                  <a:srgbClr val="0678D5"/>
                </a:solidFill>
              </a:rPr>
              <a:t>a</a:t>
            </a:r>
            <a:r>
              <a:rPr kumimoji="0" lang="en-US" sz="1200" b="0" i="0" u="none" strike="noStrike" kern="1200" cap="none" spc="0" normalizeH="0" baseline="0" noProof="0" dirty="0">
                <a:ln>
                  <a:noFill/>
                </a:ln>
                <a:solidFill>
                  <a:srgbClr val="0678D5"/>
                </a:solidFill>
                <a:effectLst/>
                <a:uLnTx/>
                <a:uFillTx/>
                <a:latin typeface="Helvetica" charset="0"/>
                <a:cs typeface="Helvetica" charset="0"/>
              </a:rPr>
              <a:t>licia.alba@hubinternational.com</a:t>
            </a:r>
          </a:p>
          <a:p>
            <a:pPr marL="0" marR="0" lvl="0" indent="0" algn="l" defTabSz="914400" rtl="0" eaLnBrk="1" fontAlgn="auto" latinLnBrk="0" hangingPunct="1">
              <a:lnSpc>
                <a:spcPct val="100000"/>
              </a:lnSpc>
              <a:spcBef>
                <a:spcPts val="0"/>
              </a:spcBef>
              <a:spcAft>
                <a:spcPts val="1000"/>
              </a:spcAft>
              <a:buClr>
                <a:srgbClr val="0678D5"/>
              </a:buClr>
              <a:buSzPct val="130000"/>
              <a:buFontTx/>
              <a:buNone/>
              <a:tabLst/>
              <a:defRPr/>
            </a:pPr>
            <a:endParaRPr kumimoji="0" lang="en-US" sz="1200" b="0" i="0" u="none" strike="noStrike" kern="1200" cap="none" spc="0" normalizeH="0" baseline="0" noProof="0" dirty="0">
              <a:ln>
                <a:noFill/>
              </a:ln>
              <a:solidFill>
                <a:srgbClr val="263746"/>
              </a:solidFill>
              <a:effectLst/>
              <a:uLnTx/>
              <a:uFillTx/>
              <a:latin typeface="Helvetica" charset="0"/>
              <a:cs typeface="Helvetica" charset="0"/>
            </a:endParaRPr>
          </a:p>
        </p:txBody>
      </p:sp>
      <p:sp>
        <p:nvSpPr>
          <p:cNvPr id="17" name="Text Placeholder 6"/>
          <p:cNvSpPr txBox="1">
            <a:spLocks/>
          </p:cNvSpPr>
          <p:nvPr/>
        </p:nvSpPr>
        <p:spPr>
          <a:xfrm>
            <a:off x="8725729" y="5684313"/>
            <a:ext cx="2895532" cy="583094"/>
          </a:xfrm>
          <a:prstGeom prst="rect">
            <a:avLst/>
          </a:prstGeom>
        </p:spPr>
        <p:txBody>
          <a:bodyPr>
            <a:noAutofit/>
          </a:bodyPr>
          <a:lstStyle>
            <a:lvl1pPr marL="0" indent="0" algn="l" defTabSz="914400" rtl="0" eaLnBrk="1" latinLnBrk="0" hangingPunct="1">
              <a:lnSpc>
                <a:spcPct val="100000"/>
              </a:lnSpc>
              <a:spcBef>
                <a:spcPts val="0"/>
              </a:spcBef>
              <a:spcAft>
                <a:spcPts val="1000"/>
              </a:spcAft>
              <a:buClr>
                <a:srgbClr val="0678D5"/>
              </a:buClr>
              <a:buSzPct val="130000"/>
              <a:buFontTx/>
              <a:buNone/>
              <a:defRPr sz="2000" kern="1200">
                <a:solidFill>
                  <a:srgbClr val="263746"/>
                </a:solidFill>
                <a:latin typeface="Helvetica" charset="0"/>
                <a:ea typeface="Helvetica" charset="0"/>
                <a:cs typeface="Helvetica" charset="0"/>
              </a:defRPr>
            </a:lvl1pPr>
            <a:lvl2pPr marL="457200" indent="0" algn="l" defTabSz="914400" rtl="0" eaLnBrk="1" latinLnBrk="0" hangingPunct="1">
              <a:lnSpc>
                <a:spcPct val="100000"/>
              </a:lnSpc>
              <a:spcBef>
                <a:spcPts val="500"/>
              </a:spcBef>
              <a:spcAft>
                <a:spcPts val="1000"/>
              </a:spcAft>
              <a:buClr>
                <a:srgbClr val="0678D5"/>
              </a:buClr>
              <a:buSzPct val="80000"/>
              <a:buFont typeface="Arial"/>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100000"/>
              </a:lnSpc>
              <a:spcBef>
                <a:spcPts val="500"/>
              </a:spcBef>
              <a:spcAft>
                <a:spcPts val="1000"/>
              </a:spcAft>
              <a:buClr>
                <a:srgbClr val="0678D5"/>
              </a:buClr>
              <a:buSzPct val="80000"/>
              <a:buFont typeface="Arial"/>
              <a:buNone/>
              <a:defRPr sz="2000" kern="1200">
                <a:solidFill>
                  <a:schemeClr val="tx1"/>
                </a:solidFill>
                <a:latin typeface="Helvetica" charset="0"/>
                <a:ea typeface="Helvetica" charset="0"/>
                <a:cs typeface="Helvetica" charset="0"/>
              </a:defRPr>
            </a:lvl3pPr>
            <a:lvl4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4pPr>
            <a:lvl5pPr marL="914400" indent="0" algn="l" defTabSz="914400" rtl="0" eaLnBrk="1" latinLnBrk="0" hangingPunct="1">
              <a:lnSpc>
                <a:spcPct val="100000"/>
              </a:lnSpc>
              <a:spcBef>
                <a:spcPts val="500"/>
              </a:spcBef>
              <a:spcAft>
                <a:spcPts val="1000"/>
              </a:spcAft>
              <a:buClr>
                <a:srgbClr val="0678D5"/>
              </a:buClr>
              <a:buSzPct val="80000"/>
              <a:buFont typeface="Arial"/>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0678D5"/>
              </a:buClr>
              <a:buSzPct val="130000"/>
              <a:buFontTx/>
              <a:buNone/>
              <a:tabLst/>
              <a:defRPr/>
            </a:pPr>
            <a:r>
              <a:rPr kumimoji="0" lang="en-US" sz="1200" b="1" i="0" u="none" strike="noStrike" kern="1200" cap="none" spc="0" normalizeH="0" baseline="0" noProof="0" dirty="0">
                <a:ln>
                  <a:noFill/>
                </a:ln>
                <a:solidFill>
                  <a:srgbClr val="0678D5"/>
                </a:solidFill>
                <a:effectLst/>
                <a:uLnTx/>
                <a:uFillTx/>
                <a:latin typeface="Helvetica" charset="0"/>
                <a:cs typeface="Helvetica" charset="0"/>
              </a:rPr>
              <a:t>Abbie Cone</a:t>
            </a:r>
            <a:endParaRPr kumimoji="0" lang="en-US" sz="1200" b="0" i="0" u="none" strike="noStrike" kern="1200" cap="none" spc="0" normalizeH="0" baseline="0" noProof="0" dirty="0">
              <a:ln>
                <a:noFill/>
              </a:ln>
              <a:solidFill>
                <a:srgbClr val="0678D5"/>
              </a:solidFill>
              <a:effectLst/>
              <a:uLnTx/>
              <a:uFillTx/>
              <a:latin typeface="Helvetica" charset="0"/>
              <a:cs typeface="Helvetica" charset="0"/>
            </a:endParaRPr>
          </a:p>
          <a:p>
            <a:pPr marL="0" marR="0" lvl="0" indent="0" algn="ctr" defTabSz="914400" rtl="0" eaLnBrk="1" fontAlgn="auto" latinLnBrk="0" hangingPunct="1">
              <a:lnSpc>
                <a:spcPct val="100000"/>
              </a:lnSpc>
              <a:spcBef>
                <a:spcPts val="0"/>
              </a:spcBef>
              <a:spcAft>
                <a:spcPts val="1000"/>
              </a:spcAft>
              <a:buClr>
                <a:srgbClr val="0678D5"/>
              </a:buClr>
              <a:buSzPct val="130000"/>
              <a:buFontTx/>
              <a:buNone/>
              <a:tabLst/>
              <a:defRPr/>
            </a:pPr>
            <a:r>
              <a:rPr kumimoji="0" lang="en-US" sz="1200" b="0" i="0" u="none" strike="noStrike" kern="1200" cap="none" spc="0" normalizeH="0" baseline="0" noProof="0" dirty="0">
                <a:ln>
                  <a:noFill/>
                </a:ln>
                <a:solidFill>
                  <a:srgbClr val="0678D5"/>
                </a:solidFill>
                <a:effectLst/>
                <a:uLnTx/>
                <a:uFillTx/>
                <a:latin typeface="Helvetica" charset="0"/>
                <a:cs typeface="Helvetica" charset="0"/>
              </a:rPr>
              <a:t>Account Manager abbie.cone@hubinternational.com</a:t>
            </a:r>
          </a:p>
          <a:p>
            <a:pPr marL="0" marR="0" lvl="0" indent="0" algn="l" defTabSz="914400" rtl="0" eaLnBrk="1" fontAlgn="auto" latinLnBrk="0" hangingPunct="1">
              <a:lnSpc>
                <a:spcPct val="100000"/>
              </a:lnSpc>
              <a:spcBef>
                <a:spcPts val="0"/>
              </a:spcBef>
              <a:spcAft>
                <a:spcPts val="1000"/>
              </a:spcAft>
              <a:buClr>
                <a:srgbClr val="0678D5"/>
              </a:buClr>
              <a:buSzPct val="130000"/>
              <a:buFontTx/>
              <a:buNone/>
              <a:tabLst/>
              <a:defRPr/>
            </a:pPr>
            <a:endParaRPr kumimoji="0" lang="en-US" sz="1200" b="0" i="0" u="none" strike="noStrike" kern="1200" cap="none" spc="0" normalizeH="0" baseline="0" noProof="0" dirty="0">
              <a:ln>
                <a:noFill/>
              </a:ln>
              <a:solidFill>
                <a:srgbClr val="263746"/>
              </a:solidFill>
              <a:effectLst/>
              <a:uLnTx/>
              <a:uFillTx/>
              <a:latin typeface="Helvetica" charset="0"/>
              <a:cs typeface="Helvetica" charset="0"/>
            </a:endParaRPr>
          </a:p>
        </p:txBody>
      </p:sp>
      <p:sp>
        <p:nvSpPr>
          <p:cNvPr id="3" name="TextBox 2">
            <a:extLst>
              <a:ext uri="{FF2B5EF4-FFF2-40B4-BE49-F238E27FC236}">
                <a16:creationId xmlns:a16="http://schemas.microsoft.com/office/drawing/2014/main" id="{23A0AB74-B8E1-4EFC-BF03-01F0E776AACE}"/>
              </a:ext>
            </a:extLst>
          </p:cNvPr>
          <p:cNvSpPr txBox="1"/>
          <p:nvPr/>
        </p:nvSpPr>
        <p:spPr>
          <a:xfrm>
            <a:off x="6172075" y="5684313"/>
            <a:ext cx="2773097"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678D5"/>
                </a:solidFill>
                <a:effectLst/>
                <a:uLnTx/>
                <a:uFillTx/>
                <a:latin typeface="Arial" panose="020B0604020202020204"/>
                <a:ea typeface="+mn-ea"/>
                <a:cs typeface="+mn-cs"/>
              </a:rPr>
              <a:t>Kristin Baker, CPFA®</a:t>
            </a:r>
            <a:endParaRPr kumimoji="0" lang="en-US" sz="1200" b="0" i="0" u="none" strike="noStrike" kern="1200" cap="none" spc="0" normalizeH="0" baseline="0" noProof="0" dirty="0">
              <a:ln>
                <a:noFill/>
              </a:ln>
              <a:solidFill>
                <a:srgbClr val="0678D5"/>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78D5"/>
                </a:solidFill>
                <a:effectLst/>
                <a:uLnTx/>
                <a:uFillTx/>
                <a:latin typeface="Arial" panose="020B0604020202020204"/>
                <a:ea typeface="+mn-ea"/>
                <a:cs typeface="+mn-cs"/>
              </a:rPr>
              <a:t>AVP – Retirement Plan Advisor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rgbClr val="0678D5"/>
                </a:solidFill>
                <a:latin typeface="Arial" panose="020B0604020202020204"/>
              </a:rPr>
              <a:t>kristin.baker</a:t>
            </a:r>
            <a:r>
              <a:rPr kumimoji="0" lang="en-US" sz="1200" b="0" i="0" u="none" strike="noStrike" kern="1200" cap="none" spc="0" normalizeH="0" baseline="0" noProof="0" dirty="0">
                <a:ln>
                  <a:noFill/>
                </a:ln>
                <a:solidFill>
                  <a:srgbClr val="0678D5"/>
                </a:solidFill>
                <a:effectLst/>
                <a:uLnTx/>
                <a:uFillTx/>
                <a:latin typeface="Arial" panose="020B0604020202020204"/>
                <a:ea typeface="+mn-ea"/>
                <a:cs typeface="+mn-cs"/>
              </a:rPr>
              <a:t>@hubinternational.com</a:t>
            </a:r>
          </a:p>
        </p:txBody>
      </p:sp>
      <p:sp>
        <p:nvSpPr>
          <p:cNvPr id="19" name="TextBox 18">
            <a:extLst>
              <a:ext uri="{FF2B5EF4-FFF2-40B4-BE49-F238E27FC236}">
                <a16:creationId xmlns:a16="http://schemas.microsoft.com/office/drawing/2014/main" id="{5DF4A38D-8B73-4035-850D-E4EB23C88ABC}"/>
              </a:ext>
            </a:extLst>
          </p:cNvPr>
          <p:cNvSpPr txBox="1"/>
          <p:nvPr/>
        </p:nvSpPr>
        <p:spPr>
          <a:xfrm>
            <a:off x="466665" y="5636242"/>
            <a:ext cx="3151756" cy="7232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
                <a:srgbClr val="0678D5"/>
              </a:buClr>
              <a:buSzPct val="130000"/>
              <a:buFontTx/>
              <a:buNone/>
              <a:tabLst/>
              <a:defRPr/>
            </a:pPr>
            <a:r>
              <a:rPr kumimoji="0" lang="en-US" sz="1200" b="1" i="0" u="none" strike="noStrike" kern="1200" cap="none" spc="0" normalizeH="0" baseline="0" noProof="0" dirty="0">
                <a:ln>
                  <a:noFill/>
                </a:ln>
                <a:solidFill>
                  <a:srgbClr val="0678D5"/>
                </a:solidFill>
                <a:effectLst/>
                <a:uLnTx/>
                <a:uFillTx/>
                <a:latin typeface="Helvetica" charset="0"/>
                <a:cs typeface="Helvetica" charset="0"/>
              </a:rPr>
              <a:t>Susan Blassingame</a:t>
            </a:r>
          </a:p>
          <a:p>
            <a:pPr marL="0" marR="0" lvl="0" indent="0" algn="ctr" defTabSz="914400" rtl="0" eaLnBrk="1" fontAlgn="auto" latinLnBrk="0" hangingPunct="1">
              <a:spcBef>
                <a:spcPts val="0"/>
              </a:spcBef>
              <a:buClr>
                <a:srgbClr val="0678D5"/>
              </a:buClr>
              <a:buSzPct val="130000"/>
              <a:buFontTx/>
              <a:buNone/>
              <a:tabLst/>
              <a:defRPr/>
            </a:pPr>
            <a:r>
              <a:rPr lang="en-US" sz="1200" dirty="0">
                <a:solidFill>
                  <a:srgbClr val="0678D5"/>
                </a:solidFill>
                <a:latin typeface="Helvetica" charset="0"/>
                <a:cs typeface="Helvetica" charset="0"/>
              </a:rPr>
              <a:t> Senior Account Manager</a:t>
            </a:r>
          </a:p>
          <a:p>
            <a:pPr marL="0" marR="0" lvl="0" indent="0" algn="ctr" defTabSz="914400" rtl="0" eaLnBrk="1" fontAlgn="auto" latinLnBrk="0" hangingPunct="1">
              <a:spcBef>
                <a:spcPts val="0"/>
              </a:spcBef>
              <a:buClr>
                <a:srgbClr val="0678D5"/>
              </a:buClr>
              <a:buSzPct val="130000"/>
              <a:buFontTx/>
              <a:buNone/>
              <a:tabLst/>
              <a:defRPr/>
            </a:pPr>
            <a:r>
              <a:rPr lang="en-US" sz="1200" dirty="0">
                <a:solidFill>
                  <a:srgbClr val="0678D5"/>
                </a:solidFill>
                <a:latin typeface="Helvetica" charset="0"/>
                <a:cs typeface="Helvetica" charset="0"/>
              </a:rPr>
              <a:t>susan.blassingame@hubinternational.com</a:t>
            </a:r>
            <a:endParaRPr kumimoji="0" lang="en-US" sz="1200" b="0" i="0" u="none" strike="noStrike" kern="1200" cap="none" spc="0" normalizeH="0" baseline="0" noProof="0" dirty="0">
              <a:ln>
                <a:noFill/>
              </a:ln>
              <a:solidFill>
                <a:srgbClr val="0678D5"/>
              </a:solidFill>
              <a:effectLst/>
              <a:uLnTx/>
              <a:uFillTx/>
              <a:latin typeface="Helvetica" charset="0"/>
              <a:cs typeface="Helvetica" charset="0"/>
            </a:endParaRPr>
          </a:p>
        </p:txBody>
      </p:sp>
      <p:pic>
        <p:nvPicPr>
          <p:cNvPr id="23" name="Picture Placeholder 1">
            <a:extLst>
              <a:ext uri="{FF2B5EF4-FFF2-40B4-BE49-F238E27FC236}">
                <a16:creationId xmlns:a16="http://schemas.microsoft.com/office/drawing/2014/main" id="{313E7F1F-5EC3-4E32-89C7-A9BBCAAE9AF1}"/>
              </a:ext>
            </a:extLst>
          </p:cNvPr>
          <p:cNvPicPr preferRelativeResize="0">
            <a:picLocks/>
          </p:cNvPicPr>
          <p:nvPr/>
        </p:nvPicPr>
        <p:blipFill rotWithShape="1">
          <a:blip r:embed="rId6">
            <a:extLst>
              <a:ext uri="{28A0092B-C50C-407E-A947-70E740481C1C}">
                <a14:useLocalDpi xmlns:a14="http://schemas.microsoft.com/office/drawing/2010/main" val="0"/>
              </a:ext>
            </a:extLst>
          </a:blip>
          <a:srcRect t="-2654" b="9245"/>
          <a:stretch/>
        </p:blipFill>
        <p:spPr>
          <a:xfrm>
            <a:off x="4084119" y="4057235"/>
            <a:ext cx="1366425" cy="1435608"/>
          </a:xfrm>
          <a:prstGeom prst="ellipse">
            <a:avLst/>
          </a:prstGeom>
        </p:spPr>
      </p:pic>
      <p:pic>
        <p:nvPicPr>
          <p:cNvPr id="24" name="Picture Placeholder 1">
            <a:extLst>
              <a:ext uri="{FF2B5EF4-FFF2-40B4-BE49-F238E27FC236}">
                <a16:creationId xmlns:a16="http://schemas.microsoft.com/office/drawing/2014/main" id="{9D235DE6-BB8A-4CC5-82CF-FD221EB6AFD1}"/>
              </a:ext>
            </a:extLst>
          </p:cNvPr>
          <p:cNvPicPr preferRelativeResize="0">
            <a:picLocks/>
          </p:cNvPicPr>
          <p:nvPr/>
        </p:nvPicPr>
        <p:blipFill>
          <a:blip r:embed="rId7"/>
          <a:srcRect t="3317" b="3317"/>
          <a:stretch/>
        </p:blipFill>
        <p:spPr>
          <a:xfrm>
            <a:off x="1376246" y="4071288"/>
            <a:ext cx="1366425" cy="1435608"/>
          </a:xfrm>
          <a:prstGeom prst="ellipse">
            <a:avLst/>
          </a:prstGeom>
        </p:spPr>
      </p:pic>
      <p:pic>
        <p:nvPicPr>
          <p:cNvPr id="25" name="Picture Placeholder 1">
            <a:extLst>
              <a:ext uri="{FF2B5EF4-FFF2-40B4-BE49-F238E27FC236}">
                <a16:creationId xmlns:a16="http://schemas.microsoft.com/office/drawing/2014/main" id="{488100F8-BE27-4565-9BA9-0C192C9BF230}"/>
              </a:ext>
            </a:extLst>
          </p:cNvPr>
          <p:cNvPicPr preferRelativeResize="0">
            <a:picLocks/>
          </p:cNvPicPr>
          <p:nvPr/>
        </p:nvPicPr>
        <p:blipFill rotWithShape="1">
          <a:blip r:embed="rId8">
            <a:extLst>
              <a:ext uri="{28A0092B-C50C-407E-A947-70E740481C1C}">
                <a14:useLocalDpi xmlns:a14="http://schemas.microsoft.com/office/drawing/2010/main" val="0"/>
              </a:ext>
            </a:extLst>
          </a:blip>
          <a:srcRect t="-2623" b="9268"/>
          <a:stretch/>
        </p:blipFill>
        <p:spPr>
          <a:xfrm>
            <a:off x="6842142" y="4057235"/>
            <a:ext cx="1366425" cy="1435608"/>
          </a:xfrm>
          <a:prstGeom prst="ellipse">
            <a:avLst/>
          </a:prstGeom>
        </p:spPr>
      </p:pic>
      <p:pic>
        <p:nvPicPr>
          <p:cNvPr id="26" name="Picture Placeholder 1">
            <a:extLst>
              <a:ext uri="{FF2B5EF4-FFF2-40B4-BE49-F238E27FC236}">
                <a16:creationId xmlns:a16="http://schemas.microsoft.com/office/drawing/2014/main" id="{304C771A-D86F-4FD3-B93F-FCF1AF39A69D}"/>
              </a:ext>
            </a:extLst>
          </p:cNvPr>
          <p:cNvPicPr preferRelativeResize="0">
            <a:picLocks/>
          </p:cNvPicPr>
          <p:nvPr/>
        </p:nvPicPr>
        <p:blipFill rotWithShape="1">
          <a:blip r:embed="rId9">
            <a:extLst>
              <a:ext uri="{28A0092B-C50C-407E-A947-70E740481C1C}">
                <a14:useLocalDpi xmlns:a14="http://schemas.microsoft.com/office/drawing/2010/main" val="0"/>
              </a:ext>
            </a:extLst>
          </a:blip>
          <a:srcRect t="-2666" b="9236"/>
          <a:stretch/>
        </p:blipFill>
        <p:spPr>
          <a:xfrm>
            <a:off x="9393351" y="4057235"/>
            <a:ext cx="1366425" cy="1435608"/>
          </a:xfrm>
          <a:prstGeom prst="ellipse">
            <a:avLst/>
          </a:prstGeom>
        </p:spPr>
      </p:pic>
      <p:pic>
        <p:nvPicPr>
          <p:cNvPr id="27" name="Picture Placeholder 1">
            <a:extLst>
              <a:ext uri="{FF2B5EF4-FFF2-40B4-BE49-F238E27FC236}">
                <a16:creationId xmlns:a16="http://schemas.microsoft.com/office/drawing/2014/main" id="{B1740A11-029D-416B-B8EA-2E531D3B606A}"/>
              </a:ext>
            </a:extLst>
          </p:cNvPr>
          <p:cNvPicPr preferRelativeResize="0">
            <a:picLocks noChangeAspect="1"/>
          </p:cNvPicPr>
          <p:nvPr/>
        </p:nvPicPr>
        <p:blipFill rotWithShape="1">
          <a:blip r:embed="rId10">
            <a:extLst>
              <a:ext uri="{28A0092B-C50C-407E-A947-70E740481C1C}">
                <a14:useLocalDpi xmlns:a14="http://schemas.microsoft.com/office/drawing/2010/main" val="0"/>
              </a:ext>
            </a:extLst>
          </a:blip>
          <a:srcRect t="-575" b="11325"/>
          <a:stretch/>
        </p:blipFill>
        <p:spPr>
          <a:xfrm>
            <a:off x="1350798" y="1564671"/>
            <a:ext cx="1417320" cy="1422687"/>
          </a:xfrm>
          <a:prstGeom prst="ellipse">
            <a:avLst/>
          </a:prstGeom>
        </p:spPr>
      </p:pic>
      <p:sp>
        <p:nvSpPr>
          <p:cNvPr id="7" name="TextBox 6">
            <a:extLst>
              <a:ext uri="{FF2B5EF4-FFF2-40B4-BE49-F238E27FC236}">
                <a16:creationId xmlns:a16="http://schemas.microsoft.com/office/drawing/2014/main" id="{342C8F69-BEEC-D235-7AC2-40CAFFF96EC3}"/>
              </a:ext>
            </a:extLst>
          </p:cNvPr>
          <p:cNvSpPr txBox="1"/>
          <p:nvPr/>
        </p:nvSpPr>
        <p:spPr>
          <a:xfrm>
            <a:off x="549526" y="1346051"/>
            <a:ext cx="2982213" cy="5061537"/>
          </a:xfrm>
          <a:prstGeom prst="rect">
            <a:avLst/>
          </a:prstGeom>
          <a:noFill/>
          <a:ln>
            <a:solidFill>
              <a:schemeClr val="tx2"/>
            </a:solidFill>
          </a:ln>
        </p:spPr>
        <p:txBody>
          <a:bodyPr wrap="square" rtlCol="0">
            <a:spAutoFit/>
          </a:bodyPr>
          <a:lstStyle/>
          <a:p>
            <a:endParaRPr lang="en-US" sz="1600" dirty="0">
              <a:latin typeface="Helvetica" charset="0"/>
              <a:ea typeface="Helvetica" charset="0"/>
              <a:cs typeface="Helvetica" charset="0"/>
            </a:endParaRPr>
          </a:p>
        </p:txBody>
      </p:sp>
    </p:spTree>
    <p:extLst>
      <p:ext uri="{BB962C8B-B14F-4D97-AF65-F5344CB8AC3E}">
        <p14:creationId xmlns:p14="http://schemas.microsoft.com/office/powerpoint/2010/main" val="1190674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79802" y="1652382"/>
            <a:ext cx="6807200" cy="400110"/>
          </a:xfrm>
          <a:prstGeom prst="rect">
            <a:avLst/>
          </a:prstGeom>
          <a:noFill/>
        </p:spPr>
        <p:txBody>
          <a:bodyPr wrap="square" rtlCol="0">
            <a:spAutoFit/>
          </a:bodyPr>
          <a:lstStyle/>
          <a:p>
            <a:pPr algn="ctr"/>
            <a:r>
              <a:rPr lang="en-US" sz="2000" dirty="0">
                <a:latin typeface="Calibri" panose="020F0502020204030204" pitchFamily="34" charset="0"/>
              </a:rPr>
              <a:t>Pension Expectation vs. Pension Reality*</a:t>
            </a:r>
          </a:p>
        </p:txBody>
      </p:sp>
      <p:sp>
        <p:nvSpPr>
          <p:cNvPr id="11" name="Rectangle 10"/>
          <p:cNvSpPr/>
          <p:nvPr/>
        </p:nvSpPr>
        <p:spPr>
          <a:xfrm>
            <a:off x="1997087" y="6070247"/>
            <a:ext cx="5864442" cy="215444"/>
          </a:xfrm>
          <a:prstGeom prst="rect">
            <a:avLst/>
          </a:prstGeom>
        </p:spPr>
        <p:txBody>
          <a:bodyPr wrap="square">
            <a:spAutoFit/>
          </a:bodyPr>
          <a:lstStyle/>
          <a:p>
            <a:r>
              <a:rPr lang="en-US" sz="800" b="0" dirty="0">
                <a:latin typeface="Calibri" panose="020F0502020204030204" pitchFamily="34" charset="0"/>
              </a:rPr>
              <a:t>*Source: </a:t>
            </a:r>
            <a:r>
              <a:rPr lang="en-US" sz="800" b="0" i="1" dirty="0">
                <a:latin typeface="Calibri" panose="020F0502020204030204" pitchFamily="34" charset="0"/>
              </a:rPr>
              <a:t>The 2021 Retirement Confidence Survey: Summary Report</a:t>
            </a:r>
            <a:r>
              <a:rPr lang="en-US" sz="800" b="0" dirty="0">
                <a:latin typeface="Calibri" panose="020F0502020204030204" pitchFamily="34" charset="0"/>
              </a:rPr>
              <a:t>, Employee Benefit Research Institute, 2021</a:t>
            </a:r>
          </a:p>
        </p:txBody>
      </p:sp>
      <p:graphicFrame>
        <p:nvGraphicFramePr>
          <p:cNvPr id="2" name="Chart 1"/>
          <p:cNvGraphicFramePr/>
          <p:nvPr/>
        </p:nvGraphicFramePr>
        <p:xfrm>
          <a:off x="1997087" y="2439258"/>
          <a:ext cx="4246038" cy="33519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nvGraphicFramePr>
        <p:xfrm>
          <a:off x="5893902" y="2439258"/>
          <a:ext cx="4246038" cy="33519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7254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679" b="7713"/>
          <a:stretch/>
        </p:blipFill>
        <p:spPr bwMode="auto">
          <a:xfrm>
            <a:off x="1703682" y="2195499"/>
            <a:ext cx="8551421" cy="395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19510" y="1127224"/>
            <a:ext cx="4572000" cy="400110"/>
          </a:xfrm>
          <a:prstGeom prst="rect">
            <a:avLst/>
          </a:prstGeom>
        </p:spPr>
        <p:txBody>
          <a:bodyPr>
            <a:spAutoFit/>
          </a:bodyPr>
          <a:lstStyle/>
          <a:p>
            <a:r>
              <a:rPr lang="en-US" sz="2000" dirty="0">
                <a:latin typeface="Calibri" panose="020F0502020204030204" pitchFamily="34" charset="0"/>
              </a:rPr>
              <a:t>2. The Big Decision Phase</a:t>
            </a:r>
          </a:p>
        </p:txBody>
      </p:sp>
      <p:sp>
        <p:nvSpPr>
          <p:cNvPr id="10" name="TextBox 9"/>
          <p:cNvSpPr txBox="1"/>
          <p:nvPr/>
        </p:nvSpPr>
        <p:spPr>
          <a:xfrm>
            <a:off x="5979393" y="1132572"/>
            <a:ext cx="6065518" cy="1554272"/>
          </a:xfrm>
          <a:prstGeom prst="rect">
            <a:avLst/>
          </a:prstGeom>
          <a:noFill/>
        </p:spPr>
        <p:txBody>
          <a:bodyPr wrap="square" rtlCol="0">
            <a:spAutoFit/>
          </a:bodyPr>
          <a:lstStyle/>
          <a:p>
            <a:pPr marL="342900" indent="-342900">
              <a:spcAft>
                <a:spcPts val="600"/>
              </a:spcAft>
              <a:buClr>
                <a:srgbClr val="0086BE"/>
              </a:buClr>
              <a:buFont typeface="Wingdings" panose="05000000000000000000" pitchFamily="2" charset="2"/>
              <a:buChar char="§"/>
            </a:pPr>
            <a:r>
              <a:rPr lang="en-US" sz="2000" b="0" dirty="0">
                <a:latin typeface="Calibri" panose="020F0502020204030204" pitchFamily="34" charset="0"/>
              </a:rPr>
              <a:t>Where will you live?</a:t>
            </a:r>
          </a:p>
          <a:p>
            <a:pPr marL="342900" indent="-342900">
              <a:spcAft>
                <a:spcPts val="600"/>
              </a:spcAft>
              <a:buClr>
                <a:srgbClr val="0086BE"/>
              </a:buClr>
              <a:buFont typeface="Wingdings" panose="05000000000000000000" pitchFamily="2" charset="2"/>
              <a:buChar char="§"/>
            </a:pPr>
            <a:r>
              <a:rPr lang="en-US" sz="2000" b="0" dirty="0">
                <a:latin typeface="Calibri" panose="020F0502020204030204" pitchFamily="34" charset="0"/>
              </a:rPr>
              <a:t>Finding your purpose</a:t>
            </a:r>
          </a:p>
          <a:p>
            <a:pPr marL="342900" indent="-342900">
              <a:spcAft>
                <a:spcPts val="600"/>
              </a:spcAft>
              <a:buClr>
                <a:srgbClr val="0086BE"/>
              </a:buClr>
              <a:buFont typeface="Wingdings" panose="05000000000000000000" pitchFamily="2" charset="2"/>
              <a:buChar char="§"/>
            </a:pPr>
            <a:r>
              <a:rPr lang="en-US" sz="2000" b="0" dirty="0">
                <a:latin typeface="Calibri" panose="020F0502020204030204" pitchFamily="34" charset="0"/>
              </a:rPr>
              <a:t>Maintaining access to the things you enjoy</a:t>
            </a:r>
          </a:p>
          <a:p>
            <a:pPr marL="342900" indent="-342900">
              <a:spcAft>
                <a:spcPts val="600"/>
              </a:spcAft>
              <a:buClr>
                <a:srgbClr val="0086BE"/>
              </a:buClr>
              <a:buFont typeface="Wingdings" panose="05000000000000000000" pitchFamily="2" charset="2"/>
              <a:buChar char="§"/>
            </a:pPr>
            <a:endParaRPr lang="en-US" sz="2000" b="0" dirty="0">
              <a:latin typeface="Calibri" panose="020F0502020204030204" pitchFamily="34" charset="0"/>
            </a:endParaRPr>
          </a:p>
        </p:txBody>
      </p:sp>
    </p:spTree>
    <p:extLst>
      <p:ext uri="{BB962C8B-B14F-4D97-AF65-F5344CB8AC3E}">
        <p14:creationId xmlns:p14="http://schemas.microsoft.com/office/powerpoint/2010/main" val="2956923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9510" y="1127224"/>
            <a:ext cx="4572000" cy="400110"/>
          </a:xfrm>
          <a:prstGeom prst="rect">
            <a:avLst/>
          </a:prstGeom>
        </p:spPr>
        <p:txBody>
          <a:bodyPr>
            <a:spAutoFit/>
          </a:bodyPr>
          <a:lstStyle/>
          <a:p>
            <a:r>
              <a:rPr lang="en-US" sz="2000" dirty="0">
                <a:latin typeface="Calibri" panose="020F0502020204030204" pitchFamily="34" charset="0"/>
              </a:rPr>
              <a:t>2. The Big Decision Phase</a:t>
            </a:r>
          </a:p>
        </p:txBody>
      </p:sp>
      <p:pic>
        <p:nvPicPr>
          <p:cNvPr id="4" name="Picture 3" descr="Diagram">
            <a:extLst>
              <a:ext uri="{FF2B5EF4-FFF2-40B4-BE49-F238E27FC236}">
                <a16:creationId xmlns:a16="http://schemas.microsoft.com/office/drawing/2014/main" id="{29A932F8-00AA-404A-ADF5-BA37D56CBD9E}"/>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b="2980"/>
          <a:stretch>
            <a:fillRect/>
          </a:stretch>
        </p:blipFill>
        <p:spPr>
          <a:xfrm>
            <a:off x="2827019" y="1429202"/>
            <a:ext cx="8346945" cy="5428798"/>
          </a:xfrm>
          <a:prstGeom prst="rect">
            <a:avLst/>
          </a:prstGeom>
        </p:spPr>
      </p:pic>
    </p:spTree>
    <p:extLst>
      <p:ext uri="{BB962C8B-B14F-4D97-AF65-F5344CB8AC3E}">
        <p14:creationId xmlns:p14="http://schemas.microsoft.com/office/powerpoint/2010/main" val="1800864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9510" y="1127224"/>
            <a:ext cx="4572000" cy="400110"/>
          </a:xfrm>
          <a:prstGeom prst="rect">
            <a:avLst/>
          </a:prstGeom>
        </p:spPr>
        <p:txBody>
          <a:bodyPr>
            <a:spAutoFit/>
          </a:bodyPr>
          <a:lstStyle/>
          <a:p>
            <a:r>
              <a:rPr lang="en-US" sz="2000" dirty="0">
                <a:latin typeface="Calibri" panose="020F0502020204030204" pitchFamily="34" charset="0"/>
              </a:rPr>
              <a:t>2. The Big Decision Phase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57201"/>
            <a:ext cx="9144000" cy="6400799"/>
          </a:xfrm>
          <a:prstGeom prst="rect">
            <a:avLst/>
          </a:prstGeom>
        </p:spPr>
      </p:pic>
      <p:sp>
        <p:nvSpPr>
          <p:cNvPr id="3" name="Rectangle 2">
            <a:extLst>
              <a:ext uri="{FF2B5EF4-FFF2-40B4-BE49-F238E27FC236}">
                <a16:creationId xmlns:a16="http://schemas.microsoft.com/office/drawing/2014/main" id="{5B3AE764-5610-B55F-C1EB-F5CE573D765E}"/>
              </a:ext>
            </a:extLst>
          </p:cNvPr>
          <p:cNvSpPr/>
          <p:nvPr/>
        </p:nvSpPr>
        <p:spPr>
          <a:xfrm>
            <a:off x="2144187" y="3048000"/>
            <a:ext cx="1597104" cy="338554"/>
          </a:xfrm>
          <a:prstGeom prst="rect">
            <a:avLst/>
          </a:prstGeom>
        </p:spPr>
        <p:txBody>
          <a:bodyPr wrap="none">
            <a:spAutoFit/>
          </a:bodyPr>
          <a:lstStyle/>
          <a:p>
            <a:pPr algn="ctr" fontAlgn="base">
              <a:spcBef>
                <a:spcPct val="0"/>
              </a:spcBef>
              <a:spcAft>
                <a:spcPct val="0"/>
              </a:spcAft>
            </a:pPr>
            <a:r>
              <a:rPr lang="en-US" sz="1600" dirty="0">
                <a:solidFill>
                  <a:srgbClr val="000000"/>
                </a:solidFill>
                <a:latin typeface="Calibri" panose="020F0502020204030204" pitchFamily="34" charset="0"/>
              </a:rPr>
              <a:t>Stay in my home</a:t>
            </a:r>
          </a:p>
        </p:txBody>
      </p:sp>
      <p:sp>
        <p:nvSpPr>
          <p:cNvPr id="5" name="Rectangle 4"/>
          <p:cNvSpPr/>
          <p:nvPr/>
        </p:nvSpPr>
        <p:spPr>
          <a:xfrm>
            <a:off x="5002833" y="2971801"/>
            <a:ext cx="1481367" cy="584775"/>
          </a:xfrm>
          <a:prstGeom prst="rect">
            <a:avLst/>
          </a:prstGeom>
        </p:spPr>
        <p:txBody>
          <a:bodyPr wrap="none">
            <a:spAutoFit/>
          </a:bodyPr>
          <a:lstStyle/>
          <a:p>
            <a:pPr algn="ctr" fontAlgn="base">
              <a:spcBef>
                <a:spcPct val="0"/>
              </a:spcBef>
              <a:spcAft>
                <a:spcPct val="0"/>
              </a:spcAft>
            </a:pPr>
            <a:r>
              <a:rPr lang="en-US" sz="1600" dirty="0">
                <a:solidFill>
                  <a:srgbClr val="000000"/>
                </a:solidFill>
                <a:latin typeface="Calibri" panose="020F0502020204030204" pitchFamily="34" charset="0"/>
              </a:rPr>
              <a:t>Move in with </a:t>
            </a:r>
            <a:br>
              <a:rPr lang="en-US" sz="1600" dirty="0">
                <a:solidFill>
                  <a:srgbClr val="000000"/>
                </a:solidFill>
                <a:latin typeface="Calibri" panose="020F0502020204030204" pitchFamily="34" charset="0"/>
              </a:rPr>
            </a:br>
            <a:r>
              <a:rPr lang="en-US" sz="1600" dirty="0">
                <a:solidFill>
                  <a:srgbClr val="000000"/>
                </a:solidFill>
                <a:latin typeface="Calibri" panose="020F0502020204030204" pitchFamily="34" charset="0"/>
              </a:rPr>
              <a:t>family member</a:t>
            </a:r>
          </a:p>
        </p:txBody>
      </p:sp>
      <p:sp>
        <p:nvSpPr>
          <p:cNvPr id="6" name="Rectangle 5"/>
          <p:cNvSpPr/>
          <p:nvPr/>
        </p:nvSpPr>
        <p:spPr>
          <a:xfrm>
            <a:off x="7805396" y="2895600"/>
            <a:ext cx="1813958" cy="338554"/>
          </a:xfrm>
          <a:prstGeom prst="rect">
            <a:avLst/>
          </a:prstGeom>
        </p:spPr>
        <p:txBody>
          <a:bodyPr wrap="none">
            <a:spAutoFit/>
          </a:bodyPr>
          <a:lstStyle/>
          <a:p>
            <a:pPr algn="ctr" fontAlgn="base">
              <a:spcBef>
                <a:spcPct val="0"/>
              </a:spcBef>
              <a:spcAft>
                <a:spcPct val="0"/>
              </a:spcAft>
            </a:pPr>
            <a:r>
              <a:rPr lang="en-US" sz="1600" dirty="0">
                <a:solidFill>
                  <a:srgbClr val="000000"/>
                </a:solidFill>
                <a:latin typeface="Calibri" panose="020F0502020204030204" pitchFamily="34" charset="0"/>
              </a:rPr>
              <a:t>Upsize or downsize</a:t>
            </a:r>
          </a:p>
        </p:txBody>
      </p:sp>
      <p:sp>
        <p:nvSpPr>
          <p:cNvPr id="11" name="Rectangle 10"/>
          <p:cNvSpPr/>
          <p:nvPr/>
        </p:nvSpPr>
        <p:spPr>
          <a:xfrm>
            <a:off x="2665396" y="5345668"/>
            <a:ext cx="1510926" cy="338554"/>
          </a:xfrm>
          <a:prstGeom prst="rect">
            <a:avLst/>
          </a:prstGeom>
        </p:spPr>
        <p:txBody>
          <a:bodyPr wrap="none">
            <a:spAutoFit/>
          </a:bodyPr>
          <a:lstStyle/>
          <a:p>
            <a:pPr algn="ctr" fontAlgn="base">
              <a:spcBef>
                <a:spcPct val="0"/>
              </a:spcBef>
              <a:spcAft>
                <a:spcPct val="0"/>
              </a:spcAft>
            </a:pPr>
            <a:r>
              <a:rPr lang="en-US" sz="1600" dirty="0">
                <a:solidFill>
                  <a:srgbClr val="000000"/>
                </a:solidFill>
                <a:latin typeface="Calibri" panose="020F0502020204030204" pitchFamily="34" charset="0"/>
              </a:rPr>
              <a:t>50+ community</a:t>
            </a:r>
          </a:p>
        </p:txBody>
      </p:sp>
      <p:sp>
        <p:nvSpPr>
          <p:cNvPr id="4" name="Rectangle 3">
            <a:extLst>
              <a:ext uri="{FF2B5EF4-FFF2-40B4-BE49-F238E27FC236}">
                <a16:creationId xmlns:a16="http://schemas.microsoft.com/office/drawing/2014/main" id="{E0DC554B-7F0D-3C5D-78AA-0DDE34F04112}"/>
              </a:ext>
            </a:extLst>
          </p:cNvPr>
          <p:cNvSpPr/>
          <p:nvPr/>
        </p:nvSpPr>
        <p:spPr>
          <a:xfrm>
            <a:off x="5781037" y="5334000"/>
            <a:ext cx="1385315" cy="338554"/>
          </a:xfrm>
          <a:prstGeom prst="rect">
            <a:avLst/>
          </a:prstGeom>
        </p:spPr>
        <p:txBody>
          <a:bodyPr wrap="none">
            <a:spAutoFit/>
          </a:bodyPr>
          <a:lstStyle/>
          <a:p>
            <a:pPr algn="ctr" fontAlgn="base">
              <a:spcBef>
                <a:spcPct val="0"/>
              </a:spcBef>
              <a:spcAft>
                <a:spcPct val="0"/>
              </a:spcAft>
            </a:pPr>
            <a:r>
              <a:rPr lang="en-US" sz="1600" dirty="0">
                <a:solidFill>
                  <a:srgbClr val="000000"/>
                </a:solidFill>
                <a:latin typeface="Calibri" panose="020F0502020204030204" pitchFamily="34" charset="0"/>
              </a:rPr>
              <a:t>Assisted living</a:t>
            </a:r>
          </a:p>
        </p:txBody>
      </p:sp>
      <p:sp>
        <p:nvSpPr>
          <p:cNvPr id="9" name="Rectangle 8"/>
          <p:cNvSpPr/>
          <p:nvPr/>
        </p:nvSpPr>
        <p:spPr>
          <a:xfrm>
            <a:off x="7822324" y="5334001"/>
            <a:ext cx="2226250" cy="830997"/>
          </a:xfrm>
          <a:prstGeom prst="rect">
            <a:avLst/>
          </a:prstGeom>
        </p:spPr>
        <p:txBody>
          <a:bodyPr wrap="none">
            <a:spAutoFit/>
          </a:bodyPr>
          <a:lstStyle/>
          <a:p>
            <a:pPr algn="ctr" fontAlgn="base">
              <a:spcBef>
                <a:spcPct val="0"/>
              </a:spcBef>
              <a:spcAft>
                <a:spcPct val="0"/>
              </a:spcAft>
            </a:pPr>
            <a:r>
              <a:rPr lang="en-US" sz="1600" dirty="0">
                <a:solidFill>
                  <a:srgbClr val="000000"/>
                </a:solidFill>
                <a:latin typeface="Calibri" panose="020F0502020204030204" pitchFamily="34" charset="0"/>
              </a:rPr>
              <a:t>Continuing Care </a:t>
            </a:r>
            <a:br>
              <a:rPr lang="en-US" sz="1600" dirty="0">
                <a:solidFill>
                  <a:srgbClr val="000000"/>
                </a:solidFill>
                <a:latin typeface="Calibri" panose="020F0502020204030204" pitchFamily="34" charset="0"/>
              </a:rPr>
            </a:br>
            <a:r>
              <a:rPr lang="en-US" sz="1600" dirty="0">
                <a:solidFill>
                  <a:srgbClr val="000000"/>
                </a:solidFill>
                <a:latin typeface="Calibri" panose="020F0502020204030204" pitchFamily="34" charset="0"/>
              </a:rPr>
              <a:t>Retirement Community </a:t>
            </a:r>
            <a:br>
              <a:rPr lang="en-US" sz="1600" dirty="0">
                <a:solidFill>
                  <a:srgbClr val="000000"/>
                </a:solidFill>
                <a:latin typeface="Calibri" panose="020F0502020204030204" pitchFamily="34" charset="0"/>
              </a:rPr>
            </a:br>
            <a:r>
              <a:rPr lang="en-US" sz="1600" dirty="0">
                <a:solidFill>
                  <a:srgbClr val="000000"/>
                </a:solidFill>
                <a:latin typeface="Calibri" panose="020F0502020204030204" pitchFamily="34" charset="0"/>
              </a:rPr>
              <a:t>(CCRC)</a:t>
            </a:r>
          </a:p>
        </p:txBody>
      </p:sp>
    </p:spTree>
    <p:extLst>
      <p:ext uri="{BB962C8B-B14F-4D97-AF65-F5344CB8AC3E}">
        <p14:creationId xmlns:p14="http://schemas.microsoft.com/office/powerpoint/2010/main" val="2575802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9510" y="1127224"/>
            <a:ext cx="4572000" cy="400110"/>
          </a:xfrm>
          <a:prstGeom prst="rect">
            <a:avLst/>
          </a:prstGeom>
        </p:spPr>
        <p:txBody>
          <a:bodyPr>
            <a:spAutoFit/>
          </a:bodyPr>
          <a:lstStyle/>
          <a:p>
            <a:r>
              <a:rPr lang="en-US" sz="2000" dirty="0">
                <a:latin typeface="Calibri" panose="020F0502020204030204" pitchFamily="34" charset="0"/>
              </a:rPr>
              <a:t>2. The Big Decision Phase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352" y="1940999"/>
            <a:ext cx="1238114" cy="227630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3494" y="1478951"/>
            <a:ext cx="1192107" cy="3297455"/>
          </a:xfrm>
          <a:prstGeom prst="rect">
            <a:avLst/>
          </a:prstGeom>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5681" y="1752600"/>
            <a:ext cx="1083318"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Content Placeholder 5"/>
          <p:cNvSpPr txBox="1">
            <a:spLocks/>
          </p:cNvSpPr>
          <p:nvPr/>
        </p:nvSpPr>
        <p:spPr>
          <a:xfrm>
            <a:off x="2409031" y="4699000"/>
            <a:ext cx="7373938" cy="1277938"/>
          </a:xfrm>
          <a:prstGeom prst="rect">
            <a:avLst/>
          </a:prstGeom>
        </p:spPr>
        <p:txBody>
          <a:bodyPr vert="horz" lIns="91440" tIns="45720" rIns="91440" bIns="45720" numCol="3" rtlCol="0">
            <a:noAutofit/>
          </a:bodyPr>
          <a:lst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000" b="1" dirty="0">
                <a:cs typeface="Arial" charset="0"/>
              </a:rPr>
              <a:t>Who will </a:t>
            </a:r>
            <a:br>
              <a:rPr lang="en-US" sz="2000" b="1" dirty="0">
                <a:cs typeface="Arial" charset="0"/>
              </a:rPr>
            </a:br>
            <a:r>
              <a:rPr lang="en-US" sz="2000" b="1" dirty="0">
                <a:cs typeface="Arial" charset="0"/>
              </a:rPr>
              <a:t>change my </a:t>
            </a:r>
            <a:br>
              <a:rPr lang="en-US" sz="2000" b="1" dirty="0">
                <a:cs typeface="Arial" charset="0"/>
              </a:rPr>
            </a:br>
            <a:r>
              <a:rPr lang="en-US" sz="2000" b="1" dirty="0">
                <a:cs typeface="Arial" charset="0"/>
              </a:rPr>
              <a:t>light bulbs?</a:t>
            </a:r>
          </a:p>
          <a:p>
            <a:pPr marL="0" indent="0" algn="ctr">
              <a:buFont typeface="Arial"/>
              <a:buNone/>
            </a:pPr>
            <a:r>
              <a:rPr lang="en-US" sz="2000" b="1" dirty="0">
                <a:cs typeface="Arial" charset="0"/>
              </a:rPr>
              <a:t>How will I </a:t>
            </a:r>
            <a:br>
              <a:rPr lang="en-US" sz="2000" b="1" dirty="0">
                <a:cs typeface="Arial" charset="0"/>
              </a:rPr>
            </a:br>
            <a:r>
              <a:rPr lang="en-US" sz="2000" b="1" dirty="0">
                <a:cs typeface="Arial" charset="0"/>
              </a:rPr>
              <a:t>get an ice </a:t>
            </a:r>
            <a:br>
              <a:rPr lang="en-US" sz="2000" b="1" dirty="0">
                <a:cs typeface="Arial" charset="0"/>
              </a:rPr>
            </a:br>
            <a:r>
              <a:rPr lang="en-US" sz="2000" b="1" dirty="0">
                <a:cs typeface="Arial" charset="0"/>
              </a:rPr>
              <a:t>cream cone?</a:t>
            </a:r>
          </a:p>
          <a:p>
            <a:pPr marL="0" indent="0" algn="ctr">
              <a:buFont typeface="Arial"/>
              <a:buNone/>
            </a:pPr>
            <a:r>
              <a:rPr lang="en-US" sz="2000" b="1" dirty="0">
                <a:cs typeface="Arial" charset="0"/>
              </a:rPr>
              <a:t>Who will </a:t>
            </a:r>
            <a:br>
              <a:rPr lang="en-US" sz="2000" b="1" dirty="0">
                <a:cs typeface="Arial" charset="0"/>
              </a:rPr>
            </a:br>
            <a:r>
              <a:rPr lang="en-US" sz="2000" b="1" dirty="0">
                <a:cs typeface="Arial" charset="0"/>
              </a:rPr>
              <a:t>I have </a:t>
            </a:r>
            <a:br>
              <a:rPr lang="en-US" sz="2000" b="1" dirty="0">
                <a:cs typeface="Arial" charset="0"/>
              </a:rPr>
            </a:br>
            <a:r>
              <a:rPr lang="en-US" sz="2000" b="1" dirty="0">
                <a:cs typeface="Arial" charset="0"/>
              </a:rPr>
              <a:t>lunch with?</a:t>
            </a:r>
          </a:p>
        </p:txBody>
      </p:sp>
    </p:spTree>
    <p:extLst>
      <p:ext uri="{BB962C8B-B14F-4D97-AF65-F5344CB8AC3E}">
        <p14:creationId xmlns:p14="http://schemas.microsoft.com/office/powerpoint/2010/main" val="4020399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016" b="7006"/>
          <a:stretch/>
        </p:blipFill>
        <p:spPr bwMode="auto">
          <a:xfrm>
            <a:off x="1864671" y="1704820"/>
            <a:ext cx="8462657" cy="4568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81790" y="1120045"/>
            <a:ext cx="4572000" cy="400110"/>
          </a:xfrm>
          <a:prstGeom prst="rect">
            <a:avLst/>
          </a:prstGeom>
        </p:spPr>
        <p:txBody>
          <a:bodyPr>
            <a:spAutoFit/>
          </a:bodyPr>
          <a:lstStyle/>
          <a:p>
            <a:r>
              <a:rPr lang="en-US" sz="2000" dirty="0">
                <a:latin typeface="Calibri" panose="020F0502020204030204" pitchFamily="34" charset="0"/>
              </a:rPr>
              <a:t>3. Navigating Longevity Phase</a:t>
            </a:r>
          </a:p>
        </p:txBody>
      </p:sp>
      <p:sp>
        <p:nvSpPr>
          <p:cNvPr id="8" name="TextBox 7"/>
          <p:cNvSpPr txBox="1"/>
          <p:nvPr/>
        </p:nvSpPr>
        <p:spPr>
          <a:xfrm>
            <a:off x="8002491" y="1120045"/>
            <a:ext cx="4189509" cy="1169551"/>
          </a:xfrm>
          <a:prstGeom prst="rect">
            <a:avLst/>
          </a:prstGeom>
          <a:noFill/>
        </p:spPr>
        <p:txBody>
          <a:bodyPr wrap="square" rtlCol="0">
            <a:spAutoFit/>
          </a:bodyPr>
          <a:lstStyle/>
          <a:p>
            <a:pPr marL="342900" indent="-342900">
              <a:spcAft>
                <a:spcPts val="600"/>
              </a:spcAft>
              <a:buClr>
                <a:srgbClr val="0086BE"/>
              </a:buClr>
              <a:buFont typeface="Wingdings" panose="05000000000000000000" pitchFamily="2" charset="2"/>
              <a:buChar char="§"/>
            </a:pPr>
            <a:r>
              <a:rPr lang="en-US" sz="2000" b="0" dirty="0">
                <a:latin typeface="Calibri" panose="020F0502020204030204" pitchFamily="34" charset="0"/>
              </a:rPr>
              <a:t>Managing health</a:t>
            </a:r>
          </a:p>
          <a:p>
            <a:pPr marL="342900" indent="-342900">
              <a:spcAft>
                <a:spcPts val="600"/>
              </a:spcAft>
              <a:buClr>
                <a:srgbClr val="0086BE"/>
              </a:buClr>
              <a:buFont typeface="Wingdings" panose="05000000000000000000" pitchFamily="2" charset="2"/>
              <a:buChar char="§"/>
            </a:pPr>
            <a:r>
              <a:rPr lang="en-US" sz="2000" b="0" dirty="0">
                <a:latin typeface="Calibri" panose="020F0502020204030204" pitchFamily="34" charset="0"/>
              </a:rPr>
              <a:t>Administrivia </a:t>
            </a:r>
          </a:p>
          <a:p>
            <a:pPr marL="342900" indent="-342900">
              <a:spcAft>
                <a:spcPts val="600"/>
              </a:spcAft>
              <a:buClr>
                <a:srgbClr val="0086BE"/>
              </a:buClr>
              <a:buFont typeface="Wingdings" panose="05000000000000000000" pitchFamily="2" charset="2"/>
              <a:buChar char="§"/>
            </a:pPr>
            <a:r>
              <a:rPr lang="en-US" sz="2000" b="0" dirty="0">
                <a:latin typeface="Calibri" panose="020F0502020204030204" pitchFamily="34" charset="0"/>
              </a:rPr>
              <a:t>Caregiving</a:t>
            </a:r>
          </a:p>
        </p:txBody>
      </p:sp>
    </p:spTree>
    <p:extLst>
      <p:ext uri="{BB962C8B-B14F-4D97-AF65-F5344CB8AC3E}">
        <p14:creationId xmlns:p14="http://schemas.microsoft.com/office/powerpoint/2010/main" val="1926797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1790" y="1120045"/>
            <a:ext cx="4572000" cy="400110"/>
          </a:xfrm>
          <a:prstGeom prst="rect">
            <a:avLst/>
          </a:prstGeom>
        </p:spPr>
        <p:txBody>
          <a:bodyPr>
            <a:spAutoFit/>
          </a:bodyPr>
          <a:lstStyle/>
          <a:p>
            <a:r>
              <a:rPr lang="en-US" sz="2000" dirty="0">
                <a:latin typeface="Calibri" panose="020F0502020204030204" pitchFamily="34" charset="0"/>
              </a:rPr>
              <a:t>3. Navigating Longevity Phase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321" y="1927654"/>
            <a:ext cx="8321358" cy="4220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633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1790" y="1120045"/>
            <a:ext cx="4572000" cy="400110"/>
          </a:xfrm>
          <a:prstGeom prst="rect">
            <a:avLst/>
          </a:prstGeom>
        </p:spPr>
        <p:txBody>
          <a:bodyPr>
            <a:spAutoFit/>
          </a:bodyPr>
          <a:lstStyle/>
          <a:p>
            <a:r>
              <a:rPr lang="en-US" sz="2000" dirty="0">
                <a:latin typeface="Calibri" panose="020F0502020204030204" pitchFamily="34" charset="0"/>
              </a:rPr>
              <a:t>3. Navigating Longevity Phase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897" y="2184719"/>
            <a:ext cx="9908110" cy="400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608352" y="1652382"/>
            <a:ext cx="6807200" cy="400110"/>
          </a:xfrm>
          <a:prstGeom prst="rect">
            <a:avLst/>
          </a:prstGeom>
          <a:noFill/>
        </p:spPr>
        <p:txBody>
          <a:bodyPr wrap="square" rtlCol="0">
            <a:spAutoFit/>
          </a:bodyPr>
          <a:lstStyle/>
          <a:p>
            <a:pPr algn="ctr"/>
            <a:r>
              <a:rPr lang="en-US" sz="2000" dirty="0" err="1">
                <a:latin typeface="Calibri" panose="020F0502020204030204" pitchFamily="34" charset="0"/>
              </a:rPr>
              <a:t>Administrivia</a:t>
            </a:r>
            <a:endParaRPr lang="en-US" sz="2000" dirty="0">
              <a:latin typeface="Calibri" panose="020F0502020204030204" pitchFamily="34" charset="0"/>
            </a:endParaRPr>
          </a:p>
        </p:txBody>
      </p:sp>
    </p:spTree>
    <p:extLst>
      <p:ext uri="{BB962C8B-B14F-4D97-AF65-F5344CB8AC3E}">
        <p14:creationId xmlns:p14="http://schemas.microsoft.com/office/powerpoint/2010/main" val="3014652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1790" y="1120045"/>
            <a:ext cx="4572000" cy="400110"/>
          </a:xfrm>
          <a:prstGeom prst="rect">
            <a:avLst/>
          </a:prstGeom>
        </p:spPr>
        <p:txBody>
          <a:bodyPr>
            <a:spAutoFit/>
          </a:bodyPr>
          <a:lstStyle/>
          <a:p>
            <a:r>
              <a:rPr lang="en-US" sz="2000" dirty="0">
                <a:latin typeface="Calibri" panose="020F0502020204030204" pitchFamily="34" charset="0"/>
              </a:rPr>
              <a:t>3. Navigating Longevity Phase</a:t>
            </a:r>
          </a:p>
        </p:txBody>
      </p:sp>
      <p:sp>
        <p:nvSpPr>
          <p:cNvPr id="13" name="Rectangle 12"/>
          <p:cNvSpPr/>
          <p:nvPr/>
        </p:nvSpPr>
        <p:spPr>
          <a:xfrm>
            <a:off x="2743200" y="2588136"/>
            <a:ext cx="3505200" cy="3108543"/>
          </a:xfrm>
          <a:prstGeom prst="rect">
            <a:avLst/>
          </a:prstGeom>
        </p:spPr>
        <p:txBody>
          <a:bodyPr wrap="square">
            <a:spAutoFit/>
          </a:bodyPr>
          <a:lstStyle/>
          <a:p>
            <a:pPr>
              <a:spcAft>
                <a:spcPts val="3000"/>
              </a:spcAft>
              <a:buClr>
                <a:srgbClr val="0086BE"/>
              </a:buClr>
            </a:pPr>
            <a:r>
              <a:rPr lang="en-US" sz="1400" b="0" dirty="0">
                <a:solidFill>
                  <a:srgbClr val="000000"/>
                </a:solidFill>
                <a:latin typeface="Calibri" panose="020F0502020204030204" pitchFamily="34" charset="0"/>
              </a:rPr>
              <a:t>Help to shop and buy groceries</a:t>
            </a:r>
            <a:endParaRPr lang="en-US" sz="1400" dirty="0">
              <a:solidFill>
                <a:srgbClr val="000000"/>
              </a:solidFill>
              <a:latin typeface="Calibri" panose="020F0502020204030204" pitchFamily="34" charset="0"/>
            </a:endParaRPr>
          </a:p>
          <a:p>
            <a:pPr>
              <a:spcAft>
                <a:spcPts val="1800"/>
              </a:spcAft>
              <a:buClr>
                <a:srgbClr val="0086BE"/>
              </a:buClr>
            </a:pPr>
            <a:r>
              <a:rPr lang="en-US" sz="1400" b="0" dirty="0">
                <a:solidFill>
                  <a:srgbClr val="000000"/>
                </a:solidFill>
                <a:latin typeface="Calibri" panose="020F0502020204030204" pitchFamily="34" charset="0"/>
              </a:rPr>
              <a:t>Prepare meals, clean house or do</a:t>
            </a:r>
            <a:br>
              <a:rPr lang="en-US" sz="1400" b="0" dirty="0">
                <a:solidFill>
                  <a:srgbClr val="000000"/>
                </a:solidFill>
                <a:latin typeface="Calibri" panose="020F0502020204030204" pitchFamily="34" charset="0"/>
              </a:rPr>
            </a:br>
            <a:r>
              <a:rPr lang="en-US" sz="1400" b="0" dirty="0">
                <a:solidFill>
                  <a:srgbClr val="000000"/>
                </a:solidFill>
                <a:latin typeface="Calibri" panose="020F0502020204030204" pitchFamily="34" charset="0"/>
              </a:rPr>
              <a:t>laundry</a:t>
            </a:r>
          </a:p>
          <a:p>
            <a:pPr>
              <a:spcAft>
                <a:spcPts val="1800"/>
              </a:spcAft>
              <a:buClr>
                <a:srgbClr val="0086BE"/>
              </a:buClr>
            </a:pPr>
            <a:r>
              <a:rPr lang="en-US" sz="1400" b="0" dirty="0">
                <a:solidFill>
                  <a:srgbClr val="000000"/>
                </a:solidFill>
                <a:latin typeface="Calibri" panose="020F0502020204030204" pitchFamily="34" charset="0"/>
              </a:rPr>
              <a:t>Aid with transferring the recipient in and </a:t>
            </a:r>
            <a:br>
              <a:rPr lang="en-US" sz="1400" b="0" dirty="0">
                <a:solidFill>
                  <a:srgbClr val="000000"/>
                </a:solidFill>
                <a:latin typeface="Calibri" panose="020F0502020204030204" pitchFamily="34" charset="0"/>
              </a:rPr>
            </a:br>
            <a:r>
              <a:rPr lang="en-US" sz="1400" b="0" dirty="0">
                <a:solidFill>
                  <a:srgbClr val="000000"/>
                </a:solidFill>
                <a:latin typeface="Calibri" panose="020F0502020204030204" pitchFamily="34" charset="0"/>
              </a:rPr>
              <a:t>out of bed</a:t>
            </a:r>
            <a:endParaRPr lang="en-US" sz="1400" dirty="0">
              <a:solidFill>
                <a:srgbClr val="000000"/>
              </a:solidFill>
              <a:latin typeface="Calibri" panose="020F0502020204030204" pitchFamily="34" charset="0"/>
            </a:endParaRPr>
          </a:p>
          <a:p>
            <a:pPr>
              <a:spcAft>
                <a:spcPts val="1800"/>
              </a:spcAft>
              <a:buClr>
                <a:srgbClr val="0086BE"/>
              </a:buClr>
            </a:pPr>
            <a:r>
              <a:rPr lang="en-US" sz="1400" b="0" dirty="0">
                <a:solidFill>
                  <a:srgbClr val="000000"/>
                </a:solidFill>
                <a:latin typeface="Calibri" panose="020F0502020204030204" pitchFamily="34" charset="0"/>
              </a:rPr>
              <a:t>Help with activities of daily living such as dressing, bathing, administering medications</a:t>
            </a:r>
            <a:endParaRPr lang="en-US" sz="1400" dirty="0">
              <a:solidFill>
                <a:srgbClr val="000000"/>
              </a:solidFill>
              <a:latin typeface="Calibri" panose="020F0502020204030204" pitchFamily="34" charset="0"/>
            </a:endParaRPr>
          </a:p>
          <a:p>
            <a:pPr>
              <a:spcAft>
                <a:spcPts val="600"/>
              </a:spcAft>
              <a:buClr>
                <a:srgbClr val="0086BE"/>
              </a:buClr>
            </a:pPr>
            <a:r>
              <a:rPr lang="en-US" sz="1400" b="0" dirty="0">
                <a:solidFill>
                  <a:srgbClr val="000000"/>
                </a:solidFill>
                <a:latin typeface="Calibri" panose="020F0502020204030204" pitchFamily="34" charset="0"/>
              </a:rPr>
              <a:t>Assist with physical therapy, injections, feeding tubes or other medical processes</a:t>
            </a:r>
            <a:endParaRPr lang="en-US" sz="1400" dirty="0">
              <a:solidFill>
                <a:srgbClr val="000000"/>
              </a:solidFill>
              <a:latin typeface="Calibri" panose="020F0502020204030204" pitchFamily="34" charset="0"/>
            </a:endParaRPr>
          </a:p>
        </p:txBody>
      </p:sp>
      <p:sp>
        <p:nvSpPr>
          <p:cNvPr id="8" name="Rectangle 7"/>
          <p:cNvSpPr/>
          <p:nvPr/>
        </p:nvSpPr>
        <p:spPr>
          <a:xfrm>
            <a:off x="6781800" y="2514600"/>
            <a:ext cx="3200400" cy="3262432"/>
          </a:xfrm>
          <a:prstGeom prst="rect">
            <a:avLst/>
          </a:prstGeom>
        </p:spPr>
        <p:txBody>
          <a:bodyPr wrap="square">
            <a:spAutoFit/>
          </a:bodyPr>
          <a:lstStyle/>
          <a:p>
            <a:pPr>
              <a:spcAft>
                <a:spcPts val="1800"/>
              </a:spcAft>
              <a:buClr>
                <a:srgbClr val="0086BE"/>
              </a:buClr>
            </a:pPr>
            <a:r>
              <a:rPr lang="en-US" sz="1400" b="0" dirty="0">
                <a:solidFill>
                  <a:srgbClr val="000000"/>
                </a:solidFill>
                <a:latin typeface="Calibri" panose="020F0502020204030204" pitchFamily="34" charset="0"/>
              </a:rPr>
              <a:t>Arrange the medical appointments and transportation to the doctor or clinic</a:t>
            </a:r>
            <a:endParaRPr lang="en-US" sz="1400" dirty="0">
              <a:solidFill>
                <a:srgbClr val="000000"/>
              </a:solidFill>
              <a:latin typeface="Calibri" panose="020F0502020204030204" pitchFamily="34" charset="0"/>
            </a:endParaRPr>
          </a:p>
          <a:p>
            <a:pPr>
              <a:spcAft>
                <a:spcPts val="1800"/>
              </a:spcAft>
              <a:buClr>
                <a:srgbClr val="0086BE"/>
              </a:buClr>
            </a:pPr>
            <a:r>
              <a:rPr lang="en-US" sz="1400" b="0" dirty="0">
                <a:solidFill>
                  <a:srgbClr val="000000"/>
                </a:solidFill>
                <a:latin typeface="Calibri" panose="020F0502020204030204" pitchFamily="34" charset="0"/>
              </a:rPr>
              <a:t>Order and pick up medications at the drugstore</a:t>
            </a:r>
            <a:endParaRPr lang="en-US" sz="1400" dirty="0">
              <a:solidFill>
                <a:srgbClr val="000000"/>
              </a:solidFill>
              <a:latin typeface="Calibri" panose="020F0502020204030204" pitchFamily="34" charset="0"/>
            </a:endParaRPr>
          </a:p>
          <a:p>
            <a:pPr>
              <a:spcAft>
                <a:spcPts val="3000"/>
              </a:spcAft>
              <a:buClr>
                <a:srgbClr val="0086BE"/>
              </a:buClr>
            </a:pPr>
            <a:r>
              <a:rPr lang="en-US" sz="1400" b="0" dirty="0">
                <a:solidFill>
                  <a:srgbClr val="000000"/>
                </a:solidFill>
                <a:latin typeface="Calibri" panose="020F0502020204030204" pitchFamily="34" charset="0"/>
              </a:rPr>
              <a:t>Discuss the care plan and needs with the doctors and care managers</a:t>
            </a:r>
            <a:endParaRPr lang="en-US" sz="1400" dirty="0">
              <a:solidFill>
                <a:srgbClr val="000000"/>
              </a:solidFill>
              <a:latin typeface="Calibri" panose="020F0502020204030204" pitchFamily="34" charset="0"/>
            </a:endParaRPr>
          </a:p>
          <a:p>
            <a:pPr>
              <a:spcAft>
                <a:spcPts val="3000"/>
              </a:spcAft>
              <a:buClr>
                <a:srgbClr val="0086BE"/>
              </a:buClr>
            </a:pPr>
            <a:r>
              <a:rPr lang="en-US" sz="1400" b="0" dirty="0">
                <a:solidFill>
                  <a:srgbClr val="000000"/>
                </a:solidFill>
                <a:latin typeface="Calibri" panose="020F0502020204030204" pitchFamily="34" charset="0"/>
              </a:rPr>
              <a:t>Handle a crisis or medical emergency</a:t>
            </a:r>
            <a:endParaRPr lang="en-US" sz="1400" dirty="0">
              <a:solidFill>
                <a:srgbClr val="000000"/>
              </a:solidFill>
              <a:latin typeface="Calibri" panose="020F0502020204030204" pitchFamily="34" charset="0"/>
            </a:endParaRPr>
          </a:p>
          <a:p>
            <a:pPr>
              <a:spcAft>
                <a:spcPts val="600"/>
              </a:spcAft>
              <a:buClr>
                <a:srgbClr val="0086BE"/>
              </a:buClr>
            </a:pPr>
            <a:r>
              <a:rPr lang="en-US" sz="1400" b="0" dirty="0">
                <a:solidFill>
                  <a:srgbClr val="000000"/>
                </a:solidFill>
                <a:latin typeface="Calibri" panose="020F0502020204030204" pitchFamily="34" charset="0"/>
              </a:rPr>
              <a:t>Fill the designated “on-call” position for the family member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80792"/>
          <a:stretch/>
        </p:blipFill>
        <p:spPr>
          <a:xfrm>
            <a:off x="2286001" y="2514600"/>
            <a:ext cx="614737" cy="306078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5072" t="-1343" r="-4280" b="-4477"/>
          <a:stretch/>
        </p:blipFill>
        <p:spPr>
          <a:xfrm>
            <a:off x="6319464" y="2514600"/>
            <a:ext cx="614737" cy="3238928"/>
          </a:xfrm>
          <a:prstGeom prst="rect">
            <a:avLst/>
          </a:prstGeom>
        </p:spPr>
      </p:pic>
      <p:sp>
        <p:nvSpPr>
          <p:cNvPr id="3" name="Rectangle 2"/>
          <p:cNvSpPr/>
          <p:nvPr/>
        </p:nvSpPr>
        <p:spPr>
          <a:xfrm>
            <a:off x="4641627" y="1828581"/>
            <a:ext cx="2908745" cy="400110"/>
          </a:xfrm>
          <a:prstGeom prst="rect">
            <a:avLst/>
          </a:prstGeom>
        </p:spPr>
        <p:txBody>
          <a:bodyPr wrap="none">
            <a:spAutoFit/>
          </a:bodyPr>
          <a:lstStyle/>
          <a:p>
            <a:pPr algn="ctr"/>
            <a:r>
              <a:rPr lang="en-US" sz="2000" dirty="0">
                <a:solidFill>
                  <a:srgbClr val="000000"/>
                </a:solidFill>
                <a:latin typeface="Calibri" panose="020F0502020204030204" pitchFamily="34" charset="0"/>
              </a:rPr>
              <a:t>Caregiver Responsibilities</a:t>
            </a:r>
          </a:p>
        </p:txBody>
      </p:sp>
      <p:sp>
        <p:nvSpPr>
          <p:cNvPr id="11" name="Rectangle 10"/>
          <p:cNvSpPr/>
          <p:nvPr/>
        </p:nvSpPr>
        <p:spPr>
          <a:xfrm>
            <a:off x="2209800" y="5925237"/>
            <a:ext cx="4572000" cy="338554"/>
          </a:xfrm>
          <a:prstGeom prst="rect">
            <a:avLst/>
          </a:prstGeom>
        </p:spPr>
        <p:txBody>
          <a:bodyPr>
            <a:spAutoFit/>
          </a:bodyPr>
          <a:lstStyle/>
          <a:p>
            <a:r>
              <a:rPr lang="en-US" sz="800" b="0" dirty="0">
                <a:solidFill>
                  <a:srgbClr val="000000"/>
                </a:solidFill>
                <a:latin typeface="Calibri" panose="020F0502020204030204" pitchFamily="34" charset="0"/>
              </a:rPr>
              <a:t>Source: </a:t>
            </a:r>
            <a:r>
              <a:rPr lang="en-US" sz="800" b="0" i="1" dirty="0">
                <a:solidFill>
                  <a:srgbClr val="000000"/>
                </a:solidFill>
                <a:latin typeface="Calibri" panose="020F0502020204030204" pitchFamily="34" charset="0"/>
              </a:rPr>
              <a:t>Caregiving Roles and Responsibilities</a:t>
            </a:r>
            <a:r>
              <a:rPr lang="en-US" sz="800" b="0" dirty="0">
                <a:solidFill>
                  <a:srgbClr val="000000"/>
                </a:solidFill>
                <a:latin typeface="Calibri" panose="020F0502020204030204" pitchFamily="34" charset="0"/>
              </a:rPr>
              <a:t>, Science Care, 3/15. </a:t>
            </a:r>
            <a:br>
              <a:rPr lang="en-US" sz="800" b="0" dirty="0">
                <a:solidFill>
                  <a:srgbClr val="000000"/>
                </a:solidFill>
                <a:latin typeface="Calibri" panose="020F0502020204030204" pitchFamily="34" charset="0"/>
              </a:rPr>
            </a:br>
            <a:r>
              <a:rPr lang="en-US" sz="800" b="0" dirty="0">
                <a:solidFill>
                  <a:srgbClr val="000000"/>
                </a:solidFill>
                <a:latin typeface="Calibri" panose="020F0502020204030204" pitchFamily="34" charset="0"/>
              </a:rPr>
              <a:t>Most recent available data used.</a:t>
            </a:r>
          </a:p>
        </p:txBody>
      </p:sp>
    </p:spTree>
    <p:extLst>
      <p:ext uri="{BB962C8B-B14F-4D97-AF65-F5344CB8AC3E}">
        <p14:creationId xmlns:p14="http://schemas.microsoft.com/office/powerpoint/2010/main" val="1322331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1790" y="1120045"/>
            <a:ext cx="4572000" cy="400110"/>
          </a:xfrm>
          <a:prstGeom prst="rect">
            <a:avLst/>
          </a:prstGeom>
        </p:spPr>
        <p:txBody>
          <a:bodyPr>
            <a:spAutoFit/>
          </a:bodyPr>
          <a:lstStyle/>
          <a:p>
            <a:r>
              <a:rPr lang="en-US" sz="2000" dirty="0">
                <a:latin typeface="Calibri" panose="020F0502020204030204" pitchFamily="34" charset="0"/>
              </a:rPr>
              <a:t>4. The Solo Journey</a:t>
            </a:r>
          </a:p>
        </p:txBody>
      </p:sp>
      <p:sp>
        <p:nvSpPr>
          <p:cNvPr id="6" name="TextBox 5"/>
          <p:cNvSpPr txBox="1"/>
          <p:nvPr/>
        </p:nvSpPr>
        <p:spPr>
          <a:xfrm>
            <a:off x="6807389" y="1157248"/>
            <a:ext cx="3959245" cy="1169551"/>
          </a:xfrm>
          <a:prstGeom prst="rect">
            <a:avLst/>
          </a:prstGeom>
          <a:noFill/>
        </p:spPr>
        <p:txBody>
          <a:bodyPr wrap="square" rtlCol="0">
            <a:spAutoFit/>
          </a:bodyPr>
          <a:lstStyle/>
          <a:p>
            <a:pPr marL="342900" indent="-342900">
              <a:spcAft>
                <a:spcPts val="600"/>
              </a:spcAft>
              <a:buClr>
                <a:srgbClr val="0086BE"/>
              </a:buClr>
              <a:buFont typeface="Wingdings" panose="05000000000000000000" pitchFamily="2" charset="2"/>
              <a:buChar char="§"/>
            </a:pPr>
            <a:r>
              <a:rPr lang="en-US" sz="2000" b="0" dirty="0">
                <a:latin typeface="Calibri" panose="020F0502020204030204" pitchFamily="34" charset="0"/>
              </a:rPr>
              <a:t>Living alone</a:t>
            </a:r>
          </a:p>
          <a:p>
            <a:pPr marL="342900" indent="-342900">
              <a:spcAft>
                <a:spcPts val="600"/>
              </a:spcAft>
              <a:buClr>
                <a:srgbClr val="0086BE"/>
              </a:buClr>
              <a:buFont typeface="Wingdings" panose="05000000000000000000" pitchFamily="2" charset="2"/>
              <a:buChar char="§"/>
            </a:pPr>
            <a:r>
              <a:rPr lang="en-US" sz="2000" b="0" dirty="0">
                <a:latin typeface="Calibri" panose="020F0502020204030204" pitchFamily="34" charset="0"/>
              </a:rPr>
              <a:t>Revisiting the first three phases</a:t>
            </a:r>
          </a:p>
          <a:p>
            <a:pPr marL="342900" indent="-342900">
              <a:spcAft>
                <a:spcPts val="600"/>
              </a:spcAft>
              <a:buClr>
                <a:srgbClr val="0086BE"/>
              </a:buClr>
              <a:buFont typeface="Wingdings" panose="05000000000000000000" pitchFamily="2" charset="2"/>
              <a:buChar char="§"/>
            </a:pPr>
            <a:r>
              <a:rPr lang="en-US" sz="2000" b="0" dirty="0">
                <a:latin typeface="Calibri" panose="020F0502020204030204" pitchFamily="34" charset="0"/>
              </a:rPr>
              <a:t>Maintain social network</a:t>
            </a:r>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736" b="9253"/>
          <a:stretch/>
        </p:blipFill>
        <p:spPr bwMode="auto">
          <a:xfrm>
            <a:off x="1425366" y="2270695"/>
            <a:ext cx="9331745" cy="3920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317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C9F732-97A0-A879-4E95-F25AD3D77EC6}"/>
              </a:ext>
            </a:extLst>
          </p:cNvPr>
          <p:cNvSpPr>
            <a:spLocks noGrp="1"/>
          </p:cNvSpPr>
          <p:nvPr>
            <p:ph type="title"/>
          </p:nvPr>
        </p:nvSpPr>
        <p:spPr/>
        <p:txBody>
          <a:bodyPr/>
          <a:lstStyle/>
          <a:p>
            <a:r>
              <a:rPr lang="en-US" dirty="0"/>
              <a:t>The Traditional Retirement Story</a:t>
            </a:r>
          </a:p>
        </p:txBody>
      </p:sp>
      <p:pic>
        <p:nvPicPr>
          <p:cNvPr id="4" name="Picture 5">
            <a:extLst>
              <a:ext uri="{FF2B5EF4-FFF2-40B4-BE49-F238E27FC236}">
                <a16:creationId xmlns:a16="http://schemas.microsoft.com/office/drawing/2014/main" id="{C67D7E46-A9C9-E0AC-2562-29CCA04859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456" y="2674419"/>
            <a:ext cx="3945894" cy="2028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a:extLst>
              <a:ext uri="{FF2B5EF4-FFF2-40B4-BE49-F238E27FC236}">
                <a16:creationId xmlns:a16="http://schemas.microsoft.com/office/drawing/2014/main" id="{18D2E8A5-B838-573F-C749-0E082A0F35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3080" y="2027804"/>
            <a:ext cx="1479148" cy="267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5">
            <a:extLst>
              <a:ext uri="{FF2B5EF4-FFF2-40B4-BE49-F238E27FC236}">
                <a16:creationId xmlns:a16="http://schemas.microsoft.com/office/drawing/2014/main" id="{A3E46C08-9A06-0D43-5834-4ED36AB8D1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7241" y="1682535"/>
            <a:ext cx="1266348" cy="302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832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4452" y="1692764"/>
            <a:ext cx="3393904" cy="707886"/>
          </a:xfrm>
          <a:prstGeom prst="rect">
            <a:avLst/>
          </a:prstGeom>
          <a:noFill/>
        </p:spPr>
        <p:txBody>
          <a:bodyPr wrap="square" rtlCol="0">
            <a:spAutoFit/>
          </a:bodyPr>
          <a:lstStyle/>
          <a:p>
            <a:pPr fontAlgn="base">
              <a:spcBef>
                <a:spcPct val="0"/>
              </a:spcBef>
              <a:spcAft>
                <a:spcPct val="0"/>
              </a:spcAft>
            </a:pPr>
            <a:r>
              <a:rPr lang="en-US" sz="2000" dirty="0">
                <a:solidFill>
                  <a:srgbClr val="000000"/>
                </a:solidFill>
                <a:latin typeface="Calibri" panose="020F0502020204030204" pitchFamily="34" charset="0"/>
              </a:rPr>
              <a:t>Over 75 and living alone</a:t>
            </a:r>
            <a:r>
              <a:rPr lang="en-US" sz="2000" baseline="30000" dirty="0">
                <a:solidFill>
                  <a:srgbClr val="000000"/>
                </a:solidFill>
                <a:latin typeface="Calibri" panose="020F0502020204030204" pitchFamily="34" charset="0"/>
              </a:rPr>
              <a:t>1</a:t>
            </a:r>
            <a:endParaRPr lang="en-US" sz="2000" dirty="0">
              <a:solidFill>
                <a:srgbClr val="000000"/>
              </a:solidFill>
              <a:latin typeface="Calibri" panose="020F0502020204030204" pitchFamily="34" charset="0"/>
            </a:endParaRPr>
          </a:p>
          <a:p>
            <a:pPr fontAlgn="base">
              <a:spcBef>
                <a:spcPct val="0"/>
              </a:spcBef>
              <a:spcAft>
                <a:spcPct val="0"/>
              </a:spcAft>
            </a:pPr>
            <a:endParaRPr lang="en-US" sz="2000" dirty="0">
              <a:solidFill>
                <a:srgbClr val="000000"/>
              </a:solidFill>
              <a:latin typeface="Calibri" panose="020F0502020204030204" pitchFamily="34" charset="0"/>
            </a:endParaRPr>
          </a:p>
        </p:txBody>
      </p:sp>
      <p:sp>
        <p:nvSpPr>
          <p:cNvPr id="2" name="Rectangle 1"/>
          <p:cNvSpPr/>
          <p:nvPr/>
        </p:nvSpPr>
        <p:spPr>
          <a:xfrm>
            <a:off x="2038272" y="5877054"/>
            <a:ext cx="7222827" cy="461665"/>
          </a:xfrm>
          <a:prstGeom prst="rect">
            <a:avLst/>
          </a:prstGeom>
        </p:spPr>
        <p:txBody>
          <a:bodyPr wrap="square">
            <a:spAutoFit/>
          </a:bodyPr>
          <a:lstStyle/>
          <a:p>
            <a:r>
              <a:rPr lang="en-US" sz="800" b="0" baseline="30000" dirty="0">
                <a:latin typeface="Calibri" panose="020F0502020204030204" pitchFamily="34" charset="0"/>
              </a:rPr>
              <a:t>1</a:t>
            </a:r>
            <a:r>
              <a:rPr lang="en-US" sz="800" b="0" dirty="0">
                <a:latin typeface="Calibri" panose="020F0502020204030204" pitchFamily="34" charset="0"/>
              </a:rPr>
              <a:t>Source: </a:t>
            </a:r>
            <a:r>
              <a:rPr lang="en-US" sz="800" b="0" i="1" dirty="0"/>
              <a:t>Historical Living Arrangements of Adults</a:t>
            </a:r>
            <a:r>
              <a:rPr lang="en-US" sz="800" b="0" dirty="0">
                <a:latin typeface="Calibri" panose="020F0502020204030204" pitchFamily="34" charset="0"/>
              </a:rPr>
              <a:t>, US Census Bureau, 12/20</a:t>
            </a:r>
            <a:endParaRPr lang="en-US" sz="800" b="0" dirty="0">
              <a:solidFill>
                <a:srgbClr val="000000"/>
              </a:solidFill>
              <a:latin typeface="Calibri" panose="020F0502020204030204" pitchFamily="34" charset="0"/>
            </a:endParaRPr>
          </a:p>
          <a:p>
            <a:pPr lvl="0"/>
            <a:r>
              <a:rPr lang="en-US" sz="800" b="0" baseline="30000" dirty="0">
                <a:solidFill>
                  <a:srgbClr val="000000"/>
                </a:solidFill>
                <a:latin typeface="Calibri" panose="020F0502020204030204" pitchFamily="34" charset="0"/>
              </a:rPr>
              <a:t>2</a:t>
            </a:r>
            <a:r>
              <a:rPr lang="en-US" sz="800" b="0" dirty="0">
                <a:solidFill>
                  <a:srgbClr val="000000"/>
                </a:solidFill>
                <a:latin typeface="Calibri" panose="020F0502020204030204" pitchFamily="34" charset="0"/>
              </a:rPr>
              <a:t>Source: You just got married. It's time to prepare for divorce and death (sorry), USA Today, 3/19/19. Most recent data available.</a:t>
            </a:r>
            <a:endParaRPr lang="en-US" sz="800" b="0" dirty="0">
              <a:latin typeface="Calibri" panose="020F0502020204030204" pitchFamily="34" charset="0"/>
            </a:endParaRPr>
          </a:p>
          <a:p>
            <a:r>
              <a:rPr lang="en-US" sz="800" b="0" baseline="30000" dirty="0">
                <a:latin typeface="Calibri" panose="020F0502020204030204" pitchFamily="34" charset="0"/>
              </a:rPr>
              <a:t>3</a:t>
            </a:r>
            <a:r>
              <a:rPr lang="en-US" sz="800" b="0" dirty="0">
                <a:latin typeface="Calibri" panose="020F0502020204030204" pitchFamily="34" charset="0"/>
              </a:rPr>
              <a:t>Source: </a:t>
            </a:r>
            <a:r>
              <a:rPr lang="en-US" sz="800" b="0" i="1" dirty="0">
                <a:latin typeface="Calibri" panose="020F0502020204030204" pitchFamily="34" charset="0"/>
              </a:rPr>
              <a:t>‘Gray Divorce’ Rates Are Exploding Due to This Perfect Storm, </a:t>
            </a:r>
            <a:r>
              <a:rPr lang="en-US" sz="800" b="0" dirty="0">
                <a:latin typeface="Calibri" panose="020F0502020204030204" pitchFamily="34" charset="0"/>
              </a:rPr>
              <a:t>Kiplinger, 4/12/21</a:t>
            </a:r>
            <a:endParaRPr lang="en-US" sz="800" dirty="0">
              <a:solidFill>
                <a:srgbClr val="000000"/>
              </a:solidFill>
              <a:latin typeface="Calibri" panose="020F0502020204030204" pitchFamily="34" charset="0"/>
            </a:endParaRPr>
          </a:p>
        </p:txBody>
      </p:sp>
      <p:sp>
        <p:nvSpPr>
          <p:cNvPr id="10" name="Rectangle 9"/>
          <p:cNvSpPr/>
          <p:nvPr/>
        </p:nvSpPr>
        <p:spPr>
          <a:xfrm>
            <a:off x="5649687" y="2338344"/>
            <a:ext cx="1021049" cy="400110"/>
          </a:xfrm>
          <a:prstGeom prst="rect">
            <a:avLst/>
          </a:prstGeom>
        </p:spPr>
        <p:txBody>
          <a:bodyPr wrap="none">
            <a:spAutoFit/>
          </a:bodyPr>
          <a:lstStyle/>
          <a:p>
            <a:pPr fontAlgn="base">
              <a:spcBef>
                <a:spcPct val="0"/>
              </a:spcBef>
              <a:spcAft>
                <a:spcPct val="0"/>
              </a:spcAft>
            </a:pPr>
            <a:r>
              <a:rPr lang="en-US" sz="2000" b="0" dirty="0">
                <a:solidFill>
                  <a:srgbClr val="000000"/>
                </a:solidFill>
                <a:latin typeface="Calibri" panose="020F0502020204030204" pitchFamily="34" charset="0"/>
              </a:rPr>
              <a:t>Women</a:t>
            </a:r>
          </a:p>
        </p:txBody>
      </p:sp>
      <p:sp>
        <p:nvSpPr>
          <p:cNvPr id="17" name="Rectangle 16"/>
          <p:cNvSpPr/>
          <p:nvPr/>
        </p:nvSpPr>
        <p:spPr>
          <a:xfrm>
            <a:off x="8279067" y="2338344"/>
            <a:ext cx="676788" cy="400110"/>
          </a:xfrm>
          <a:prstGeom prst="rect">
            <a:avLst/>
          </a:prstGeom>
        </p:spPr>
        <p:txBody>
          <a:bodyPr wrap="none">
            <a:spAutoFit/>
          </a:bodyPr>
          <a:lstStyle/>
          <a:p>
            <a:pPr fontAlgn="base">
              <a:spcBef>
                <a:spcPct val="0"/>
              </a:spcBef>
              <a:spcAft>
                <a:spcPct val="0"/>
              </a:spcAft>
            </a:pPr>
            <a:r>
              <a:rPr lang="en-US" sz="2000" b="0" dirty="0">
                <a:solidFill>
                  <a:srgbClr val="000000"/>
                </a:solidFill>
                <a:latin typeface="Calibri" panose="020F0502020204030204" pitchFamily="34" charset="0"/>
              </a:rPr>
              <a:t>Men</a:t>
            </a:r>
          </a:p>
        </p:txBody>
      </p:sp>
      <p:sp>
        <p:nvSpPr>
          <p:cNvPr id="3" name="Rectangle 2"/>
          <p:cNvSpPr/>
          <p:nvPr/>
        </p:nvSpPr>
        <p:spPr>
          <a:xfrm>
            <a:off x="6227033" y="5094309"/>
            <a:ext cx="3411876" cy="646331"/>
          </a:xfrm>
          <a:prstGeom prst="rect">
            <a:avLst/>
          </a:prstGeom>
        </p:spPr>
        <p:txBody>
          <a:bodyPr wrap="square">
            <a:spAutoFit/>
          </a:bodyPr>
          <a:lstStyle/>
          <a:p>
            <a:pPr>
              <a:spcAft>
                <a:spcPts val="600"/>
              </a:spcAft>
              <a:buClr>
                <a:srgbClr val="0086BE"/>
              </a:buClr>
            </a:pPr>
            <a:r>
              <a:rPr lang="en-US" sz="1800" b="0" dirty="0">
                <a:solidFill>
                  <a:srgbClr val="000000"/>
                </a:solidFill>
                <a:latin typeface="Calibri" panose="020F0502020204030204" pitchFamily="34" charset="0"/>
              </a:rPr>
              <a:t>Since 1990s, divorce rate of 50+ has doubled</a:t>
            </a:r>
            <a:r>
              <a:rPr lang="en-US" sz="1800" b="0" baseline="30000" dirty="0">
                <a:solidFill>
                  <a:srgbClr val="000000"/>
                </a:solidFill>
                <a:latin typeface="Calibri" panose="020F0502020204030204" pitchFamily="34" charset="0"/>
              </a:rPr>
              <a:t>3</a:t>
            </a:r>
          </a:p>
        </p:txBody>
      </p:sp>
      <p:sp>
        <p:nvSpPr>
          <p:cNvPr id="6" name="Rectangle 5"/>
          <p:cNvSpPr/>
          <p:nvPr/>
        </p:nvSpPr>
        <p:spPr>
          <a:xfrm>
            <a:off x="2405748" y="5094309"/>
            <a:ext cx="3243938" cy="646331"/>
          </a:xfrm>
          <a:prstGeom prst="rect">
            <a:avLst/>
          </a:prstGeom>
        </p:spPr>
        <p:txBody>
          <a:bodyPr wrap="square">
            <a:spAutoFit/>
          </a:bodyPr>
          <a:lstStyle/>
          <a:p>
            <a:pPr>
              <a:spcAft>
                <a:spcPts val="600"/>
              </a:spcAft>
              <a:buClr>
                <a:srgbClr val="0086BE"/>
              </a:buClr>
            </a:pPr>
            <a:r>
              <a:rPr lang="en-US" sz="1800" b="0" dirty="0">
                <a:solidFill>
                  <a:srgbClr val="000000"/>
                </a:solidFill>
                <a:latin typeface="Calibri" panose="020F0502020204030204" pitchFamily="34" charset="0"/>
              </a:rPr>
              <a:t>The average age of widowhood is 59 years old</a:t>
            </a:r>
            <a:r>
              <a:rPr lang="en-US" sz="1800" b="0" baseline="30000" dirty="0">
                <a:solidFill>
                  <a:srgbClr val="000000"/>
                </a:solidFill>
                <a:latin typeface="Calibri" panose="020F0502020204030204" pitchFamily="34" charset="0"/>
              </a:rPr>
              <a:t>2</a:t>
            </a:r>
          </a:p>
        </p:txBody>
      </p:sp>
      <p:pic>
        <p:nvPicPr>
          <p:cNvPr id="8" name="Picture 7"/>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2454908" y="2824945"/>
            <a:ext cx="7132938" cy="1902117"/>
          </a:xfrm>
          <a:prstGeom prst="rect">
            <a:avLst/>
          </a:prstGeom>
        </p:spPr>
      </p:pic>
    </p:spTree>
    <p:extLst>
      <p:ext uri="{BB962C8B-B14F-4D97-AF65-F5344CB8AC3E}">
        <p14:creationId xmlns:p14="http://schemas.microsoft.com/office/powerpoint/2010/main" val="3786738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1790" y="1120045"/>
            <a:ext cx="4572000" cy="400110"/>
          </a:xfrm>
          <a:prstGeom prst="rect">
            <a:avLst/>
          </a:prstGeom>
        </p:spPr>
        <p:txBody>
          <a:bodyPr>
            <a:spAutoFit/>
          </a:bodyPr>
          <a:lstStyle/>
          <a:p>
            <a:r>
              <a:rPr lang="en-US" sz="2000" dirty="0">
                <a:latin typeface="Calibri" panose="020F0502020204030204" pitchFamily="34" charset="0"/>
              </a:rPr>
              <a:t>4. The Solo Journey</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806" r="661"/>
          <a:stretch/>
        </p:blipFill>
        <p:spPr>
          <a:xfrm>
            <a:off x="1257204" y="224154"/>
            <a:ext cx="9677591" cy="5919022"/>
          </a:xfrm>
          <a:prstGeom prst="rect">
            <a:avLst/>
          </a:prstGeom>
        </p:spPr>
      </p:pic>
      <p:sp>
        <p:nvSpPr>
          <p:cNvPr id="2" name="TextBox 1"/>
          <p:cNvSpPr txBox="1"/>
          <p:nvPr/>
        </p:nvSpPr>
        <p:spPr>
          <a:xfrm>
            <a:off x="3811635" y="1320100"/>
            <a:ext cx="4568727" cy="400110"/>
          </a:xfrm>
          <a:prstGeom prst="rect">
            <a:avLst/>
          </a:prstGeom>
          <a:noFill/>
        </p:spPr>
        <p:txBody>
          <a:bodyPr wrap="square" rtlCol="0">
            <a:spAutoFit/>
          </a:bodyPr>
          <a:lstStyle/>
          <a:p>
            <a:pPr algn="ctr" fontAlgn="base">
              <a:spcBef>
                <a:spcPct val="0"/>
              </a:spcBef>
              <a:spcAft>
                <a:spcPct val="0"/>
              </a:spcAft>
            </a:pPr>
            <a:r>
              <a:rPr lang="en-US" sz="2000" dirty="0">
                <a:solidFill>
                  <a:srgbClr val="000000"/>
                </a:solidFill>
                <a:latin typeface="Calibri" panose="020F0502020204030204" pitchFamily="34" charset="0"/>
              </a:rPr>
              <a:t>Revisiting the First Three Phases</a:t>
            </a:r>
          </a:p>
        </p:txBody>
      </p:sp>
    </p:spTree>
    <p:extLst>
      <p:ext uri="{BB962C8B-B14F-4D97-AF65-F5344CB8AC3E}">
        <p14:creationId xmlns:p14="http://schemas.microsoft.com/office/powerpoint/2010/main" val="3640478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002285" y="2998123"/>
            <a:ext cx="3577579" cy="2492990"/>
          </a:xfrm>
          <a:prstGeom prst="rect">
            <a:avLst/>
          </a:prstGeom>
        </p:spPr>
        <p:txBody>
          <a:bodyPr wrap="square">
            <a:spAutoFit/>
          </a:bodyPr>
          <a:lstStyle/>
          <a:p>
            <a:pPr>
              <a:spcAft>
                <a:spcPts val="1200"/>
              </a:spcAft>
            </a:pPr>
            <a:r>
              <a:rPr lang="en-US" sz="2000" b="0" dirty="0">
                <a:latin typeface="Calibri" panose="020F0502020204030204" pitchFamily="34" charset="0"/>
              </a:rPr>
              <a:t>A one-point difference in social activity corresponded to a five-year difference in motor function</a:t>
            </a:r>
          </a:p>
          <a:p>
            <a:r>
              <a:rPr lang="en-US" sz="1200" b="0" dirty="0">
                <a:latin typeface="Calibri" panose="020F0502020204030204" pitchFamily="34" charset="0"/>
                <a:ea typeface="ＭＳ Ｐゴシック" pitchFamily="48" charset="-128"/>
                <a:cs typeface="ＭＳ Ｐゴシック"/>
              </a:rPr>
              <a:t>(including walking in a straight line, standing one-legged and on tiptoes, turning full circle without falling, and placing pegs on a board)</a:t>
            </a:r>
            <a:endParaRPr lang="en-US" sz="1200" b="0" dirty="0">
              <a:latin typeface="Calibri" panose="020F0502020204030204" pitchFamily="34" charset="0"/>
            </a:endParaRPr>
          </a:p>
          <a:p>
            <a:endParaRPr lang="en-US" dirty="0">
              <a:latin typeface="Calibri" panose="020F0502020204030204" pitchFamily="34" charset="0"/>
            </a:endParaRPr>
          </a:p>
        </p:txBody>
      </p:sp>
      <p:sp>
        <p:nvSpPr>
          <p:cNvPr id="9" name="Rectangle 8"/>
          <p:cNvSpPr/>
          <p:nvPr/>
        </p:nvSpPr>
        <p:spPr>
          <a:xfrm>
            <a:off x="1825838" y="6084780"/>
            <a:ext cx="5591174" cy="215444"/>
          </a:xfrm>
          <a:prstGeom prst="rect">
            <a:avLst/>
          </a:prstGeom>
        </p:spPr>
        <p:txBody>
          <a:bodyPr wrap="square">
            <a:spAutoFit/>
          </a:bodyPr>
          <a:lstStyle/>
          <a:p>
            <a:r>
              <a:rPr lang="en-US" sz="800" b="0" dirty="0">
                <a:latin typeface="Calibri" panose="020F0502020204030204" pitchFamily="34" charset="0"/>
              </a:rPr>
              <a:t>Source: </a:t>
            </a:r>
            <a:r>
              <a:rPr lang="en-US" sz="800" b="0" i="1" dirty="0">
                <a:latin typeface="Calibri" panose="020F0502020204030204" pitchFamily="34" charset="0"/>
              </a:rPr>
              <a:t>In Old Age, Friends Can Keep You Young. Really. Time, </a:t>
            </a:r>
            <a:r>
              <a:rPr lang="en-US" sz="800" b="0" dirty="0">
                <a:latin typeface="Calibri" panose="020F0502020204030204" pitchFamily="34" charset="0"/>
              </a:rPr>
              <a:t>6/24/09. Most recent data available.</a:t>
            </a:r>
          </a:p>
        </p:txBody>
      </p:sp>
      <p:grpSp>
        <p:nvGrpSpPr>
          <p:cNvPr id="12" name="Group 11"/>
          <p:cNvGrpSpPr/>
          <p:nvPr/>
        </p:nvGrpSpPr>
        <p:grpSpPr>
          <a:xfrm>
            <a:off x="1778668" y="3314591"/>
            <a:ext cx="4638608" cy="2787879"/>
            <a:chOff x="254668" y="3058381"/>
            <a:chExt cx="4638608" cy="2787879"/>
          </a:xfrm>
        </p:grpSpPr>
        <p:sp>
          <p:nvSpPr>
            <p:cNvPr id="3" name="TextBox 2"/>
            <p:cNvSpPr txBox="1"/>
            <p:nvPr/>
          </p:nvSpPr>
          <p:spPr>
            <a:xfrm>
              <a:off x="254668" y="4050553"/>
              <a:ext cx="1019257" cy="492443"/>
            </a:xfrm>
            <a:prstGeom prst="rect">
              <a:avLst/>
            </a:prstGeom>
            <a:noFill/>
          </p:spPr>
          <p:txBody>
            <a:bodyPr wrap="square" rtlCol="0">
              <a:spAutoFit/>
            </a:bodyPr>
            <a:lstStyle/>
            <a:p>
              <a:pPr algn="ctr"/>
              <a:r>
                <a:rPr lang="en-US" sz="1300" b="0" dirty="0">
                  <a:latin typeface="Calibri" panose="020F0502020204030204" pitchFamily="34" charset="0"/>
                </a:rPr>
                <a:t>Once a year or less</a:t>
              </a:r>
              <a:endParaRPr lang="en-US" sz="1300" dirty="0">
                <a:latin typeface="Calibri" panose="020F0502020204030204" pitchFamily="34" charset="0"/>
              </a:endParaRPr>
            </a:p>
          </p:txBody>
        </p:sp>
        <p:sp>
          <p:nvSpPr>
            <p:cNvPr id="4" name="TextBox 3"/>
            <p:cNvSpPr txBox="1"/>
            <p:nvPr/>
          </p:nvSpPr>
          <p:spPr>
            <a:xfrm>
              <a:off x="952808" y="3340753"/>
              <a:ext cx="1066800" cy="492443"/>
            </a:xfrm>
            <a:prstGeom prst="rect">
              <a:avLst/>
            </a:prstGeom>
            <a:noFill/>
          </p:spPr>
          <p:txBody>
            <a:bodyPr wrap="square" rtlCol="0">
              <a:spAutoFit/>
            </a:bodyPr>
            <a:lstStyle/>
            <a:p>
              <a:pPr algn="ctr"/>
              <a:r>
                <a:rPr lang="en-US" sz="1300" b="0" dirty="0">
                  <a:latin typeface="Calibri" panose="020F0502020204030204" pitchFamily="34" charset="0"/>
                </a:rPr>
                <a:t>Several times a year</a:t>
              </a:r>
              <a:endParaRPr lang="en-US" sz="1300" dirty="0">
                <a:latin typeface="Calibri" panose="020F0502020204030204" pitchFamily="34" charset="0"/>
              </a:endParaRPr>
            </a:p>
          </p:txBody>
        </p:sp>
        <p:sp>
          <p:nvSpPr>
            <p:cNvPr id="5" name="TextBox 4"/>
            <p:cNvSpPr txBox="1"/>
            <p:nvPr/>
          </p:nvSpPr>
          <p:spPr>
            <a:xfrm>
              <a:off x="2019608" y="3058381"/>
              <a:ext cx="1066800" cy="692497"/>
            </a:xfrm>
            <a:prstGeom prst="rect">
              <a:avLst/>
            </a:prstGeom>
            <a:noFill/>
          </p:spPr>
          <p:txBody>
            <a:bodyPr wrap="square" rtlCol="0">
              <a:spAutoFit/>
            </a:bodyPr>
            <a:lstStyle/>
            <a:p>
              <a:pPr algn="ctr"/>
              <a:r>
                <a:rPr lang="en-US" sz="1300" b="0" dirty="0">
                  <a:latin typeface="Calibri" panose="020F0502020204030204" pitchFamily="34" charset="0"/>
                </a:rPr>
                <a:t>Several times a month</a:t>
              </a:r>
              <a:endParaRPr lang="en-US" sz="1300" dirty="0">
                <a:latin typeface="Calibri" panose="020F0502020204030204" pitchFamily="34" charset="0"/>
              </a:endParaRPr>
            </a:p>
          </p:txBody>
        </p:sp>
        <p:sp>
          <p:nvSpPr>
            <p:cNvPr id="6" name="TextBox 5"/>
            <p:cNvSpPr txBox="1"/>
            <p:nvPr/>
          </p:nvSpPr>
          <p:spPr>
            <a:xfrm>
              <a:off x="3097425" y="3355053"/>
              <a:ext cx="1066800" cy="692497"/>
            </a:xfrm>
            <a:prstGeom prst="rect">
              <a:avLst/>
            </a:prstGeom>
            <a:noFill/>
          </p:spPr>
          <p:txBody>
            <a:bodyPr wrap="square" rtlCol="0">
              <a:spAutoFit/>
            </a:bodyPr>
            <a:lstStyle/>
            <a:p>
              <a:pPr algn="ctr"/>
              <a:r>
                <a:rPr lang="en-US" sz="1300" b="0" dirty="0">
                  <a:latin typeface="Calibri" panose="020F0502020204030204" pitchFamily="34" charset="0"/>
                </a:rPr>
                <a:t>Several times a week</a:t>
              </a:r>
              <a:endParaRPr lang="en-US" sz="1300" dirty="0">
                <a:latin typeface="Calibri" panose="020F0502020204030204" pitchFamily="34" charset="0"/>
              </a:endParaRPr>
            </a:p>
          </p:txBody>
        </p:sp>
        <p:sp>
          <p:nvSpPr>
            <p:cNvPr id="7" name="TextBox 6"/>
            <p:cNvSpPr txBox="1"/>
            <p:nvPr/>
          </p:nvSpPr>
          <p:spPr>
            <a:xfrm>
              <a:off x="4105616" y="4274146"/>
              <a:ext cx="787660" cy="692497"/>
            </a:xfrm>
            <a:prstGeom prst="rect">
              <a:avLst/>
            </a:prstGeom>
            <a:noFill/>
          </p:spPr>
          <p:txBody>
            <a:bodyPr wrap="square" rtlCol="0">
              <a:spAutoFit/>
            </a:bodyPr>
            <a:lstStyle/>
            <a:p>
              <a:pPr algn="ctr"/>
              <a:r>
                <a:rPr lang="en-US" sz="1300" b="0" dirty="0">
                  <a:latin typeface="Calibri" panose="020F0502020204030204" pitchFamily="34" charset="0"/>
                </a:rPr>
                <a:t>Almost every day</a:t>
              </a:r>
              <a:endParaRPr lang="en-US" sz="1300" dirty="0">
                <a:latin typeface="Calibri" panose="020F050202020403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808" y="3813167"/>
              <a:ext cx="3152808" cy="2033093"/>
            </a:xfrm>
            <a:prstGeom prst="rect">
              <a:avLst/>
            </a:prstGeom>
          </p:spPr>
        </p:pic>
      </p:grpSp>
      <p:sp>
        <p:nvSpPr>
          <p:cNvPr id="11" name="Rectangle 10"/>
          <p:cNvSpPr/>
          <p:nvPr/>
        </p:nvSpPr>
        <p:spPr>
          <a:xfrm>
            <a:off x="1997161" y="1577270"/>
            <a:ext cx="8559628" cy="738664"/>
          </a:xfrm>
          <a:prstGeom prst="rect">
            <a:avLst/>
          </a:prstGeom>
        </p:spPr>
        <p:txBody>
          <a:bodyPr wrap="square">
            <a:spAutoFit/>
          </a:bodyPr>
          <a:lstStyle/>
          <a:p>
            <a:r>
              <a:rPr lang="en-US" dirty="0">
                <a:latin typeface="Calibri" panose="020F0502020204030204" pitchFamily="34" charset="0"/>
              </a:rPr>
              <a:t>Social Activity Can Protect Against Age Related Decline</a:t>
            </a:r>
          </a:p>
          <a:p>
            <a:r>
              <a:rPr lang="en-US" sz="1800" b="0" dirty="0">
                <a:latin typeface="Calibri" panose="020F0502020204030204" pitchFamily="34" charset="0"/>
              </a:rPr>
              <a:t>Rush University Medical Center study of 906 seniors, average age 80</a:t>
            </a:r>
            <a:endParaRPr lang="en-US" sz="1800" dirty="0">
              <a:latin typeface="Calibri" panose="020F0502020204030204" pitchFamily="34" charset="0"/>
            </a:endParaRPr>
          </a:p>
        </p:txBody>
      </p:sp>
      <p:sp>
        <p:nvSpPr>
          <p:cNvPr id="13" name="Rectangle 12"/>
          <p:cNvSpPr/>
          <p:nvPr/>
        </p:nvSpPr>
        <p:spPr>
          <a:xfrm>
            <a:off x="1997162" y="2613840"/>
            <a:ext cx="4420115" cy="523220"/>
          </a:xfrm>
          <a:prstGeom prst="rect">
            <a:avLst/>
          </a:prstGeom>
        </p:spPr>
        <p:txBody>
          <a:bodyPr wrap="square">
            <a:spAutoFit/>
          </a:bodyPr>
          <a:lstStyle/>
          <a:p>
            <a:r>
              <a:rPr lang="en-US" sz="1400" b="0" dirty="0">
                <a:latin typeface="Calibri" panose="020F0502020204030204" pitchFamily="34" charset="0"/>
              </a:rPr>
              <a:t>Those surveyed were asked how often they participated in social activities</a:t>
            </a:r>
            <a:endParaRPr lang="en-US" sz="1400" dirty="0">
              <a:latin typeface="Calibri" panose="020F0502020204030204" pitchFamily="34" charset="0"/>
            </a:endParaRPr>
          </a:p>
        </p:txBody>
      </p:sp>
    </p:spTree>
    <p:extLst>
      <p:ext uri="{BB962C8B-B14F-4D97-AF65-F5344CB8AC3E}">
        <p14:creationId xmlns:p14="http://schemas.microsoft.com/office/powerpoint/2010/main" val="989490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9123" y="847662"/>
            <a:ext cx="3516091" cy="400110"/>
          </a:xfrm>
          <a:prstGeom prst="rect">
            <a:avLst/>
          </a:prstGeom>
          <a:noFill/>
        </p:spPr>
        <p:txBody>
          <a:bodyPr wrap="none" rtlCol="0">
            <a:spAutoFit/>
          </a:bodyPr>
          <a:lstStyle/>
          <a:p>
            <a:r>
              <a:rPr lang="en-US" sz="2000" dirty="0">
                <a:latin typeface="Calibri" panose="020F0502020204030204" pitchFamily="34" charset="0"/>
              </a:rPr>
              <a:t>The Age You Peak at Everything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353" y="1203724"/>
            <a:ext cx="7351294" cy="4806614"/>
          </a:xfrm>
          <a:prstGeom prst="rect">
            <a:avLst/>
          </a:prstGeom>
        </p:spPr>
      </p:pic>
      <p:sp>
        <p:nvSpPr>
          <p:cNvPr id="2" name="Rectangle 1"/>
          <p:cNvSpPr/>
          <p:nvPr/>
        </p:nvSpPr>
        <p:spPr>
          <a:xfrm>
            <a:off x="2527169" y="6122451"/>
            <a:ext cx="5354804" cy="123111"/>
          </a:xfrm>
          <a:prstGeom prst="rect">
            <a:avLst/>
          </a:prstGeom>
        </p:spPr>
        <p:txBody>
          <a:bodyPr wrap="square" lIns="0" tIns="0" rIns="0" bIns="0">
            <a:spAutoFit/>
          </a:bodyPr>
          <a:lstStyle/>
          <a:p>
            <a:r>
              <a:rPr lang="en-US" sz="800" b="0" dirty="0">
                <a:latin typeface="Calibri" panose="020F0502020204030204" pitchFamily="34" charset="0"/>
              </a:rPr>
              <a:t>Source: </a:t>
            </a:r>
            <a:r>
              <a:rPr lang="en-US" sz="800" b="0" i="1" dirty="0">
                <a:latin typeface="Calibri" panose="020F0502020204030204" pitchFamily="34" charset="0"/>
              </a:rPr>
              <a:t>Here are the ages you peak at everything throughout life</a:t>
            </a:r>
            <a:r>
              <a:rPr lang="en-US" sz="800" b="0" dirty="0">
                <a:latin typeface="Calibri" panose="020F0502020204030204" pitchFamily="34" charset="0"/>
              </a:rPr>
              <a:t>, Business Insider, 3/16/17. Most recent data available.</a:t>
            </a:r>
          </a:p>
        </p:txBody>
      </p:sp>
    </p:spTree>
    <p:extLst>
      <p:ext uri="{BB962C8B-B14F-4D97-AF65-F5344CB8AC3E}">
        <p14:creationId xmlns:p14="http://schemas.microsoft.com/office/powerpoint/2010/main" val="4172787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2879F9-C0E1-3D67-9851-B16CE12212E6}"/>
              </a:ext>
            </a:extLst>
          </p:cNvPr>
          <p:cNvSpPr/>
          <p:nvPr/>
        </p:nvSpPr>
        <p:spPr>
          <a:xfrm>
            <a:off x="0" y="0"/>
            <a:ext cx="12816114" cy="6981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b="-1"/>
          <a:stretch/>
        </p:blipFill>
        <p:spPr bwMode="auto">
          <a:xfrm>
            <a:off x="958834" y="0"/>
            <a:ext cx="11857280" cy="698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FE169B74-07F7-0DCE-3483-F34C62E7655A}"/>
              </a:ext>
            </a:extLst>
          </p:cNvPr>
          <p:cNvSpPr/>
          <p:nvPr/>
        </p:nvSpPr>
        <p:spPr>
          <a:xfrm>
            <a:off x="-32754" y="2457155"/>
            <a:ext cx="5475707" cy="1857829"/>
          </a:xfrm>
          <a:prstGeom prst="rect">
            <a:avLst/>
          </a:prstGeom>
          <a:blipFill dpi="0" rotWithShape="1">
            <a:blip r:embed="rId4">
              <a:alphaModFix amt="9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rPr>
              <a:t> </a:t>
            </a:r>
          </a:p>
        </p:txBody>
      </p:sp>
      <p:sp>
        <p:nvSpPr>
          <p:cNvPr id="9" name="Text Placeholder 14"/>
          <p:cNvSpPr txBox="1">
            <a:spLocks/>
          </p:cNvSpPr>
          <p:nvPr/>
        </p:nvSpPr>
        <p:spPr>
          <a:xfrm>
            <a:off x="520700" y="2778970"/>
            <a:ext cx="4781777" cy="2514600"/>
          </a:xfrm>
          <a:prstGeom prst="rect">
            <a:avLst/>
          </a:prstGeom>
        </p:spPr>
        <p:txBody>
          <a:bodyPr anchor="t"/>
          <a:lstStyle>
            <a:lvl1pPr marL="231775" indent="-231775" algn="l" rtl="0" fontAlgn="base">
              <a:spcBef>
                <a:spcPct val="20000"/>
              </a:spcBef>
              <a:spcAft>
                <a:spcPct val="0"/>
              </a:spcAft>
              <a:buChar char="•"/>
              <a:defRPr sz="3000">
                <a:solidFill>
                  <a:srgbClr val="292929"/>
                </a:solidFill>
                <a:latin typeface="Arial" pitchFamily="34" charset="0"/>
                <a:ea typeface="+mn-ea"/>
                <a:cs typeface="Arial" pitchFamily="34" charset="0"/>
              </a:defRPr>
            </a:lvl1pPr>
            <a:lvl2pPr marL="742950" indent="-285750" algn="l" rtl="0" fontAlgn="base">
              <a:spcBef>
                <a:spcPct val="20000"/>
              </a:spcBef>
              <a:spcAft>
                <a:spcPct val="0"/>
              </a:spcAft>
              <a:buChar char="–"/>
              <a:defRPr sz="2800">
                <a:solidFill>
                  <a:srgbClr val="292929"/>
                </a:solidFill>
                <a:latin typeface="Arial" pitchFamily="34" charset="0"/>
                <a:cs typeface="Arial" pitchFamily="34" charset="0"/>
              </a:defRPr>
            </a:lvl2pPr>
            <a:lvl3pPr marL="1143000" indent="-228600" algn="l" rtl="0" fontAlgn="base">
              <a:spcBef>
                <a:spcPct val="20000"/>
              </a:spcBef>
              <a:spcAft>
                <a:spcPct val="0"/>
              </a:spcAft>
              <a:buChar char="•"/>
              <a:defRPr sz="2400">
                <a:solidFill>
                  <a:srgbClr val="292929"/>
                </a:solidFill>
                <a:latin typeface="Arial" pitchFamily="34" charset="0"/>
                <a:cs typeface="Arial" pitchFamily="34" charset="0"/>
              </a:defRPr>
            </a:lvl3pPr>
            <a:lvl4pPr marL="1600200" indent="-228600" algn="l" rtl="0" fontAlgn="base">
              <a:spcBef>
                <a:spcPct val="20000"/>
              </a:spcBef>
              <a:spcAft>
                <a:spcPct val="0"/>
              </a:spcAft>
              <a:buChar char="–"/>
              <a:defRPr sz="2000">
                <a:solidFill>
                  <a:srgbClr val="292929"/>
                </a:solidFill>
                <a:latin typeface="Arial" pitchFamily="34" charset="0"/>
                <a:cs typeface="Arial" pitchFamily="34" charset="0"/>
              </a:defRPr>
            </a:lvl4pPr>
            <a:lvl5pPr marL="2057400" indent="-228600" algn="l" rtl="0" fontAlgn="base">
              <a:spcBef>
                <a:spcPct val="20000"/>
              </a:spcBef>
              <a:spcAft>
                <a:spcPct val="0"/>
              </a:spcAft>
              <a:buChar char="»"/>
              <a:defRPr sz="2000">
                <a:solidFill>
                  <a:srgbClr val="292929"/>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rgbClr val="292929"/>
                </a:solidFill>
                <a:latin typeface="+mn-lt"/>
              </a:defRPr>
            </a:lvl6pPr>
            <a:lvl7pPr marL="2971800" indent="-228600" algn="l" rtl="0" eaLnBrk="1" fontAlgn="base" hangingPunct="1">
              <a:spcBef>
                <a:spcPct val="20000"/>
              </a:spcBef>
              <a:spcAft>
                <a:spcPct val="0"/>
              </a:spcAft>
              <a:buChar char="»"/>
              <a:defRPr sz="2000">
                <a:solidFill>
                  <a:srgbClr val="292929"/>
                </a:solidFill>
                <a:latin typeface="+mn-lt"/>
              </a:defRPr>
            </a:lvl7pPr>
            <a:lvl8pPr marL="3429000" indent="-228600" algn="l" rtl="0" eaLnBrk="1" fontAlgn="base" hangingPunct="1">
              <a:spcBef>
                <a:spcPct val="20000"/>
              </a:spcBef>
              <a:spcAft>
                <a:spcPct val="0"/>
              </a:spcAft>
              <a:buChar char="»"/>
              <a:defRPr sz="2000">
                <a:solidFill>
                  <a:srgbClr val="292929"/>
                </a:solidFill>
                <a:latin typeface="+mn-lt"/>
              </a:defRPr>
            </a:lvl8pPr>
            <a:lvl9pPr marL="3886200" indent="-228600" algn="l" rtl="0" eaLnBrk="1" fontAlgn="base" hangingPunct="1">
              <a:spcBef>
                <a:spcPct val="20000"/>
              </a:spcBef>
              <a:spcAft>
                <a:spcPct val="0"/>
              </a:spcAft>
              <a:buChar char="»"/>
              <a:defRPr sz="2000">
                <a:solidFill>
                  <a:srgbClr val="292929"/>
                </a:solidFill>
                <a:latin typeface="+mn-lt"/>
              </a:defRPr>
            </a:lvl9pPr>
          </a:lstStyle>
          <a:p>
            <a:pPr marL="0" indent="0">
              <a:spcBef>
                <a:spcPts val="0"/>
              </a:spcBef>
              <a:spcAft>
                <a:spcPts val="6500"/>
              </a:spcAft>
              <a:buNone/>
              <a:defRPr/>
            </a:pPr>
            <a:r>
              <a:rPr lang="en-US" sz="3600" kern="0" dirty="0">
                <a:solidFill>
                  <a:schemeClr val="bg1"/>
                </a:solidFill>
                <a:latin typeface="Calibri" panose="020F0502020204030204" pitchFamily="34" charset="0"/>
                <a:cs typeface="Arial" charset="0"/>
              </a:rPr>
              <a:t>Preparing for Your 8,000 Day Retirement</a:t>
            </a:r>
          </a:p>
        </p:txBody>
      </p:sp>
    </p:spTree>
    <p:extLst>
      <p:ext uri="{BB962C8B-B14F-4D97-AF65-F5344CB8AC3E}">
        <p14:creationId xmlns:p14="http://schemas.microsoft.com/office/powerpoint/2010/main" val="726249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txBox="1">
            <a:spLocks/>
          </p:cNvSpPr>
          <p:nvPr/>
        </p:nvSpPr>
        <p:spPr>
          <a:xfrm>
            <a:off x="1714912" y="6537326"/>
            <a:ext cx="762000" cy="320675"/>
          </a:xfrm>
          <a:prstGeom prst="rect">
            <a:avLst/>
          </a:prstGeom>
        </p:spPr>
        <p:txBody>
          <a:bodyPr/>
          <a:lstStyle>
            <a:defPPr>
              <a:defRPr lang="en-US"/>
            </a:defPPr>
            <a:lvl1pPr algn="l" rtl="0" fontAlgn="base">
              <a:spcBef>
                <a:spcPct val="0"/>
              </a:spcBef>
              <a:spcAft>
                <a:spcPct val="0"/>
              </a:spcAft>
              <a:defRPr sz="2400" b="1" kern="1200">
                <a:solidFill>
                  <a:schemeClr val="tx1"/>
                </a:solidFill>
                <a:latin typeface="Arial" charset="0"/>
                <a:ea typeface="ＭＳ Ｐゴシック"/>
                <a:cs typeface="Arial" charset="0"/>
              </a:defRPr>
            </a:lvl1pPr>
            <a:lvl2pPr marL="457200" algn="l" rtl="0" fontAlgn="base">
              <a:spcBef>
                <a:spcPct val="0"/>
              </a:spcBef>
              <a:spcAft>
                <a:spcPct val="0"/>
              </a:spcAft>
              <a:defRPr sz="2400" b="1" kern="1200">
                <a:solidFill>
                  <a:schemeClr val="tx1"/>
                </a:solidFill>
                <a:latin typeface="Arial" charset="0"/>
                <a:ea typeface="ＭＳ Ｐゴシック"/>
                <a:cs typeface="Arial" charset="0"/>
              </a:defRPr>
            </a:lvl2pPr>
            <a:lvl3pPr marL="914400" algn="l" rtl="0" fontAlgn="base">
              <a:spcBef>
                <a:spcPct val="0"/>
              </a:spcBef>
              <a:spcAft>
                <a:spcPct val="0"/>
              </a:spcAft>
              <a:defRPr sz="2400" b="1" kern="1200">
                <a:solidFill>
                  <a:schemeClr val="tx1"/>
                </a:solidFill>
                <a:latin typeface="Arial" charset="0"/>
                <a:ea typeface="ＭＳ Ｐゴシック"/>
                <a:cs typeface="Arial" charset="0"/>
              </a:defRPr>
            </a:lvl3pPr>
            <a:lvl4pPr marL="1371600" algn="l" rtl="0" fontAlgn="base">
              <a:spcBef>
                <a:spcPct val="0"/>
              </a:spcBef>
              <a:spcAft>
                <a:spcPct val="0"/>
              </a:spcAft>
              <a:defRPr sz="2400" b="1" kern="1200">
                <a:solidFill>
                  <a:schemeClr val="tx1"/>
                </a:solidFill>
                <a:latin typeface="Arial" charset="0"/>
                <a:ea typeface="ＭＳ Ｐゴシック"/>
                <a:cs typeface="Arial" charset="0"/>
              </a:defRPr>
            </a:lvl4pPr>
            <a:lvl5pPr marL="1828800" algn="l" rtl="0" fontAlgn="base">
              <a:spcBef>
                <a:spcPct val="0"/>
              </a:spcBef>
              <a:spcAft>
                <a:spcPct val="0"/>
              </a:spcAft>
              <a:defRPr sz="2400" b="1" kern="1200">
                <a:solidFill>
                  <a:schemeClr val="tx1"/>
                </a:solidFill>
                <a:latin typeface="Arial" charset="0"/>
                <a:ea typeface="ＭＳ Ｐゴシック"/>
                <a:cs typeface="Arial" charset="0"/>
              </a:defRPr>
            </a:lvl5pPr>
            <a:lvl6pPr marL="2286000" algn="l" defTabSz="914400" rtl="0" eaLnBrk="1" latinLnBrk="0" hangingPunct="1">
              <a:defRPr sz="2400" b="1" kern="1200">
                <a:solidFill>
                  <a:schemeClr val="tx1"/>
                </a:solidFill>
                <a:latin typeface="Arial" charset="0"/>
                <a:ea typeface="ＭＳ Ｐゴシック"/>
                <a:cs typeface="Arial" charset="0"/>
              </a:defRPr>
            </a:lvl6pPr>
            <a:lvl7pPr marL="2743200" algn="l" defTabSz="914400" rtl="0" eaLnBrk="1" latinLnBrk="0" hangingPunct="1">
              <a:defRPr sz="2400" b="1" kern="1200">
                <a:solidFill>
                  <a:schemeClr val="tx1"/>
                </a:solidFill>
                <a:latin typeface="Arial" charset="0"/>
                <a:ea typeface="ＭＳ Ｐゴシック"/>
                <a:cs typeface="Arial" charset="0"/>
              </a:defRPr>
            </a:lvl7pPr>
            <a:lvl8pPr marL="3200400" algn="l" defTabSz="914400" rtl="0" eaLnBrk="1" latinLnBrk="0" hangingPunct="1">
              <a:defRPr sz="2400" b="1" kern="1200">
                <a:solidFill>
                  <a:schemeClr val="tx1"/>
                </a:solidFill>
                <a:latin typeface="Arial" charset="0"/>
                <a:ea typeface="ＭＳ Ｐゴシック"/>
                <a:cs typeface="Arial" charset="0"/>
              </a:defRPr>
            </a:lvl8pPr>
            <a:lvl9pPr marL="3657600" algn="l" defTabSz="914400" rtl="0" eaLnBrk="1" latinLnBrk="0" hangingPunct="1">
              <a:defRPr sz="2400" b="1" kern="1200">
                <a:solidFill>
                  <a:schemeClr val="tx1"/>
                </a:solidFill>
                <a:latin typeface="Arial" charset="0"/>
                <a:ea typeface="ＭＳ Ｐゴシック"/>
                <a:cs typeface="Arial" charset="0"/>
              </a:defRPr>
            </a:lvl9pPr>
          </a:lstStyle>
          <a:p>
            <a:pPr>
              <a:defRPr/>
            </a:pPr>
            <a:fld id="{C8DED943-6237-45DA-A340-30BA72D8161E}" type="slidenum">
              <a:rPr lang="en-US" sz="1000" b="0">
                <a:solidFill>
                  <a:srgbClr val="FFFFFF"/>
                </a:solidFill>
                <a:latin typeface="Calibri" panose="020F0502020204030204" pitchFamily="34" charset="0"/>
              </a:rPr>
              <a:pPr>
                <a:defRPr/>
              </a:pPr>
              <a:t>35</a:t>
            </a:fld>
            <a:endParaRPr lang="en-US" sz="1000" b="0" dirty="0">
              <a:solidFill>
                <a:srgbClr val="FFFFFF"/>
              </a:solidFill>
              <a:latin typeface="Calibri" panose="020F0502020204030204" pitchFamily="34" charset="0"/>
            </a:endParaRPr>
          </a:p>
        </p:txBody>
      </p:sp>
      <p:sp>
        <p:nvSpPr>
          <p:cNvPr id="2" name="TextBox 1"/>
          <p:cNvSpPr txBox="1"/>
          <p:nvPr/>
        </p:nvSpPr>
        <p:spPr>
          <a:xfrm>
            <a:off x="1778641" y="1905000"/>
            <a:ext cx="3042179" cy="707886"/>
          </a:xfrm>
          <a:prstGeom prst="rect">
            <a:avLst/>
          </a:prstGeom>
          <a:noFill/>
        </p:spPr>
        <p:txBody>
          <a:bodyPr wrap="square" rtlCol="0">
            <a:spAutoFit/>
          </a:bodyPr>
          <a:lstStyle/>
          <a:p>
            <a:pPr algn="ctr" fontAlgn="base">
              <a:spcBef>
                <a:spcPct val="0"/>
              </a:spcBef>
              <a:spcAft>
                <a:spcPct val="0"/>
              </a:spcAft>
            </a:pPr>
            <a:r>
              <a:rPr lang="en-US" sz="2000" dirty="0">
                <a:solidFill>
                  <a:srgbClr val="000000"/>
                </a:solidFill>
                <a:latin typeface="Calibri" panose="020F0502020204030204" pitchFamily="34" charset="0"/>
              </a:rPr>
              <a:t>How Much Will Retirement Cost?</a:t>
            </a:r>
          </a:p>
        </p:txBody>
      </p:sp>
      <p:sp>
        <p:nvSpPr>
          <p:cNvPr id="10" name="TextBox 9"/>
          <p:cNvSpPr txBox="1"/>
          <p:nvPr/>
        </p:nvSpPr>
        <p:spPr>
          <a:xfrm>
            <a:off x="6860689" y="1828800"/>
            <a:ext cx="2717800" cy="707886"/>
          </a:xfrm>
          <a:prstGeom prst="rect">
            <a:avLst/>
          </a:prstGeom>
          <a:noFill/>
        </p:spPr>
        <p:txBody>
          <a:bodyPr wrap="square" rtlCol="0">
            <a:spAutoFit/>
          </a:bodyPr>
          <a:lstStyle/>
          <a:p>
            <a:pPr algn="ctr" fontAlgn="base">
              <a:spcBef>
                <a:spcPct val="0"/>
              </a:spcBef>
              <a:spcAft>
                <a:spcPct val="0"/>
              </a:spcAft>
            </a:pPr>
            <a:r>
              <a:rPr lang="en-US" sz="2000" dirty="0">
                <a:solidFill>
                  <a:srgbClr val="000000"/>
                </a:solidFill>
                <a:latin typeface="Calibri" panose="020F0502020204030204" pitchFamily="34" charset="0"/>
              </a:rPr>
              <a:t>What Will I Do in Retirement?</a:t>
            </a:r>
          </a:p>
        </p:txBody>
      </p:sp>
      <p:sp>
        <p:nvSpPr>
          <p:cNvPr id="12" name="TextBox 11"/>
          <p:cNvSpPr txBox="1"/>
          <p:nvPr/>
        </p:nvSpPr>
        <p:spPr>
          <a:xfrm>
            <a:off x="4777278" y="3599329"/>
            <a:ext cx="1600200" cy="400110"/>
          </a:xfrm>
          <a:prstGeom prst="rect">
            <a:avLst/>
          </a:prstGeom>
          <a:noFill/>
        </p:spPr>
        <p:txBody>
          <a:bodyPr wrap="square" rtlCol="0">
            <a:spAutoFit/>
          </a:bodyPr>
          <a:lstStyle/>
          <a:p>
            <a:pPr algn="ctr" fontAlgn="base">
              <a:spcBef>
                <a:spcPct val="0"/>
              </a:spcBef>
              <a:spcAft>
                <a:spcPct val="0"/>
              </a:spcAft>
            </a:pPr>
            <a:r>
              <a:rPr lang="en-US" sz="2000" dirty="0">
                <a:solidFill>
                  <a:srgbClr val="000000"/>
                </a:solidFill>
                <a:latin typeface="Calibri" panose="020F0502020204030204" pitchFamily="34" charset="0"/>
              </a:rPr>
              <a:t>Vs.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5638"/>
          <a:stretch/>
        </p:blipFill>
        <p:spPr>
          <a:xfrm>
            <a:off x="6275617" y="3002281"/>
            <a:ext cx="3713231" cy="2468885"/>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5430" t="6658" r="61068" b="-6658"/>
          <a:stretch/>
        </p:blipFill>
        <p:spPr>
          <a:xfrm>
            <a:off x="1550041" y="3186057"/>
            <a:ext cx="3713231" cy="2468885"/>
          </a:xfrm>
          <a:prstGeom prst="rect">
            <a:avLst/>
          </a:prstGeom>
        </p:spPr>
      </p:pic>
    </p:spTree>
    <p:extLst>
      <p:ext uri="{BB962C8B-B14F-4D97-AF65-F5344CB8AC3E}">
        <p14:creationId xmlns:p14="http://schemas.microsoft.com/office/powerpoint/2010/main" val="531118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910" y="1190625"/>
            <a:ext cx="547052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181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015" b="18780"/>
          <a:stretch/>
        </p:blipFill>
        <p:spPr bwMode="auto">
          <a:xfrm>
            <a:off x="1" y="1"/>
            <a:ext cx="12192000" cy="614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1305118" y="2033043"/>
            <a:ext cx="3557167" cy="3706314"/>
          </a:xfrm>
          <a:prstGeom prst="rect">
            <a:avLst/>
          </a:prstGeom>
        </p:spPr>
        <p:txBody>
          <a:bodyPr anchor="t">
            <a:noAutofit/>
          </a:bodyPr>
          <a:lstStyle>
            <a:lvl1pPr marL="231775" indent="-231775" algn="l" rtl="0" fontAlgn="base">
              <a:spcBef>
                <a:spcPct val="20000"/>
              </a:spcBef>
              <a:spcAft>
                <a:spcPct val="0"/>
              </a:spcAft>
              <a:buChar char="•"/>
              <a:defRPr sz="3000">
                <a:solidFill>
                  <a:srgbClr val="292929"/>
                </a:solidFill>
                <a:latin typeface="Calibri" panose="020F0502020204030204" pitchFamily="34" charset="0"/>
                <a:ea typeface="+mn-ea"/>
                <a:cs typeface="Arial" pitchFamily="34" charset="0"/>
              </a:defRPr>
            </a:lvl1pPr>
            <a:lvl2pPr marL="742950" indent="-285750" algn="l" rtl="0" fontAlgn="base">
              <a:spcBef>
                <a:spcPct val="20000"/>
              </a:spcBef>
              <a:spcAft>
                <a:spcPct val="0"/>
              </a:spcAft>
              <a:buChar char="–"/>
              <a:defRPr sz="2800">
                <a:solidFill>
                  <a:srgbClr val="292929"/>
                </a:solidFill>
                <a:latin typeface="Calibri" panose="020F0502020204030204" pitchFamily="34" charset="0"/>
                <a:cs typeface="Arial" pitchFamily="34" charset="0"/>
              </a:defRPr>
            </a:lvl2pPr>
            <a:lvl3pPr marL="1143000" indent="-228600" algn="l" rtl="0" fontAlgn="base">
              <a:spcBef>
                <a:spcPct val="20000"/>
              </a:spcBef>
              <a:spcAft>
                <a:spcPct val="0"/>
              </a:spcAft>
              <a:buChar char="•"/>
              <a:defRPr sz="2400">
                <a:solidFill>
                  <a:srgbClr val="292929"/>
                </a:solidFill>
                <a:latin typeface="Calibri" panose="020F0502020204030204" pitchFamily="34" charset="0"/>
                <a:cs typeface="Arial" pitchFamily="34" charset="0"/>
              </a:defRPr>
            </a:lvl3pPr>
            <a:lvl4pPr marL="1600200" indent="-228600" algn="l" rtl="0" fontAlgn="base">
              <a:spcBef>
                <a:spcPct val="20000"/>
              </a:spcBef>
              <a:spcAft>
                <a:spcPct val="0"/>
              </a:spcAft>
              <a:buChar char="–"/>
              <a:defRPr sz="2000">
                <a:solidFill>
                  <a:srgbClr val="292929"/>
                </a:solidFill>
                <a:latin typeface="Calibri" panose="020F0502020204030204" pitchFamily="34" charset="0"/>
                <a:cs typeface="Arial" pitchFamily="34" charset="0"/>
              </a:defRPr>
            </a:lvl4pPr>
            <a:lvl5pPr marL="2057400" indent="-228600" algn="l" rtl="0" fontAlgn="base">
              <a:spcBef>
                <a:spcPct val="20000"/>
              </a:spcBef>
              <a:spcAft>
                <a:spcPct val="0"/>
              </a:spcAft>
              <a:buChar char="»"/>
              <a:defRPr sz="2000">
                <a:solidFill>
                  <a:srgbClr val="292929"/>
                </a:solidFill>
                <a:latin typeface="Calibri" panose="020F0502020204030204" pitchFamily="34" charset="0"/>
                <a:cs typeface="Arial" pitchFamily="34" charset="0"/>
              </a:defRPr>
            </a:lvl5pPr>
            <a:lvl6pPr marL="2514600" indent="-228600" algn="l" rtl="0" eaLnBrk="1" fontAlgn="base" hangingPunct="1">
              <a:spcBef>
                <a:spcPct val="20000"/>
              </a:spcBef>
              <a:spcAft>
                <a:spcPct val="0"/>
              </a:spcAft>
              <a:buChar char="»"/>
              <a:defRPr sz="2000">
                <a:solidFill>
                  <a:srgbClr val="292929"/>
                </a:solidFill>
                <a:latin typeface="+mn-lt"/>
              </a:defRPr>
            </a:lvl6pPr>
            <a:lvl7pPr marL="2971800" indent="-228600" algn="l" rtl="0" eaLnBrk="1" fontAlgn="base" hangingPunct="1">
              <a:spcBef>
                <a:spcPct val="20000"/>
              </a:spcBef>
              <a:spcAft>
                <a:spcPct val="0"/>
              </a:spcAft>
              <a:buChar char="»"/>
              <a:defRPr sz="2000">
                <a:solidFill>
                  <a:srgbClr val="292929"/>
                </a:solidFill>
                <a:latin typeface="+mn-lt"/>
              </a:defRPr>
            </a:lvl7pPr>
            <a:lvl8pPr marL="3429000" indent="-228600" algn="l" rtl="0" eaLnBrk="1" fontAlgn="base" hangingPunct="1">
              <a:spcBef>
                <a:spcPct val="20000"/>
              </a:spcBef>
              <a:spcAft>
                <a:spcPct val="0"/>
              </a:spcAft>
              <a:buChar char="»"/>
              <a:defRPr sz="2000">
                <a:solidFill>
                  <a:srgbClr val="292929"/>
                </a:solidFill>
                <a:latin typeface="+mn-lt"/>
              </a:defRPr>
            </a:lvl8pPr>
            <a:lvl9pPr marL="3886200" indent="-228600" algn="l" rtl="0" eaLnBrk="1" fontAlgn="base" hangingPunct="1">
              <a:spcBef>
                <a:spcPct val="20000"/>
              </a:spcBef>
              <a:spcAft>
                <a:spcPct val="0"/>
              </a:spcAft>
              <a:buChar char="»"/>
              <a:defRPr sz="2000">
                <a:solidFill>
                  <a:srgbClr val="292929"/>
                </a:solidFill>
                <a:latin typeface="+mn-lt"/>
              </a:defRPr>
            </a:lvl9pPr>
          </a:lstStyle>
          <a:p>
            <a:pPr marL="0" indent="0">
              <a:spcBef>
                <a:spcPts val="0"/>
              </a:spcBef>
              <a:spcAft>
                <a:spcPts val="200"/>
              </a:spcAft>
              <a:buSzPct val="80000"/>
              <a:buNone/>
            </a:pPr>
            <a:r>
              <a:rPr lang="en-US" sz="2400" kern="0" dirty="0">
                <a:solidFill>
                  <a:srgbClr val="E77725"/>
                </a:solidFill>
                <a:latin typeface="+mj-lt"/>
              </a:rPr>
              <a:t>8,000 Days</a:t>
            </a:r>
          </a:p>
          <a:p>
            <a:pPr marL="0" indent="0">
              <a:spcBef>
                <a:spcPts val="0"/>
              </a:spcBef>
              <a:spcAft>
                <a:spcPts val="2400"/>
              </a:spcAft>
              <a:buSzPct val="80000"/>
              <a:buNone/>
            </a:pPr>
            <a:r>
              <a:rPr lang="en-US" sz="1500" b="0" dirty="0">
                <a:solidFill>
                  <a:srgbClr val="E77725"/>
                </a:solidFill>
                <a:latin typeface="+mj-lt"/>
              </a:rPr>
              <a:t>A life stage waiting to be invented</a:t>
            </a:r>
            <a:endParaRPr lang="en-US" sz="1500" kern="0" dirty="0">
              <a:solidFill>
                <a:srgbClr val="E77725"/>
              </a:solidFill>
              <a:latin typeface="+mj-lt"/>
            </a:endParaRPr>
          </a:p>
          <a:p>
            <a:pPr marL="0" indent="0">
              <a:spcBef>
                <a:spcPts val="0"/>
              </a:spcBef>
              <a:spcAft>
                <a:spcPts val="200"/>
              </a:spcAft>
              <a:buSzPct val="80000"/>
              <a:buNone/>
            </a:pPr>
            <a:r>
              <a:rPr lang="en-US" sz="2400" kern="0" dirty="0">
                <a:solidFill>
                  <a:srgbClr val="0086BE"/>
                </a:solidFill>
                <a:latin typeface="+mj-lt"/>
              </a:rPr>
              <a:t>Four Phases of </a:t>
            </a:r>
            <a:br>
              <a:rPr lang="en-US" sz="2400" kern="0" dirty="0">
                <a:solidFill>
                  <a:srgbClr val="0086BE"/>
                </a:solidFill>
                <a:latin typeface="+mj-lt"/>
              </a:rPr>
            </a:br>
            <a:r>
              <a:rPr lang="en-US" sz="2400" kern="0" dirty="0">
                <a:solidFill>
                  <a:srgbClr val="0086BE"/>
                </a:solidFill>
                <a:latin typeface="+mj-lt"/>
              </a:rPr>
              <a:t>Retirement</a:t>
            </a:r>
          </a:p>
          <a:p>
            <a:pPr marL="0" indent="0">
              <a:spcBef>
                <a:spcPts val="0"/>
              </a:spcBef>
              <a:spcAft>
                <a:spcPts val="2400"/>
              </a:spcAft>
              <a:buSzPct val="80000"/>
              <a:buNone/>
            </a:pPr>
            <a:r>
              <a:rPr lang="en-US" sz="1500" b="0" dirty="0">
                <a:solidFill>
                  <a:srgbClr val="0086BE"/>
                </a:solidFill>
                <a:latin typeface="+mj-lt"/>
                <a:ea typeface="ＭＳ Ｐゴシック"/>
                <a:cs typeface="Arial" charset="0"/>
              </a:rPr>
              <a:t>A new framework</a:t>
            </a:r>
            <a:endParaRPr lang="en-US" sz="1500" kern="0" dirty="0">
              <a:solidFill>
                <a:srgbClr val="0086BE"/>
              </a:solidFill>
              <a:latin typeface="+mj-lt"/>
              <a:ea typeface="ＭＳ Ｐゴシック"/>
              <a:cs typeface="Arial" charset="0"/>
            </a:endParaRPr>
          </a:p>
          <a:p>
            <a:pPr marL="0" indent="0">
              <a:spcBef>
                <a:spcPts val="0"/>
              </a:spcBef>
              <a:spcAft>
                <a:spcPts val="200"/>
              </a:spcAft>
              <a:buSzPct val="80000"/>
              <a:buNone/>
            </a:pPr>
            <a:r>
              <a:rPr lang="en-US" sz="2400" kern="0" dirty="0">
                <a:solidFill>
                  <a:srgbClr val="64B346"/>
                </a:solidFill>
                <a:latin typeface="+mj-lt"/>
              </a:rPr>
              <a:t>Preparing for Your</a:t>
            </a:r>
            <a:br>
              <a:rPr lang="en-US" sz="2400" kern="0" dirty="0">
                <a:solidFill>
                  <a:srgbClr val="64B346"/>
                </a:solidFill>
                <a:latin typeface="+mj-lt"/>
              </a:rPr>
            </a:br>
            <a:r>
              <a:rPr lang="en-US" sz="2400" kern="0" dirty="0">
                <a:solidFill>
                  <a:srgbClr val="64B346"/>
                </a:solidFill>
                <a:latin typeface="+mj-lt"/>
              </a:rPr>
              <a:t>8,000 Day Retirement</a:t>
            </a:r>
          </a:p>
          <a:p>
            <a:pPr marL="0" indent="0">
              <a:spcBef>
                <a:spcPts val="0"/>
              </a:spcBef>
              <a:spcAft>
                <a:spcPts val="1800"/>
              </a:spcAft>
              <a:buSzPct val="80000"/>
              <a:buNone/>
            </a:pPr>
            <a:r>
              <a:rPr lang="en-US" sz="1500" b="0" dirty="0">
                <a:solidFill>
                  <a:srgbClr val="64B346"/>
                </a:solidFill>
                <a:latin typeface="+mj-lt"/>
                <a:ea typeface="ＭＳ Ｐゴシック"/>
                <a:cs typeface="Arial" charset="0"/>
              </a:rPr>
              <a:t>What will I do in retirement?</a:t>
            </a:r>
            <a:endParaRPr lang="en-US" sz="1500" kern="0" dirty="0">
              <a:solidFill>
                <a:srgbClr val="64B346"/>
              </a:solidFill>
              <a:latin typeface="+mj-lt"/>
              <a:ea typeface="ＭＳ Ｐゴシック"/>
              <a:cs typeface="Arial" charset="0"/>
            </a:endParaRPr>
          </a:p>
          <a:p>
            <a:pPr marL="0" indent="0">
              <a:spcBef>
                <a:spcPts val="0"/>
              </a:spcBef>
              <a:spcAft>
                <a:spcPts val="1800"/>
              </a:spcAft>
              <a:buSzPct val="80000"/>
              <a:buNone/>
            </a:pPr>
            <a:endParaRPr lang="en-US" sz="2400" kern="0" dirty="0">
              <a:solidFill>
                <a:srgbClr val="64B346"/>
              </a:solidFill>
              <a:latin typeface="+mj-lt"/>
            </a:endParaRPr>
          </a:p>
        </p:txBody>
      </p:sp>
    </p:spTree>
    <p:extLst>
      <p:ext uri="{BB962C8B-B14F-4D97-AF65-F5344CB8AC3E}">
        <p14:creationId xmlns:p14="http://schemas.microsoft.com/office/powerpoint/2010/main" val="1130074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1018" b="6172"/>
          <a:stretch/>
        </p:blipFill>
        <p:spPr>
          <a:xfrm>
            <a:off x="792418" y="673384"/>
            <a:ext cx="5303582" cy="5590508"/>
          </a:xfrm>
          <a:prstGeom prst="rect">
            <a:avLst/>
          </a:prstGeom>
        </p:spPr>
      </p:pic>
      <p:sp>
        <p:nvSpPr>
          <p:cNvPr id="26" name="Title 1"/>
          <p:cNvSpPr txBox="1">
            <a:spLocks/>
          </p:cNvSpPr>
          <p:nvPr/>
        </p:nvSpPr>
        <p:spPr>
          <a:xfrm>
            <a:off x="500743" y="-14513"/>
            <a:ext cx="6705600" cy="687897"/>
          </a:xfrm>
          <a:prstGeom prst="rect">
            <a:avLst/>
          </a:prstGeom>
        </p:spPr>
        <p:txBody>
          <a:bodyPr anchor="ctr"/>
          <a:lstStyle>
            <a:lvl1pPr algn="l" rtl="0" fontAlgn="base">
              <a:spcBef>
                <a:spcPct val="0"/>
              </a:spcBef>
              <a:spcAft>
                <a:spcPct val="0"/>
              </a:spcAft>
              <a:defRPr sz="2000" b="1">
                <a:solidFill>
                  <a:schemeClr val="bg1"/>
                </a:solidFill>
                <a:latin typeface="Calibri" panose="020F0502020204030204" pitchFamily="34" charset="0"/>
                <a:ea typeface="+mj-ea"/>
                <a:cs typeface="Arial" pitchFamily="34" charset="0"/>
              </a:defRPr>
            </a:lvl1pPr>
            <a:lvl2pPr algn="l" rtl="0" fontAlgn="base">
              <a:spcBef>
                <a:spcPct val="0"/>
              </a:spcBef>
              <a:spcAft>
                <a:spcPct val="0"/>
              </a:spcAft>
              <a:defRPr sz="3500">
                <a:solidFill>
                  <a:schemeClr val="tx1"/>
                </a:solidFill>
                <a:latin typeface="Arial" charset="0"/>
                <a:cs typeface="Arial" charset="0"/>
              </a:defRPr>
            </a:lvl2pPr>
            <a:lvl3pPr algn="l" rtl="0" fontAlgn="base">
              <a:spcBef>
                <a:spcPct val="0"/>
              </a:spcBef>
              <a:spcAft>
                <a:spcPct val="0"/>
              </a:spcAft>
              <a:defRPr sz="3500">
                <a:solidFill>
                  <a:schemeClr val="tx1"/>
                </a:solidFill>
                <a:latin typeface="Arial" charset="0"/>
                <a:cs typeface="Arial" charset="0"/>
              </a:defRPr>
            </a:lvl3pPr>
            <a:lvl4pPr algn="l" rtl="0" fontAlgn="base">
              <a:spcBef>
                <a:spcPct val="0"/>
              </a:spcBef>
              <a:spcAft>
                <a:spcPct val="0"/>
              </a:spcAft>
              <a:defRPr sz="3500">
                <a:solidFill>
                  <a:schemeClr val="tx1"/>
                </a:solidFill>
                <a:latin typeface="Arial" charset="0"/>
                <a:cs typeface="Arial" charset="0"/>
              </a:defRPr>
            </a:lvl4pPr>
            <a:lvl5pPr algn="l" rtl="0" fontAlgn="base">
              <a:spcBef>
                <a:spcPct val="0"/>
              </a:spcBef>
              <a:spcAft>
                <a:spcPct val="0"/>
              </a:spcAft>
              <a:defRPr sz="3500">
                <a:solidFill>
                  <a:schemeClr val="tx1"/>
                </a:solidFill>
                <a:latin typeface="Arial" charset="0"/>
                <a:cs typeface="Arial" charset="0"/>
              </a:defRPr>
            </a:lvl5pPr>
            <a:lvl6pPr marL="457200" algn="l" rtl="0" eaLnBrk="1" fontAlgn="base" hangingPunct="1">
              <a:spcBef>
                <a:spcPct val="0"/>
              </a:spcBef>
              <a:spcAft>
                <a:spcPct val="0"/>
              </a:spcAft>
              <a:defRPr sz="3500">
                <a:solidFill>
                  <a:schemeClr val="bg1"/>
                </a:solidFill>
                <a:latin typeface="Arial Narrow" pitchFamily="34" charset="0"/>
              </a:defRPr>
            </a:lvl6pPr>
            <a:lvl7pPr marL="914400" algn="l" rtl="0" eaLnBrk="1" fontAlgn="base" hangingPunct="1">
              <a:spcBef>
                <a:spcPct val="0"/>
              </a:spcBef>
              <a:spcAft>
                <a:spcPct val="0"/>
              </a:spcAft>
              <a:defRPr sz="3500">
                <a:solidFill>
                  <a:schemeClr val="bg1"/>
                </a:solidFill>
                <a:latin typeface="Arial Narrow" pitchFamily="34" charset="0"/>
              </a:defRPr>
            </a:lvl7pPr>
            <a:lvl8pPr marL="1371600" algn="l" rtl="0" eaLnBrk="1" fontAlgn="base" hangingPunct="1">
              <a:spcBef>
                <a:spcPct val="0"/>
              </a:spcBef>
              <a:spcAft>
                <a:spcPct val="0"/>
              </a:spcAft>
              <a:defRPr sz="3500">
                <a:solidFill>
                  <a:schemeClr val="bg1"/>
                </a:solidFill>
                <a:latin typeface="Arial Narrow" pitchFamily="34" charset="0"/>
              </a:defRPr>
            </a:lvl8pPr>
            <a:lvl9pPr marL="1828800" algn="l" rtl="0" eaLnBrk="1" fontAlgn="base" hangingPunct="1">
              <a:spcBef>
                <a:spcPct val="0"/>
              </a:spcBef>
              <a:spcAft>
                <a:spcPct val="0"/>
              </a:spcAft>
              <a:defRPr sz="3500">
                <a:solidFill>
                  <a:schemeClr val="bg1"/>
                </a:solidFill>
                <a:latin typeface="Arial Narrow" pitchFamily="34" charset="0"/>
              </a:defRPr>
            </a:lvl9pPr>
          </a:lstStyle>
          <a:p>
            <a:r>
              <a:rPr lang="en-US" kern="0" dirty="0"/>
              <a:t>The Bottom Line</a:t>
            </a:r>
          </a:p>
        </p:txBody>
      </p:sp>
      <p:sp>
        <p:nvSpPr>
          <p:cNvPr id="27" name="Rectangle 26"/>
          <p:cNvSpPr/>
          <p:nvPr/>
        </p:nvSpPr>
        <p:spPr>
          <a:xfrm>
            <a:off x="6619194" y="1722452"/>
            <a:ext cx="4533689" cy="2954655"/>
          </a:xfrm>
          <a:prstGeom prst="rect">
            <a:avLst/>
          </a:prstGeom>
        </p:spPr>
        <p:txBody>
          <a:bodyPr wrap="square">
            <a:spAutoFit/>
          </a:bodyPr>
          <a:lstStyle/>
          <a:p>
            <a:pPr>
              <a:spcAft>
                <a:spcPts val="1200"/>
              </a:spcAft>
            </a:pPr>
            <a:r>
              <a:rPr lang="en-US" sz="2000" dirty="0">
                <a:latin typeface="+mj-lt"/>
              </a:rPr>
              <a:t>“The four phases of retirement enable a clear vision to plan and to anticipate what is likely to come. Effective preparation can thereby reduce the stress of uncertainty and boost prolonged independence and control in the life so many wish to lead tomorrow.”</a:t>
            </a:r>
          </a:p>
          <a:p>
            <a:pPr lvl="0"/>
            <a:r>
              <a:rPr lang="en-US" sz="1800" b="0" dirty="0">
                <a:solidFill>
                  <a:prstClr val="black"/>
                </a:solidFill>
                <a:latin typeface="+mj-lt"/>
              </a:rPr>
              <a:t>—Dr. Joe Coughlin, </a:t>
            </a:r>
          </a:p>
          <a:p>
            <a:pPr lvl="0"/>
            <a:r>
              <a:rPr lang="en-US" sz="1800" b="0" dirty="0">
                <a:solidFill>
                  <a:prstClr val="black"/>
                </a:solidFill>
                <a:latin typeface="+mj-lt"/>
              </a:rPr>
              <a:t>Director of the MIT AgeLab</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976" y="5206902"/>
            <a:ext cx="1171135" cy="756178"/>
          </a:xfrm>
          <a:prstGeom prst="rect">
            <a:avLst/>
          </a:prstGeom>
        </p:spPr>
      </p:pic>
    </p:spTree>
    <p:extLst>
      <p:ext uri="{BB962C8B-B14F-4D97-AF65-F5344CB8AC3E}">
        <p14:creationId xmlns:p14="http://schemas.microsoft.com/office/powerpoint/2010/main" val="2096290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538513" y="1668243"/>
            <a:ext cx="4557487" cy="3293702"/>
          </a:xfrm>
        </p:spPr>
        <p:txBody>
          <a:bodyPr>
            <a:normAutofit fontScale="85000" lnSpcReduction="10000"/>
          </a:bodyPr>
          <a:lstStyle/>
          <a:p>
            <a:pPr marL="0" lvl="1" indent="0">
              <a:spcBef>
                <a:spcPts val="0"/>
              </a:spcBef>
              <a:spcAft>
                <a:spcPts val="1200"/>
              </a:spcAft>
              <a:buNone/>
            </a:pPr>
            <a:r>
              <a:rPr lang="en-US" sz="2000" b="1" dirty="0"/>
              <a:t>Next Steps</a:t>
            </a:r>
          </a:p>
          <a:p>
            <a:pPr marL="342900" lvl="1" indent="-342900">
              <a:spcBef>
                <a:spcPts val="0"/>
              </a:spcBef>
              <a:spcAft>
                <a:spcPts val="1200"/>
              </a:spcAft>
              <a:buAutoNum type="arabicPeriod"/>
            </a:pPr>
            <a:r>
              <a:rPr lang="en-US" dirty="0"/>
              <a:t>Get a copy of our client white paper</a:t>
            </a:r>
            <a:endParaRPr lang="en-US" b="1" dirty="0"/>
          </a:p>
          <a:p>
            <a:pPr marL="342900" lvl="1" indent="-342900">
              <a:spcBef>
                <a:spcPts val="0"/>
              </a:spcBef>
              <a:spcAft>
                <a:spcPts val="1200"/>
              </a:spcAft>
              <a:buAutoNum type="arabicPeriod"/>
            </a:pPr>
            <a:r>
              <a:rPr lang="en-US" dirty="0"/>
              <a:t>If you’re retired, consider which of the four phases of retirement you’re in. If you’re helping a friend or family member as they age, decide what phase they’re in.</a:t>
            </a:r>
          </a:p>
          <a:p>
            <a:pPr marL="342900" lvl="1" indent="-342900">
              <a:spcBef>
                <a:spcPts val="0"/>
              </a:spcBef>
              <a:spcAft>
                <a:spcPts val="1200"/>
              </a:spcAft>
              <a:buAutoNum type="arabicPeriod"/>
            </a:pPr>
            <a:r>
              <a:rPr lang="en-US" dirty="0"/>
              <a:t>Talk to your financial professional about how to plan for the four phases of retirement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9025" y="1603204"/>
            <a:ext cx="2457497" cy="318138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997736" y="4885001"/>
            <a:ext cx="1841464" cy="153888"/>
          </a:xfrm>
          <a:prstGeom prst="rect">
            <a:avLst/>
          </a:prstGeom>
          <a:noFill/>
        </p:spPr>
        <p:txBody>
          <a:bodyPr wrap="square" lIns="0" tIns="0" rIns="0" bIns="0" rtlCol="0">
            <a:spAutoFit/>
          </a:bodyPr>
          <a:lstStyle/>
          <a:p>
            <a:r>
              <a:rPr lang="en-US" sz="1000" b="0" dirty="0">
                <a:solidFill>
                  <a:prstClr val="black"/>
                </a:solidFill>
                <a:latin typeface="Calibri"/>
              </a:rPr>
              <a:t>Client white paper MAI083</a:t>
            </a:r>
          </a:p>
        </p:txBody>
      </p:sp>
      <p:sp>
        <p:nvSpPr>
          <p:cNvPr id="8" name="Rectangle 26"/>
          <p:cNvSpPr txBox="1">
            <a:spLocks noChangeArrowheads="1"/>
          </p:cNvSpPr>
          <p:nvPr/>
        </p:nvSpPr>
        <p:spPr>
          <a:xfrm>
            <a:off x="776514" y="5402728"/>
            <a:ext cx="10638971" cy="730969"/>
          </a:xfrm>
          <a:prstGeom prst="rect">
            <a:avLst/>
          </a:prstGeom>
        </p:spPr>
        <p:txBody>
          <a:bodyPr vert="horz" wrap="square" lIns="0" tIns="0" rIns="0" bIns="0" rtlCol="0">
            <a:spAutoFit/>
          </a:bodyPr>
          <a:lstStyle>
            <a:lvl1pPr marL="342860" indent="-342860" algn="l" defTabSz="457146" rtl="0" eaLnBrk="1" latinLnBrk="0" hangingPunct="1">
              <a:spcBef>
                <a:spcPct val="20000"/>
              </a:spcBef>
              <a:buFont typeface="Arial"/>
              <a:buChar char="•"/>
              <a:defRPr sz="2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1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16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14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14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Bef>
                <a:spcPts val="0"/>
              </a:spcBef>
              <a:spcAft>
                <a:spcPts val="300"/>
              </a:spcAft>
              <a:buNone/>
            </a:pPr>
            <a:r>
              <a:rPr lang="en-US" sz="800" b="0" dirty="0">
                <a:solidFill>
                  <a:prstClr val="black"/>
                </a:solidFill>
                <a:latin typeface="Calibri" panose="020F0502020204030204" pitchFamily="34" charset="0"/>
                <a:cs typeface="Calibri" panose="020F0502020204030204" pitchFamily="34" charset="0"/>
              </a:rPr>
              <a:t>The information in this presentation is provided for informational purposes only. Hartford Mutual Funds may or may not be invested in the companies referenced herein; however, no endorsement of any product or service is being made. Hartford Funds is not associated with the entities referenced in this presentation.</a:t>
            </a:r>
            <a:endParaRPr lang="en-US" sz="800" b="0" dirty="0">
              <a:solidFill>
                <a:prstClr val="black"/>
              </a:solidFill>
              <a:latin typeface="Calibri" panose="020F0502020204030204" pitchFamily="34" charset="0"/>
              <a:ea typeface="Calibri"/>
              <a:cs typeface="Calibri" panose="020F0502020204030204" pitchFamily="34" charset="0"/>
            </a:endParaRPr>
          </a:p>
          <a:p>
            <a:pPr marL="0" indent="0" fontAlgn="auto">
              <a:spcBef>
                <a:spcPts val="0"/>
              </a:spcBef>
              <a:spcAft>
                <a:spcPts val="300"/>
              </a:spcAft>
              <a:buNone/>
            </a:pPr>
            <a:r>
              <a:rPr lang="en-US" sz="800" b="0" dirty="0">
                <a:solidFill>
                  <a:prstClr val="black"/>
                </a:solidFill>
                <a:latin typeface="Calibri" panose="020F0502020204030204" pitchFamily="34" charset="0"/>
                <a:ea typeface="Calibri"/>
                <a:cs typeface="Calibri" panose="020F0502020204030204" pitchFamily="34" charset="0"/>
              </a:rPr>
              <a:t>Hartford Funds Distributors, LLC, Member FINRA.</a:t>
            </a:r>
          </a:p>
          <a:p>
            <a:pPr marL="0" indent="0" fontAlgn="auto">
              <a:spcBef>
                <a:spcPts val="0"/>
              </a:spcBef>
              <a:spcAft>
                <a:spcPts val="300"/>
              </a:spcAft>
              <a:buNone/>
            </a:pPr>
            <a:r>
              <a:rPr lang="en-US" sz="800" b="0" dirty="0">
                <a:solidFill>
                  <a:prstClr val="black"/>
                </a:solidFill>
                <a:latin typeface="Calibri" panose="020F0502020204030204" pitchFamily="34" charset="0"/>
                <a:ea typeface="Calibri"/>
                <a:cs typeface="Calibri" panose="020F0502020204030204" pitchFamily="34" charset="0"/>
              </a:rPr>
              <a:t>The MIT AgeLab is not an affiliate or subsidiary of Hartford Funds.</a:t>
            </a:r>
          </a:p>
          <a:p>
            <a:pPr fontAlgn="auto">
              <a:spcBef>
                <a:spcPts val="0"/>
              </a:spcBef>
              <a:spcAft>
                <a:spcPts val="300"/>
              </a:spcAft>
              <a:buNone/>
            </a:pPr>
            <a:r>
              <a:rPr lang="en-US" sz="800" b="0" dirty="0">
                <a:solidFill>
                  <a:prstClr val="black"/>
                </a:solidFill>
                <a:latin typeface="Calibri" panose="020F0502020204030204" pitchFamily="34" charset="0"/>
                <a:cs typeface="Calibri" panose="020F0502020204030204" pitchFamily="34" charset="0"/>
              </a:rPr>
              <a:t>SEM_8000  1023 3144056	     218180 V</a:t>
            </a:r>
          </a:p>
        </p:txBody>
      </p:sp>
    </p:spTree>
    <p:extLst>
      <p:ext uri="{BB962C8B-B14F-4D97-AF65-F5344CB8AC3E}">
        <p14:creationId xmlns:p14="http://schemas.microsoft.com/office/powerpoint/2010/main" val="526330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1109" y="1612536"/>
            <a:ext cx="1629322"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2610" y="5133518"/>
            <a:ext cx="2157633" cy="1438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7424" y="5168917"/>
            <a:ext cx="127927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2" y="4724399"/>
            <a:ext cx="1209675" cy="95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6680" y="2710461"/>
            <a:ext cx="1371600" cy="751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083339" y="1688388"/>
            <a:ext cx="174119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68" t="4941" r="2323" b="4579"/>
          <a:stretch/>
        </p:blipFill>
        <p:spPr bwMode="auto">
          <a:xfrm rot="959936">
            <a:off x="483788" y="5317016"/>
            <a:ext cx="1897892" cy="856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562605">
            <a:off x="8904932" y="3251086"/>
            <a:ext cx="882189" cy="1331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1" y="5105400"/>
            <a:ext cx="669730" cy="124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91193" y="4331493"/>
            <a:ext cx="633413" cy="215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44437" y="1589444"/>
            <a:ext cx="18923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72631" y="1344001"/>
            <a:ext cx="1038224" cy="103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3881" y="3314700"/>
            <a:ext cx="1306157"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62601" y="5410200"/>
            <a:ext cx="1142999" cy="930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586584">
            <a:off x="5096894" y="4501375"/>
            <a:ext cx="728159" cy="671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9940" y="1344001"/>
            <a:ext cx="811213" cy="171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72631" y="3916932"/>
            <a:ext cx="13215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EACEB6CD-6F15-C614-69D0-C43C06D049CE}"/>
              </a:ext>
            </a:extLst>
          </p:cNvPr>
          <p:cNvSpPr>
            <a:spLocks noGrp="1"/>
          </p:cNvSpPr>
          <p:nvPr>
            <p:ph type="title"/>
          </p:nvPr>
        </p:nvSpPr>
        <p:spPr/>
        <p:txBody>
          <a:bodyPr/>
          <a:lstStyle/>
          <a:p>
            <a:r>
              <a:rPr lang="en-US" dirty="0"/>
              <a:t>The NEW Retirement Story</a:t>
            </a:r>
          </a:p>
        </p:txBody>
      </p:sp>
      <p:pic>
        <p:nvPicPr>
          <p:cNvPr id="1029"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53431" y="3141049"/>
            <a:ext cx="2075139"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943601" y="3048000"/>
            <a:ext cx="884787"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97283" y="2972685"/>
            <a:ext cx="67090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342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1722" y="3588026"/>
            <a:ext cx="7017026"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FFFFFF"/>
              </a:solidFill>
              <a:effectLst/>
              <a:uLnTx/>
              <a:uFillTx/>
              <a:latin typeface="Helvetica" charset="0"/>
              <a:ea typeface="Helvetica" charset="0"/>
              <a:cs typeface="Helvetic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Helvetica" charset="0"/>
                <a:ea typeface="Helvetica" charset="0"/>
                <a:cs typeface="Helvetica" charset="0"/>
              </a:rPr>
              <a:t>	Darrell Ellisor - darrell.ellisor@hubinternational.com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Helvetica" charset="0"/>
                <a:ea typeface="Helvetica" charset="0"/>
                <a:cs typeface="Helvetica" charset="0"/>
              </a:rPr>
              <a:t>	Janine Moore - janine.moore@hubinternational.com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Helvetica" charset="0"/>
                <a:ea typeface="Helvetica" charset="0"/>
                <a:cs typeface="Helvetica" charset="0"/>
              </a:rPr>
              <a:t>	Joe Conzelman - joe.conzelman@hubinternational.com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Helvetica" charset="0"/>
                <a:ea typeface="Helvetica" charset="0"/>
                <a:cs typeface="Helvetica" charset="0"/>
              </a:rPr>
              <a:t>	</a:t>
            </a:r>
            <a:r>
              <a:rPr kumimoji="0" lang="de-DE" sz="1600" b="0" i="0" u="none" strike="noStrike" kern="1200" cap="none" spc="0" normalizeH="0" baseline="0" noProof="0" dirty="0">
                <a:ln>
                  <a:noFill/>
                </a:ln>
                <a:solidFill>
                  <a:schemeClr val="bg1"/>
                </a:solidFill>
                <a:effectLst/>
                <a:uLnTx/>
                <a:uFillTx/>
                <a:latin typeface="Helvetica" charset="0"/>
                <a:ea typeface="Helvetica" charset="0"/>
                <a:cs typeface="Helvetica" charset="0"/>
              </a:rPr>
              <a:t>Kristin Baker – kristin.baker@hubinternational.com</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bg1"/>
                </a:solidFill>
                <a:latin typeface="Helvetica" charset="0"/>
                <a:ea typeface="Helvetica" charset="0"/>
                <a:cs typeface="Helvetica" charset="0"/>
              </a:rPr>
              <a:t>	Blake Hiett – blake.hiett@hubinternational.com</a:t>
            </a:r>
            <a:endParaRPr kumimoji="0" lang="de-DE" sz="1600" b="0" i="0" u="none" strike="noStrike" kern="1200" cap="none" spc="0" normalizeH="0" baseline="0" noProof="0" dirty="0">
              <a:ln>
                <a:noFill/>
              </a:ln>
              <a:solidFill>
                <a:schemeClr val="bg1"/>
              </a:solidFill>
              <a:effectLst/>
              <a:uLnTx/>
              <a:uFillTx/>
              <a:latin typeface="Helvetica" charset="0"/>
              <a:ea typeface="Helvetica" charset="0"/>
              <a:cs typeface="Helvetic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solidFill>
                  <a:srgbClr val="FFFFFF"/>
                </a:solidFill>
                <a:latin typeface="Helvetica" charset="0"/>
                <a:ea typeface="Helvetica" charset="0"/>
                <a:cs typeface="Helvetica" charset="0"/>
              </a:rPr>
              <a:t>	Susan Blassingame – susan.blassingame@hubinternational.com</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solidFill>
                  <a:srgbClr val="FFFFFF"/>
                </a:solidFill>
                <a:latin typeface="Helvetica" charset="0"/>
                <a:ea typeface="Helvetica" charset="0"/>
                <a:cs typeface="Helvetica" charset="0"/>
              </a:rPr>
              <a:t>	Alicia Alba – alicia.alba@hubinternational.com</a:t>
            </a:r>
            <a:endParaRPr kumimoji="0" lang="de-DE" sz="1600" b="0" i="0" u="none" strike="noStrike" kern="1200" cap="none" spc="0" normalizeH="0" baseline="0" noProof="0" dirty="0">
              <a:ln>
                <a:noFill/>
              </a:ln>
              <a:solidFill>
                <a:srgbClr val="FFFFFF"/>
              </a:solidFill>
              <a:effectLst/>
              <a:uLnTx/>
              <a:uFillTx/>
              <a:latin typeface="Helvetica" charset="0"/>
              <a:ea typeface="Helvetica" charset="0"/>
              <a:cs typeface="Helvetic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Helvetica" charset="0"/>
                <a:ea typeface="Helvetica" charset="0"/>
                <a:cs typeface="Helvetica" charset="0"/>
              </a:rPr>
              <a:t>	Abbie Cone- abbie.cone@hubinternational.com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Helvetica" charset="0"/>
                <a:ea typeface="Helvetica" charset="0"/>
                <a:cs typeface="Helvetica" charset="0"/>
              </a:rPr>
              <a:t>	Dina Ellisor - dina.ellisor@hubinternational.com</a:t>
            </a:r>
          </a:p>
        </p:txBody>
      </p:sp>
    </p:spTree>
    <p:extLst>
      <p:ext uri="{BB962C8B-B14F-4D97-AF65-F5344CB8AC3E}">
        <p14:creationId xmlns:p14="http://schemas.microsoft.com/office/powerpoint/2010/main" val="973727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59DB3D-F9E0-15DD-3D7F-5B76286984D0}"/>
              </a:ext>
            </a:extLst>
          </p:cNvPr>
          <p:cNvPicPr>
            <a:picLocks noChangeAspect="1"/>
          </p:cNvPicPr>
          <p:nvPr/>
        </p:nvPicPr>
        <p:blipFill rotWithShape="1">
          <a:blip r:embed="rId3">
            <a:extLst>
              <a:ext uri="{28A0092B-C50C-407E-A947-70E740481C1C}">
                <a14:useLocalDpi xmlns:a14="http://schemas.microsoft.com/office/drawing/2010/main" val="0"/>
              </a:ext>
            </a:extLst>
          </a:blip>
          <a:srcRect l="22279" r="21892"/>
          <a:stretch/>
        </p:blipFill>
        <p:spPr>
          <a:xfrm>
            <a:off x="1058182" y="2411185"/>
            <a:ext cx="2262631" cy="2275939"/>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b="28174"/>
          <a:stretch/>
        </p:blipFill>
        <p:spPr>
          <a:xfrm>
            <a:off x="3712383" y="2405399"/>
            <a:ext cx="2196354" cy="2280514"/>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2430" r="22741"/>
          <a:stretch/>
        </p:blipFill>
        <p:spPr>
          <a:xfrm>
            <a:off x="6292539" y="2405399"/>
            <a:ext cx="2207427" cy="2264652"/>
          </a:xfrm>
          <a:prstGeom prst="rect">
            <a:avLst/>
          </a:prstGeom>
        </p:spPr>
      </p:pic>
      <p:pic>
        <p:nvPicPr>
          <p:cNvPr id="22" name="Picture 21"/>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8832478" y="2426893"/>
            <a:ext cx="2262631" cy="2272060"/>
          </a:xfrm>
          <a:prstGeom prst="rect">
            <a:avLst/>
          </a:prstGeom>
        </p:spPr>
      </p:pic>
      <p:sp>
        <p:nvSpPr>
          <p:cNvPr id="14" name="Rectangle 13"/>
          <p:cNvSpPr/>
          <p:nvPr/>
        </p:nvSpPr>
        <p:spPr>
          <a:xfrm>
            <a:off x="3632889" y="4708884"/>
            <a:ext cx="1893147" cy="338554"/>
          </a:xfrm>
          <a:prstGeom prst="rect">
            <a:avLst/>
          </a:prstGeom>
        </p:spPr>
        <p:txBody>
          <a:bodyPr wrap="none">
            <a:spAutoFit/>
          </a:bodyPr>
          <a:lstStyle/>
          <a:p>
            <a:r>
              <a:rPr lang="en-US" sz="1600" dirty="0">
                <a:latin typeface="Calibri" panose="020F0502020204030204" pitchFamily="34" charset="0"/>
                <a:ea typeface="ＭＳ Ｐゴシック" pitchFamily="48" charset="-128"/>
                <a:cs typeface="ＭＳ Ｐゴシック"/>
              </a:rPr>
              <a:t>Jeanne </a:t>
            </a:r>
            <a:r>
              <a:rPr lang="en-US" sz="1600" dirty="0" err="1">
                <a:latin typeface="Calibri" panose="020F0502020204030204" pitchFamily="34" charset="0"/>
                <a:ea typeface="ＭＳ Ｐゴシック" pitchFamily="48" charset="-128"/>
                <a:cs typeface="ＭＳ Ｐゴシック"/>
              </a:rPr>
              <a:t>Calment</a:t>
            </a:r>
            <a:r>
              <a:rPr lang="en-US" sz="1600" dirty="0">
                <a:latin typeface="Calibri" panose="020F0502020204030204" pitchFamily="34" charset="0"/>
                <a:ea typeface="ＭＳ Ｐゴシック" pitchFamily="48" charset="-128"/>
                <a:cs typeface="ＭＳ Ｐゴシック"/>
              </a:rPr>
              <a:t> 122</a:t>
            </a:r>
          </a:p>
        </p:txBody>
      </p:sp>
      <p:sp>
        <p:nvSpPr>
          <p:cNvPr id="15" name="Rectangle 14"/>
          <p:cNvSpPr/>
          <p:nvPr/>
        </p:nvSpPr>
        <p:spPr>
          <a:xfrm>
            <a:off x="1014353" y="4737735"/>
            <a:ext cx="2232454" cy="469359"/>
          </a:xfrm>
          <a:prstGeom prst="rect">
            <a:avLst/>
          </a:prstGeom>
        </p:spPr>
        <p:txBody>
          <a:bodyPr wrap="square">
            <a:spAutoFit/>
          </a:bodyPr>
          <a:lstStyle/>
          <a:p>
            <a:pPr defTabSz="1235629" eaLnBrk="0" hangingPunct="0">
              <a:spcBef>
                <a:spcPct val="30000"/>
              </a:spcBef>
              <a:defRPr/>
            </a:pPr>
            <a:r>
              <a:rPr lang="en-US" sz="1400" dirty="0">
                <a:solidFill>
                  <a:srgbClr val="000000"/>
                </a:solidFill>
                <a:latin typeface="Calibri" panose="020F0502020204030204" pitchFamily="34" charset="0"/>
                <a:ea typeface="ＭＳ Ｐゴシック" pitchFamily="48" charset="-128"/>
              </a:rPr>
              <a:t>María </a:t>
            </a:r>
            <a:r>
              <a:rPr lang="en-US" sz="1400" dirty="0" err="1">
                <a:solidFill>
                  <a:srgbClr val="000000"/>
                </a:solidFill>
                <a:latin typeface="Calibri" panose="020F0502020204030204" pitchFamily="34" charset="0"/>
                <a:ea typeface="ＭＳ Ｐゴシック" pitchFamily="48" charset="-128"/>
              </a:rPr>
              <a:t>Branyas</a:t>
            </a:r>
            <a:r>
              <a:rPr lang="en-US" sz="1400" dirty="0">
                <a:solidFill>
                  <a:srgbClr val="000000"/>
                </a:solidFill>
                <a:latin typeface="Calibri" panose="020F0502020204030204" pitchFamily="34" charset="0"/>
                <a:ea typeface="ＭＳ Ｐゴシック" pitchFamily="48" charset="-128"/>
              </a:rPr>
              <a:t> </a:t>
            </a:r>
            <a:r>
              <a:rPr lang="en-US" sz="1400" dirty="0" err="1">
                <a:solidFill>
                  <a:srgbClr val="000000"/>
                </a:solidFill>
                <a:latin typeface="Calibri" panose="020F0502020204030204" pitchFamily="34" charset="0"/>
                <a:ea typeface="ＭＳ Ｐゴシック" pitchFamily="48" charset="-128"/>
              </a:rPr>
              <a:t>Morera</a:t>
            </a:r>
            <a:r>
              <a:rPr lang="en-US" sz="1400" dirty="0">
                <a:solidFill>
                  <a:srgbClr val="000000"/>
                </a:solidFill>
                <a:latin typeface="Calibri" panose="020F0502020204030204" pitchFamily="34" charset="0"/>
                <a:ea typeface="ＭＳ Ｐゴシック" pitchFamily="48" charset="-128"/>
              </a:rPr>
              <a:t> 117 </a:t>
            </a:r>
            <a:br>
              <a:rPr lang="en-US" sz="1600" dirty="0">
                <a:latin typeface="Calibri" panose="020F0502020204030204" pitchFamily="34" charset="0"/>
                <a:ea typeface="ＭＳ Ｐゴシック" pitchFamily="48" charset="-128"/>
                <a:cs typeface="ＭＳ Ｐゴシック"/>
              </a:rPr>
            </a:br>
            <a:r>
              <a:rPr lang="en-US" sz="1050" b="0" dirty="0">
                <a:latin typeface="Calibri" panose="020F0502020204030204" pitchFamily="34" charset="0"/>
                <a:ea typeface="ＭＳ Ｐゴシック" pitchFamily="48" charset="-128"/>
                <a:cs typeface="ＭＳ Ｐゴシック"/>
              </a:rPr>
              <a:t>(as of 03/29/24)</a:t>
            </a:r>
            <a:endParaRPr lang="en-US" sz="1600" b="0" dirty="0">
              <a:latin typeface="Calibri" panose="020F0502020204030204" pitchFamily="34" charset="0"/>
              <a:ea typeface="ＭＳ Ｐゴシック" pitchFamily="48" charset="-128"/>
              <a:cs typeface="ＭＳ Ｐゴシック"/>
            </a:endParaRPr>
          </a:p>
        </p:txBody>
      </p:sp>
      <p:sp>
        <p:nvSpPr>
          <p:cNvPr id="17" name="Rectangle 16"/>
          <p:cNvSpPr/>
          <p:nvPr/>
        </p:nvSpPr>
        <p:spPr>
          <a:xfrm>
            <a:off x="6210818" y="4702037"/>
            <a:ext cx="1835118" cy="338554"/>
          </a:xfrm>
          <a:prstGeom prst="rect">
            <a:avLst/>
          </a:prstGeom>
        </p:spPr>
        <p:txBody>
          <a:bodyPr wrap="none">
            <a:spAutoFit/>
          </a:bodyPr>
          <a:lstStyle/>
          <a:p>
            <a:r>
              <a:rPr lang="en-US" sz="1600" dirty="0">
                <a:latin typeface="Calibri" panose="020F0502020204030204" pitchFamily="34" charset="0"/>
                <a:ea typeface="ＭＳ Ｐゴシック" pitchFamily="48" charset="-128"/>
                <a:cs typeface="ＭＳ Ｐゴシック"/>
              </a:rPr>
              <a:t>Kathrine Switzer 75</a:t>
            </a:r>
          </a:p>
        </p:txBody>
      </p:sp>
      <p:sp>
        <p:nvSpPr>
          <p:cNvPr id="18" name="Rectangle 17"/>
          <p:cNvSpPr/>
          <p:nvPr/>
        </p:nvSpPr>
        <p:spPr>
          <a:xfrm>
            <a:off x="8750758" y="4730378"/>
            <a:ext cx="2669705" cy="338554"/>
          </a:xfrm>
          <a:prstGeom prst="rect">
            <a:avLst/>
          </a:prstGeom>
        </p:spPr>
        <p:txBody>
          <a:bodyPr wrap="none">
            <a:spAutoFit/>
          </a:bodyPr>
          <a:lstStyle/>
          <a:p>
            <a:r>
              <a:rPr lang="en-US" sz="1600" dirty="0">
                <a:latin typeface="Calibri" panose="020F0502020204030204" pitchFamily="34" charset="0"/>
                <a:ea typeface="ＭＳ Ｐゴシック" pitchFamily="48" charset="-128"/>
                <a:cs typeface="ＭＳ Ｐゴシック"/>
              </a:rPr>
              <a:t>Julia 'Hurricane' Hawkins 107</a:t>
            </a:r>
          </a:p>
        </p:txBody>
      </p:sp>
      <p:sp>
        <p:nvSpPr>
          <p:cNvPr id="2" name="Title 1">
            <a:extLst>
              <a:ext uri="{FF2B5EF4-FFF2-40B4-BE49-F238E27FC236}">
                <a16:creationId xmlns:a16="http://schemas.microsoft.com/office/drawing/2014/main" id="{8E38FEB2-7E15-34F1-481C-ACF434D75BF4}"/>
              </a:ext>
            </a:extLst>
          </p:cNvPr>
          <p:cNvSpPr>
            <a:spLocks noGrp="1"/>
          </p:cNvSpPr>
          <p:nvPr>
            <p:ph type="title"/>
          </p:nvPr>
        </p:nvSpPr>
        <p:spPr/>
        <p:txBody>
          <a:bodyPr/>
          <a:lstStyle/>
          <a:p>
            <a:r>
              <a:rPr lang="en-US" dirty="0"/>
              <a:t>Age is just a number</a:t>
            </a:r>
          </a:p>
        </p:txBody>
      </p:sp>
    </p:spTree>
    <p:extLst>
      <p:ext uri="{BB962C8B-B14F-4D97-AF65-F5344CB8AC3E}">
        <p14:creationId xmlns:p14="http://schemas.microsoft.com/office/powerpoint/2010/main" val="156846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50720" y="1005841"/>
            <a:ext cx="7997585" cy="954107"/>
          </a:xfrm>
          <a:prstGeom prst="rect">
            <a:avLst/>
          </a:prstGeom>
          <a:noFill/>
        </p:spPr>
        <p:txBody>
          <a:bodyPr wrap="square" rtlCol="0">
            <a:spAutoFit/>
          </a:bodyPr>
          <a:lstStyle/>
          <a:p>
            <a:r>
              <a:rPr lang="en-US" sz="2800" b="0" dirty="0">
                <a:solidFill>
                  <a:srgbClr val="000000"/>
                </a:solidFill>
                <a:latin typeface="Calibri" panose="020F0502020204030204" pitchFamily="34" charset="0"/>
              </a:rPr>
              <a:t>Likelihood that one or both partners age 65 will survive to at least age 92</a:t>
            </a:r>
          </a:p>
        </p:txBody>
      </p:sp>
      <p:sp>
        <p:nvSpPr>
          <p:cNvPr id="7" name="Rectangle 6"/>
          <p:cNvSpPr/>
          <p:nvPr/>
        </p:nvSpPr>
        <p:spPr>
          <a:xfrm>
            <a:off x="1950720" y="5876011"/>
            <a:ext cx="5785585" cy="215444"/>
          </a:xfrm>
          <a:prstGeom prst="rect">
            <a:avLst/>
          </a:prstGeom>
        </p:spPr>
        <p:txBody>
          <a:bodyPr wrap="square">
            <a:spAutoFit/>
          </a:bodyPr>
          <a:lstStyle/>
          <a:p>
            <a:r>
              <a:rPr lang="en-US" sz="800" b="0" dirty="0">
                <a:latin typeface="Calibri" panose="020F0502020204030204" pitchFamily="34" charset="0"/>
              </a:rPr>
              <a:t>Source: How Much Do You Need for Retirement if You Live to Be 100?, newretirement.com, 6/20</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7547" y="2596686"/>
            <a:ext cx="7335129" cy="2858031"/>
          </a:xfrm>
          <a:prstGeom prst="rect">
            <a:avLst/>
          </a:prstGeom>
        </p:spPr>
      </p:pic>
      <p:sp>
        <p:nvSpPr>
          <p:cNvPr id="2" name="Title 1">
            <a:extLst>
              <a:ext uri="{FF2B5EF4-FFF2-40B4-BE49-F238E27FC236}">
                <a16:creationId xmlns:a16="http://schemas.microsoft.com/office/drawing/2014/main" id="{29BB7BB9-767D-DABD-76D0-EE54C163F784}"/>
              </a:ext>
            </a:extLst>
          </p:cNvPr>
          <p:cNvSpPr>
            <a:spLocks noGrp="1"/>
          </p:cNvSpPr>
          <p:nvPr>
            <p:ph type="title"/>
          </p:nvPr>
        </p:nvSpPr>
        <p:spPr/>
        <p:txBody>
          <a:bodyPr/>
          <a:lstStyle/>
          <a:p>
            <a:r>
              <a:rPr lang="en-US" dirty="0"/>
              <a:t>Longevity</a:t>
            </a:r>
          </a:p>
        </p:txBody>
      </p:sp>
    </p:spTree>
    <p:extLst>
      <p:ext uri="{BB962C8B-B14F-4D97-AF65-F5344CB8AC3E}">
        <p14:creationId xmlns:p14="http://schemas.microsoft.com/office/powerpoint/2010/main" val="579917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79F4D8-2782-CE90-18E0-7F8D51E65D21}"/>
              </a:ext>
            </a:extLst>
          </p:cNvPr>
          <p:cNvSpPr/>
          <p:nvPr/>
        </p:nvSpPr>
        <p:spPr>
          <a:xfrm>
            <a:off x="530942" y="5781369"/>
            <a:ext cx="2610464" cy="1047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98AB123-7A30-1361-CAC1-26E5AE9E8D6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l="17519" t="18065" r="19130"/>
          <a:stretch/>
        </p:blipFill>
        <p:spPr>
          <a:xfrm>
            <a:off x="2213748" y="206477"/>
            <a:ext cx="7764504" cy="6445045"/>
          </a:xfrm>
          <a:prstGeom prst="rect">
            <a:avLst/>
          </a:prstGeom>
        </p:spPr>
      </p:pic>
      <p:cxnSp>
        <p:nvCxnSpPr>
          <p:cNvPr id="5" name="Straight Connector 4">
            <a:extLst>
              <a:ext uri="{FF2B5EF4-FFF2-40B4-BE49-F238E27FC236}">
                <a16:creationId xmlns:a16="http://schemas.microsoft.com/office/drawing/2014/main" id="{0810D5EF-AE0C-1CD4-A167-AF6489F98191}"/>
              </a:ext>
            </a:extLst>
          </p:cNvPr>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6" name="Footer Placeholder 9">
            <a:extLst>
              <a:ext uri="{FF2B5EF4-FFF2-40B4-BE49-F238E27FC236}">
                <a16:creationId xmlns:a16="http://schemas.microsoft.com/office/drawing/2014/main" id="{F1AFCBEA-B6B6-5828-3DFB-B875C7FA508F}"/>
              </a:ext>
            </a:extLst>
          </p:cNvPr>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
        <p:nvSpPr>
          <p:cNvPr id="7" name="Slide Number Placeholder 10">
            <a:extLst>
              <a:ext uri="{FF2B5EF4-FFF2-40B4-BE49-F238E27FC236}">
                <a16:creationId xmlns:a16="http://schemas.microsoft.com/office/drawing/2014/main" id="{DDF79CF1-A7E7-A01C-BF34-56796F126067}"/>
              </a:ext>
            </a:extLst>
          </p:cNvPr>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rgbClr val="263746"/>
                </a:solidFill>
                <a:latin typeface="Arial" panose="020B0604020202020204" pitchFamily="34" charset="0"/>
                <a:cs typeface="Arial" panose="020B0604020202020204" pitchFamily="34" charset="0"/>
              </a:rPr>
              <a:pPr/>
              <a:t>7</a:t>
            </a:fld>
            <a:endParaRPr lang="en-US" sz="900" dirty="0">
              <a:solidFill>
                <a:srgbClr val="263746"/>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6BD790F-11EB-5155-B78F-2A9D55AB6385}"/>
              </a:ext>
            </a:extLst>
          </p:cNvPr>
          <p:cNvSpPr>
            <a:spLocks noGrp="1"/>
          </p:cNvSpPr>
          <p:nvPr>
            <p:ph type="title"/>
          </p:nvPr>
        </p:nvSpPr>
        <p:spPr/>
        <p:txBody>
          <a:bodyPr/>
          <a:lstStyle/>
          <a:p>
            <a:r>
              <a:rPr lang="en-US" dirty="0"/>
              <a:t>Savings Gap</a:t>
            </a:r>
          </a:p>
        </p:txBody>
      </p:sp>
    </p:spTree>
    <p:extLst>
      <p:ext uri="{BB962C8B-B14F-4D97-AF65-F5344CB8AC3E}">
        <p14:creationId xmlns:p14="http://schemas.microsoft.com/office/powerpoint/2010/main" val="3267569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7B49F9-BD40-6A41-B59C-40545B1370D2}"/>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Lst>
          </a:blip>
          <a:srcRect l="19745" t="17205" r="21204"/>
          <a:stretch/>
        </p:blipFill>
        <p:spPr>
          <a:xfrm>
            <a:off x="3063240" y="1310640"/>
            <a:ext cx="6614160" cy="4957424"/>
          </a:xfrm>
          <a:prstGeom prst="rect">
            <a:avLst/>
          </a:prstGeom>
        </p:spPr>
      </p:pic>
      <p:sp>
        <p:nvSpPr>
          <p:cNvPr id="4" name="Title 3">
            <a:extLst>
              <a:ext uri="{FF2B5EF4-FFF2-40B4-BE49-F238E27FC236}">
                <a16:creationId xmlns:a16="http://schemas.microsoft.com/office/drawing/2014/main" id="{3EC56CAB-5A85-450A-5BBC-3BE8383BDEE1}"/>
              </a:ext>
            </a:extLst>
          </p:cNvPr>
          <p:cNvSpPr>
            <a:spLocks noGrp="1"/>
          </p:cNvSpPr>
          <p:nvPr>
            <p:ph type="title"/>
          </p:nvPr>
        </p:nvSpPr>
        <p:spPr/>
        <p:txBody>
          <a:bodyPr/>
          <a:lstStyle/>
          <a:p>
            <a:r>
              <a:rPr lang="en-US" dirty="0"/>
              <a:t>Gender Gaps and Shortfalls</a:t>
            </a:r>
          </a:p>
        </p:txBody>
      </p:sp>
    </p:spTree>
    <p:extLst>
      <p:ext uri="{BB962C8B-B14F-4D97-AF65-F5344CB8AC3E}">
        <p14:creationId xmlns:p14="http://schemas.microsoft.com/office/powerpoint/2010/main" val="1959858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DF76-FE8C-43BC-1F9B-09BCE4B9E82C}"/>
              </a:ext>
            </a:extLst>
          </p:cNvPr>
          <p:cNvSpPr txBox="1">
            <a:spLocks/>
          </p:cNvSpPr>
          <p:nvPr/>
        </p:nvSpPr>
        <p:spPr>
          <a:xfrm>
            <a:off x="600456" y="505218"/>
            <a:ext cx="9523847" cy="671116"/>
          </a:xfrm>
          <a:prstGeom prst="rect">
            <a:avLst/>
          </a:prstGeom>
        </p:spPr>
        <p:txBody>
          <a:bodyPr>
            <a:noAutofit/>
          </a:bodyPr>
          <a:lstStyle>
            <a:lvl1pPr algn="l" defTabSz="914400" rtl="0" eaLnBrk="1" latinLnBrk="0" hangingPunct="1">
              <a:lnSpc>
                <a:spcPct val="90000"/>
              </a:lnSpc>
              <a:spcBef>
                <a:spcPct val="0"/>
              </a:spcBef>
              <a:buNone/>
              <a:defRPr sz="3000" b="0" i="0" kern="120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dirty="0"/>
              <a:t>Save Early</a:t>
            </a:r>
          </a:p>
        </p:txBody>
      </p:sp>
      <p:cxnSp>
        <p:nvCxnSpPr>
          <p:cNvPr id="3" name="Straight Connector 2">
            <a:extLst>
              <a:ext uri="{FF2B5EF4-FFF2-40B4-BE49-F238E27FC236}">
                <a16:creationId xmlns:a16="http://schemas.microsoft.com/office/drawing/2014/main" id="{60DE0741-8B9F-F237-AED6-C0E1F154532A}"/>
              </a:ext>
            </a:extLst>
          </p:cNvPr>
          <p:cNvCxnSpPr/>
          <p:nvPr/>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graphicFrame>
        <p:nvGraphicFramePr>
          <p:cNvPr id="6" name="Table 5">
            <a:extLst>
              <a:ext uri="{FF2B5EF4-FFF2-40B4-BE49-F238E27FC236}">
                <a16:creationId xmlns:a16="http://schemas.microsoft.com/office/drawing/2014/main" id="{62B1D155-4A9F-4993-032B-45024F050361}"/>
              </a:ext>
            </a:extLst>
          </p:cNvPr>
          <p:cNvGraphicFramePr>
            <a:graphicFrameLocks noGrp="1"/>
          </p:cNvGraphicFramePr>
          <p:nvPr>
            <p:extLst>
              <p:ext uri="{D42A27DB-BD31-4B8C-83A1-F6EECF244321}">
                <p14:modId xmlns:p14="http://schemas.microsoft.com/office/powerpoint/2010/main" val="3599743238"/>
              </p:ext>
            </p:extLst>
          </p:nvPr>
        </p:nvGraphicFramePr>
        <p:xfrm>
          <a:off x="600456" y="1943782"/>
          <a:ext cx="11591544" cy="2539722"/>
        </p:xfrm>
        <a:graphic>
          <a:graphicData uri="http://schemas.openxmlformats.org/drawingml/2006/table">
            <a:tbl>
              <a:tblPr firstRow="1" bandRow="1">
                <a:tableStyleId>{5C22544A-7EE6-4342-B048-85BDC9FD1C3A}</a:tableStyleId>
              </a:tblPr>
              <a:tblGrid>
                <a:gridCol w="11591544">
                  <a:extLst>
                    <a:ext uri="{9D8B030D-6E8A-4147-A177-3AD203B41FA5}">
                      <a16:colId xmlns:a16="http://schemas.microsoft.com/office/drawing/2014/main" val="2398189033"/>
                    </a:ext>
                  </a:extLst>
                </a:gridCol>
              </a:tblGrid>
              <a:tr h="846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678D5"/>
                          </a:solidFill>
                          <a:latin typeface="Arial Black" panose="020B0604020202020204" pitchFamily="34" charset="0"/>
                          <a:ea typeface="Helvetica" charset="0"/>
                          <a:cs typeface="Arial Black" panose="020B0604020202020204" pitchFamily="34" charset="0"/>
                        </a:rPr>
                        <a:t>Save aggressively </a:t>
                      </a:r>
                      <a:r>
                        <a:rPr lang="en-US" b="0" dirty="0">
                          <a:solidFill>
                            <a:srgbClr val="273845"/>
                          </a:solidFill>
                          <a:latin typeface="Helvetica" charset="0"/>
                          <a:ea typeface="Helvetica" charset="0"/>
                          <a:cs typeface="Helvetica" charset="0"/>
                        </a:rPr>
                        <a:t>during your early career to prep for future breaks</a:t>
                      </a:r>
                    </a:p>
                  </a:txBody>
                  <a:tcPr marL="182880" anchor="ctr">
                    <a:lnB w="12700" cap="flat" cmpd="sng" algn="ctr">
                      <a:solidFill>
                        <a:srgbClr val="F3B921"/>
                      </a:solidFill>
                      <a:prstDash val="solid"/>
                      <a:round/>
                      <a:headEnd type="none" w="med" len="med"/>
                      <a:tailEnd type="none" w="med" len="med"/>
                    </a:lnB>
                    <a:solidFill>
                      <a:schemeClr val="bg1"/>
                    </a:solidFill>
                  </a:tcPr>
                </a:tc>
                <a:extLst>
                  <a:ext uri="{0D108BD9-81ED-4DB2-BD59-A6C34878D82A}">
                    <a16:rowId xmlns:a16="http://schemas.microsoft.com/office/drawing/2014/main" val="630494725"/>
                  </a:ext>
                </a:extLst>
              </a:tr>
              <a:tr h="846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charset="0"/>
                          <a:ea typeface="Helvetica" charset="0"/>
                          <a:cs typeface="Helvetica" charset="0"/>
                        </a:rPr>
                        <a:t>Build your future retirement savings </a:t>
                      </a:r>
                      <a:r>
                        <a:rPr lang="en-US" b="1" i="0" dirty="0">
                          <a:solidFill>
                            <a:srgbClr val="0678D5"/>
                          </a:solidFill>
                          <a:latin typeface="Arial Black" panose="020B0604020202020204" pitchFamily="34" charset="0"/>
                          <a:ea typeface="Helvetica" charset="0"/>
                          <a:cs typeface="Arial Black" panose="020B0604020202020204" pitchFamily="34" charset="0"/>
                        </a:rPr>
                        <a:t>before the kids’ college funds</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solidFill>
                      <a:schemeClr val="bg1"/>
                    </a:solidFill>
                  </a:tcPr>
                </a:tc>
                <a:extLst>
                  <a:ext uri="{0D108BD9-81ED-4DB2-BD59-A6C34878D82A}">
                    <a16:rowId xmlns:a16="http://schemas.microsoft.com/office/drawing/2014/main" val="3470985412"/>
                  </a:ext>
                </a:extLst>
              </a:tr>
              <a:tr h="846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678D5"/>
                          </a:solidFill>
                          <a:latin typeface="Arial Black" panose="020B0604020202020204" pitchFamily="34" charset="0"/>
                          <a:ea typeface="Helvetica" charset="0"/>
                          <a:cs typeface="Arial Black" panose="020B0604020202020204" pitchFamily="34" charset="0"/>
                        </a:rPr>
                        <a:t>Save in an IRA </a:t>
                      </a:r>
                      <a:r>
                        <a:rPr lang="en-US" dirty="0">
                          <a:latin typeface="Helvetica" charset="0"/>
                          <a:ea typeface="Helvetica" charset="0"/>
                          <a:cs typeface="Helvetica" charset="0"/>
                        </a:rPr>
                        <a:t>even if you take a break from your career</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solidFill>
                      <a:schemeClr val="bg1"/>
                    </a:solidFill>
                  </a:tcPr>
                </a:tc>
                <a:extLst>
                  <a:ext uri="{0D108BD9-81ED-4DB2-BD59-A6C34878D82A}">
                    <a16:rowId xmlns:a16="http://schemas.microsoft.com/office/drawing/2014/main" val="2495328154"/>
                  </a:ext>
                </a:extLst>
              </a:tr>
            </a:tbl>
          </a:graphicData>
        </a:graphic>
      </p:graphicFrame>
    </p:spTree>
    <p:extLst>
      <p:ext uri="{BB962C8B-B14F-4D97-AF65-F5344CB8AC3E}">
        <p14:creationId xmlns:p14="http://schemas.microsoft.com/office/powerpoint/2010/main" val="2062234649"/>
      </p:ext>
    </p:extLst>
  </p:cSld>
  <p:clrMapOvr>
    <a:masterClrMapping/>
  </p:clrMapOvr>
</p:sld>
</file>

<file path=ppt/theme/theme1.xml><?xml version="1.0" encoding="utf-8"?>
<a:theme xmlns:a="http://schemas.openxmlformats.org/drawingml/2006/main" name="HUB-7609 HUB Template_2017-wide">
  <a:themeElements>
    <a:clrScheme name="HUB">
      <a:dk1>
        <a:srgbClr val="203747"/>
      </a:dk1>
      <a:lt1>
        <a:srgbClr val="FFFFFF"/>
      </a:lt1>
      <a:dk2>
        <a:srgbClr val="0678D5"/>
      </a:dk2>
      <a:lt2>
        <a:srgbClr val="E3E3E3"/>
      </a:lt2>
      <a:accent1>
        <a:srgbClr val="385163"/>
      </a:accent1>
      <a:accent2>
        <a:srgbClr val="F3B920"/>
      </a:accent2>
      <a:accent3>
        <a:srgbClr val="00AEEF"/>
      </a:accent3>
      <a:accent4>
        <a:srgbClr val="3DBD3D"/>
      </a:accent4>
      <a:accent5>
        <a:srgbClr val="0061AF"/>
      </a:accent5>
      <a:accent6>
        <a:srgbClr val="0070B3"/>
      </a:accent6>
      <a:hlink>
        <a:srgbClr val="0578D4"/>
      </a:hlink>
      <a:folHlink>
        <a:srgbClr val="181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a:latin typeface="Helvetica" charset="0"/>
            <a:ea typeface="Helvetica" charset="0"/>
            <a:cs typeface="Helvetica" charset="0"/>
          </a:defRPr>
        </a:defPPr>
      </a:lstStyle>
    </a:txDef>
  </a:objectDefaults>
  <a:extraClrSchemeLst/>
  <a:extLst>
    <a:ext uri="{05A4C25C-085E-4340-85A3-A5531E510DB2}">
      <thm15:themeFamily xmlns:thm15="http://schemas.microsoft.com/office/thememl/2012/main" name="HUB-7609 HUB Template_2017-wide" id="{BDEA47C7-4740-2643-A38E-C5DA31673022}" vid="{28699769-3FC1-2641-9740-BEF621D15A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llExternalAdhocVariableMappings/>
</file>

<file path=customXml/item10.xml><?xml version="1.0" encoding="utf-8"?>
<VariableList UniqueId="2b4925e2-e28d-426a-8040-466e6f075315" Name="System" ContentType="XML" MajorVersion="0" MinorVersion="1" isLocalCopy="False" IsBaseObject="False" DataSourceId="47047a0a-652c-4b74-8987-e9e820bb6e0f" DataSourceMajorVersion="0" DataSourceMinorVersion="1"/>
</file>

<file path=customXml/item2.xml><?xml version="1.0" encoding="utf-8"?>
<VariableList UniqueId="deb84411-b7ca-45af-a442-fd80cbd7daf5" Name="AD_HOC" ContentType="XML" MajorVersion="0" MinorVersion="1" isLocalCopy="False" IsBaseObject="False" DataSourceId="8e453261-4cc9-4865-b06e-fee7ea513f90" DataSourceMajorVersion="0" DataSourceMinorVersion="1"/>
</file>

<file path=customXml/item3.xml><?xml version="1.0" encoding="utf-8"?>
<p:properties xmlns:p="http://schemas.microsoft.com/office/2006/metadata/properties" xmlns:xsi="http://www.w3.org/2001/XMLSchema-instance" xmlns:pc="http://schemas.microsoft.com/office/infopath/2007/PartnerControls">
  <documentManagement>
    <SharedWithUsers xmlns="8523a9fe-24b3-4fba-b4b4-99549620bb68">
      <UserInfo>
        <DisplayName>Duncan, Latonya</DisplayName>
        <AccountId>43</AccountId>
        <AccountType/>
      </UserInfo>
    </SharedWithUsers>
    <TaxCatchAll xmlns="8523a9fe-24b3-4fba-b4b4-99549620bb68" xsi:nil="true"/>
    <lcf76f155ced4ddcb4097134ff3c332f xmlns="42d80b5b-9166-41de-9abd-a7089d0244a6">
      <Terms xmlns="http://schemas.microsoft.com/office/infopath/2007/PartnerControls"/>
    </lcf76f155ced4ddcb4097134ff3c332f>
  </documentManagement>
</p:properties>
</file>

<file path=customXml/item4.xml><?xml version="1.0" encoding="utf-8"?>
<VariableList UniqueId="64bf7f84-8395-4cae-8b33-39bcb1392ec9" Name="Computed" ContentType="XML" MajorVersion="0" MinorVersion="1" isLocalCopy="False" IsBaseObject="False" DataSourceId="9945d2c0-c957-4b14-899b-54fcbca676f5" DataSourceMajorVersion="0" DataSourceMinorVersion="1"/>
</file>

<file path=customXml/item5.xml><?xml version="1.0" encoding="utf-8"?>
<VariableListDefinition name="System" displayName="System" id="2b4925e2-e28d-426a-8040-466e6f075315" isdomainofvalue="False" dataSourceId="47047a0a-652c-4b74-8987-e9e820bb6e0f"/>
</file>

<file path=customXml/item6.xml><?xml version="1.0" encoding="utf-8"?>
<VariableListDefinition name="AD_HOC" displayName="AD_HOC" id="deb84411-b7ca-45af-a442-fd80cbd7daf5" isdomainofvalue="False" dataSourceId="8e453261-4cc9-4865-b06e-fee7ea513f90"/>
</file>

<file path=customXml/item7.xml><?xml version="1.0" encoding="utf-8"?>
<VariableListDefinition name="Computed" displayName="Computed" id="64bf7f84-8395-4cae-8b33-39bcb1392ec9" isdomainofvalue="False" dataSourceId="9945d2c0-c957-4b14-899b-54fcbca676f5"/>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5" ma:contentTypeDescription="Create a new document." ma:contentTypeScope="" ma:versionID="b5fa590b7f45a361efbe31527972df3a">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b01e48d6b3b521a7505fc0082122531f"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B84A38-5E9B-4541-B9AA-BFA5255FC1DD}">
  <ds:schemaRefs/>
</ds:datastoreItem>
</file>

<file path=customXml/itemProps10.xml><?xml version="1.0" encoding="utf-8"?>
<ds:datastoreItem xmlns:ds="http://schemas.openxmlformats.org/officeDocument/2006/customXml" ds:itemID="{59E20043-730C-435C-9A03-9BFE77AC3161}">
  <ds:schemaRefs/>
</ds:datastoreItem>
</file>

<file path=customXml/itemProps2.xml><?xml version="1.0" encoding="utf-8"?>
<ds:datastoreItem xmlns:ds="http://schemas.openxmlformats.org/officeDocument/2006/customXml" ds:itemID="{992CB59F-DA52-43D2-A3B4-81080369394D}">
  <ds:schemaRefs/>
</ds:datastoreItem>
</file>

<file path=customXml/itemProps3.xml><?xml version="1.0" encoding="utf-8"?>
<ds:datastoreItem xmlns:ds="http://schemas.openxmlformats.org/officeDocument/2006/customXml" ds:itemID="{AFEF1D08-7E75-4213-92C5-2D35E418725C}">
  <ds:schemaRefs>
    <ds:schemaRef ds:uri="http://schemas.microsoft.com/office/2006/documentManagement/types"/>
    <ds:schemaRef ds:uri="f6c240a9-2148-4cc6-a21a-65d0e4db11cd"/>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metadata/properties"/>
    <ds:schemaRef ds:uri="5cb1a6b3-fcd6-4798-baf3-1cf8f5ce7596"/>
    <ds:schemaRef ds:uri="http://www.w3.org/XML/1998/namespace"/>
    <ds:schemaRef ds:uri="http://purl.org/dc/dcmitype/"/>
    <ds:schemaRef ds:uri="2a6abd2b-8148-46f1-ba17-677ad1ee7f97"/>
    <ds:schemaRef ds:uri="f895ab2b-a110-4aff-a6bd-6ecd18354832"/>
    <ds:schemaRef ds:uri="270b797e-fccc-4071-8a56-c80792c959a8"/>
  </ds:schemaRefs>
</ds:datastoreItem>
</file>

<file path=customXml/itemProps4.xml><?xml version="1.0" encoding="utf-8"?>
<ds:datastoreItem xmlns:ds="http://schemas.openxmlformats.org/officeDocument/2006/customXml" ds:itemID="{8D375545-4A9D-4DAD-90FC-AA396AF367E3}">
  <ds:schemaRefs/>
</ds:datastoreItem>
</file>

<file path=customXml/itemProps5.xml><?xml version="1.0" encoding="utf-8"?>
<ds:datastoreItem xmlns:ds="http://schemas.openxmlformats.org/officeDocument/2006/customXml" ds:itemID="{BCB364E1-E033-4409-A67B-BC9A7FAD7576}">
  <ds:schemaRefs/>
</ds:datastoreItem>
</file>

<file path=customXml/itemProps6.xml><?xml version="1.0" encoding="utf-8"?>
<ds:datastoreItem xmlns:ds="http://schemas.openxmlformats.org/officeDocument/2006/customXml" ds:itemID="{7ADFA281-3E96-4E9F-947B-634FB1322DEC}">
  <ds:schemaRefs/>
</ds:datastoreItem>
</file>

<file path=customXml/itemProps7.xml><?xml version="1.0" encoding="utf-8"?>
<ds:datastoreItem xmlns:ds="http://schemas.openxmlformats.org/officeDocument/2006/customXml" ds:itemID="{367F8DE4-374C-4FD1-BF99-70AB44023F7B}">
  <ds:schemaRefs/>
</ds:datastoreItem>
</file>

<file path=customXml/itemProps8.xml><?xml version="1.0" encoding="utf-8"?>
<ds:datastoreItem xmlns:ds="http://schemas.openxmlformats.org/officeDocument/2006/customXml" ds:itemID="{6307941F-E30B-4B70-A193-494B651BFA54}">
  <ds:schemaRefs>
    <ds:schemaRef ds:uri="http://schemas.microsoft.com/sharepoint/v3/contenttype/forms"/>
  </ds:schemaRefs>
</ds:datastoreItem>
</file>

<file path=customXml/itemProps9.xml><?xml version="1.0" encoding="utf-8"?>
<ds:datastoreItem xmlns:ds="http://schemas.openxmlformats.org/officeDocument/2006/customXml" ds:itemID="{19782F0E-1741-43DE-8BA9-9C9B25E3F317}"/>
</file>

<file path=docProps/app.xml><?xml version="1.0" encoding="utf-8"?>
<Properties xmlns="http://schemas.openxmlformats.org/officeDocument/2006/extended-properties" xmlns:vt="http://schemas.openxmlformats.org/officeDocument/2006/docPropsVTypes">
  <Template/>
  <TotalTime>28497</TotalTime>
  <Words>8418</Words>
  <Application>Microsoft Office PowerPoint</Application>
  <PresentationFormat>Widescreen</PresentationFormat>
  <Paragraphs>413</Paragraphs>
  <Slides>40</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ＭＳ Ｐゴシック</vt:lpstr>
      <vt:lpstr>Arial</vt:lpstr>
      <vt:lpstr>Arial Black</vt:lpstr>
      <vt:lpstr>Calibri</vt:lpstr>
      <vt:lpstr>ff-dagny-web-pro</vt:lpstr>
      <vt:lpstr>Georgia</vt:lpstr>
      <vt:lpstr>Helvetica</vt:lpstr>
      <vt:lpstr>Open Sans</vt:lpstr>
      <vt:lpstr>Wingdings</vt:lpstr>
      <vt:lpstr>HUB-7609 HUB Template_2017-wide</vt:lpstr>
      <vt:lpstr>Money Talks: Multigenerational Financial Planning  </vt:lpstr>
      <vt:lpstr>Your HUB Retirement and Wealth Management Team</vt:lpstr>
      <vt:lpstr>The Traditional Retirement Story</vt:lpstr>
      <vt:lpstr>The NEW Retirement Story</vt:lpstr>
      <vt:lpstr>Age is just a number</vt:lpstr>
      <vt:lpstr>Longevity</vt:lpstr>
      <vt:lpstr>Savings Gap</vt:lpstr>
      <vt:lpstr>Gender Gaps and Shortfalls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HUB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slide title here.</dc:title>
  <dc:creator>Gospo, Nancy</dc:creator>
  <cp:lastModifiedBy>Baker, Kristin</cp:lastModifiedBy>
  <cp:revision>120</cp:revision>
  <cp:lastPrinted>2022-02-08T21:15:33Z</cp:lastPrinted>
  <dcterms:created xsi:type="dcterms:W3CDTF">2017-01-06T16:33:04Z</dcterms:created>
  <dcterms:modified xsi:type="dcterms:W3CDTF">2024-05-03T16:23:42Z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0x010100981535FA25C64B429A0903DC32DD4939</vt:lpwstr>
  </property>
</Properties>
</file>