
<file path=[Content_Types].xml><?xml version="1.0" encoding="utf-8"?>
<Types xmlns="http://schemas.openxmlformats.org/package/2006/content-types">
  <Default Extension="1" ContentType="image/jpeg"/>
  <Default Extension="2"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31"/>
  </p:notesMasterIdLst>
  <p:handoutMasterIdLst>
    <p:handoutMasterId r:id="rId32"/>
  </p:handoutMasterIdLst>
  <p:sldIdLst>
    <p:sldId id="289" r:id="rId5"/>
    <p:sldId id="288" r:id="rId6"/>
    <p:sldId id="276" r:id="rId7"/>
    <p:sldId id="291" r:id="rId8"/>
    <p:sldId id="292" r:id="rId9"/>
    <p:sldId id="290" r:id="rId10"/>
    <p:sldId id="293" r:id="rId11"/>
    <p:sldId id="261" r:id="rId12"/>
    <p:sldId id="283" r:id="rId13"/>
    <p:sldId id="294" r:id="rId14"/>
    <p:sldId id="295" r:id="rId15"/>
    <p:sldId id="296" r:id="rId16"/>
    <p:sldId id="297" r:id="rId17"/>
    <p:sldId id="298" r:id="rId18"/>
    <p:sldId id="299" r:id="rId19"/>
    <p:sldId id="301" r:id="rId20"/>
    <p:sldId id="300" r:id="rId21"/>
    <p:sldId id="263" r:id="rId22"/>
    <p:sldId id="306" r:id="rId23"/>
    <p:sldId id="302" r:id="rId24"/>
    <p:sldId id="303" r:id="rId25"/>
    <p:sldId id="304" r:id="rId26"/>
    <p:sldId id="305" r:id="rId27"/>
    <p:sldId id="266" r:id="rId28"/>
    <p:sldId id="307"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79050-2869-4E2F-A010-F581F64DD641}" v="6" dt="2024-04-18T17:24:26.382"/>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94" autoAdjust="0"/>
  </p:normalViewPr>
  <p:slideViewPr>
    <p:cSldViewPr snapToGrid="0">
      <p:cViewPr varScale="1">
        <p:scale>
          <a:sx n="78" d="100"/>
          <a:sy n="78" d="100"/>
        </p:scale>
        <p:origin x="878"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M Cox" userId="fd8a2aa2bba8f690" providerId="LiveId" clId="{DD579050-2869-4E2F-A010-F581F64DD641}"/>
    <pc:docChg chg="custSel addSld modSld sldOrd">
      <pc:chgData name="GM Cox" userId="fd8a2aa2bba8f690" providerId="LiveId" clId="{DD579050-2869-4E2F-A010-F581F64DD641}" dt="2024-04-18T17:25:55.936" v="38" actId="1076"/>
      <pc:docMkLst>
        <pc:docMk/>
      </pc:docMkLst>
      <pc:sldChg chg="modSp mod">
        <pc:chgData name="GM Cox" userId="fd8a2aa2bba8f690" providerId="LiveId" clId="{DD579050-2869-4E2F-A010-F581F64DD641}" dt="2024-04-18T17:21:08.073" v="14" actId="27636"/>
        <pc:sldMkLst>
          <pc:docMk/>
          <pc:sldMk cId="643777997" sldId="266"/>
        </pc:sldMkLst>
        <pc:spChg chg="mod">
          <ac:chgData name="GM Cox" userId="fd8a2aa2bba8f690" providerId="LiveId" clId="{DD579050-2869-4E2F-A010-F581F64DD641}" dt="2024-04-18T17:21:08.073" v="14" actId="27636"/>
          <ac:spMkLst>
            <pc:docMk/>
            <pc:sldMk cId="643777997" sldId="266"/>
            <ac:spMk id="3" creationId="{05948542-FCE1-3AE6-C6C9-17975609DF70}"/>
          </ac:spMkLst>
        </pc:spChg>
        <pc:picChg chg="mod">
          <ac:chgData name="GM Cox" userId="fd8a2aa2bba8f690" providerId="LiveId" clId="{DD579050-2869-4E2F-A010-F581F64DD641}" dt="2024-04-18T17:21:00.533" v="12" actId="1076"/>
          <ac:picMkLst>
            <pc:docMk/>
            <pc:sldMk cId="643777997" sldId="266"/>
            <ac:picMk id="6" creationId="{8F45834E-B831-E75F-ED6E-FDA8DDB0DA9A}"/>
          </ac:picMkLst>
        </pc:picChg>
      </pc:sldChg>
      <pc:sldChg chg="modSp mod">
        <pc:chgData name="GM Cox" userId="fd8a2aa2bba8f690" providerId="LiveId" clId="{DD579050-2869-4E2F-A010-F581F64DD641}" dt="2024-04-18T17:25:55.936" v="38" actId="1076"/>
        <pc:sldMkLst>
          <pc:docMk/>
          <pc:sldMk cId="113039216" sldId="305"/>
        </pc:sldMkLst>
        <pc:spChg chg="mod">
          <ac:chgData name="GM Cox" userId="fd8a2aa2bba8f690" providerId="LiveId" clId="{DD579050-2869-4E2F-A010-F581F64DD641}" dt="2024-04-18T17:25:55.936" v="38" actId="1076"/>
          <ac:spMkLst>
            <pc:docMk/>
            <pc:sldMk cId="113039216" sldId="305"/>
            <ac:spMk id="3" creationId="{72446868-83F0-CEEF-5E60-6D55C93B523F}"/>
          </ac:spMkLst>
        </pc:spChg>
      </pc:sldChg>
      <pc:sldChg chg="delSp modSp add mod ord modAnim">
        <pc:chgData name="GM Cox" userId="fd8a2aa2bba8f690" providerId="LiveId" clId="{DD579050-2869-4E2F-A010-F581F64DD641}" dt="2024-04-18T17:24:26.382" v="37" actId="2711"/>
        <pc:sldMkLst>
          <pc:docMk/>
          <pc:sldMk cId="2759617657" sldId="307"/>
        </pc:sldMkLst>
        <pc:spChg chg="del mod">
          <ac:chgData name="GM Cox" userId="fd8a2aa2bba8f690" providerId="LiveId" clId="{DD579050-2869-4E2F-A010-F581F64DD641}" dt="2024-04-18T17:22:46.707" v="30" actId="21"/>
          <ac:spMkLst>
            <pc:docMk/>
            <pc:sldMk cId="2759617657" sldId="307"/>
            <ac:spMk id="2" creationId="{AB581004-04B6-2D14-B087-F16A8B161FBE}"/>
          </ac:spMkLst>
        </pc:spChg>
        <pc:spChg chg="mod">
          <ac:chgData name="GM Cox" userId="fd8a2aa2bba8f690" providerId="LiveId" clId="{DD579050-2869-4E2F-A010-F581F64DD641}" dt="2024-04-18T17:24:26.382" v="37" actId="2711"/>
          <ac:spMkLst>
            <pc:docMk/>
            <pc:sldMk cId="2759617657" sldId="307"/>
            <ac:spMk id="3" creationId="{D4CFD238-473F-B55F-A0C2-02FC2E9C7927}"/>
          </ac:spMkLst>
        </pc:spChg>
        <pc:spChg chg="del mod">
          <ac:chgData name="GM Cox" userId="fd8a2aa2bba8f690" providerId="LiveId" clId="{DD579050-2869-4E2F-A010-F581F64DD641}" dt="2024-04-18T17:24:13.466" v="36" actId="14826"/>
          <ac:spMkLst>
            <pc:docMk/>
            <pc:sldMk cId="2759617657" sldId="307"/>
            <ac:spMk id="7" creationId="{FCE4063A-C1EB-C8C1-7267-6CF9311B96B4}"/>
          </ac:spMkLst>
        </pc:spChg>
        <pc:picChg chg="mod">
          <ac:chgData name="GM Cox" userId="fd8a2aa2bba8f690" providerId="LiveId" clId="{DD579050-2869-4E2F-A010-F581F64DD641}" dt="2024-04-18T17:24:13.466" v="36" actId="14826"/>
          <ac:picMkLst>
            <pc:docMk/>
            <pc:sldMk cId="2759617657" sldId="307"/>
            <ac:picMk id="6" creationId="{78B40A46-3F33-14DA-0840-EE5A36AC18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4/23/2024</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4/23/2024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dirty="0"/>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dirty="0"/>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20</a:t>
            </a:fld>
            <a:endParaRPr lang="en-US" dirty="0"/>
          </a:p>
        </p:txBody>
      </p:sp>
    </p:spTree>
    <p:extLst>
      <p:ext uri="{BB962C8B-B14F-4D97-AF65-F5344CB8AC3E}">
        <p14:creationId xmlns:p14="http://schemas.microsoft.com/office/powerpoint/2010/main" val="366615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23</a:t>
            </a:fld>
            <a:endParaRPr lang="en-US" dirty="0"/>
          </a:p>
        </p:txBody>
      </p:sp>
    </p:spTree>
    <p:extLst>
      <p:ext uri="{BB962C8B-B14F-4D97-AF65-F5344CB8AC3E}">
        <p14:creationId xmlns:p14="http://schemas.microsoft.com/office/powerpoint/2010/main" val="137673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24</a:t>
            </a:fld>
            <a:endParaRPr lang="en-US" dirty="0"/>
          </a:p>
        </p:txBody>
      </p:sp>
    </p:spTree>
    <p:extLst>
      <p:ext uri="{BB962C8B-B14F-4D97-AF65-F5344CB8AC3E}">
        <p14:creationId xmlns:p14="http://schemas.microsoft.com/office/powerpoint/2010/main" val="272997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26</a:t>
            </a:fld>
            <a:endParaRPr lang="en-US" dirty="0"/>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dirty="0"/>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dirty="0"/>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dirty="0"/>
          </a:p>
        </p:txBody>
      </p:sp>
    </p:spTree>
    <p:extLst>
      <p:ext uri="{BB962C8B-B14F-4D97-AF65-F5344CB8AC3E}">
        <p14:creationId xmlns:p14="http://schemas.microsoft.com/office/powerpoint/2010/main" val="553726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dirty="0"/>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dirty="0"/>
          </a:p>
        </p:txBody>
      </p:sp>
    </p:spTree>
    <p:extLst>
      <p:ext uri="{BB962C8B-B14F-4D97-AF65-F5344CB8AC3E}">
        <p14:creationId xmlns:p14="http://schemas.microsoft.com/office/powerpoint/2010/main" val="46585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16</a:t>
            </a:fld>
            <a:endParaRPr lang="en-US" dirty="0"/>
          </a:p>
        </p:txBody>
      </p:sp>
    </p:spTree>
    <p:extLst>
      <p:ext uri="{BB962C8B-B14F-4D97-AF65-F5344CB8AC3E}">
        <p14:creationId xmlns:p14="http://schemas.microsoft.com/office/powerpoint/2010/main" val="188816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dirty="0"/>
          </a:p>
        </p:txBody>
      </p:sp>
    </p:spTree>
    <p:extLst>
      <p:ext uri="{BB962C8B-B14F-4D97-AF65-F5344CB8AC3E}">
        <p14:creationId xmlns:p14="http://schemas.microsoft.com/office/powerpoint/2010/main" val="30976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18</a:t>
            </a:fld>
            <a:endParaRPr lang="en-US" dirty="0"/>
          </a:p>
        </p:txBody>
      </p:sp>
    </p:spTree>
    <p:extLst>
      <p:ext uri="{BB962C8B-B14F-4D97-AF65-F5344CB8AC3E}">
        <p14:creationId xmlns:p14="http://schemas.microsoft.com/office/powerpoint/2010/main" val="20650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dirty="0"/>
              <a:t>Click icon to add picture</a:t>
            </a:r>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26093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dirty="0"/>
              <a:t>Click icon to add picture</a:t>
            </a:r>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dirty="0"/>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5686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518789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dirty="0"/>
              <a:t>Click icon to add picture</a:t>
            </a: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4/23/2024</a:t>
            </a:fld>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4/23/2024</a:t>
            </a:fld>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7" r:id="rId17"/>
    <p:sldLayoutId id="2147483689" r:id="rId18"/>
    <p:sldLayoutId id="2147483691" r:id="rId19"/>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loud-needs-desires-longings-705732/" TargetMode="External"/><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oplematters.in/article/technology/technology-challenge-for-great-hr-leaders-16137" TargetMode="External"/><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icserver.org/highway-signs2/g/goals.html" TargetMode="External"/><Relationship Id="rId2" Type="http://schemas.openxmlformats.org/officeDocument/2006/relationships/image" Target="../media/image11.jp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Whole_tone_scale_on_C.png" TargetMode="External"/><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designedtoinspire.com/blog/143365-role-models/" TargetMode="External"/><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iqsels.com/en/public-domain-photo-fhzza" TargetMode="External"/><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s://creativecommons.org/licenses/by-nc-nd/3.0/" TargetMode="External"/><Relationship Id="rId4" Type="http://schemas.openxmlformats.org/officeDocument/2006/relationships/hyperlink" Target="https://www.hrconnect.cl/atraccion/beneficios-y-consejos-para-perfeccionar-el-onboarding-de-tu-organizac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hyperlink" Target="https://creativecommons.org/licenses/by-nc/3.0/" TargetMode="External"/><Relationship Id="rId4" Type="http://schemas.openxmlformats.org/officeDocument/2006/relationships/hyperlink" Target="https://news.euspert.com/freelance-work-the-benefits-of-coworking-versus-homework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s://pixabay.com/en/trip-beach-friends-fun-car-30792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n/photo/1152961" TargetMode="External"/><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2"/><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www.rawpixel.com/search/be%20the%20chang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technofaq.org/posts/2017/05/be-your-customers-virtual-assistant/" TargetMode="External"/><Relationship Id="rId2" Type="http://schemas.openxmlformats.org/officeDocument/2006/relationships/image" Target="../media/image20.jpg"/><Relationship Id="rId1" Type="http://schemas.openxmlformats.org/officeDocument/2006/relationships/slideLayout" Target="../slideLayouts/slideLayout17.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debbest.com/2014/02/02/ask-dont-wait-for-feedback-in-business-and-at-work/" TargetMode="External"/><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hyperlink" Target="https://creativecommons.org/licenses/by-nc/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pxhere.com/es/photo/155077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www.flickr.com/photos/62337512@N00/395863756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publicdomainpictures.net/en/view-image.php?image=290460&amp;picture=questions-amp-answers" TargetMode="External"/><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webenglish.se/feelings-1-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text.wsu.edu/organizational-behavior/chapter/15-3-characteristics-of-organizational-culture/" TargetMode="External"/><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crowd-of-people-crowd-football-fans-1488213/" TargetMode="External"/><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20/11/the-biggest-benefits-of-employee-engagement/" TargetMode="External"/><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1"/><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rawpixel.com/search/human%20resour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p:txBody>
          <a:bodyPr/>
          <a:lstStyle/>
          <a:p>
            <a:r>
              <a:rPr lang="en-US" dirty="0"/>
              <a:t>HR’s Role in Organizational Culture</a:t>
            </a:r>
          </a:p>
        </p:txBody>
      </p:sp>
      <p:pic>
        <p:nvPicPr>
          <p:cNvPr id="7" name="Picture Placeholder 6" descr="Looking up view of a city with skyscraper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2" r="72"/>
          <a:stretch/>
        </p:blipFill>
        <p:spPr/>
      </p:pic>
      <p:sp>
        <p:nvSpPr>
          <p:cNvPr id="2" name="TextBox 1">
            <a:extLst>
              <a:ext uri="{FF2B5EF4-FFF2-40B4-BE49-F238E27FC236}">
                <a16:creationId xmlns:a16="http://schemas.microsoft.com/office/drawing/2014/main" id="{B5FB8F46-F21E-CAC2-4F0E-993768D01DCA}"/>
              </a:ext>
            </a:extLst>
          </p:cNvPr>
          <p:cNvSpPr txBox="1"/>
          <p:nvPr/>
        </p:nvSpPr>
        <p:spPr>
          <a:xfrm>
            <a:off x="734785" y="4432871"/>
            <a:ext cx="4049486" cy="1938992"/>
          </a:xfrm>
          <a:prstGeom prst="rect">
            <a:avLst/>
          </a:prstGeom>
          <a:noFill/>
        </p:spPr>
        <p:txBody>
          <a:bodyPr wrap="square" rtlCol="0">
            <a:spAutoFit/>
          </a:bodyPr>
          <a:lstStyle/>
          <a:p>
            <a:r>
              <a:rPr lang="en-US" sz="2400" dirty="0"/>
              <a:t>Dr. G. M. Cox, Chief (Ret.)</a:t>
            </a:r>
          </a:p>
          <a:p>
            <a:endParaRPr lang="en-US" sz="2400" dirty="0"/>
          </a:p>
          <a:p>
            <a:r>
              <a:rPr lang="en-US" sz="2400" dirty="0"/>
              <a:t>TMHRA Annual Conference</a:t>
            </a:r>
          </a:p>
          <a:p>
            <a:r>
              <a:rPr lang="en-US" sz="2400" dirty="0"/>
              <a:t>May 9, 2024</a:t>
            </a:r>
          </a:p>
          <a:p>
            <a:r>
              <a:rPr lang="en-US" sz="2400" dirty="0"/>
              <a:t>Denton, Texas</a:t>
            </a:r>
          </a:p>
        </p:txBody>
      </p:sp>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a:xfrm>
            <a:off x="571501" y="409074"/>
            <a:ext cx="11103428" cy="3695851"/>
          </a:xfrm>
        </p:spPr>
        <p:txBody>
          <a:bodyPr/>
          <a:lstStyle/>
          <a:p>
            <a:r>
              <a:rPr lang="en-US" sz="3600" dirty="0"/>
              <a:t>Human resources is uniquely situated</a:t>
            </a:r>
            <a:br>
              <a:rPr lang="en-US" sz="3600" dirty="0"/>
            </a:br>
            <a:br>
              <a:rPr lang="en-US" sz="3600" dirty="0"/>
            </a:br>
            <a:r>
              <a:rPr lang="en-US" sz="3600" dirty="0"/>
              <a:t>You see what is going on in the city</a:t>
            </a:r>
            <a:br>
              <a:rPr lang="en-US" sz="3600" dirty="0"/>
            </a:br>
            <a:r>
              <a:rPr lang="en-US" sz="3600" dirty="0"/>
              <a:t>You know the various interests</a:t>
            </a:r>
            <a:br>
              <a:rPr lang="en-US" sz="3600" dirty="0"/>
            </a:br>
            <a:r>
              <a:rPr lang="en-US" sz="3600" dirty="0"/>
              <a:t>you know the relative strengths and weaknesses of each unit in the city</a:t>
            </a:r>
            <a:br>
              <a:rPr lang="en-US" sz="3600" dirty="0"/>
            </a:br>
            <a:r>
              <a:rPr lang="en-US" sz="3600" dirty="0"/>
              <a:t>You have an idea of the needs</a:t>
            </a:r>
          </a:p>
        </p:txBody>
      </p:sp>
      <p:pic>
        <p:nvPicPr>
          <p:cNvPr id="5" name="Picture Placeholder 4">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6188" b="36188"/>
          <a:stretch/>
        </p:blipFill>
        <p:spPr>
          <a:xfrm>
            <a:off x="-7620" y="4523874"/>
            <a:ext cx="12207240" cy="2363968"/>
          </a:xfrm>
        </p:spPr>
      </p:pic>
    </p:spTree>
    <p:extLst>
      <p:ext uri="{BB962C8B-B14F-4D97-AF65-F5344CB8AC3E}">
        <p14:creationId xmlns:p14="http://schemas.microsoft.com/office/powerpoint/2010/main" val="178975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a:xfrm>
            <a:off x="571501" y="409074"/>
            <a:ext cx="11103428" cy="3695851"/>
          </a:xfrm>
        </p:spPr>
        <p:txBody>
          <a:bodyPr/>
          <a:lstStyle/>
          <a:p>
            <a:r>
              <a:rPr lang="en-US" sz="3600" dirty="0"/>
              <a:t>HR professionals are the go to resources for long range goals and objectives of the city related to personnel and org culture</a:t>
            </a:r>
            <a:br>
              <a:rPr lang="en-US" sz="3600" dirty="0"/>
            </a:br>
            <a:br>
              <a:rPr lang="en-US" sz="3600" dirty="0"/>
            </a:br>
            <a:endParaRPr lang="en-US" sz="3600" dirty="0"/>
          </a:p>
        </p:txBody>
      </p:sp>
      <p:pic>
        <p:nvPicPr>
          <p:cNvPr id="5" name="Picture Placeholder 4">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786" b="32786"/>
          <a:stretch/>
        </p:blipFill>
        <p:spPr>
          <a:xfrm>
            <a:off x="-7620" y="4523874"/>
            <a:ext cx="12207240" cy="2363968"/>
          </a:xfrm>
        </p:spPr>
      </p:pic>
      <p:sp>
        <p:nvSpPr>
          <p:cNvPr id="3" name="TextBox 2">
            <a:extLst>
              <a:ext uri="{FF2B5EF4-FFF2-40B4-BE49-F238E27FC236}">
                <a16:creationId xmlns:a16="http://schemas.microsoft.com/office/drawing/2014/main" id="{D77D3348-30E6-AD77-F5AA-F30AAFFB3DFE}"/>
              </a:ext>
            </a:extLst>
          </p:cNvPr>
          <p:cNvSpPr txBox="1"/>
          <p:nvPr/>
        </p:nvSpPr>
        <p:spPr>
          <a:xfrm>
            <a:off x="-7620" y="6887842"/>
            <a:ext cx="12207240" cy="230832"/>
          </a:xfrm>
          <a:prstGeom prst="rect">
            <a:avLst/>
          </a:prstGeom>
          <a:noFill/>
        </p:spPr>
        <p:txBody>
          <a:bodyPr wrap="square" rtlCol="0">
            <a:spAutoFit/>
          </a:bodyPr>
          <a:lstStyle/>
          <a:p>
            <a:r>
              <a:rPr lang="en-US" sz="900" dirty="0">
                <a:hlinkClick r:id="rId3" tooltip="https://www.peoplematters.in/article/technology/technology-challenge-for-great-hr-leaders-16137"/>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56130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a:xfrm>
            <a:off x="571501" y="409074"/>
            <a:ext cx="11103428" cy="3695851"/>
          </a:xfrm>
        </p:spPr>
        <p:txBody>
          <a:bodyPr/>
          <a:lstStyle/>
          <a:p>
            <a:r>
              <a:rPr lang="en-US" sz="3600" dirty="0"/>
              <a:t>HR professionals can assist with creating an environment where greatness happens…as a product of effort, not chance</a:t>
            </a:r>
            <a:br>
              <a:rPr lang="en-US" sz="3600" dirty="0"/>
            </a:br>
            <a:br>
              <a:rPr lang="en-US" sz="3600" dirty="0"/>
            </a:br>
            <a:endParaRPr lang="en-US" sz="3600" dirty="0"/>
          </a:p>
        </p:txBody>
      </p:sp>
      <p:pic>
        <p:nvPicPr>
          <p:cNvPr id="5" name="Picture Placeholder 4">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476" b="35476"/>
          <a:stretch/>
        </p:blipFill>
        <p:spPr>
          <a:xfrm>
            <a:off x="-7620" y="4523874"/>
            <a:ext cx="12207240" cy="2363968"/>
          </a:xfrm>
        </p:spPr>
      </p:pic>
      <p:sp>
        <p:nvSpPr>
          <p:cNvPr id="3" name="TextBox 2">
            <a:extLst>
              <a:ext uri="{FF2B5EF4-FFF2-40B4-BE49-F238E27FC236}">
                <a16:creationId xmlns:a16="http://schemas.microsoft.com/office/drawing/2014/main" id="{D77D3348-30E6-AD77-F5AA-F30AAFFB3DFE}"/>
              </a:ext>
            </a:extLst>
          </p:cNvPr>
          <p:cNvSpPr txBox="1"/>
          <p:nvPr/>
        </p:nvSpPr>
        <p:spPr>
          <a:xfrm>
            <a:off x="-7620" y="6887842"/>
            <a:ext cx="12207240" cy="230832"/>
          </a:xfrm>
          <a:prstGeom prst="rect">
            <a:avLst/>
          </a:prstGeom>
          <a:noFill/>
        </p:spPr>
        <p:txBody>
          <a:bodyPr wrap="square" rtlCol="0">
            <a:spAutoFit/>
          </a:bodyPr>
          <a:lstStyle/>
          <a:p>
            <a:r>
              <a:rPr lang="en-US" sz="900" dirty="0">
                <a:hlinkClick r:id="rId3" tooltip="https://www.picserver.org/highway-signs2/g/goal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041058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a:xfrm>
            <a:off x="571501" y="409074"/>
            <a:ext cx="11103428" cy="3695851"/>
          </a:xfrm>
        </p:spPr>
        <p:txBody>
          <a:bodyPr/>
          <a:lstStyle/>
          <a:p>
            <a:r>
              <a:rPr lang="en-US" sz="3600" dirty="0"/>
              <a:t>HR professionals are the first person most employees deal with – you set the tone and create the expectations of employees</a:t>
            </a:r>
            <a:br>
              <a:rPr lang="en-US" sz="3600" dirty="0"/>
            </a:br>
            <a:br>
              <a:rPr lang="en-US" sz="3600" dirty="0"/>
            </a:br>
            <a:endParaRPr lang="en-US" sz="3600" dirty="0"/>
          </a:p>
        </p:txBody>
      </p:sp>
      <p:pic>
        <p:nvPicPr>
          <p:cNvPr id="5" name="Picture Placeholder 4">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062" b="19062"/>
          <a:stretch/>
        </p:blipFill>
        <p:spPr>
          <a:xfrm>
            <a:off x="-7620" y="4523874"/>
            <a:ext cx="12207240" cy="2363968"/>
          </a:xfrm>
        </p:spPr>
      </p:pic>
      <p:sp>
        <p:nvSpPr>
          <p:cNvPr id="3" name="TextBox 2">
            <a:extLst>
              <a:ext uri="{FF2B5EF4-FFF2-40B4-BE49-F238E27FC236}">
                <a16:creationId xmlns:a16="http://schemas.microsoft.com/office/drawing/2014/main" id="{D77D3348-30E6-AD77-F5AA-F30AAFFB3DFE}"/>
              </a:ext>
            </a:extLst>
          </p:cNvPr>
          <p:cNvSpPr txBox="1"/>
          <p:nvPr/>
        </p:nvSpPr>
        <p:spPr>
          <a:xfrm>
            <a:off x="-7620" y="6887842"/>
            <a:ext cx="12207240" cy="230832"/>
          </a:xfrm>
          <a:prstGeom prst="rect">
            <a:avLst/>
          </a:prstGeom>
          <a:noFill/>
        </p:spPr>
        <p:txBody>
          <a:bodyPr wrap="square" rtlCol="0">
            <a:spAutoFit/>
          </a:bodyPr>
          <a:lstStyle/>
          <a:p>
            <a:r>
              <a:rPr lang="en-US" sz="900" dirty="0">
                <a:hlinkClick r:id="rId3" tooltip="https://commons.wikimedia.org/wiki/File:Whole_tone_scale_on_C.pn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07489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a:xfrm>
            <a:off x="571501" y="409074"/>
            <a:ext cx="11103428" cy="3695851"/>
          </a:xfrm>
        </p:spPr>
        <p:txBody>
          <a:bodyPr/>
          <a:lstStyle/>
          <a:p>
            <a:r>
              <a:rPr lang="en-US" sz="3600" dirty="0"/>
              <a:t>Your role and how you perform it sets the model for the entire organization</a:t>
            </a:r>
          </a:p>
        </p:txBody>
      </p:sp>
      <p:pic>
        <p:nvPicPr>
          <p:cNvPr id="5" name="Picture Placeholder 4">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8450" b="38450"/>
          <a:stretch/>
        </p:blipFill>
        <p:spPr>
          <a:xfrm>
            <a:off x="-7620" y="4523874"/>
            <a:ext cx="12207240" cy="2363968"/>
          </a:xfrm>
        </p:spPr>
      </p:pic>
      <p:sp>
        <p:nvSpPr>
          <p:cNvPr id="3" name="TextBox 2">
            <a:extLst>
              <a:ext uri="{FF2B5EF4-FFF2-40B4-BE49-F238E27FC236}">
                <a16:creationId xmlns:a16="http://schemas.microsoft.com/office/drawing/2014/main" id="{D77D3348-30E6-AD77-F5AA-F30AAFFB3DFE}"/>
              </a:ext>
            </a:extLst>
          </p:cNvPr>
          <p:cNvSpPr txBox="1"/>
          <p:nvPr/>
        </p:nvSpPr>
        <p:spPr>
          <a:xfrm>
            <a:off x="-7620" y="6887842"/>
            <a:ext cx="12207240" cy="230832"/>
          </a:xfrm>
          <a:prstGeom prst="rect">
            <a:avLst/>
          </a:prstGeom>
          <a:noFill/>
        </p:spPr>
        <p:txBody>
          <a:bodyPr wrap="square" rtlCol="0">
            <a:spAutoFit/>
          </a:bodyPr>
          <a:lstStyle/>
          <a:p>
            <a:r>
              <a:rPr lang="en-US" sz="900" dirty="0">
                <a:hlinkClick r:id="rId3" tooltip="https://www.designedtoinspire.com/blog/143365-role-models/"/>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16525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a:xfrm>
            <a:off x="571501" y="409074"/>
            <a:ext cx="11103428" cy="3695851"/>
          </a:xfrm>
        </p:spPr>
        <p:txBody>
          <a:bodyPr/>
          <a:lstStyle/>
          <a:p>
            <a:r>
              <a:rPr lang="en-US" sz="3600" dirty="0"/>
              <a:t>Selection process</a:t>
            </a:r>
          </a:p>
        </p:txBody>
      </p:sp>
      <p:pic>
        <p:nvPicPr>
          <p:cNvPr id="5" name="Picture Placeholder 4">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319" b="25319"/>
          <a:stretch/>
        </p:blipFill>
        <p:spPr>
          <a:xfrm>
            <a:off x="-7620" y="4523874"/>
            <a:ext cx="12207240" cy="2363968"/>
          </a:xfrm>
        </p:spPr>
      </p:pic>
    </p:spTree>
    <p:extLst>
      <p:ext uri="{BB962C8B-B14F-4D97-AF65-F5344CB8AC3E}">
        <p14:creationId xmlns:p14="http://schemas.microsoft.com/office/powerpoint/2010/main" val="371202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r>
              <a:rPr lang="en-US" dirty="0"/>
              <a:t>onboarding</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noFill/>
        </p:spPr>
        <p:txBody>
          <a:bodyPr vert="horz" lIns="91440" tIns="45720" rIns="91440" bIns="45720" rtlCol="0" anchor="t">
            <a:normAutofit/>
          </a:bodyPr>
          <a:lstStyle/>
          <a:p>
            <a:r>
              <a:rPr lang="en-US" sz="3600" dirty="0"/>
              <a:t>Create an onboarding script </a:t>
            </a:r>
          </a:p>
          <a:p>
            <a:r>
              <a:rPr lang="en-US" sz="3600" dirty="0"/>
              <a:t>Set the tone and expectations…in a positive way</a:t>
            </a:r>
          </a:p>
          <a:p>
            <a:endParaRPr lang="en-US" sz="3600" dirty="0"/>
          </a:p>
        </p:txBody>
      </p:sp>
      <p:pic>
        <p:nvPicPr>
          <p:cNvPr id="20" name="Picture Placeholder 19">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191" r="31191"/>
          <a:stretch/>
        </p:blipFill>
        <p:spPr/>
      </p:pic>
      <p:sp>
        <p:nvSpPr>
          <p:cNvPr id="4" name="TextBox 3">
            <a:extLst>
              <a:ext uri="{FF2B5EF4-FFF2-40B4-BE49-F238E27FC236}">
                <a16:creationId xmlns:a16="http://schemas.microsoft.com/office/drawing/2014/main" id="{A3F9E216-94D1-2CE3-DDD2-0B659A1A16FA}"/>
              </a:ext>
            </a:extLst>
          </p:cNvPr>
          <p:cNvSpPr txBox="1"/>
          <p:nvPr/>
        </p:nvSpPr>
        <p:spPr>
          <a:xfrm>
            <a:off x="7566991" y="6880860"/>
            <a:ext cx="4625008" cy="230832"/>
          </a:xfrm>
          <a:prstGeom prst="rect">
            <a:avLst/>
          </a:prstGeom>
          <a:noFill/>
        </p:spPr>
        <p:txBody>
          <a:bodyPr wrap="square" rtlCol="0">
            <a:spAutoFit/>
          </a:bodyPr>
          <a:lstStyle/>
          <a:p>
            <a:r>
              <a:rPr lang="en-US" sz="900" dirty="0">
                <a:hlinkClick r:id="rId4" tooltip="https://www.hrconnect.cl/atraccion/beneficios-y-consejos-para-perfeccionar-el-onboarding-de-tu-organizacion/"/>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60075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2129471" y="-1381245"/>
            <a:ext cx="5028566" cy="3354992"/>
          </a:xfrm>
          <a:noFill/>
        </p:spPr>
        <p:txBody>
          <a:bodyPr>
            <a:noAutofit/>
          </a:bodyPr>
          <a:lstStyle/>
          <a:p>
            <a:r>
              <a:rPr lang="en-US" dirty="0"/>
              <a:t>Creating a positive environment</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841293" y="2101725"/>
            <a:ext cx="6548211" cy="3657600"/>
          </a:xfrm>
          <a:noFill/>
        </p:spPr>
        <p:txBody>
          <a:bodyPr anchor="t"/>
          <a:lstStyle/>
          <a:p>
            <a:r>
              <a:rPr lang="en-US" sz="3200" dirty="0">
                <a:solidFill>
                  <a:schemeClr val="accent5">
                    <a:lumMod val="75000"/>
                  </a:schemeClr>
                </a:solidFill>
              </a:rPr>
              <a:t>Look at the city’s work environment – is it conducive to positivity?</a:t>
            </a:r>
          </a:p>
          <a:p>
            <a:r>
              <a:rPr lang="en-US" sz="3200" dirty="0">
                <a:solidFill>
                  <a:schemeClr val="accent5">
                    <a:lumMod val="75000"/>
                  </a:schemeClr>
                </a:solidFill>
              </a:rPr>
              <a:t>Motivational and relational posters/symbols/furnishings</a:t>
            </a:r>
          </a:p>
          <a:p>
            <a:r>
              <a:rPr lang="en-US" sz="3200" dirty="0">
                <a:solidFill>
                  <a:schemeClr val="accent5">
                    <a:lumMod val="75000"/>
                  </a:schemeClr>
                </a:solidFill>
              </a:rPr>
              <a:t>Remember: How people feel about where they work is important</a:t>
            </a:r>
          </a:p>
        </p:txBody>
      </p:sp>
      <p:pic>
        <p:nvPicPr>
          <p:cNvPr id="43" name="Picture Placeholder 42">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99" r="25999"/>
          <a:stretch/>
        </p:blipFill>
        <p:spPr/>
      </p:pic>
      <p:sp>
        <p:nvSpPr>
          <p:cNvPr id="4" name="TextBox 3">
            <a:extLst>
              <a:ext uri="{FF2B5EF4-FFF2-40B4-BE49-F238E27FC236}">
                <a16:creationId xmlns:a16="http://schemas.microsoft.com/office/drawing/2014/main" id="{E20B595C-14B5-C5FB-D991-DEE60A9209C8}"/>
              </a:ext>
            </a:extLst>
          </p:cNvPr>
          <p:cNvSpPr txBox="1"/>
          <p:nvPr/>
        </p:nvSpPr>
        <p:spPr>
          <a:xfrm>
            <a:off x="7257326" y="6892144"/>
            <a:ext cx="4946249" cy="230832"/>
          </a:xfrm>
          <a:prstGeom prst="rect">
            <a:avLst/>
          </a:prstGeom>
          <a:noFill/>
        </p:spPr>
        <p:txBody>
          <a:bodyPr wrap="square" rtlCol="0">
            <a:spAutoFit/>
          </a:bodyPr>
          <a:lstStyle/>
          <a:p>
            <a:r>
              <a:rPr lang="en-US" sz="900" dirty="0">
                <a:hlinkClick r:id="rId4" tooltip="https://news.euspert.com/freelance-work-the-benefits-of-coworking-versus-homeworking/"/>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373160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1015180" y="-254307"/>
            <a:ext cx="6645965" cy="1325563"/>
          </a:xfrm>
          <a:noFill/>
        </p:spPr>
        <p:txBody>
          <a:bodyPr/>
          <a:lstStyle/>
          <a:p>
            <a:r>
              <a:rPr lang="en-US" dirty="0"/>
              <a:t>Is it fun?</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838201" y="1071256"/>
            <a:ext cx="5781261" cy="5052049"/>
          </a:xfrm>
          <a:noFill/>
        </p:spPr>
        <p:txBody>
          <a:bodyPr vert="horz" lIns="91440" tIns="45720" rIns="91440" bIns="45720" rtlCol="0" anchor="t">
            <a:normAutofit lnSpcReduction="10000"/>
          </a:bodyPr>
          <a:lstStyle/>
          <a:p>
            <a:r>
              <a:rPr lang="en-US" dirty="0"/>
              <a:t>HR professionals and the HR department can aid the city leadership to create opportunities for fun in the workplace.</a:t>
            </a:r>
          </a:p>
          <a:p>
            <a:r>
              <a:rPr lang="en-US" dirty="0"/>
              <a:t>Gallup and other sources have indicated that employees, in particular, Gen Y and Gen Z want a workplace that has opportunities for fun.</a:t>
            </a:r>
          </a:p>
          <a:p>
            <a:r>
              <a:rPr lang="en-US" dirty="0"/>
              <a:t>I have fundamentally changed my mind about role HR and department heads should play in creating opportunities for fun in the workplace.</a:t>
            </a:r>
          </a:p>
          <a:p>
            <a:r>
              <a:rPr lang="en-US" sz="3600" dirty="0"/>
              <a:t>Be the Fun Chairperson</a:t>
            </a:r>
          </a:p>
          <a:p>
            <a:r>
              <a:rPr lang="en-US" sz="3600" dirty="0"/>
              <a:t>Be Creative</a:t>
            </a:r>
          </a:p>
          <a:p>
            <a:r>
              <a:rPr lang="en-US" sz="2100" dirty="0"/>
              <a:t>Look at your area’s listing of the “Top 100 Places” to work –insert in local papers (Dallas Morning News; Houston Chronicle; and others) – what do you see? FUN!</a:t>
            </a:r>
          </a:p>
        </p:txBody>
      </p:sp>
      <p:pic>
        <p:nvPicPr>
          <p:cNvPr id="20" name="Picture Placeholder 19">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261" r="25261"/>
          <a:stretch/>
        </p:blipFill>
        <p:spPr/>
      </p:pic>
    </p:spTree>
    <p:extLst>
      <p:ext uri="{BB962C8B-B14F-4D97-AF65-F5344CB8AC3E}">
        <p14:creationId xmlns:p14="http://schemas.microsoft.com/office/powerpoint/2010/main" val="2737241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D0D1-DDB2-DA92-9AED-F547FCE2C116}"/>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95ABD0B4-797E-9997-DB69-4FD7C9086D3C}"/>
              </a:ext>
            </a:extLst>
          </p:cNvPr>
          <p:cNvSpPr>
            <a:spLocks noGrp="1"/>
          </p:cNvSpPr>
          <p:nvPr>
            <p:ph sz="half" idx="1"/>
          </p:nvPr>
        </p:nvSpPr>
        <p:spPr/>
        <p:txBody>
          <a:bodyPr>
            <a:normAutofit fontScale="92500" lnSpcReduction="20000"/>
          </a:bodyPr>
          <a:lstStyle/>
          <a:p>
            <a:r>
              <a:rPr lang="en-US" dirty="0"/>
              <a:t>1 book programs with book discussions (paid for by the city) – books are chosen that support the needs of the city – such as change or leadership or whatever</a:t>
            </a:r>
          </a:p>
          <a:p>
            <a:r>
              <a:rPr lang="en-US" dirty="0"/>
              <a:t>Brown bag discussions (topics chosen by employees)</a:t>
            </a:r>
          </a:p>
          <a:p>
            <a:r>
              <a:rPr lang="en-US" dirty="0"/>
              <a:t>Opportunities to volunteer (food banks, etc.)</a:t>
            </a:r>
          </a:p>
          <a:p>
            <a:r>
              <a:rPr lang="en-US" dirty="0"/>
              <a:t>Celebrations – birthdays, work anniversaries, promotions – look for ways to celebrate</a:t>
            </a:r>
          </a:p>
          <a:p>
            <a:r>
              <a:rPr lang="en-US" dirty="0"/>
              <a:t>Recognition programs – achievement oriented (earning a degree, etc.)</a:t>
            </a:r>
          </a:p>
          <a:p>
            <a:r>
              <a:rPr lang="en-US" dirty="0"/>
              <a:t>Lunches – served by leadership teams (quarterly)</a:t>
            </a:r>
          </a:p>
          <a:p>
            <a:r>
              <a:rPr lang="en-US" dirty="0"/>
              <a:t>Intramural competition; bowling teams; walking teams (campus); guest lecturer</a:t>
            </a:r>
          </a:p>
          <a:p>
            <a:r>
              <a:rPr lang="en-US" dirty="0"/>
              <a:t>Use your imagination – have fun with it</a:t>
            </a:r>
          </a:p>
        </p:txBody>
      </p:sp>
      <p:pic>
        <p:nvPicPr>
          <p:cNvPr id="6" name="Picture Placeholder 5" descr="A group of balloons with text on them&#10;&#10;Description automatically generated">
            <a:extLst>
              <a:ext uri="{FF2B5EF4-FFF2-40B4-BE49-F238E27FC236}">
                <a16:creationId xmlns:a16="http://schemas.microsoft.com/office/drawing/2014/main" id="{A550C632-83CD-D4A2-DF70-5591AB1F105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668" r="27668"/>
          <a:stretch>
            <a:fillRect/>
          </a:stretch>
        </p:blipFill>
        <p:spPr/>
      </p:pic>
    </p:spTree>
    <p:extLst>
      <p:ext uri="{BB962C8B-B14F-4D97-AF65-F5344CB8AC3E}">
        <p14:creationId xmlns:p14="http://schemas.microsoft.com/office/powerpoint/2010/main" val="237231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4310743" y="509286"/>
            <a:ext cx="5041601" cy="5617194"/>
          </a:xfrm>
          <a:noFill/>
        </p:spPr>
        <p:txBody>
          <a:bodyPr anchor="ctr">
            <a:normAutofit/>
          </a:bodyPr>
          <a:lstStyle/>
          <a:p>
            <a:pPr marL="365760" marR="0" lvl="0" indent="-365760" algn="l" defTabSz="914400" rtl="0" eaLnBrk="1" fontAlgn="auto" latinLnBrk="0" hangingPunct="1">
              <a:lnSpc>
                <a:spcPct val="100000"/>
              </a:lnSpc>
              <a:spcBef>
                <a:spcPct val="20000"/>
              </a:spcBef>
              <a:spcAft>
                <a:spcPts val="0"/>
              </a:spcAft>
              <a:buClr>
                <a:srgbClr val="873624"/>
              </a:buClr>
              <a:buSzTx/>
              <a:buFont typeface="Wingdings" pitchFamily="2" charset="2"/>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Book Antiqua"/>
                <a:ea typeface="+mn-ea"/>
                <a:cs typeface="+mn-cs"/>
              </a:rPr>
              <a:t>Thank you to the TMHRA for inviting me to attend the Annual Conference.</a:t>
            </a:r>
          </a:p>
          <a:p>
            <a:pPr marL="365760" marR="0" lvl="0" indent="-365760" algn="l" defTabSz="914400" rtl="0" eaLnBrk="1" fontAlgn="auto" latinLnBrk="0" hangingPunct="1">
              <a:lnSpc>
                <a:spcPct val="100000"/>
              </a:lnSpc>
              <a:spcBef>
                <a:spcPct val="20000"/>
              </a:spcBef>
              <a:spcAft>
                <a:spcPts val="0"/>
              </a:spcAft>
              <a:buClr>
                <a:srgbClr val="873624"/>
              </a:buClr>
              <a:buSzTx/>
              <a:buFont typeface="Wingdings" pitchFamily="2" charset="2"/>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Book Antiqua"/>
                <a:ea typeface="+mn-ea"/>
                <a:cs typeface="+mn-cs"/>
              </a:rPr>
              <a:t>I am delighted to be here with you.</a:t>
            </a:r>
          </a:p>
          <a:p>
            <a:pPr marL="365760" marR="0" lvl="0" indent="-365760" algn="l" defTabSz="914400" rtl="0" eaLnBrk="1" fontAlgn="auto" latinLnBrk="0" hangingPunct="1">
              <a:lnSpc>
                <a:spcPct val="100000"/>
              </a:lnSpc>
              <a:spcBef>
                <a:spcPct val="20000"/>
              </a:spcBef>
              <a:spcAft>
                <a:spcPts val="0"/>
              </a:spcAft>
              <a:buClr>
                <a:srgbClr val="873624"/>
              </a:buClr>
              <a:buSzTx/>
              <a:buFont typeface="Wingdings" pitchFamily="2" charset="2"/>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Book Antiqua"/>
                <a:ea typeface="+mn-ea"/>
                <a:cs typeface="+mn-cs"/>
              </a:rPr>
              <a:t>I am also thrilled to be able to visit with you on a topic that has grown to not only near and dear to my heart, but has huge implications for our missions, across the board, to serve the public</a:t>
            </a:r>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Tree>
    <p:extLst>
      <p:ext uri="{BB962C8B-B14F-4D97-AF65-F5344CB8AC3E}">
        <p14:creationId xmlns:p14="http://schemas.microsoft.com/office/powerpoint/2010/main" val="103835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r>
              <a:rPr lang="en-US" dirty="0"/>
              <a:t>Job descriptions development</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noFill/>
        </p:spPr>
        <p:txBody>
          <a:bodyPr vert="horz" lIns="91440" tIns="45720" rIns="91440" bIns="45720" rtlCol="0" anchor="t">
            <a:normAutofit/>
          </a:bodyPr>
          <a:lstStyle/>
          <a:p>
            <a:r>
              <a:rPr lang="en-US" sz="3600" dirty="0"/>
              <a:t>Create job descriptions that are up-to-date and relevant</a:t>
            </a:r>
          </a:p>
          <a:p>
            <a:r>
              <a:rPr lang="en-US" sz="3600" dirty="0"/>
              <a:t>Include statement about “everyone’s duty is to help create a positive, harmonious work environment.”</a:t>
            </a:r>
          </a:p>
          <a:p>
            <a:endParaRPr lang="en-US" sz="3600" dirty="0"/>
          </a:p>
          <a:p>
            <a:endParaRPr lang="en-US" sz="3600" dirty="0"/>
          </a:p>
          <a:p>
            <a:endParaRPr lang="en-US" sz="3600" dirty="0"/>
          </a:p>
        </p:txBody>
      </p:sp>
      <p:pic>
        <p:nvPicPr>
          <p:cNvPr id="20" name="Picture Placeholder 19">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504" r="16504"/>
          <a:stretch/>
        </p:blipFill>
        <p:spPr/>
      </p:pic>
    </p:spTree>
    <p:extLst>
      <p:ext uri="{BB962C8B-B14F-4D97-AF65-F5344CB8AC3E}">
        <p14:creationId xmlns:p14="http://schemas.microsoft.com/office/powerpoint/2010/main" val="379427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1004-04B6-2D14-B087-F16A8B161FBE}"/>
              </a:ext>
            </a:extLst>
          </p:cNvPr>
          <p:cNvSpPr>
            <a:spLocks noGrp="1"/>
          </p:cNvSpPr>
          <p:nvPr>
            <p:ph type="title"/>
          </p:nvPr>
        </p:nvSpPr>
        <p:spPr>
          <a:xfrm>
            <a:off x="846004" y="-337492"/>
            <a:ext cx="6645965" cy="1325563"/>
          </a:xfrm>
        </p:spPr>
        <p:txBody>
          <a:bodyPr/>
          <a:lstStyle/>
          <a:p>
            <a:pPr algn="ctr"/>
            <a:r>
              <a:rPr lang="en-US" dirty="0"/>
              <a:t>Malcontents</a:t>
            </a:r>
          </a:p>
        </p:txBody>
      </p:sp>
      <p:sp>
        <p:nvSpPr>
          <p:cNvPr id="3" name="Content Placeholder 2">
            <a:extLst>
              <a:ext uri="{FF2B5EF4-FFF2-40B4-BE49-F238E27FC236}">
                <a16:creationId xmlns:a16="http://schemas.microsoft.com/office/drawing/2014/main" id="{D4CFD238-473F-B55F-A0C2-02FC2E9C7927}"/>
              </a:ext>
            </a:extLst>
          </p:cNvPr>
          <p:cNvSpPr>
            <a:spLocks noGrp="1"/>
          </p:cNvSpPr>
          <p:nvPr>
            <p:ph sz="half" idx="1"/>
          </p:nvPr>
        </p:nvSpPr>
        <p:spPr>
          <a:xfrm>
            <a:off x="838201" y="1386348"/>
            <a:ext cx="5781261" cy="4736957"/>
          </a:xfrm>
        </p:spPr>
        <p:txBody>
          <a:bodyPr>
            <a:normAutofit fontScale="92500"/>
          </a:bodyPr>
          <a:lstStyle/>
          <a:p>
            <a:r>
              <a:rPr kumimoji="0" lang="en-US" sz="3600" b="0" i="1" u="none" strike="noStrike" kern="1200" cap="all" spc="0" normalizeH="0" baseline="0" noProof="0" dirty="0">
                <a:ln>
                  <a:noFill/>
                </a:ln>
                <a:solidFill>
                  <a:srgbClr val="001E2E"/>
                </a:solidFill>
                <a:effectLst/>
                <a:uLnTx/>
                <a:uFillTx/>
                <a:latin typeface="Walbaum Display Light"/>
                <a:ea typeface="+mj-ea"/>
                <a:cs typeface="+mj-cs"/>
              </a:rPr>
              <a:t>HR can assist department heads in transitioning malcontents</a:t>
            </a:r>
          </a:p>
          <a:p>
            <a:r>
              <a:rPr lang="en-US" sz="3600" i="1" cap="all" dirty="0">
                <a:solidFill>
                  <a:srgbClr val="001E2E"/>
                </a:solidFill>
                <a:latin typeface="Walbaum Display Light"/>
                <a:ea typeface="+mj-ea"/>
                <a:cs typeface="+mj-cs"/>
              </a:rPr>
              <a:t>Courage to confront (we tend avoid confrontation)</a:t>
            </a:r>
          </a:p>
          <a:p>
            <a:pPr marL="571500" indent="-571500">
              <a:buFont typeface="Wingdings" panose="05000000000000000000" pitchFamily="2" charset="2"/>
              <a:buChar char="q"/>
            </a:pPr>
            <a:r>
              <a:rPr lang="en-US" sz="3600" i="1" cap="all" dirty="0">
                <a:solidFill>
                  <a:srgbClr val="001E2E"/>
                </a:solidFill>
                <a:latin typeface="Walbaum Display Light"/>
                <a:ea typeface="+mj-ea"/>
                <a:cs typeface="+mj-cs"/>
              </a:rPr>
              <a:t>Process</a:t>
            </a:r>
          </a:p>
          <a:p>
            <a:endParaRPr lang="en-US" dirty="0"/>
          </a:p>
        </p:txBody>
      </p:sp>
      <p:pic>
        <p:nvPicPr>
          <p:cNvPr id="6" name="Picture Placeholder 5" descr="A group of people holding up paper with a sad face&#10;&#10;Description automatically generated">
            <a:extLst>
              <a:ext uri="{FF2B5EF4-FFF2-40B4-BE49-F238E27FC236}">
                <a16:creationId xmlns:a16="http://schemas.microsoft.com/office/drawing/2014/main" id="{78B40A46-3F33-14DA-0840-EE5A36AC181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718" r="28718"/>
          <a:stretch>
            <a:fillRect/>
          </a:stretch>
        </p:blipFill>
        <p:spPr/>
      </p:pic>
      <p:sp>
        <p:nvSpPr>
          <p:cNvPr id="7" name="TextBox 6">
            <a:extLst>
              <a:ext uri="{FF2B5EF4-FFF2-40B4-BE49-F238E27FC236}">
                <a16:creationId xmlns:a16="http://schemas.microsoft.com/office/drawing/2014/main" id="{FCE4063A-C1EB-C8C1-7267-6CF9311B96B4}"/>
              </a:ext>
            </a:extLst>
          </p:cNvPr>
          <p:cNvSpPr txBox="1"/>
          <p:nvPr/>
        </p:nvSpPr>
        <p:spPr>
          <a:xfrm>
            <a:off x="7566991" y="6880860"/>
            <a:ext cx="4625008" cy="230832"/>
          </a:xfrm>
          <a:prstGeom prst="rect">
            <a:avLst/>
          </a:prstGeom>
          <a:noFill/>
        </p:spPr>
        <p:txBody>
          <a:bodyPr wrap="square" rtlCol="0">
            <a:spAutoFit/>
          </a:bodyPr>
          <a:lstStyle/>
          <a:p>
            <a:r>
              <a:rPr lang="en-US" sz="900" dirty="0">
                <a:hlinkClick r:id="rId3" tooltip="http://technofaq.org/posts/2017/05/be-your-customers-virtual-assistant/"/>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19908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1004-04B6-2D14-B087-F16A8B161FBE}"/>
              </a:ext>
            </a:extLst>
          </p:cNvPr>
          <p:cNvSpPr>
            <a:spLocks noGrp="1"/>
          </p:cNvSpPr>
          <p:nvPr>
            <p:ph type="title"/>
          </p:nvPr>
        </p:nvSpPr>
        <p:spPr/>
        <p:txBody>
          <a:bodyPr/>
          <a:lstStyle/>
          <a:p>
            <a:r>
              <a:rPr lang="en-US" dirty="0"/>
              <a:t>Satisfaction surveys</a:t>
            </a:r>
          </a:p>
        </p:txBody>
      </p:sp>
      <p:sp>
        <p:nvSpPr>
          <p:cNvPr id="3" name="Content Placeholder 2">
            <a:extLst>
              <a:ext uri="{FF2B5EF4-FFF2-40B4-BE49-F238E27FC236}">
                <a16:creationId xmlns:a16="http://schemas.microsoft.com/office/drawing/2014/main" id="{D4CFD238-473F-B55F-A0C2-02FC2E9C7927}"/>
              </a:ext>
            </a:extLst>
          </p:cNvPr>
          <p:cNvSpPr>
            <a:spLocks noGrp="1"/>
          </p:cNvSpPr>
          <p:nvPr>
            <p:ph sz="half" idx="1"/>
          </p:nvPr>
        </p:nvSpPr>
        <p:spPr/>
        <p:txBody>
          <a:bodyPr>
            <a:normAutofit fontScale="77500" lnSpcReduction="20000"/>
          </a:bodyPr>
          <a:lstStyle/>
          <a:p>
            <a:r>
              <a:rPr kumimoji="0" lang="en-US" sz="3600" b="0" i="1" u="none" strike="noStrike" kern="1200" cap="all" spc="0" normalizeH="0" baseline="0" noProof="0" dirty="0">
                <a:ln>
                  <a:noFill/>
                </a:ln>
                <a:solidFill>
                  <a:srgbClr val="001E2E"/>
                </a:solidFill>
                <a:effectLst/>
                <a:uLnTx/>
                <a:uFillTx/>
                <a:latin typeface="Walbaum Display Light"/>
                <a:ea typeface="+mj-ea"/>
                <a:cs typeface="+mj-cs"/>
              </a:rPr>
              <a:t>HR can assist department heads in conducting satisfaction surveys</a:t>
            </a:r>
          </a:p>
          <a:p>
            <a:pPr marL="571500" indent="-571500">
              <a:buFont typeface="Wingdings" panose="05000000000000000000" pitchFamily="2" charset="2"/>
              <a:buChar char="Ø"/>
            </a:pPr>
            <a:r>
              <a:rPr lang="en-US" sz="3600" i="1" cap="all" dirty="0">
                <a:solidFill>
                  <a:srgbClr val="001E2E"/>
                </a:solidFill>
                <a:latin typeface="Walbaum Display Light"/>
                <a:ea typeface="+mj-ea"/>
                <a:cs typeface="+mj-cs"/>
              </a:rPr>
              <a:t>Survey monkey</a:t>
            </a:r>
          </a:p>
          <a:p>
            <a:pPr marL="571500" indent="-571500">
              <a:buFont typeface="Wingdings" panose="05000000000000000000" pitchFamily="2" charset="2"/>
              <a:buChar char="Ø"/>
            </a:pPr>
            <a:r>
              <a:rPr kumimoji="0" lang="en-US" sz="3600" b="0" i="1" u="none" strike="noStrike" kern="1200" cap="all" spc="0" normalizeH="0" baseline="0" noProof="0" dirty="0">
                <a:ln>
                  <a:noFill/>
                </a:ln>
                <a:solidFill>
                  <a:srgbClr val="001E2E"/>
                </a:solidFill>
                <a:effectLst/>
                <a:uLnTx/>
                <a:uFillTx/>
                <a:latin typeface="Walbaum Display Light"/>
                <a:ea typeface="+mj-ea"/>
                <a:cs typeface="+mj-cs"/>
              </a:rPr>
              <a:t>Jot form</a:t>
            </a:r>
          </a:p>
          <a:p>
            <a:pPr marL="571500" indent="-571500">
              <a:buFont typeface="Wingdings" panose="05000000000000000000" pitchFamily="2" charset="2"/>
              <a:buChar char="Ø"/>
            </a:pPr>
            <a:r>
              <a:rPr kumimoji="0" lang="en-US" sz="3600" b="0" i="1" u="none" strike="noStrike" kern="1200" cap="all" spc="0" normalizeH="0" baseline="0" noProof="0" dirty="0">
                <a:ln>
                  <a:noFill/>
                </a:ln>
                <a:solidFill>
                  <a:srgbClr val="001E2E"/>
                </a:solidFill>
                <a:effectLst/>
                <a:uLnTx/>
                <a:uFillTx/>
                <a:latin typeface="Walbaum Display Light"/>
                <a:ea typeface="+mj-ea"/>
                <a:cs typeface="+mj-cs"/>
              </a:rPr>
              <a:t>Hubspot</a:t>
            </a:r>
          </a:p>
          <a:p>
            <a:pPr marL="571500" indent="-571500">
              <a:buFont typeface="Wingdings" panose="05000000000000000000" pitchFamily="2" charset="2"/>
              <a:buChar char="Ø"/>
            </a:pPr>
            <a:r>
              <a:rPr kumimoji="0" lang="en-US" sz="3600" b="0" i="1" u="none" strike="noStrike" kern="1200" cap="all" spc="0" normalizeH="0" baseline="0" noProof="0" dirty="0">
                <a:ln>
                  <a:noFill/>
                </a:ln>
                <a:solidFill>
                  <a:srgbClr val="001E2E"/>
                </a:solidFill>
                <a:effectLst/>
                <a:uLnTx/>
                <a:uFillTx/>
                <a:latin typeface="Walbaum Display Light"/>
                <a:ea typeface="+mj-ea"/>
                <a:cs typeface="+mj-cs"/>
              </a:rPr>
              <a:t>Qualtrics</a:t>
            </a:r>
          </a:p>
          <a:p>
            <a:pPr marL="571500" indent="-571500">
              <a:buFont typeface="Wingdings" panose="05000000000000000000" pitchFamily="2" charset="2"/>
              <a:buChar char="Ø"/>
            </a:pPr>
            <a:r>
              <a:rPr kumimoji="0" lang="en-US" sz="3600" b="0" i="1" u="none" strike="noStrike" kern="1200" cap="all" spc="0" normalizeH="0" baseline="0" noProof="0" dirty="0">
                <a:ln>
                  <a:noFill/>
                </a:ln>
                <a:solidFill>
                  <a:srgbClr val="001E2E"/>
                </a:solidFill>
                <a:effectLst/>
                <a:uLnTx/>
                <a:uFillTx/>
                <a:latin typeface="Walbaum Display Light"/>
                <a:ea typeface="+mj-ea"/>
                <a:cs typeface="+mj-cs"/>
              </a:rPr>
              <a:t>Questions pro</a:t>
            </a:r>
            <a:endParaRPr lang="en-US" dirty="0"/>
          </a:p>
        </p:txBody>
      </p:sp>
      <p:pic>
        <p:nvPicPr>
          <p:cNvPr id="6" name="Picture Placeholder 5">
            <a:extLst>
              <a:ext uri="{FF2B5EF4-FFF2-40B4-BE49-F238E27FC236}">
                <a16:creationId xmlns:a16="http://schemas.microsoft.com/office/drawing/2014/main" id="{78B40A46-3F33-14DA-0840-EE5A36AC181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147" r="21147"/>
          <a:stretch/>
        </p:blipFill>
        <p:spPr/>
      </p:pic>
      <p:sp>
        <p:nvSpPr>
          <p:cNvPr id="7" name="TextBox 6">
            <a:extLst>
              <a:ext uri="{FF2B5EF4-FFF2-40B4-BE49-F238E27FC236}">
                <a16:creationId xmlns:a16="http://schemas.microsoft.com/office/drawing/2014/main" id="{FCE4063A-C1EB-C8C1-7267-6CF9311B96B4}"/>
              </a:ext>
            </a:extLst>
          </p:cNvPr>
          <p:cNvSpPr txBox="1"/>
          <p:nvPr/>
        </p:nvSpPr>
        <p:spPr>
          <a:xfrm>
            <a:off x="7566991" y="6880860"/>
            <a:ext cx="4625008" cy="230832"/>
          </a:xfrm>
          <a:prstGeom prst="rect">
            <a:avLst/>
          </a:prstGeom>
          <a:noFill/>
        </p:spPr>
        <p:txBody>
          <a:bodyPr wrap="square" rtlCol="0">
            <a:spAutoFit/>
          </a:bodyPr>
          <a:lstStyle/>
          <a:p>
            <a:r>
              <a:rPr lang="en-US" sz="900" dirty="0">
                <a:hlinkClick r:id="rId3" tooltip="http://www.debbest.com/2014/02/02/ask-dont-wait-for-feedback-in-business-and-at-work/"/>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239007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286327" y="-11576"/>
            <a:ext cx="7137028" cy="1885257"/>
          </a:xfrm>
          <a:noFill/>
        </p:spPr>
        <p:txBody>
          <a:bodyPr>
            <a:noAutofit/>
          </a:bodyPr>
          <a:lstStyle/>
          <a:p>
            <a:pPr algn="ctr"/>
            <a:r>
              <a:rPr lang="en-US" sz="4000" dirty="0"/>
              <a:t>Assisting Department</a:t>
            </a:r>
            <a:br>
              <a:rPr lang="en-US" sz="4000" dirty="0"/>
            </a:br>
            <a:r>
              <a:rPr lang="en-US" sz="4000" dirty="0"/>
              <a:t>heads</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443643" y="1873681"/>
            <a:ext cx="7294344" cy="4487790"/>
          </a:xfrm>
          <a:noFill/>
        </p:spPr>
        <p:txBody>
          <a:bodyPr anchor="t"/>
          <a:lstStyle/>
          <a:p>
            <a:pPr marL="457200" indent="-457200">
              <a:buFont typeface="Wingdings" panose="05000000000000000000" pitchFamily="2" charset="2"/>
              <a:buChar char="q"/>
            </a:pPr>
            <a:r>
              <a:rPr lang="en-US" sz="2800" dirty="0">
                <a:solidFill>
                  <a:schemeClr val="accent5">
                    <a:lumMod val="75000"/>
                  </a:schemeClr>
                </a:solidFill>
              </a:rPr>
              <a:t>After a HR problem has been identified by a department head…</a:t>
            </a:r>
          </a:p>
          <a:p>
            <a:pPr marL="457200" indent="-457200">
              <a:buFont typeface="Wingdings" panose="05000000000000000000" pitchFamily="2" charset="2"/>
              <a:buChar char="q"/>
            </a:pPr>
            <a:r>
              <a:rPr lang="en-US" sz="2800" dirty="0">
                <a:solidFill>
                  <a:schemeClr val="accent5">
                    <a:lumMod val="75000"/>
                  </a:schemeClr>
                </a:solidFill>
              </a:rPr>
              <a:t>Help the department head deal with it – especially if it is a problem employee</a:t>
            </a:r>
          </a:p>
          <a:p>
            <a:r>
              <a:rPr lang="en-US" sz="2800" dirty="0">
                <a:solidFill>
                  <a:schemeClr val="accent5">
                    <a:lumMod val="75000"/>
                  </a:schemeClr>
                </a:solidFill>
              </a:rPr>
              <a:t>	These folks create havoc and  	wreck a workplace (culture)</a:t>
            </a:r>
          </a:p>
          <a:p>
            <a:pPr marL="457200" indent="-457200">
              <a:buFont typeface="Wingdings" panose="05000000000000000000" pitchFamily="2" charset="2"/>
              <a:buChar char="q"/>
            </a:pPr>
            <a:r>
              <a:rPr lang="en-US" sz="2800" dirty="0">
                <a:solidFill>
                  <a:schemeClr val="accent5">
                    <a:lumMod val="75000"/>
                  </a:schemeClr>
                </a:solidFill>
              </a:rPr>
              <a:t>I call these folks: weapons of mass destruction</a:t>
            </a:r>
          </a:p>
          <a:p>
            <a:endParaRPr lang="en-US" sz="3200" dirty="0">
              <a:solidFill>
                <a:schemeClr val="accent5">
                  <a:lumMod val="75000"/>
                </a:schemeClr>
              </a:solidFill>
            </a:endParaRPr>
          </a:p>
          <a:p>
            <a:endParaRPr lang="en-US" sz="3200" dirty="0">
              <a:solidFill>
                <a:schemeClr val="accent5">
                  <a:lumMod val="75000"/>
                </a:schemeClr>
              </a:solidFill>
            </a:endParaRPr>
          </a:p>
        </p:txBody>
      </p:sp>
      <p:pic>
        <p:nvPicPr>
          <p:cNvPr id="43" name="Picture Placeholder 42">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124" r="26124"/>
          <a:stretch/>
        </p:blipFill>
        <p:spPr/>
      </p:pic>
    </p:spTree>
    <p:extLst>
      <p:ext uri="{BB962C8B-B14F-4D97-AF65-F5344CB8AC3E}">
        <p14:creationId xmlns:p14="http://schemas.microsoft.com/office/powerpoint/2010/main" val="11303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221659" y="-492054"/>
            <a:ext cx="9906000" cy="1382156"/>
          </a:xfrm>
          <a:noFill/>
        </p:spPr>
        <p:txBody>
          <a:bodyPr/>
          <a:lstStyle/>
          <a:p>
            <a:r>
              <a:rPr lang="en-US" dirty="0"/>
              <a:t>FINAL TIPS &amp; TAKEAWAYS</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717754" y="890102"/>
            <a:ext cx="10933471" cy="5967898"/>
          </a:xfrm>
          <a:noFill/>
        </p:spPr>
        <p:txBody>
          <a:bodyPr vert="horz" lIns="91440" tIns="45720" rIns="91440" bIns="45720" rtlCol="0" anchor="t">
            <a:normAutofit fontScale="40000" lnSpcReduction="20000"/>
          </a:bodyPr>
          <a:lstStyle/>
          <a:p>
            <a:r>
              <a:rPr lang="en-US" sz="3800" dirty="0"/>
              <a:t>How does it feel to work in your city? (some have described this as “vibe”)</a:t>
            </a:r>
          </a:p>
          <a:p>
            <a:r>
              <a:rPr lang="en-US" sz="3800" dirty="0"/>
              <a:t>Org culture indicators: artifacts, shared values and beliefs, world views</a:t>
            </a:r>
          </a:p>
          <a:p>
            <a:r>
              <a:rPr lang="en-US" sz="3800" dirty="0"/>
              <a:t>The right culture is the one where the goals and objectives of the city are being met while creating a positive work environment for its employees</a:t>
            </a:r>
          </a:p>
          <a:p>
            <a:r>
              <a:rPr lang="en-US" sz="3800" dirty="0"/>
              <a:t>Your city has at least 3 cultures – goal is to make the real one the right one</a:t>
            </a:r>
          </a:p>
          <a:p>
            <a:r>
              <a:rPr lang="en-US" sz="3800" dirty="0"/>
              <a:t>Are employees engaged? Take the pulse of the organization – wander around</a:t>
            </a:r>
          </a:p>
          <a:p>
            <a:r>
              <a:rPr lang="en-US" sz="3800" dirty="0"/>
              <a:t>Does your city have stated vision, mission and value statements? Does each department or unit have one?</a:t>
            </a:r>
          </a:p>
          <a:p>
            <a:r>
              <a:rPr lang="en-US" sz="3800" dirty="0"/>
              <a:t>Assist Dept heads in identifying personnel needs, now and into the future (inventory and assessment)</a:t>
            </a:r>
          </a:p>
          <a:p>
            <a:r>
              <a:rPr lang="en-US" sz="3800" dirty="0"/>
              <a:t>HR professionals are part of the team that helps with organization culture</a:t>
            </a:r>
          </a:p>
          <a:p>
            <a:pPr lvl="1"/>
            <a:r>
              <a:rPr lang="en-US" sz="3800" dirty="0"/>
              <a:t>Lead by example</a:t>
            </a:r>
          </a:p>
          <a:p>
            <a:pPr lvl="1"/>
            <a:r>
              <a:rPr lang="en-US" sz="3800" dirty="0"/>
              <a:t>Role models</a:t>
            </a:r>
          </a:p>
          <a:p>
            <a:r>
              <a:rPr lang="en-US" sz="3800" dirty="0"/>
              <a:t>Onboarding is critical to ensure understanding and appropriate attitudes and performance</a:t>
            </a:r>
          </a:p>
          <a:p>
            <a:pPr marL="685800" marR="0" lvl="1" indent="-228600" algn="l" defTabSz="914400" rtl="0" eaLnBrk="1" fontAlgn="auto" latinLnBrk="0" hangingPunct="1">
              <a:lnSpc>
                <a:spcPct val="100000"/>
              </a:lnSpc>
              <a:spcBef>
                <a:spcPts val="1000"/>
              </a:spcBef>
              <a:spcAft>
                <a:spcPts val="500"/>
              </a:spcAft>
              <a:buClrTx/>
              <a:buSzPct val="80000"/>
              <a:buFont typeface="Arial" panose="020B0604020202020204" pitchFamily="34" charset="0"/>
              <a:buChar char="•"/>
              <a:tabLst/>
              <a:defRPr/>
            </a:pPr>
            <a:r>
              <a:rPr lang="en-US" sz="3800" dirty="0">
                <a:solidFill>
                  <a:srgbClr val="001E2E"/>
                </a:solidFill>
                <a:latin typeface="Univers Condensed Light"/>
              </a:rPr>
              <a:t>Especially important for the younger generational groups (Gen Y and Z)</a:t>
            </a:r>
            <a:endParaRPr lang="en-US" sz="3800" dirty="0"/>
          </a:p>
          <a:p>
            <a:r>
              <a:rPr lang="en-US" sz="3800" dirty="0"/>
              <a:t>Ensure job descriptions enable great work, but clearly establishes that all employees are to work towards making the workplace a harmonious one for everybody</a:t>
            </a:r>
          </a:p>
          <a:p>
            <a:r>
              <a:rPr lang="en-US" sz="3800" dirty="0"/>
              <a:t>Courage to confront – process – problem employees create havoc and are weapons of mass destruction</a:t>
            </a:r>
          </a:p>
          <a:p>
            <a:r>
              <a:rPr lang="en-US" sz="3800" dirty="0"/>
              <a:t>Make it about fun – people want to work in a great place with great people and have fun doing it</a:t>
            </a:r>
          </a:p>
          <a:p>
            <a:r>
              <a:rPr lang="en-US" sz="3800" dirty="0"/>
              <a:t>Surveys – inexpensive and easy to do – they help with transparency, identifying issues, developing policies and responses to identified issues, and builds trust!</a:t>
            </a:r>
          </a:p>
          <a:p>
            <a:r>
              <a:rPr lang="en-US" sz="3800" dirty="0"/>
              <a:t>Culture eats policy, procedure and practice for lunch</a:t>
            </a:r>
          </a:p>
          <a:p>
            <a:pPr lvl="1"/>
            <a:endParaRPr lang="en-US" dirty="0"/>
          </a:p>
        </p:txBody>
      </p:sp>
      <p:pic>
        <p:nvPicPr>
          <p:cNvPr id="6" name="Content Placeholder 5" descr="A close-up of a person giving thumbs up&#10;&#10;Description automatically generated">
            <a:extLst>
              <a:ext uri="{FF2B5EF4-FFF2-40B4-BE49-F238E27FC236}">
                <a16:creationId xmlns:a16="http://schemas.microsoft.com/office/drawing/2014/main" id="{8F45834E-B831-E75F-ED6E-FDA8DDB0DA9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72600" y="2472270"/>
            <a:ext cx="2101645" cy="1401781"/>
          </a:xfrm>
          <a:noFill/>
        </p:spPr>
      </p:pic>
    </p:spTree>
    <p:extLst>
      <p:ext uri="{BB962C8B-B14F-4D97-AF65-F5344CB8AC3E}">
        <p14:creationId xmlns:p14="http://schemas.microsoft.com/office/powerpoint/2010/main" val="6437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FD238-473F-B55F-A0C2-02FC2E9C7927}"/>
              </a:ext>
            </a:extLst>
          </p:cNvPr>
          <p:cNvSpPr>
            <a:spLocks noGrp="1"/>
          </p:cNvSpPr>
          <p:nvPr>
            <p:ph sz="half" idx="1"/>
          </p:nvPr>
        </p:nvSpPr>
        <p:spPr>
          <a:xfrm>
            <a:off x="612059" y="2374735"/>
            <a:ext cx="5781261" cy="4736957"/>
          </a:xfrm>
        </p:spPr>
        <p:txBody>
          <a:bodyPr>
            <a:normAutofit/>
          </a:bodyPr>
          <a:lstStyle/>
          <a:p>
            <a:pPr algn="ctr"/>
            <a:r>
              <a:rPr lang="en-US" sz="6600" dirty="0">
                <a:latin typeface="Algerian" panose="04020705040A02060702" pitchFamily="82" charset="0"/>
              </a:rPr>
              <a:t>Questions</a:t>
            </a:r>
          </a:p>
        </p:txBody>
      </p:sp>
      <p:pic>
        <p:nvPicPr>
          <p:cNvPr id="6" name="Picture Placeholder 5">
            <a:extLst>
              <a:ext uri="{FF2B5EF4-FFF2-40B4-BE49-F238E27FC236}">
                <a16:creationId xmlns:a16="http://schemas.microsoft.com/office/drawing/2014/main" id="{78B40A46-3F33-14DA-0840-EE5A36AC181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402" r="28402"/>
          <a:stretch/>
        </p:blipFill>
        <p:spPr/>
      </p:pic>
    </p:spTree>
    <p:extLst>
      <p:ext uri="{BB962C8B-B14F-4D97-AF65-F5344CB8AC3E}">
        <p14:creationId xmlns:p14="http://schemas.microsoft.com/office/powerpoint/2010/main" val="27596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chor="t">
            <a:normAutofit/>
          </a:bodyPr>
          <a:lstStyle/>
          <a:p>
            <a:r>
              <a:rPr lang="en-US" dirty="0"/>
              <a:t>Dr. G. M. Cox</a:t>
            </a:r>
          </a:p>
          <a:p>
            <a:r>
              <a:rPr lang="en-US" dirty="0"/>
              <a:t>(903) 875-4411</a:t>
            </a:r>
          </a:p>
          <a:p>
            <a:r>
              <a:rPr lang="en-US" dirty="0"/>
              <a:t>gmcox1100@yahoo.com</a:t>
            </a:r>
          </a:p>
          <a:p>
            <a:r>
              <a:rPr lang="en-US" dirty="0"/>
              <a:t>SHSU: gmc037@shsu.edu</a:t>
            </a:r>
          </a:p>
        </p:txBody>
      </p:sp>
    </p:spTree>
    <p:extLst>
      <p:ext uri="{BB962C8B-B14F-4D97-AF65-F5344CB8AC3E}">
        <p14:creationId xmlns:p14="http://schemas.microsoft.com/office/powerpoint/2010/main" val="121080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b"/>
          <a:lstStyle/>
          <a:p>
            <a:r>
              <a:rPr lang="en-US" dirty="0"/>
              <a:t>Culture: How does it feel to work in your organization?</a:t>
            </a:r>
          </a:p>
        </p:txBody>
      </p:sp>
      <p:pic>
        <p:nvPicPr>
          <p:cNvPr id="17" name="Picture Placeholder 16">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4525" b="34525"/>
          <a:stretch/>
        </p:blipFill>
        <p:spPr/>
      </p:pic>
      <p:sp>
        <p:nvSpPr>
          <p:cNvPr id="4" name="TextBox 3">
            <a:extLst>
              <a:ext uri="{FF2B5EF4-FFF2-40B4-BE49-F238E27FC236}">
                <a16:creationId xmlns:a16="http://schemas.microsoft.com/office/drawing/2014/main" id="{526551AD-ABB7-997D-C5D2-69AB9408297A}"/>
              </a:ext>
            </a:extLst>
          </p:cNvPr>
          <p:cNvSpPr txBox="1"/>
          <p:nvPr/>
        </p:nvSpPr>
        <p:spPr>
          <a:xfrm>
            <a:off x="-7620" y="6887842"/>
            <a:ext cx="12207240" cy="230832"/>
          </a:xfrm>
          <a:prstGeom prst="rect">
            <a:avLst/>
          </a:prstGeom>
          <a:noFill/>
        </p:spPr>
        <p:txBody>
          <a:bodyPr wrap="square" rtlCol="0">
            <a:spAutoFit/>
          </a:bodyPr>
          <a:lstStyle/>
          <a:p>
            <a:r>
              <a:rPr lang="en-US" sz="900" dirty="0">
                <a:hlinkClick r:id="rId4" tooltip="https://webenglish.se/feelings-1-4/"/>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D367-2349-37A2-EF01-86683B71C265}"/>
              </a:ext>
            </a:extLst>
          </p:cNvPr>
          <p:cNvSpPr>
            <a:spLocks noGrp="1"/>
          </p:cNvSpPr>
          <p:nvPr>
            <p:ph type="ctrTitle"/>
          </p:nvPr>
        </p:nvSpPr>
        <p:spPr>
          <a:xfrm>
            <a:off x="1110342" y="310242"/>
            <a:ext cx="9677400" cy="4098472"/>
          </a:xfrm>
        </p:spPr>
        <p:txBody>
          <a:bodyPr/>
          <a:lstStyle/>
          <a:p>
            <a:pPr marL="457200" indent="-457200">
              <a:buFont typeface="Wingdings" panose="05000000000000000000" pitchFamily="2" charset="2"/>
              <a:buChar char="Ø"/>
            </a:pPr>
            <a:r>
              <a:rPr lang="en-US" sz="3200" dirty="0"/>
              <a:t>Core indicators of organizational culture</a:t>
            </a:r>
            <a:br>
              <a:rPr lang="en-US" sz="3200" dirty="0"/>
            </a:br>
            <a:br>
              <a:rPr lang="en-US" sz="3200" dirty="0"/>
            </a:br>
            <a:r>
              <a:rPr lang="en-US" sz="3200" dirty="0"/>
              <a:t>Artifacts – what people see</a:t>
            </a:r>
            <a:br>
              <a:rPr lang="en-US" sz="3200" dirty="0"/>
            </a:br>
            <a:br>
              <a:rPr lang="en-US" sz="3200" dirty="0"/>
            </a:br>
            <a:r>
              <a:rPr lang="en-US" sz="3200" dirty="0"/>
              <a:t>Share beliefs and values – what you say and how you say it</a:t>
            </a:r>
            <a:br>
              <a:rPr lang="en-US" sz="3200" dirty="0"/>
            </a:br>
            <a:br>
              <a:rPr lang="en-US" sz="3200" dirty="0"/>
            </a:br>
            <a:r>
              <a:rPr lang="en-US" sz="3200" dirty="0"/>
              <a:t>basic assumptions – world view </a:t>
            </a:r>
          </a:p>
        </p:txBody>
      </p:sp>
      <p:pic>
        <p:nvPicPr>
          <p:cNvPr id="5" name="Picture Placeholder 4" descr="A diagram of a culture profile&#10;&#10;Description automatically generated">
            <a:extLst>
              <a:ext uri="{FF2B5EF4-FFF2-40B4-BE49-F238E27FC236}">
                <a16:creationId xmlns:a16="http://schemas.microsoft.com/office/drawing/2014/main" id="{C17F1A1D-B37A-CE92-22D7-6BAE0A93572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189" b="41189"/>
          <a:stretch>
            <a:fillRect/>
          </a:stretch>
        </p:blipFill>
        <p:spPr/>
      </p:pic>
      <p:sp>
        <p:nvSpPr>
          <p:cNvPr id="6" name="TextBox 5">
            <a:extLst>
              <a:ext uri="{FF2B5EF4-FFF2-40B4-BE49-F238E27FC236}">
                <a16:creationId xmlns:a16="http://schemas.microsoft.com/office/drawing/2014/main" id="{9756ED2E-F625-2259-58B9-BE1B94A7CC5A}"/>
              </a:ext>
            </a:extLst>
          </p:cNvPr>
          <p:cNvSpPr txBox="1"/>
          <p:nvPr/>
        </p:nvSpPr>
        <p:spPr>
          <a:xfrm>
            <a:off x="-7620" y="6887842"/>
            <a:ext cx="12207240" cy="230832"/>
          </a:xfrm>
          <a:prstGeom prst="rect">
            <a:avLst/>
          </a:prstGeom>
          <a:noFill/>
        </p:spPr>
        <p:txBody>
          <a:bodyPr wrap="square" rtlCol="0">
            <a:spAutoFit/>
          </a:bodyPr>
          <a:lstStyle/>
          <a:p>
            <a:r>
              <a:rPr lang="en-US" sz="900" dirty="0">
                <a:hlinkClick r:id="rId3" tooltip="https://opentext.wsu.edu/organizational-behavior/chapter/15-3-characteristics-of-organizational-culture/"/>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31609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1215071" y="201749"/>
            <a:ext cx="5028566" cy="3354992"/>
          </a:xfrm>
          <a:noFill/>
        </p:spPr>
        <p:txBody>
          <a:bodyPr>
            <a:noAutofit/>
          </a:bodyPr>
          <a:lstStyle/>
          <a:p>
            <a:r>
              <a:rPr lang="en-US" dirty="0"/>
              <a:t>How many cultures does your organization have?</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1067435" y="3556741"/>
            <a:ext cx="6548211" cy="2648116"/>
          </a:xfrm>
          <a:noFill/>
        </p:spPr>
        <p:txBody>
          <a:bodyPr anchor="t"/>
          <a:lstStyle/>
          <a:p>
            <a:r>
              <a:rPr lang="en-US" sz="2400" dirty="0">
                <a:solidFill>
                  <a:srgbClr val="00B050"/>
                </a:solidFill>
              </a:rPr>
              <a:t>At least 3:</a:t>
            </a:r>
          </a:p>
          <a:p>
            <a:r>
              <a:rPr lang="en-US" sz="2400" dirty="0">
                <a:solidFill>
                  <a:srgbClr val="00B050"/>
                </a:solidFill>
              </a:rPr>
              <a:t>The one you say you have</a:t>
            </a:r>
          </a:p>
          <a:p>
            <a:r>
              <a:rPr lang="en-US" sz="2400" dirty="0">
                <a:solidFill>
                  <a:srgbClr val="00B050"/>
                </a:solidFill>
              </a:rPr>
              <a:t>The one your employees say you have</a:t>
            </a:r>
          </a:p>
          <a:p>
            <a:r>
              <a:rPr lang="en-US" sz="2400" dirty="0">
                <a:solidFill>
                  <a:srgbClr val="00B050"/>
                </a:solidFill>
              </a:rPr>
              <a:t>The one the citizens say you have</a:t>
            </a:r>
          </a:p>
          <a:p>
            <a:r>
              <a:rPr lang="en-US" sz="2400" dirty="0">
                <a:solidFill>
                  <a:schemeClr val="accent5">
                    <a:lumMod val="75000"/>
                  </a:schemeClr>
                </a:solidFill>
              </a:rPr>
              <a:t>GOAL: That they all are the same and that it is great!</a:t>
            </a:r>
          </a:p>
        </p:txBody>
      </p:sp>
      <p:pic>
        <p:nvPicPr>
          <p:cNvPr id="43" name="Picture Placeholder 42" descr="A plane flying over a city">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 r="39"/>
          <a:stretch/>
        </p:blipFill>
        <p:spPr/>
      </p:pic>
    </p:spTree>
    <p:extLst>
      <p:ext uri="{BB962C8B-B14F-4D97-AF65-F5344CB8AC3E}">
        <p14:creationId xmlns:p14="http://schemas.microsoft.com/office/powerpoint/2010/main" val="19037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p:txBody>
          <a:bodyPr/>
          <a:lstStyle/>
          <a:p>
            <a:r>
              <a:rPr lang="en-US" dirty="0"/>
              <a:t>Employees Engaged?</a:t>
            </a:r>
          </a:p>
        </p:txBody>
      </p:sp>
      <p:pic>
        <p:nvPicPr>
          <p:cNvPr id="5" name="Picture Placeholder 4" descr="A large crowd of people&#10;&#10;Description automatically generated">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6960" b="36960"/>
          <a:stretch>
            <a:fillRect/>
          </a:stretch>
        </p:blipFill>
        <p:spPr/>
      </p:pic>
    </p:spTree>
    <p:extLst>
      <p:ext uri="{BB962C8B-B14F-4D97-AF65-F5344CB8AC3E}">
        <p14:creationId xmlns:p14="http://schemas.microsoft.com/office/powerpoint/2010/main" val="405612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DD3-2BC9-5462-89DD-DF204D11C890}"/>
              </a:ext>
            </a:extLst>
          </p:cNvPr>
          <p:cNvSpPr>
            <a:spLocks noGrp="1"/>
          </p:cNvSpPr>
          <p:nvPr>
            <p:ph type="ctrTitle"/>
          </p:nvPr>
        </p:nvSpPr>
        <p:spPr>
          <a:xfrm>
            <a:off x="571501" y="409074"/>
            <a:ext cx="11103428" cy="3695851"/>
          </a:xfrm>
        </p:spPr>
        <p:txBody>
          <a:bodyPr/>
          <a:lstStyle/>
          <a:p>
            <a:r>
              <a:rPr lang="en-US" sz="3600" dirty="0"/>
              <a:t>What is that exactly?</a:t>
            </a:r>
            <a:br>
              <a:rPr lang="en-US" sz="3600" dirty="0"/>
            </a:br>
            <a:br>
              <a:rPr lang="en-US" sz="3600" dirty="0"/>
            </a:br>
            <a:r>
              <a:rPr lang="en-US" sz="3600" dirty="0"/>
              <a:t>This means that employees are physically and mentally present and prepared to work towards the stated goals and objectives of the organization in a positive way</a:t>
            </a:r>
          </a:p>
        </p:txBody>
      </p:sp>
      <p:pic>
        <p:nvPicPr>
          <p:cNvPr id="5" name="Picture Placeholder 4">
            <a:extLst>
              <a:ext uri="{FF2B5EF4-FFF2-40B4-BE49-F238E27FC236}">
                <a16:creationId xmlns:a16="http://schemas.microsoft.com/office/drawing/2014/main" id="{CDBE618C-F73F-AB9F-FEF5-6BB1DE142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848" b="32848"/>
          <a:stretch/>
        </p:blipFill>
        <p:spPr>
          <a:xfrm>
            <a:off x="-7620" y="4523874"/>
            <a:ext cx="12207240" cy="2363968"/>
          </a:xfrm>
        </p:spPr>
      </p:pic>
      <p:sp>
        <p:nvSpPr>
          <p:cNvPr id="3" name="TextBox 2">
            <a:extLst>
              <a:ext uri="{FF2B5EF4-FFF2-40B4-BE49-F238E27FC236}">
                <a16:creationId xmlns:a16="http://schemas.microsoft.com/office/drawing/2014/main" id="{24D6022B-A792-1848-A2E3-05FB183C10E0}"/>
              </a:ext>
            </a:extLst>
          </p:cNvPr>
          <p:cNvSpPr txBox="1"/>
          <p:nvPr/>
        </p:nvSpPr>
        <p:spPr>
          <a:xfrm>
            <a:off x="-7620" y="6887842"/>
            <a:ext cx="12207240" cy="230832"/>
          </a:xfrm>
          <a:prstGeom prst="rect">
            <a:avLst/>
          </a:prstGeom>
          <a:noFill/>
        </p:spPr>
        <p:txBody>
          <a:bodyPr wrap="square" rtlCol="0">
            <a:spAutoFit/>
          </a:bodyPr>
          <a:lstStyle/>
          <a:p>
            <a:r>
              <a:rPr lang="en-US" sz="900" dirty="0">
                <a:hlinkClick r:id="rId3" tooltip="https://technofaq.org/posts/2020/11/the-biggest-benefits-of-employee-engagement/"/>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4714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dirty="0"/>
              <a:t>HR’s role</a:t>
            </a:r>
          </a:p>
        </p:txBody>
      </p:sp>
      <p:pic>
        <p:nvPicPr>
          <p:cNvPr id="24" name="Picture Placeholder 7">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139" r="35139"/>
          <a:stretch/>
        </p:blipFill>
        <p:spPr>
          <a:xfrm>
            <a:off x="-18788" y="-22860"/>
            <a:ext cx="3075497" cy="6903720"/>
          </a:xfrm>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lnSpcReduction="10000"/>
          </a:bodyPr>
          <a:lstStyle/>
          <a:p>
            <a:r>
              <a:rPr lang="en-US" sz="2800" dirty="0"/>
              <a:t>Aid city elected and appointed officials to work towards, achieve and maintain a positive, effective, efficient, and economical organizational culture</a:t>
            </a:r>
          </a:p>
          <a:p>
            <a:r>
              <a:rPr lang="en-US" sz="2800" dirty="0"/>
              <a:t>That is aimed at achieving the stated goals and objectives of the organization</a:t>
            </a:r>
          </a:p>
          <a:p>
            <a:r>
              <a:rPr lang="en-US" sz="2800" dirty="0"/>
              <a:t>Works to the benefit of the external stakeholders and the internal stakeholders – your employees</a:t>
            </a:r>
          </a:p>
          <a:p>
            <a:pPr marL="0" indent="0">
              <a:buNone/>
            </a:pPr>
            <a:endParaRPr lang="en-US" dirty="0"/>
          </a:p>
        </p:txBody>
      </p:sp>
    </p:spTree>
    <p:extLst>
      <p:ext uri="{BB962C8B-B14F-4D97-AF65-F5344CB8AC3E}">
        <p14:creationId xmlns:p14="http://schemas.microsoft.com/office/powerpoint/2010/main" val="366667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noFill/>
        </p:spPr>
        <p:txBody>
          <a:bodyPr>
            <a:noAutofit/>
          </a:bodyPr>
          <a:lstStyle/>
          <a:p>
            <a:r>
              <a:rPr lang="en-US" dirty="0"/>
              <a:t>Vision</a:t>
            </a:r>
            <a:br>
              <a:rPr lang="en-US" dirty="0"/>
            </a:br>
            <a:r>
              <a:rPr lang="en-US" dirty="0"/>
              <a:t>mission</a:t>
            </a:r>
            <a:br>
              <a:rPr lang="en-US" dirty="0"/>
            </a:br>
            <a:r>
              <a:rPr lang="en-US" dirty="0"/>
              <a:t>value</a:t>
            </a:r>
            <a:br>
              <a:rPr lang="en-US" dirty="0"/>
            </a:br>
            <a:r>
              <a:rPr lang="en-US" dirty="0"/>
              <a:t>statements</a:t>
            </a:r>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noFill/>
        </p:spPr>
        <p:txBody>
          <a:bodyPr anchor="t"/>
          <a:lstStyle/>
          <a:p>
            <a:r>
              <a:rPr lang="en-US" sz="2400" dirty="0"/>
              <a:t>Core ingredients for organizational culture: Can you help?</a:t>
            </a:r>
          </a:p>
        </p:txBody>
      </p:sp>
      <p:pic>
        <p:nvPicPr>
          <p:cNvPr id="43" name="Picture Placeholder 42" descr="A plane flying over a city">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 r="39"/>
          <a:stretch/>
        </p:blipFill>
        <p:spPr/>
      </p:pic>
    </p:spTree>
    <p:extLst>
      <p:ext uri="{BB962C8B-B14F-4D97-AF65-F5344CB8AC3E}">
        <p14:creationId xmlns:p14="http://schemas.microsoft.com/office/powerpoint/2010/main" val="4242039281"/>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2FF55D-527F-48D1-BD6B-9A451B2955D6}"/>
</file>

<file path=customXml/itemProps2.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3.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{625E1AAF-97EC-4379-8AE5-D37808BB4626}tf22797433_win32</Template>
  <TotalTime>164</TotalTime>
  <Words>1237</Words>
  <Application>Microsoft Office PowerPoint</Application>
  <PresentationFormat>Widescreen</PresentationFormat>
  <Paragraphs>123</Paragraphs>
  <Slides>26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Aptos</vt:lpstr>
      <vt:lpstr>Arial</vt:lpstr>
      <vt:lpstr>Book Antiqua</vt:lpstr>
      <vt:lpstr>Calibri</vt:lpstr>
      <vt:lpstr>Univers Condensed Light</vt:lpstr>
      <vt:lpstr>Walbaum Display Light</vt:lpstr>
      <vt:lpstr>Wingdings</vt:lpstr>
      <vt:lpstr>AngleLinesVTI</vt:lpstr>
      <vt:lpstr>HR’s Role in Organizational Culture</vt:lpstr>
      <vt:lpstr>AGENDA</vt:lpstr>
      <vt:lpstr>Culture: How does it feel to work in your organization?</vt:lpstr>
      <vt:lpstr>Core indicators of organizational culture  Artifacts – what people see  Share beliefs and values – what you say and how you say it  basic assumptions – world view </vt:lpstr>
      <vt:lpstr>How many cultures does your organization have?</vt:lpstr>
      <vt:lpstr>Employees Engaged?</vt:lpstr>
      <vt:lpstr>What is that exactly?  This means that employees are physically and mentally present and prepared to work towards the stated goals and objectives of the organization in a positive way</vt:lpstr>
      <vt:lpstr>HR’s role</vt:lpstr>
      <vt:lpstr>Vision mission value statements</vt:lpstr>
      <vt:lpstr>Human resources is uniquely situated  You see what is going on in the city You know the various interests you know the relative strengths and weaknesses of each unit in the city You have an idea of the needs</vt:lpstr>
      <vt:lpstr>HR professionals are the go to resources for long range goals and objectives of the city related to personnel and org culture  </vt:lpstr>
      <vt:lpstr>HR professionals can assist with creating an environment where greatness happens…as a product of effort, not chance  </vt:lpstr>
      <vt:lpstr>HR professionals are the first person most employees deal with – you set the tone and create the expectations of employees  </vt:lpstr>
      <vt:lpstr>Your role and how you perform it sets the model for the entire organization</vt:lpstr>
      <vt:lpstr>Selection process</vt:lpstr>
      <vt:lpstr>onboarding</vt:lpstr>
      <vt:lpstr>Creating a positive environment</vt:lpstr>
      <vt:lpstr>Is it fun?</vt:lpstr>
      <vt:lpstr>Some examples</vt:lpstr>
      <vt:lpstr>Job descriptions development</vt:lpstr>
      <vt:lpstr>Malcontents</vt:lpstr>
      <vt:lpstr>Satisfaction surveys</vt:lpstr>
      <vt:lpstr>Assisting Department heads</vt:lpstr>
      <vt:lpstr>FINAL TIPS &amp; TAKEAWAYS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 Role in Organizational Culture</dc:title>
  <dc:creator>GM Cox</dc:creator>
  <cp:lastModifiedBy>GM Cox</cp:lastModifiedBy>
  <cp:revision>2</cp:revision>
  <dcterms:created xsi:type="dcterms:W3CDTF">2024-04-17T19:34:10Z</dcterms:created>
  <dcterms:modified xsi:type="dcterms:W3CDTF">2024-04-23T18:07:18Z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