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60" r:id="rId2"/>
    <p:sldId id="336" r:id="rId3"/>
    <p:sldId id="356" r:id="rId4"/>
    <p:sldId id="347" r:id="rId5"/>
    <p:sldId id="337" r:id="rId6"/>
    <p:sldId id="348" r:id="rId7"/>
    <p:sldId id="349" r:id="rId8"/>
    <p:sldId id="350" r:id="rId9"/>
    <p:sldId id="357" r:id="rId10"/>
    <p:sldId id="358" r:id="rId11"/>
    <p:sldId id="359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F93A-5CDC-454B-AD07-8AFD712CD278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40F9-24D7-1340-B0F4-45960590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78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0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4763" y="876300"/>
            <a:ext cx="4206875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E158-94B8-4018-928A-49AC5FA57E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5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8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2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1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2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3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47EA-42BC-467D-8339-192B9C9393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4763" y="876300"/>
            <a:ext cx="4206875" cy="2366963"/>
          </a:xfrm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8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BA20-76E6-4C14-A64A-4E662624F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1D7E5-E47D-1922-9135-F833BB82E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74A0A-35BD-6CD6-C21F-994E96D4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4AD3-9AFF-730F-1488-E6123797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B7E24-2244-9692-C3E9-ED76DC7C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9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6A0F-D5E7-7DD7-E3D0-6C9F692A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B18F0-8C6C-D217-1DA3-50B55E203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73C74-5A65-332A-B1A9-AD220E9F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52D12-C79F-7CCF-3544-37616895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CB68B-1FBC-37DE-72E0-C519D4AD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32081-37A6-73D9-7E23-8F78768D3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C5501-C83F-C291-F8FA-657DBFFD7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D5A6-97A8-8BC4-D231-6D7E8D00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CA78F-48CB-43B6-E2F0-02C7C3D9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71020-5882-981F-93E7-E6A6CD3B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7084-CB69-E1F9-ABAB-97362B64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FFBB-77AD-0A1B-03D7-FC981EA03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A44BD-FCF2-C2C2-0BEA-D7841C78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46A0-2023-D89E-34B8-D4EFD250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0795-0A75-27DF-5EB2-AB42AD02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8900-D221-62F9-D5B0-04A89DF2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5B75E-73E6-9F27-698F-9F78F55DF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A1C24-AA22-223F-D1CD-7189646B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5B96D-332C-F00C-E4DA-17A0F8AC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0A-4A51-5489-D6A5-48C9A841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3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B2FA-6784-0398-517B-7C02C8D5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3752-41AE-654D-0B02-328788365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2227B-0075-8BFA-3E9D-570579E61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1D4D8-9D9C-A21B-873B-146E9E86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1F17F-AC5B-6654-F8A3-BBDA47A9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9225D-A4FF-39EE-2206-11539244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4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B0DE-5C38-8DDE-EADC-743379A7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04E6-707B-8478-1BA8-623CF19F0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A3554-D547-3F7E-94F0-F6CC6C629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B53F8-9EBD-9245-0D00-057056580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082B5-5D3A-DE2E-31C3-4DBFA4E63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20FAA-1542-06D8-C3E9-7FD7745F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D5882-B264-4E7A-6665-0FC5C16A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FCFE7-2DE4-AC7C-6828-49304513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19AD-6F7C-7F0E-2D82-AD8B235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97EE4-3EA7-40F9-AD0C-FD63ACF5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567E2-EA53-37E4-C7DF-F9A97B8B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7984D-2F0F-233E-0A41-721A897E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21E8CA-5CA4-8137-37F6-3413D6C4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B43B4-3042-34E7-052B-FA902812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E2768-7C0A-B374-925F-0FF31EEC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0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DF1B-A5E2-9A64-F4D4-6BB420C4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C83C1-5CB9-5336-2CFB-94CA1CCD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F52D8-D536-C371-47EB-314967B8E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7A46C-AFDE-CD43-999B-5D896E40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3607E-55EE-75C9-519D-9F1B3A76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FD860-9032-13DB-AAA9-FDFF92D9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1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0530-D505-FF29-5927-D9CA1146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B3622-670F-2BF1-2913-0022B61D4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B30F9-547C-7B03-D5E7-009868D4E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16FC5-9E73-F0EB-E9AA-90295882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12FDA-1FD4-7210-8076-5226305F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529C9-E9B9-9637-D0B3-23802DED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DF6DA-0266-98D3-99EA-339525C1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9DADB-0FF0-E136-082E-B71DDC24B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C14D-41D3-E7AF-809B-1071F978B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91F0-FF01-B445-AE5E-C4F08D72F553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9A44B-D0C2-B459-0268-75D6F84A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17F7A-3554-F41C-3CD4-7979DD4E9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9369-92E3-1744-B71F-ECD9E91A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1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tephenstc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ktrainer@sbcglobal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B408-04FB-8A1A-1A42-DA2C783D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Powerful Customer Service in the Governmental Workplace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2806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Customer Service Skills for Everyone!</a:t>
            </a:r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54894"/>
            <a:ext cx="7620000" cy="23741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Ability to Handle Surprises</a:t>
            </a:r>
          </a:p>
          <a:p>
            <a:pPr marL="0" indent="0">
              <a:buNone/>
            </a:pPr>
            <a:r>
              <a:rPr lang="en-US" dirty="0"/>
              <a:t>Sometimes the customer support world is going to throw you a curveball.</a:t>
            </a:r>
          </a:p>
          <a:p>
            <a:pPr marL="0" indent="0">
              <a:buNone/>
            </a:pPr>
            <a:r>
              <a:rPr lang="en-US" dirty="0"/>
              <a:t>Maybe the problem you encounter isn't specifically covered in the city’s policies, or maybe the customer isn't reacting how you thought they would.</a:t>
            </a:r>
          </a:p>
          <a:p>
            <a:pPr marL="0" indent="0">
              <a:buNone/>
            </a:pPr>
            <a:r>
              <a:rPr lang="en-US" dirty="0"/>
              <a:t>Whatever the case, it's best to be able to think on your feet... but it's even better to </a:t>
            </a:r>
            <a:r>
              <a:rPr lang="en-US" b="1" i="1" dirty="0"/>
              <a:t>create guidelines for yourself </a:t>
            </a:r>
            <a:r>
              <a:rPr lang="en-US" dirty="0"/>
              <a:t>in these sorts of situations.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A3C4BA6-1F27-5F7A-DE3F-C35791D58BF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3758009"/>
            <a:ext cx="7620000" cy="1785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Who</a:t>
            </a:r>
            <a:r>
              <a:rPr lang="en-US" sz="2000" dirty="0"/>
              <a:t>: Who is the best person to contact to assist with this situation?</a:t>
            </a:r>
          </a:p>
          <a:p>
            <a:pPr marL="0" indent="0">
              <a:buNone/>
            </a:pPr>
            <a:r>
              <a:rPr lang="en-US" sz="2000" b="1" dirty="0"/>
              <a:t>What</a:t>
            </a:r>
            <a:r>
              <a:rPr lang="en-US" sz="2000" dirty="0"/>
              <a:t>: What are you going to say to the best person to ensure that they understand the situation?</a:t>
            </a:r>
          </a:p>
          <a:p>
            <a:pPr marL="0" indent="0">
              <a:buNone/>
            </a:pPr>
            <a:r>
              <a:rPr lang="en-US" sz="2000" b="1" dirty="0"/>
              <a:t>How</a:t>
            </a:r>
            <a:r>
              <a:rPr lang="en-US" sz="2000" dirty="0"/>
              <a:t>: What is the best way to communicate the  to the best person to contact and assist with the problem? (phone, email, text, face-to-face)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7FA7C-C524-54F9-0AE9-E507B33D2A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991790"/>
            <a:ext cx="8001000" cy="55324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97FE96-9368-3D98-47C6-A218B34B1549}"/>
              </a:ext>
            </a:extLst>
          </p:cNvPr>
          <p:cNvCxnSpPr/>
          <p:nvPr/>
        </p:nvCxnSpPr>
        <p:spPr>
          <a:xfrm>
            <a:off x="5867400" y="3276600"/>
            <a:ext cx="0" cy="481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8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46C875-A306-29B8-4AC4-61FA88954C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49"/>
            <a:ext cx="12192000" cy="5695951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Customer Service Scenarios</a:t>
            </a:r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3270319"/>
            <a:ext cx="7620000" cy="132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dirty="0"/>
              <a:t>Scenario 2: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74151"/>
                </a:solidFill>
                <a:latin typeface="Söhne"/>
              </a:rPr>
              <a:t>You are a government employee stationed near a street that is undergoing construction. A concerned citizen approaches you and asks about the construction timeline and the alternate routes that are available.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CAD75-FA02-E446-E282-56AA3AEEEEDF}"/>
              </a:ext>
            </a:extLst>
          </p:cNvPr>
          <p:cNvSpPr txBox="1"/>
          <p:nvPr/>
        </p:nvSpPr>
        <p:spPr>
          <a:xfrm>
            <a:off x="381000" y="4880768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latin typeface="AppleSystemUIFont"/>
                <a:ea typeface="Calibri" panose="020F0502020204030204" pitchFamily="34" charset="0"/>
                <a:cs typeface="AppleSystemUIFont"/>
              </a:rPr>
              <a:t>Scenario 3: </a:t>
            </a:r>
          </a:p>
          <a:p>
            <a:endParaRPr lang="en-US" sz="800" kern="0" dirty="0">
              <a:latin typeface="AppleSystemUIFont"/>
              <a:ea typeface="Calibri" panose="020F0502020204030204" pitchFamily="34" charset="0"/>
              <a:cs typeface="AppleSystemUIFont"/>
            </a:endParaRPr>
          </a:p>
          <a:p>
            <a:r>
              <a:rPr lang="en-US" sz="2000" kern="0" dirty="0">
                <a:latin typeface="AppleSystemUIFont"/>
                <a:ea typeface="Calibri" panose="020F0502020204030204" pitchFamily="34" charset="0"/>
                <a:cs typeface="AppleSystemUIFont"/>
              </a:rPr>
              <a:t>A c</a:t>
            </a:r>
            <a:r>
              <a:rPr lang="en-US" sz="20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itizen visits your department to inquire about the process for obtaining a business license. You are responsible for providing accurate information and excellent customer service during the interaction.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C45AC-BE2A-4529-7F28-D15B9646845B}"/>
              </a:ext>
            </a:extLst>
          </p:cNvPr>
          <p:cNvSpPr txBox="1"/>
          <p:nvPr/>
        </p:nvSpPr>
        <p:spPr>
          <a:xfrm>
            <a:off x="381000" y="1325563"/>
            <a:ext cx="6286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Scenario 1: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/>
              <a:t>A citizen received a bill from the government for a service that they believe is incorrect. They are frustrated and upset due to the unexpected charges and have come to you for clarification and resolution.</a:t>
            </a:r>
          </a:p>
        </p:txBody>
      </p:sp>
    </p:spTree>
    <p:extLst>
      <p:ext uri="{BB962C8B-B14F-4D97-AF65-F5344CB8AC3E}">
        <p14:creationId xmlns:p14="http://schemas.microsoft.com/office/powerpoint/2010/main" val="24769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0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A320E-5785-C935-7B9D-9041BD135E35}"/>
              </a:ext>
            </a:extLst>
          </p:cNvPr>
          <p:cNvSpPr txBox="1"/>
          <p:nvPr/>
        </p:nvSpPr>
        <p:spPr>
          <a:xfrm>
            <a:off x="3181350" y="1929667"/>
            <a:ext cx="6457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to reach me for training possibilities:</a:t>
            </a:r>
          </a:p>
          <a:p>
            <a:endParaRPr lang="en-US" sz="3600" dirty="0"/>
          </a:p>
          <a:p>
            <a:r>
              <a:rPr lang="en-US" sz="3600" dirty="0">
                <a:hlinkClick r:id="rId3"/>
              </a:rPr>
              <a:t>www.mstephenstc.com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>
                <a:hlinkClick r:id="rId4"/>
              </a:rPr>
              <a:t>marktrainer@sbcglobal.net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Phone number:817-368-7494</a:t>
            </a:r>
          </a:p>
        </p:txBody>
      </p:sp>
    </p:spTree>
    <p:extLst>
      <p:ext uri="{BB962C8B-B14F-4D97-AF65-F5344CB8AC3E}">
        <p14:creationId xmlns:p14="http://schemas.microsoft.com/office/powerpoint/2010/main" val="39224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8B63B3-E139-7B2A-7E04-1D9AE353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920"/>
            <a:ext cx="12192000" cy="5757565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/>
              <a:t>Powerful Customer Service in the Workplace</a:t>
            </a:r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1100435"/>
            <a:ext cx="7620000" cy="173372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Defined:</a:t>
            </a:r>
          </a:p>
          <a:p>
            <a:pPr marL="0" indent="0">
              <a:buNone/>
            </a:pPr>
            <a:r>
              <a:rPr lang="en-US" sz="2000" dirty="0"/>
              <a:t>Customer service for governmental employees refers to the provision of efficient, citizen-centric, and empathetic assistance that meets the needs and expectations of citizens and stakeholders in their interactions with the government.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70050-C1CF-0823-B1EF-0AB7EE8D7E54}"/>
              </a:ext>
            </a:extLst>
          </p:cNvPr>
          <p:cNvSpPr txBox="1"/>
          <p:nvPr/>
        </p:nvSpPr>
        <p:spPr>
          <a:xfrm>
            <a:off x="3648075" y="2551950"/>
            <a:ext cx="5429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Who are our customers?</a:t>
            </a:r>
          </a:p>
          <a:p>
            <a:endParaRPr lang="en-US" sz="800" b="1" dirty="0"/>
          </a:p>
          <a:p>
            <a:r>
              <a:rPr lang="en-US" sz="2000" dirty="0"/>
              <a:t>Customers are all the people for whom we provide a product or service. Everyone who depends on the quality of our work is considered to be a customer.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BE896-8913-37B3-BB05-B6272911128C}"/>
              </a:ext>
            </a:extLst>
          </p:cNvPr>
          <p:cNvSpPr txBox="1"/>
          <p:nvPr/>
        </p:nvSpPr>
        <p:spPr>
          <a:xfrm>
            <a:off x="6238875" y="3938886"/>
            <a:ext cx="5676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Two Kinds of Customers</a:t>
            </a:r>
          </a:p>
          <a:p>
            <a:pPr algn="r"/>
            <a:endParaRPr lang="en-US" sz="800" dirty="0"/>
          </a:p>
          <a:p>
            <a:r>
              <a:rPr lang="en-US" sz="2000" dirty="0"/>
              <a:t>1. </a:t>
            </a:r>
            <a:r>
              <a:rPr lang="en-US" sz="2000" b="1" dirty="0"/>
              <a:t>External Customers</a:t>
            </a:r>
          </a:p>
          <a:p>
            <a:r>
              <a:rPr lang="en-US" sz="2000" dirty="0"/>
              <a:t>     Citizens, residence, visitors, businesses.</a:t>
            </a:r>
          </a:p>
          <a:p>
            <a:endParaRPr lang="en-US" sz="800" dirty="0"/>
          </a:p>
          <a:p>
            <a:r>
              <a:rPr lang="en-US" sz="2000" dirty="0"/>
              <a:t>2</a:t>
            </a:r>
            <a:r>
              <a:rPr lang="en-US" sz="2000" b="1" dirty="0"/>
              <a:t>. Internal customers</a:t>
            </a:r>
          </a:p>
          <a:p>
            <a:r>
              <a:rPr lang="en-US" sz="2000" dirty="0"/>
              <a:t>     Employees, co-workers, supervisor, peers,   commissioners, Mayor/City Council and other elected officials, board members, etc.</a:t>
            </a:r>
          </a:p>
        </p:txBody>
      </p:sp>
    </p:spTree>
    <p:extLst>
      <p:ext uri="{BB962C8B-B14F-4D97-AF65-F5344CB8AC3E}">
        <p14:creationId xmlns:p14="http://schemas.microsoft.com/office/powerpoint/2010/main" val="24994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/>
              <a:t>Public Sector Customer Service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414F6-44CE-2C2D-6AA5-35F7D9AC3FE8}"/>
              </a:ext>
            </a:extLst>
          </p:cNvPr>
          <p:cNvSpPr txBox="1"/>
          <p:nvPr/>
        </p:nvSpPr>
        <p:spPr>
          <a:xfrm>
            <a:off x="1390650" y="1325563"/>
            <a:ext cx="941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providing customer service in account in a city environment different than providing customer service in a retail service, business or other kind of organization?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870BB7-916E-A464-33FD-0C0A9309F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651126"/>
            <a:ext cx="3619500" cy="3606800"/>
          </a:xfrm>
          <a:prstGeom prst="rect">
            <a:avLst/>
          </a:prstGeom>
          <a:effectLst>
            <a:softEdge rad="223242"/>
          </a:effectLst>
        </p:spPr>
      </p:pic>
    </p:spTree>
    <p:extLst>
      <p:ext uri="{BB962C8B-B14F-4D97-AF65-F5344CB8AC3E}">
        <p14:creationId xmlns:p14="http://schemas.microsoft.com/office/powerpoint/2010/main" val="27258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0602641-C208-0915-E505-A800384B59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504139"/>
            <a:ext cx="2857500" cy="2179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57253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310E40-439B-9986-B2E5-59A30FAC2B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3" y="1945281"/>
            <a:ext cx="3105150" cy="2145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FBA90-07E1-B7E0-A760-B3CB026066E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824003"/>
            <a:ext cx="3289300" cy="1591571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6271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Challenges</a:t>
            </a:r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5159649"/>
            <a:ext cx="8439150" cy="36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7. We're more visible – like a fishbowl or a glass house.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475FF-2341-564D-BA78-30ED3858A419}"/>
              </a:ext>
            </a:extLst>
          </p:cNvPr>
          <p:cNvSpPr txBox="1"/>
          <p:nvPr/>
        </p:nvSpPr>
        <p:spPr>
          <a:xfrm>
            <a:off x="1200150" y="1198142"/>
            <a:ext cx="1085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1. Citizens have higher and sometimes unrealistic expectations of government.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2A3FA-C21F-A0C4-DD54-23BA0D3505D3}"/>
              </a:ext>
            </a:extLst>
          </p:cNvPr>
          <p:cNvSpPr txBox="1"/>
          <p:nvPr/>
        </p:nvSpPr>
        <p:spPr>
          <a:xfrm>
            <a:off x="1200150" y="1752638"/>
            <a:ext cx="994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2. Everyone is a customer or boss or expert. They tell us they pay our salary to show they're entitled to service because they've already paid for it.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77C9C-E3AF-BCAA-B2AC-97D3188633C6}"/>
              </a:ext>
            </a:extLst>
          </p:cNvPr>
          <p:cNvSpPr txBox="1"/>
          <p:nvPr/>
        </p:nvSpPr>
        <p:spPr>
          <a:xfrm>
            <a:off x="1214436" y="2588265"/>
            <a:ext cx="1013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3. Regulatory restraints laws, policies, codes, ordinances, etc. can remove flexibility in providing services.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5C3A8-0266-CD8F-5A3F-9182A0B53B8C}"/>
              </a:ext>
            </a:extLst>
          </p:cNvPr>
          <p:cNvSpPr txBox="1"/>
          <p:nvPr/>
        </p:nvSpPr>
        <p:spPr>
          <a:xfrm>
            <a:off x="1214436" y="3429000"/>
            <a:ext cx="6391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4. Budgetary restraints and limited resources.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3A8E1-8702-B786-CA11-CE8C30D398E2}"/>
              </a:ext>
            </a:extLst>
          </p:cNvPr>
          <p:cNvSpPr txBox="1"/>
          <p:nvPr/>
        </p:nvSpPr>
        <p:spPr>
          <a:xfrm>
            <a:off x="1214436" y="3969051"/>
            <a:ext cx="6391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5. Dealing with rude, difficult, even abusive customers.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E64FF-DEBC-409C-7AA7-5A78A61B21E7}"/>
              </a:ext>
            </a:extLst>
          </p:cNvPr>
          <p:cNvSpPr txBox="1"/>
          <p:nvPr/>
        </p:nvSpPr>
        <p:spPr>
          <a:xfrm>
            <a:off x="1214436" y="4557512"/>
            <a:ext cx="6391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6. Getting along with people in other departments. </a:t>
            </a:r>
          </a:p>
        </p:txBody>
      </p:sp>
    </p:spTree>
    <p:extLst>
      <p:ext uri="{BB962C8B-B14F-4D97-AF65-F5344CB8AC3E}">
        <p14:creationId xmlns:p14="http://schemas.microsoft.com/office/powerpoint/2010/main" val="11203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9" grpId="0" build="p"/>
      <p:bldP spid="2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945F0-3938-3969-C45E-EA3160A217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0"/>
            <a:ext cx="12192000" cy="504825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kern="0" dirty="0">
                <a:effectLst/>
                <a:ea typeface="Calibri" panose="020F0502020204030204" pitchFamily="34" charset="0"/>
                <a:cs typeface="AppleSystemUIFont"/>
              </a:rPr>
              <a:t>Customer Expectations:</a:t>
            </a:r>
            <a:endParaRPr lang="en-US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897" y="1325563"/>
            <a:ext cx="4362452" cy="26558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b="1" dirty="0"/>
              <a:t>What customers expect: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3800" dirty="0"/>
              <a:t>1. Promises be kept</a:t>
            </a:r>
          </a:p>
          <a:p>
            <a:pPr marL="0" indent="0">
              <a:buNone/>
            </a:pPr>
            <a:r>
              <a:rPr lang="en-US" sz="3800" dirty="0"/>
              <a:t>2. Responsiveness 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200" dirty="0"/>
              <a:t>(A sense of urgency urgency )</a:t>
            </a:r>
          </a:p>
          <a:p>
            <a:pPr marL="0" indent="0">
              <a:buNone/>
            </a:pPr>
            <a:r>
              <a:rPr lang="en-US" sz="3800" dirty="0"/>
              <a:t>3. Concern </a:t>
            </a:r>
          </a:p>
          <a:p>
            <a:pPr marL="0" indent="0">
              <a:buNone/>
            </a:pPr>
            <a:r>
              <a:rPr lang="en-US" sz="3800" dirty="0"/>
              <a:t>4. Honesty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B0074-87EA-941D-B3C3-52E4FC741B9B}"/>
              </a:ext>
            </a:extLst>
          </p:cNvPr>
          <p:cNvSpPr txBox="1"/>
          <p:nvPr/>
        </p:nvSpPr>
        <p:spPr>
          <a:xfrm>
            <a:off x="6629394" y="1185763"/>
            <a:ext cx="499110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customers do not expect:</a:t>
            </a:r>
          </a:p>
          <a:p>
            <a:endParaRPr lang="en-US" sz="900" b="1" dirty="0"/>
          </a:p>
          <a:p>
            <a:r>
              <a:rPr lang="en-US" sz="2400" dirty="0"/>
              <a:t>1. To be talked down to</a:t>
            </a:r>
          </a:p>
          <a:p>
            <a:r>
              <a:rPr lang="en-US" sz="2400" dirty="0"/>
              <a:t>2. To have complaints treated as nuisances</a:t>
            </a:r>
          </a:p>
          <a:p>
            <a:r>
              <a:rPr lang="en-US" sz="2400" dirty="0"/>
              <a:t>3. Excuses </a:t>
            </a:r>
          </a:p>
          <a:p>
            <a:r>
              <a:rPr lang="en-US" sz="2400" dirty="0"/>
              <a:t>	</a:t>
            </a:r>
            <a:r>
              <a:rPr lang="en-US" sz="2000" dirty="0"/>
              <a:t>(Replacement for excuse is apology)</a:t>
            </a:r>
          </a:p>
          <a:p>
            <a:r>
              <a:rPr lang="en-US" sz="2400" dirty="0"/>
              <a:t>4. To hear that's what our policy says</a:t>
            </a:r>
          </a:p>
          <a:p>
            <a:r>
              <a:rPr lang="en-US" sz="2400" dirty="0"/>
              <a:t>5. The runaround</a:t>
            </a:r>
          </a:p>
        </p:txBody>
      </p:sp>
    </p:spTree>
    <p:extLst>
      <p:ext uri="{BB962C8B-B14F-4D97-AF65-F5344CB8AC3E}">
        <p14:creationId xmlns:p14="http://schemas.microsoft.com/office/powerpoint/2010/main" val="19147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Golden Rules of Customer Service</a:t>
            </a:r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65390"/>
            <a:ext cx="9906000" cy="429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Following a few simple steps – you can turn upset customers into satisfied individuals.</a:t>
            </a:r>
          </a:p>
          <a:p>
            <a:pPr marL="457189" lvl="1" indent="0">
              <a:buNone/>
            </a:pPr>
            <a:r>
              <a:rPr lang="en-US" b="1" dirty="0"/>
              <a:t>H</a:t>
            </a:r>
            <a:r>
              <a:rPr lang="en-US" sz="2000" u="sng" dirty="0"/>
              <a:t>ear</a:t>
            </a:r>
            <a:r>
              <a:rPr lang="en-US" sz="2000" dirty="0"/>
              <a:t>: let the customer tell their entire story without interruption. Sometimes, we just want someone to listen.</a:t>
            </a:r>
          </a:p>
          <a:p>
            <a:pPr marL="457189" lvl="1" indent="0">
              <a:buNone/>
            </a:pPr>
            <a:r>
              <a:rPr lang="en-US" b="1" dirty="0"/>
              <a:t>E</a:t>
            </a:r>
            <a:r>
              <a:rPr lang="en-US" sz="2000" u="sng" dirty="0"/>
              <a:t>mpathize</a:t>
            </a:r>
            <a:r>
              <a:rPr lang="en-US" sz="2000" dirty="0"/>
              <a:t>: convey that you deeply understand how the customer feels.</a:t>
            </a:r>
          </a:p>
          <a:p>
            <a:pPr marL="457189" lvl="1" indent="0">
              <a:buNone/>
            </a:pPr>
            <a:r>
              <a:rPr lang="en-US" b="1" dirty="0"/>
              <a:t>A</a:t>
            </a:r>
            <a:r>
              <a:rPr lang="en-US" sz="2000" u="sng" dirty="0"/>
              <a:t>pologize</a:t>
            </a:r>
            <a:r>
              <a:rPr lang="en-US" sz="2000" dirty="0"/>
              <a:t>: as long as it's sincere, you can't apologize enough. Even if you didn't do whatever made them upset, you can still genuinely be apologetic for the way the customer feels.</a:t>
            </a:r>
          </a:p>
          <a:p>
            <a:pPr marL="457189" lvl="1" indent="0">
              <a:buNone/>
            </a:pPr>
            <a:r>
              <a:rPr lang="en-US" b="1" dirty="0"/>
              <a:t>R</a:t>
            </a:r>
            <a:r>
              <a:rPr lang="en-US" sz="2000" u="sng" dirty="0"/>
              <a:t>esolve</a:t>
            </a:r>
            <a:r>
              <a:rPr lang="en-US" sz="2000" dirty="0"/>
              <a:t>: resolve the issue quickly and make sure that your employees are empowered to do so. Don't be afraid to ask the customer: what can I do to make this right.</a:t>
            </a:r>
          </a:p>
          <a:p>
            <a:pPr marL="457189" lvl="1" indent="0">
              <a:buNone/>
            </a:pPr>
            <a:r>
              <a:rPr lang="en-US" b="1" dirty="0"/>
              <a:t>D</a:t>
            </a:r>
            <a:r>
              <a:rPr lang="en-US" sz="2000" u="sng" dirty="0"/>
              <a:t>iagnose</a:t>
            </a:r>
            <a:r>
              <a:rPr lang="en-US" sz="2000" dirty="0"/>
              <a:t>: get to the bottom of the why the mistake occurred, without blaming anyone; focus on fixing the process so that it doesn't happen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9E8D0-A894-68DC-1A78-B30944D645B8}"/>
              </a:ext>
            </a:extLst>
          </p:cNvPr>
          <p:cNvSpPr txBox="1"/>
          <p:nvPr/>
        </p:nvSpPr>
        <p:spPr>
          <a:xfrm>
            <a:off x="828674" y="1027539"/>
            <a:ext cx="8429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Every interaction matters. Every. Single. One.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000" dirty="0"/>
              <a:t>Stop. Breathe. And take a moment to remember that every interaction matters.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A407C-2E83-FC09-6409-D4A00437BC9F}"/>
              </a:ext>
            </a:extLst>
          </p:cNvPr>
          <p:cNvSpPr txBox="1"/>
          <p:nvPr/>
        </p:nvSpPr>
        <p:spPr>
          <a:xfrm>
            <a:off x="828674" y="2018060"/>
            <a:ext cx="893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Customer service mistakes aren't outcomes, their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33839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5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0" y="1325563"/>
            <a:ext cx="9258300" cy="474821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Give people the benefit of the doubt:</a:t>
            </a:r>
          </a:p>
          <a:p>
            <a:pPr marL="0" indent="0">
              <a:buNone/>
            </a:pPr>
            <a:r>
              <a:rPr lang="en-US" sz="2000" dirty="0"/>
              <a:t>A customer who behaves badly once, within reason, is simply a customer behaving badly, give them the benefit of the doubt and employ your best customer service techniques to help them get back to normal.</a:t>
            </a:r>
          </a:p>
          <a:p>
            <a:pPr marL="0" indent="0">
              <a:buNone/>
            </a:pPr>
            <a:r>
              <a:rPr lang="en-US" sz="2400" b="1" dirty="0"/>
              <a:t>Make things easy: </a:t>
            </a:r>
          </a:p>
          <a:p>
            <a:pPr marL="0" indent="0">
              <a:buNone/>
            </a:pPr>
            <a:r>
              <a:rPr lang="en-US" sz="2000" dirty="0"/>
              <a:t>Always be thinking about how you can make life easier for your customers and they'll have a great reason to be loyal to you.</a:t>
            </a:r>
          </a:p>
          <a:p>
            <a:pPr marL="0" indent="0">
              <a:buNone/>
            </a:pPr>
            <a:r>
              <a:rPr lang="en-US" sz="2400" b="1" dirty="0"/>
              <a:t>If you want to treat your customers well, treat your employees well: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400" dirty="0"/>
              <a:t>Clients do not come first. Employees come first. </a:t>
            </a:r>
          </a:p>
          <a:p>
            <a:pPr marL="0" indent="0" algn="ctr">
              <a:buNone/>
            </a:pPr>
            <a:r>
              <a:rPr lang="en-US" sz="2400" dirty="0"/>
              <a:t>If you take care of your employees they will take care of your clients. </a:t>
            </a:r>
          </a:p>
          <a:p>
            <a:pPr marL="0" indent="0">
              <a:buNone/>
            </a:pPr>
            <a:r>
              <a:rPr lang="en-US" sz="1800" dirty="0"/>
              <a:t>							- Richard Branson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2E0C51-E4D1-30F7-C01A-C8FBC44821D6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Golden Rules of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24805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827EF7-EDD3-B2A0-9AAB-036050D2B4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92" y="1396121"/>
            <a:ext cx="4511408" cy="1809920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Customer Service Skills for Everyone!</a:t>
            </a:r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54894"/>
            <a:ext cx="7620000" cy="2221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Clear Communication Skills:</a:t>
            </a:r>
          </a:p>
          <a:p>
            <a:pPr marL="0" indent="0">
              <a:buNone/>
            </a:pPr>
            <a:r>
              <a:rPr lang="en-US" sz="2000" dirty="0"/>
              <a:t>Someone who can effectively communicate thoughts, ideas, and feelings is better equipped for success both on the job and in personal relationships.</a:t>
            </a:r>
          </a:p>
          <a:p>
            <a:pPr marL="0" indent="0">
              <a:buNone/>
            </a:pPr>
            <a:r>
              <a:rPr lang="en-US" sz="2000" dirty="0"/>
              <a:t>When it comes to important points that you need to relay clearly to customers, keep it simple and leave nothing to doubt.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A3C4BA6-1F27-5F7A-DE3F-C35791D58BF1}"/>
              </a:ext>
            </a:extLst>
          </p:cNvPr>
          <p:cNvSpPr txBox="1">
            <a:spLocks noChangeArrowheads="1"/>
          </p:cNvSpPr>
          <p:nvPr/>
        </p:nvSpPr>
        <p:spPr>
          <a:xfrm>
            <a:off x="4267200" y="3429000"/>
            <a:ext cx="7620000" cy="294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Attentiveness: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Often when people talk to each other, they don't listen attentively. They are often distracted, half listening, half thinking about something else.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Not only is it important to pay attention to individual customer interactions (watching the language/terms that they use to describe their problems), but it's also important to be mindful and attentive to the feedback that you receive from others.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35CE4-682E-3F72-6B0B-029E442A63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4033241"/>
            <a:ext cx="3314700" cy="17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9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Customer Service Skills for Everyone!</a:t>
            </a:r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54894"/>
            <a:ext cx="7620000" cy="2374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Tenacity</a:t>
            </a:r>
          </a:p>
          <a:p>
            <a:pPr marL="0" indent="0">
              <a:buNone/>
            </a:pPr>
            <a:r>
              <a:rPr lang="en-US" sz="2400" dirty="0"/>
              <a:t>A great work ethic and a willingness to do what needs to be done (no shortcuts) is a key skill when providing the kind of service that people talk about.</a:t>
            </a:r>
          </a:p>
          <a:p>
            <a:pPr marL="0" indent="0">
              <a:buNone/>
            </a:pPr>
            <a:r>
              <a:rPr lang="en-US" sz="2400" dirty="0"/>
              <a:t>Customers remember the employee who refuses to just do the "status quo" when it comes to helping someone out.</a:t>
            </a:r>
          </a:p>
          <a:p>
            <a:pPr marL="0" indent="0">
              <a:buNone/>
            </a:pPr>
            <a:r>
              <a:rPr lang="en-US" sz="2400" dirty="0"/>
              <a:t>Remembering that your customers are people too, and putting in the extra effort will come back to you ten-fold can drive motivation.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A3C4BA6-1F27-5F7A-DE3F-C35791D58BF1}"/>
              </a:ext>
            </a:extLst>
          </p:cNvPr>
          <p:cNvSpPr txBox="1">
            <a:spLocks noChangeArrowheads="1"/>
          </p:cNvSpPr>
          <p:nvPr/>
        </p:nvSpPr>
        <p:spPr>
          <a:xfrm>
            <a:off x="4210050" y="3719909"/>
            <a:ext cx="7620000" cy="237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Ability to Use "Positive Language"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It sounds basic, but small changes that utilize "positive language" can greatly affect how the customer hears your response...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u="sng" dirty="0"/>
              <a:t>Without positive language</a:t>
            </a:r>
            <a:r>
              <a:rPr lang="en-US" sz="2000" dirty="0"/>
              <a:t>: "I can't get you that product until next month; it is back-ordered and unavailable at this time."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u="sng" dirty="0"/>
              <a:t>With positive language</a:t>
            </a:r>
            <a:r>
              <a:rPr lang="en-US" sz="2000" dirty="0"/>
              <a:t>: "That product will be available next month. I can place the order for you right now and make sure that it is sent to you as soon as it reaches our warehouse.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0DF64-9B89-BB2B-B89F-CA524F426F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29573"/>
            <a:ext cx="3409950" cy="18517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10828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65E15-C8A8-171F-E963-29B239F4860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71938"/>
            <a:ext cx="3143250" cy="1838127"/>
          </a:xfrm>
          <a:prstGeom prst="rect">
            <a:avLst/>
          </a:prstGeom>
          <a:effectLst>
            <a:softEdge rad="115316"/>
          </a:effectLst>
        </p:spPr>
      </p:pic>
    </p:spTree>
    <p:extLst>
      <p:ext uri="{BB962C8B-B14F-4D97-AF65-F5344CB8AC3E}">
        <p14:creationId xmlns:p14="http://schemas.microsoft.com/office/powerpoint/2010/main" val="25516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4144DB-2494-482D-8C87-E8AEAA24052C}"/>
</file>

<file path=customXml/itemProps2.xml><?xml version="1.0" encoding="utf-8"?>
<ds:datastoreItem xmlns:ds="http://schemas.openxmlformats.org/officeDocument/2006/customXml" ds:itemID="{CCC78303-C8AF-4456-91A2-E7183554DDBB}"/>
</file>

<file path=customXml/itemProps3.xml><?xml version="1.0" encoding="utf-8"?>
<ds:datastoreItem xmlns:ds="http://schemas.openxmlformats.org/officeDocument/2006/customXml" ds:itemID="{3F13FF2F-883A-4B77-98C7-474000665145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1265</Words>
  <Application>Microsoft Macintosh PowerPoint</Application>
  <PresentationFormat>Widescreen</PresentationFormat>
  <Paragraphs>113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AppleSystemUIFont</vt:lpstr>
      <vt:lpstr>Arial</vt:lpstr>
      <vt:lpstr>Calibri</vt:lpstr>
      <vt:lpstr>Calibri Light</vt:lpstr>
      <vt:lpstr>Söhne</vt:lpstr>
      <vt:lpstr>Office Theme</vt:lpstr>
      <vt:lpstr>Powerful Customer Service in the Governmental Workplace</vt:lpstr>
      <vt:lpstr>Powerful Customer Service in the Workplace</vt:lpstr>
      <vt:lpstr>Public Sector Customer Service Challenges</vt:lpstr>
      <vt:lpstr>Challenges</vt:lpstr>
      <vt:lpstr>Customer Expectations:</vt:lpstr>
      <vt:lpstr>Golden Rules of Customer Service</vt:lpstr>
      <vt:lpstr>PowerPoint Presentation</vt:lpstr>
      <vt:lpstr>Customer Service Skills for Everyone!</vt:lpstr>
      <vt:lpstr>Customer Service Skills for Everyone!</vt:lpstr>
      <vt:lpstr>Customer Service Skills for Everyone!</vt:lpstr>
      <vt:lpstr>Customer Service Scenarios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 Customer Service in the Governmental Workplace</dc:title>
  <dc:creator>Mark Stephens</dc:creator>
  <cp:lastModifiedBy>Mark Stephens</cp:lastModifiedBy>
  <cp:revision>1</cp:revision>
  <dcterms:created xsi:type="dcterms:W3CDTF">2024-05-01T21:40:05Z</dcterms:created>
  <dcterms:modified xsi:type="dcterms:W3CDTF">2024-05-01T21:45:51Z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</Properties>
</file>