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5143500" cx="9144000"/>
  <p:notesSz cx="6858000" cy="9144000"/>
  <p:embeddedFontLst>
    <p:embeddedFont>
      <p:font typeface="Montserrat"/>
      <p:regular r:id="rId32"/>
      <p:bold r:id="rId33"/>
      <p:italic r:id="rId34"/>
      <p:boldItalic r:id="rId35"/>
    </p:embeddedFont>
    <p:embeddedFont>
      <p:font typeface="Montserrat Medium"/>
      <p:regular r:id="rId36"/>
      <p:bold r:id="rId37"/>
      <p:italic r:id="rId38"/>
      <p:boldItalic r:id="rId39"/>
    </p:embeddedFont>
    <p:embeddedFont>
      <p:font typeface="Permanent Marker"/>
      <p:regular r:id="rId40"/>
    </p:embeddedFont>
    <p:embeddedFont>
      <p:font typeface="Montserrat ExtraBold"/>
      <p:bold r:id="rId41"/>
      <p:boldItalic r:id="rId42"/>
    </p:embeddedFont>
    <p:embeddedFont>
      <p:font typeface="Barlow"/>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39" Type="http://schemas.openxmlformats.org/officeDocument/2006/relationships/font" Target="fonts/MontserratMedium-boldItalic.fntdata"/><Relationship Id="rId18" Type="http://schemas.openxmlformats.org/officeDocument/2006/relationships/slide" Target="slides/slide14.xml"/><Relationship Id="rId42" Type="http://schemas.openxmlformats.org/officeDocument/2006/relationships/font" Target="fonts/MontserratExtraBold-boldItalic.fntdata"/><Relationship Id="rId21" Type="http://schemas.openxmlformats.org/officeDocument/2006/relationships/slide" Target="slides/slide17.xml"/><Relationship Id="rId34" Type="http://schemas.openxmlformats.org/officeDocument/2006/relationships/font" Target="fonts/Montserrat-italic.fntdata"/><Relationship Id="rId47"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font" Target="fonts/PermanentMarker-regular.fntdata"/><Relationship Id="rId24" Type="http://schemas.openxmlformats.org/officeDocument/2006/relationships/slide" Target="slides/slide20.xml"/><Relationship Id="rId45" Type="http://schemas.openxmlformats.org/officeDocument/2006/relationships/font" Target="fonts/Barlow-italic.fntdata"/><Relationship Id="rId1" Type="http://schemas.openxmlformats.org/officeDocument/2006/relationships/theme" Target="theme/theme2.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font" Target="fonts/Montserrat-regular.fntdata"/><Relationship Id="rId37" Type="http://schemas.openxmlformats.org/officeDocument/2006/relationships/font" Target="fonts/MontserratMedium-bold.fntdata"/><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font" Target="fonts/MontserratMedium-regular.fntdata"/><Relationship Id="rId44" Type="http://schemas.openxmlformats.org/officeDocument/2006/relationships/font" Target="fonts/Barlow-bold.fntdata"/><Relationship Id="rId31" Type="http://schemas.openxmlformats.org/officeDocument/2006/relationships/slide" Target="slides/slide27.xml"/><Relationship Id="rId10" Type="http://schemas.openxmlformats.org/officeDocument/2006/relationships/slide" Target="slides/slide6.xml"/><Relationship Id="rId19" Type="http://schemas.openxmlformats.org/officeDocument/2006/relationships/slide" Target="slides/slide15.xml"/><Relationship Id="rId22" Type="http://schemas.openxmlformats.org/officeDocument/2006/relationships/slide" Target="slides/slide18.xml"/><Relationship Id="rId43" Type="http://schemas.openxmlformats.org/officeDocument/2006/relationships/font" Target="fonts/Barlow-regular.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Montserrat-boldItalic.fntdata"/><Relationship Id="rId14" Type="http://schemas.openxmlformats.org/officeDocument/2006/relationships/slide" Target="slides/slide10.xml"/><Relationship Id="rId48"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1.xml"/><Relationship Id="rId46" Type="http://schemas.openxmlformats.org/officeDocument/2006/relationships/font" Target="fonts/Barlow-boldItalic.fntdata"/><Relationship Id="rId25" Type="http://schemas.openxmlformats.org/officeDocument/2006/relationships/slide" Target="slides/slide21.xml"/><Relationship Id="rId33" Type="http://schemas.openxmlformats.org/officeDocument/2006/relationships/font" Target="fonts/Montserrat-bold.fntdata"/><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font" Target="fonts/MontserratMedium-italic.fntdata"/><Relationship Id="rId20" Type="http://schemas.openxmlformats.org/officeDocument/2006/relationships/slide" Target="slides/slide16.xml"/><Relationship Id="rId41" Type="http://schemas.openxmlformats.org/officeDocument/2006/relationships/font" Target="fonts/MontserratExtra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4fd27dd9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24fd27dd9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7ee2c2ff8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27ee2c2ff8a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ee2c2ff8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g27ee2c2ff8a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fd27dd94e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4fd27dd94e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4fd27dd94e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4fd27dd94e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d1b81a53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d1b81a53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d1b81a535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d1b81a535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ee2c2ff8a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ee2c2ff8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7ee2c2ff8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7ee2c2ff8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ee2c2ff8a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7ee2c2ff8a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4fd27dd94e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4fd27dd94e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6eecae7f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g26eecae7fa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7ee2c2ff8a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7ee2c2ff8a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7ee2c2ff8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7ee2c2ff8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fd7b4b71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4fd7b4b71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7dec9da06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27dec9da06f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7dec9da06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27dec9da06f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924d008e8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924d008e8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4fd27dd94e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4fd27dd94e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4fd27dd94e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4fd27dd94e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4fd27dd94e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4fd27dd94e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4fd27dd94e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4fd27dd94e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7dec9da06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27dec9da06f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BLANK_1">
    <p:spTree>
      <p:nvGrpSpPr>
        <p:cNvPr id="48" name="Shape 48"/>
        <p:cNvGrpSpPr/>
        <p:nvPr/>
      </p:nvGrpSpPr>
      <p:grpSpPr>
        <a:xfrm>
          <a:off x="0" y="0"/>
          <a:ext cx="0" cy="0"/>
          <a:chOff x="0" y="0"/>
          <a:chExt cx="0" cy="0"/>
        </a:xfrm>
      </p:grpSpPr>
      <p:pic>
        <p:nvPicPr>
          <p:cNvPr id="49" name="Google Shape;49;p12"/>
          <p:cNvPicPr preferRelativeResize="0"/>
          <p:nvPr/>
        </p:nvPicPr>
        <p:blipFill rotWithShape="1">
          <a:blip r:embed="rId2">
            <a:alphaModFix/>
          </a:blip>
          <a:srcRect b="0" l="0" r="0" t="0"/>
          <a:stretch/>
        </p:blipFill>
        <p:spPr>
          <a:xfrm>
            <a:off x="1" y="0"/>
            <a:ext cx="9144003" cy="5143510"/>
          </a:xfrm>
          <a:prstGeom prst="rect">
            <a:avLst/>
          </a:prstGeom>
          <a:noFill/>
          <a:ln>
            <a:noFill/>
          </a:ln>
        </p:spPr>
      </p:pic>
      <p:sp>
        <p:nvSpPr>
          <p:cNvPr id="50" name="Google Shape;50;p12"/>
          <p:cNvSpPr txBox="1"/>
          <p:nvPr>
            <p:ph type="title"/>
          </p:nvPr>
        </p:nvSpPr>
        <p:spPr>
          <a:xfrm>
            <a:off x="786250" y="3462200"/>
            <a:ext cx="4783500" cy="830400"/>
          </a:xfrm>
          <a:prstGeom prst="rect">
            <a:avLst/>
          </a:prstGeom>
          <a:noFill/>
          <a:ln>
            <a:noFill/>
          </a:ln>
        </p:spPr>
        <p:txBody>
          <a:bodyPr anchorCtr="0" anchor="t" bIns="91425" lIns="91425" spcFirstLastPara="1" rIns="91425" wrap="square" tIns="91425">
            <a:normAutofit/>
          </a:bodyPr>
          <a:lstStyle>
            <a:lvl1pPr lvl="0" rtl="0" algn="ctr">
              <a:lnSpc>
                <a:spcPct val="90000"/>
              </a:lnSpc>
              <a:spcBef>
                <a:spcPts val="0"/>
              </a:spcBef>
              <a:spcAft>
                <a:spcPts val="0"/>
              </a:spcAft>
              <a:buClr>
                <a:srgbClr val="F1F3FA"/>
              </a:buClr>
              <a:buSzPts val="2800"/>
              <a:buFont typeface="Montserrat"/>
              <a:buNone/>
              <a:defRPr b="1">
                <a:solidFill>
                  <a:srgbClr val="F1F3FA"/>
                </a:solidFill>
                <a:latin typeface="Montserrat"/>
                <a:ea typeface="Montserrat"/>
                <a:cs typeface="Montserrat"/>
                <a:sym typeface="Montserrat"/>
              </a:defRPr>
            </a:lvl1pPr>
            <a:lvl2pPr lvl="1" rtl="0" algn="l">
              <a:lnSpc>
                <a:spcPct val="90000"/>
              </a:lnSpc>
              <a:spcBef>
                <a:spcPts val="0"/>
              </a:spcBef>
              <a:spcAft>
                <a:spcPts val="0"/>
              </a:spcAft>
              <a:buSzPts val="2800"/>
              <a:buNone/>
              <a:defRPr>
                <a:latin typeface="Montserrat"/>
                <a:ea typeface="Montserrat"/>
                <a:cs typeface="Montserrat"/>
                <a:sym typeface="Montserrat"/>
              </a:defRPr>
            </a:lvl2pPr>
            <a:lvl3pPr lvl="2" rtl="0" algn="l">
              <a:lnSpc>
                <a:spcPct val="90000"/>
              </a:lnSpc>
              <a:spcBef>
                <a:spcPts val="0"/>
              </a:spcBef>
              <a:spcAft>
                <a:spcPts val="0"/>
              </a:spcAft>
              <a:buSzPts val="2800"/>
              <a:buNone/>
              <a:defRPr>
                <a:latin typeface="Montserrat"/>
                <a:ea typeface="Montserrat"/>
                <a:cs typeface="Montserrat"/>
                <a:sym typeface="Montserrat"/>
              </a:defRPr>
            </a:lvl3pPr>
            <a:lvl4pPr lvl="3" rtl="0" algn="l">
              <a:lnSpc>
                <a:spcPct val="90000"/>
              </a:lnSpc>
              <a:spcBef>
                <a:spcPts val="0"/>
              </a:spcBef>
              <a:spcAft>
                <a:spcPts val="0"/>
              </a:spcAft>
              <a:buSzPts val="2800"/>
              <a:buNone/>
              <a:defRPr>
                <a:latin typeface="Montserrat"/>
                <a:ea typeface="Montserrat"/>
                <a:cs typeface="Montserrat"/>
                <a:sym typeface="Montserrat"/>
              </a:defRPr>
            </a:lvl4pPr>
            <a:lvl5pPr lvl="4" rtl="0" algn="l">
              <a:lnSpc>
                <a:spcPct val="90000"/>
              </a:lnSpc>
              <a:spcBef>
                <a:spcPts val="0"/>
              </a:spcBef>
              <a:spcAft>
                <a:spcPts val="0"/>
              </a:spcAft>
              <a:buSzPts val="2800"/>
              <a:buNone/>
              <a:defRPr>
                <a:latin typeface="Montserrat"/>
                <a:ea typeface="Montserrat"/>
                <a:cs typeface="Montserrat"/>
                <a:sym typeface="Montserrat"/>
              </a:defRPr>
            </a:lvl5pPr>
            <a:lvl6pPr lvl="5" rtl="0" algn="l">
              <a:lnSpc>
                <a:spcPct val="90000"/>
              </a:lnSpc>
              <a:spcBef>
                <a:spcPts val="0"/>
              </a:spcBef>
              <a:spcAft>
                <a:spcPts val="0"/>
              </a:spcAft>
              <a:buSzPts val="2800"/>
              <a:buNone/>
              <a:defRPr>
                <a:latin typeface="Montserrat"/>
                <a:ea typeface="Montserrat"/>
                <a:cs typeface="Montserrat"/>
                <a:sym typeface="Montserrat"/>
              </a:defRPr>
            </a:lvl6pPr>
            <a:lvl7pPr lvl="6" rtl="0" algn="l">
              <a:lnSpc>
                <a:spcPct val="90000"/>
              </a:lnSpc>
              <a:spcBef>
                <a:spcPts val="0"/>
              </a:spcBef>
              <a:spcAft>
                <a:spcPts val="0"/>
              </a:spcAft>
              <a:buSzPts val="2800"/>
              <a:buNone/>
              <a:defRPr>
                <a:latin typeface="Montserrat"/>
                <a:ea typeface="Montserrat"/>
                <a:cs typeface="Montserrat"/>
                <a:sym typeface="Montserrat"/>
              </a:defRPr>
            </a:lvl7pPr>
            <a:lvl8pPr lvl="7" rtl="0" algn="l">
              <a:lnSpc>
                <a:spcPct val="90000"/>
              </a:lnSpc>
              <a:spcBef>
                <a:spcPts val="0"/>
              </a:spcBef>
              <a:spcAft>
                <a:spcPts val="0"/>
              </a:spcAft>
              <a:buSzPts val="2800"/>
              <a:buNone/>
              <a:defRPr>
                <a:latin typeface="Montserrat"/>
                <a:ea typeface="Montserrat"/>
                <a:cs typeface="Montserrat"/>
                <a:sym typeface="Montserrat"/>
              </a:defRPr>
            </a:lvl8pPr>
            <a:lvl9pPr lvl="8" rtl="0" algn="l">
              <a:lnSpc>
                <a:spcPct val="90000"/>
              </a:lnSpc>
              <a:spcBef>
                <a:spcPts val="0"/>
              </a:spcBef>
              <a:spcAft>
                <a:spcPts val="0"/>
              </a:spcAft>
              <a:buSzPts val="2800"/>
              <a:buNone/>
              <a:defRPr>
                <a:latin typeface="Montserrat"/>
                <a:ea typeface="Montserrat"/>
                <a:cs typeface="Montserrat"/>
                <a:sym typeface="Montserrat"/>
              </a:defRPr>
            </a:lvl9pPr>
          </a:lstStyle>
          <a:p/>
        </p:txBody>
      </p:sp>
      <p:sp>
        <p:nvSpPr>
          <p:cNvPr id="51" name="Google Shape;51;p1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1pPr>
            <a:lvl2pPr indent="0" lvl="1"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2pPr>
            <a:lvl3pPr indent="0" lvl="2"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3pPr>
            <a:lvl4pPr indent="0" lvl="3"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4pPr>
            <a:lvl5pPr indent="0" lvl="4"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5pPr>
            <a:lvl6pPr indent="0" lvl="5"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6pPr>
            <a:lvl7pPr indent="0" lvl="6"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7pPr>
            <a:lvl8pPr indent="0" lvl="7"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8pPr>
            <a:lvl9pPr indent="0" lvl="8" marL="0" marR="0" rtl="0" algn="r">
              <a:lnSpc>
                <a:spcPct val="80000"/>
              </a:lnSpc>
              <a:spcBef>
                <a:spcPts val="0"/>
              </a:spcBef>
              <a:spcAft>
                <a:spcPts val="0"/>
              </a:spcAft>
              <a:buClr>
                <a:srgbClr val="000000"/>
              </a:buClr>
              <a:buSzPts val="770"/>
              <a:buFont typeface="Arial"/>
              <a:buNone/>
              <a:defRPr b="0" i="0" sz="1300" u="none" cap="none" strike="noStrike">
                <a:solidFill>
                  <a:srgbClr val="666666"/>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Font typeface="Montserrat"/>
              <a:buChar char="○"/>
              <a:defRPr>
                <a:latin typeface="Montserrat"/>
                <a:ea typeface="Montserrat"/>
                <a:cs typeface="Montserrat"/>
                <a:sym typeface="Montserrat"/>
              </a:defRPr>
            </a:lvl2pPr>
            <a:lvl3pPr indent="-317500" lvl="2" marL="1371600">
              <a:spcBef>
                <a:spcPts val="0"/>
              </a:spcBef>
              <a:spcAft>
                <a:spcPts val="0"/>
              </a:spcAft>
              <a:buSzPts val="1400"/>
              <a:buFont typeface="Montserrat"/>
              <a:buChar char="■"/>
              <a:defRPr>
                <a:latin typeface="Montserrat"/>
                <a:ea typeface="Montserrat"/>
                <a:cs typeface="Montserrat"/>
                <a:sym typeface="Montserrat"/>
              </a:defRPr>
            </a:lvl3pPr>
            <a:lvl4pPr indent="-317500" lvl="3" marL="1828800">
              <a:spcBef>
                <a:spcPts val="0"/>
              </a:spcBef>
              <a:spcAft>
                <a:spcPts val="0"/>
              </a:spcAft>
              <a:buSzPts val="1400"/>
              <a:buFont typeface="Montserrat"/>
              <a:buChar char="●"/>
              <a:defRPr>
                <a:latin typeface="Montserrat"/>
                <a:ea typeface="Montserrat"/>
                <a:cs typeface="Montserrat"/>
                <a:sym typeface="Montserrat"/>
              </a:defRPr>
            </a:lvl4pPr>
            <a:lvl5pPr indent="-317500" lvl="4" marL="2286000">
              <a:spcBef>
                <a:spcPts val="0"/>
              </a:spcBef>
              <a:spcAft>
                <a:spcPts val="0"/>
              </a:spcAft>
              <a:buSzPts val="1400"/>
              <a:buFont typeface="Montserrat"/>
              <a:buChar char="○"/>
              <a:defRPr>
                <a:latin typeface="Montserrat"/>
                <a:ea typeface="Montserrat"/>
                <a:cs typeface="Montserrat"/>
                <a:sym typeface="Montserrat"/>
              </a:defRPr>
            </a:lvl5pPr>
            <a:lvl6pPr indent="-317500" lvl="5" marL="2743200">
              <a:spcBef>
                <a:spcPts val="0"/>
              </a:spcBef>
              <a:spcAft>
                <a:spcPts val="0"/>
              </a:spcAft>
              <a:buSzPts val="1400"/>
              <a:buFont typeface="Montserrat"/>
              <a:buChar char="■"/>
              <a:defRPr>
                <a:latin typeface="Montserrat"/>
                <a:ea typeface="Montserrat"/>
                <a:cs typeface="Montserrat"/>
                <a:sym typeface="Montserrat"/>
              </a:defRPr>
            </a:lvl6pPr>
            <a:lvl7pPr indent="-317500" lvl="6" marL="3200400">
              <a:spcBef>
                <a:spcPts val="0"/>
              </a:spcBef>
              <a:spcAft>
                <a:spcPts val="0"/>
              </a:spcAft>
              <a:buSzPts val="1400"/>
              <a:buFont typeface="Montserrat"/>
              <a:buChar char="●"/>
              <a:defRPr>
                <a:latin typeface="Montserrat"/>
                <a:ea typeface="Montserrat"/>
                <a:cs typeface="Montserrat"/>
                <a:sym typeface="Montserrat"/>
              </a:defRPr>
            </a:lvl7pPr>
            <a:lvl8pPr indent="-317500" lvl="7" marL="3657600">
              <a:spcBef>
                <a:spcPts val="0"/>
              </a:spcBef>
              <a:spcAft>
                <a:spcPts val="0"/>
              </a:spcAft>
              <a:buSzPts val="1400"/>
              <a:buFont typeface="Montserrat"/>
              <a:buChar char="○"/>
              <a:defRPr>
                <a:latin typeface="Montserrat"/>
                <a:ea typeface="Montserrat"/>
                <a:cs typeface="Montserrat"/>
                <a:sym typeface="Montserrat"/>
              </a:defRPr>
            </a:lvl8pPr>
            <a:lvl9pPr indent="-317500" lvl="8" marL="4114800">
              <a:spcBef>
                <a:spcPts val="0"/>
              </a:spcBef>
              <a:spcAft>
                <a:spcPts val="0"/>
              </a:spcAft>
              <a:buSzPts val="1400"/>
              <a:buFont typeface="Montserrat"/>
              <a:buChar char="■"/>
              <a:defRPr>
                <a:latin typeface="Montserrat"/>
                <a:ea typeface="Montserrat"/>
                <a:cs typeface="Montserrat"/>
                <a:sym typeface="Montserrat"/>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Montserrat"/>
              <a:buNone/>
              <a:defRPr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Montserrat"/>
              <a:buChar char="●"/>
              <a:defRPr sz="1800">
                <a:solidFill>
                  <a:schemeClr val="lt2"/>
                </a:solidFill>
                <a:latin typeface="Montserrat"/>
                <a:ea typeface="Montserrat"/>
                <a:cs typeface="Montserrat"/>
                <a:sym typeface="Montserrat"/>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8.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hyperlink" Target="http://www.youtube.com/watch?v=fv_EdAz9Nq0" TargetMode="Externa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www.youtube.com/watch?v=a1JQ6hn6wgg" TargetMode="Externa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1.png"/><Relationship Id="rId5" Type="http://schemas.openxmlformats.org/officeDocument/2006/relationships/image" Target="../media/image47.png"/><Relationship Id="rId6"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34.jpg"/><Relationship Id="rId5"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2.jpg"/><Relationship Id="rId4" Type="http://schemas.openxmlformats.org/officeDocument/2006/relationships/image" Target="../media/image23.jpg"/><Relationship Id="rId5"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image" Target="../media/image2.jpg"/><Relationship Id="rId5"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jp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40.jpg"/><Relationship Id="rId5"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4825568" y="0"/>
            <a:ext cx="4318433" cy="5143499"/>
          </a:xfrm>
          <a:prstGeom prst="rect">
            <a:avLst/>
          </a:prstGeom>
          <a:noFill/>
          <a:ln>
            <a:noFill/>
          </a:ln>
        </p:spPr>
      </p:pic>
      <p:sp>
        <p:nvSpPr>
          <p:cNvPr id="57" name="Google Shape;57;p13"/>
          <p:cNvSpPr txBox="1"/>
          <p:nvPr/>
        </p:nvSpPr>
        <p:spPr>
          <a:xfrm>
            <a:off x="371425" y="2784975"/>
            <a:ext cx="43185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000">
                <a:solidFill>
                  <a:srgbClr val="FFFFFF"/>
                </a:solidFill>
                <a:latin typeface="Montserrat ExtraBold"/>
                <a:ea typeface="Montserrat ExtraBold"/>
                <a:cs typeface="Montserrat ExtraBold"/>
                <a:sym typeface="Montserrat ExtraBold"/>
              </a:rPr>
              <a:t>Cheri Garcia</a:t>
            </a:r>
            <a:endParaRPr b="1" sz="5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2500">
                <a:solidFill>
                  <a:srgbClr val="FFFFFF"/>
                </a:solidFill>
                <a:latin typeface="Montserrat"/>
                <a:ea typeface="Montserrat"/>
                <a:cs typeface="Montserrat"/>
                <a:sym typeface="Montserrat"/>
              </a:rPr>
              <a:t>Entrepreneur, Investor,</a:t>
            </a:r>
            <a:endParaRPr sz="25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2500">
                <a:solidFill>
                  <a:srgbClr val="FFFFFF"/>
                </a:solidFill>
                <a:latin typeface="Montserrat"/>
                <a:ea typeface="Montserrat"/>
                <a:cs typeface="Montserrat"/>
                <a:sym typeface="Montserrat"/>
              </a:rPr>
              <a:t>Second-Chance Advocate</a:t>
            </a:r>
            <a:endParaRPr sz="2500">
              <a:solidFill>
                <a:srgbClr val="FFFFFF"/>
              </a:solidFill>
              <a:latin typeface="Montserrat"/>
              <a:ea typeface="Montserrat"/>
              <a:cs typeface="Montserrat"/>
              <a:sym typeface="Montserrat"/>
            </a:endParaRPr>
          </a:p>
        </p:txBody>
      </p:sp>
      <p:sp>
        <p:nvSpPr>
          <p:cNvPr id="58" name="Google Shape;58;p13"/>
          <p:cNvSpPr txBox="1"/>
          <p:nvPr/>
        </p:nvSpPr>
        <p:spPr>
          <a:xfrm rot="374032">
            <a:off x="854806" y="492224"/>
            <a:ext cx="3945228" cy="215050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900">
                <a:solidFill>
                  <a:srgbClr val="FF0000"/>
                </a:solidFill>
                <a:latin typeface="Permanent Marker"/>
                <a:ea typeface="Permanent Marker"/>
                <a:cs typeface="Permanent Marker"/>
                <a:sym typeface="Permanent Marker"/>
              </a:rPr>
              <a:t>FACE YOUR</a:t>
            </a:r>
            <a:endParaRPr sz="4900">
              <a:solidFill>
                <a:srgbClr val="FF0000"/>
              </a:solidFill>
              <a:latin typeface="Permanent Marker"/>
              <a:ea typeface="Permanent Marker"/>
              <a:cs typeface="Permanent Marker"/>
              <a:sym typeface="Permanent Marker"/>
            </a:endParaRPr>
          </a:p>
          <a:p>
            <a:pPr indent="0" lvl="0" marL="0" rtl="0" algn="l">
              <a:spcBef>
                <a:spcPts val="0"/>
              </a:spcBef>
              <a:spcAft>
                <a:spcPts val="0"/>
              </a:spcAft>
              <a:buNone/>
            </a:pPr>
            <a:r>
              <a:rPr lang="en" sz="8200">
                <a:solidFill>
                  <a:srgbClr val="FF0000"/>
                </a:solidFill>
                <a:latin typeface="Permanent Marker"/>
                <a:ea typeface="Permanent Marker"/>
                <a:cs typeface="Permanent Marker"/>
                <a:sym typeface="Permanent Marker"/>
              </a:rPr>
              <a:t>FEARS</a:t>
            </a:r>
            <a:endParaRPr sz="8200">
              <a:solidFill>
                <a:srgbClr val="FF0000"/>
              </a:solidFill>
              <a:latin typeface="Permanent Marker"/>
              <a:ea typeface="Permanent Marker"/>
              <a:cs typeface="Permanent Marker"/>
              <a:sym typeface="Permanent Mark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135" name="Google Shape;135;p22"/>
          <p:cNvPicPr preferRelativeResize="0"/>
          <p:nvPr/>
        </p:nvPicPr>
        <p:blipFill>
          <a:blip r:embed="rId3">
            <a:alphaModFix/>
          </a:blip>
          <a:stretch>
            <a:fillRect/>
          </a:stretch>
        </p:blipFill>
        <p:spPr>
          <a:xfrm flipH="1">
            <a:off x="983175" y="214250"/>
            <a:ext cx="2427075" cy="4314811"/>
          </a:xfrm>
          <a:prstGeom prst="rect">
            <a:avLst/>
          </a:prstGeom>
          <a:noFill/>
          <a:ln>
            <a:noFill/>
          </a:ln>
        </p:spPr>
      </p:pic>
      <p:sp>
        <p:nvSpPr>
          <p:cNvPr id="136" name="Google Shape;136;p22"/>
          <p:cNvSpPr txBox="1"/>
          <p:nvPr/>
        </p:nvSpPr>
        <p:spPr>
          <a:xfrm>
            <a:off x="983174" y="4529050"/>
            <a:ext cx="242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ontserrat Medium"/>
                <a:ea typeface="Montserrat Medium"/>
                <a:cs typeface="Montserrat Medium"/>
                <a:sym typeface="Montserrat Medium"/>
              </a:rPr>
              <a:t>2017, Before Sobriety</a:t>
            </a:r>
            <a:endParaRPr>
              <a:solidFill>
                <a:schemeClr val="dk1"/>
              </a:solidFill>
              <a:latin typeface="Montserrat Medium"/>
              <a:ea typeface="Montserrat Medium"/>
              <a:cs typeface="Montserrat Medium"/>
              <a:sym typeface="Montserrat Medium"/>
            </a:endParaRPr>
          </a:p>
        </p:txBody>
      </p:sp>
      <p:sp>
        <p:nvSpPr>
          <p:cNvPr id="137" name="Google Shape;137;p22"/>
          <p:cNvSpPr txBox="1"/>
          <p:nvPr/>
        </p:nvSpPr>
        <p:spPr>
          <a:xfrm>
            <a:off x="4087327" y="624600"/>
            <a:ext cx="4077600" cy="349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300">
                <a:solidFill>
                  <a:schemeClr val="dk1"/>
                </a:solidFill>
                <a:latin typeface="Montserrat"/>
                <a:ea typeface="Montserrat"/>
                <a:cs typeface="Montserrat"/>
                <a:sym typeface="Montserrat"/>
              </a:rPr>
              <a:t>Good </a:t>
            </a:r>
            <a:r>
              <a:rPr b="1" lang="en" sz="4300">
                <a:solidFill>
                  <a:schemeClr val="dk1"/>
                </a:solidFill>
                <a:latin typeface="Montserrat"/>
                <a:ea typeface="Montserrat"/>
                <a:cs typeface="Montserrat"/>
                <a:sym typeface="Montserrat"/>
              </a:rPr>
              <a:t> Entrepreneur</a:t>
            </a:r>
            <a:endParaRPr b="1" sz="43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b="1" sz="43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4300">
                <a:solidFill>
                  <a:schemeClr val="dk1"/>
                </a:solidFill>
                <a:latin typeface="Montserrat"/>
                <a:ea typeface="Montserrat"/>
                <a:cs typeface="Montserrat"/>
                <a:sym typeface="Montserrat"/>
              </a:rPr>
              <a:t>BAD</a:t>
            </a:r>
            <a:endParaRPr b="1" sz="43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4300">
                <a:solidFill>
                  <a:schemeClr val="dk1"/>
                </a:solidFill>
                <a:latin typeface="Montserrat"/>
                <a:ea typeface="Montserrat"/>
                <a:cs typeface="Montserrat"/>
                <a:sym typeface="Montserrat"/>
              </a:rPr>
              <a:t>Leader</a:t>
            </a:r>
            <a:endParaRPr b="1" sz="430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43" name="Google Shape;143;p23"/>
          <p:cNvSpPr txBox="1"/>
          <p:nvPr/>
        </p:nvSpPr>
        <p:spPr>
          <a:xfrm>
            <a:off x="1143600" y="229650"/>
            <a:ext cx="68568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chemeClr val="dk1"/>
                </a:solidFill>
                <a:latin typeface="Montserrat"/>
                <a:ea typeface="Montserrat"/>
                <a:cs typeface="Montserrat"/>
                <a:sym typeface="Montserrat"/>
              </a:rPr>
              <a:t>I Walked the Walk, and I Got Sober.</a:t>
            </a:r>
            <a:endParaRPr b="1" sz="2800">
              <a:solidFill>
                <a:schemeClr val="dk1"/>
              </a:solidFill>
              <a:latin typeface="Montserrat"/>
              <a:ea typeface="Montserrat"/>
              <a:cs typeface="Montserrat"/>
              <a:sym typeface="Montserrat"/>
            </a:endParaRPr>
          </a:p>
        </p:txBody>
      </p:sp>
      <p:pic>
        <p:nvPicPr>
          <p:cNvPr id="144" name="Google Shape;144;p23"/>
          <p:cNvPicPr preferRelativeResize="0"/>
          <p:nvPr/>
        </p:nvPicPr>
        <p:blipFill>
          <a:blip r:embed="rId3">
            <a:alphaModFix/>
          </a:blip>
          <a:stretch>
            <a:fillRect/>
          </a:stretch>
        </p:blipFill>
        <p:spPr>
          <a:xfrm>
            <a:off x="2493650" y="1050775"/>
            <a:ext cx="1592445" cy="2862062"/>
          </a:xfrm>
          <a:prstGeom prst="rect">
            <a:avLst/>
          </a:prstGeom>
          <a:noFill/>
          <a:ln>
            <a:noFill/>
          </a:ln>
        </p:spPr>
      </p:pic>
      <p:sp>
        <p:nvSpPr>
          <p:cNvPr id="145" name="Google Shape;145;p23"/>
          <p:cNvSpPr txBox="1"/>
          <p:nvPr/>
        </p:nvSpPr>
        <p:spPr>
          <a:xfrm>
            <a:off x="1143600" y="4010250"/>
            <a:ext cx="6856800" cy="90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Montserrat"/>
                <a:ea typeface="Montserrat"/>
                <a:cs typeface="Montserrat"/>
                <a:sym typeface="Montserrat"/>
              </a:rPr>
              <a:t>Sobriety helped me better understand my employees and become a better leader. </a:t>
            </a:r>
            <a:endParaRPr sz="2400">
              <a:solidFill>
                <a:schemeClr val="dk1"/>
              </a:solidFill>
              <a:latin typeface="Montserrat"/>
              <a:ea typeface="Montserrat"/>
              <a:cs typeface="Montserrat"/>
              <a:sym typeface="Montserrat"/>
            </a:endParaRPr>
          </a:p>
        </p:txBody>
      </p:sp>
      <p:pic>
        <p:nvPicPr>
          <p:cNvPr id="146" name="Google Shape;146;p23"/>
          <p:cNvPicPr preferRelativeResize="0"/>
          <p:nvPr/>
        </p:nvPicPr>
        <p:blipFill>
          <a:blip r:embed="rId4">
            <a:alphaModFix/>
          </a:blip>
          <a:stretch>
            <a:fillRect/>
          </a:stretch>
        </p:blipFill>
        <p:spPr>
          <a:xfrm>
            <a:off x="5050125" y="1050775"/>
            <a:ext cx="2437789" cy="2862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311700" y="2715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It’s Been a Bittersweet Journey</a:t>
            </a:r>
            <a:endParaRPr/>
          </a:p>
        </p:txBody>
      </p:sp>
      <p:sp>
        <p:nvSpPr>
          <p:cNvPr id="152" name="Google Shape;15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3" name="Google Shape;153;p24"/>
          <p:cNvPicPr preferRelativeResize="0"/>
          <p:nvPr/>
        </p:nvPicPr>
        <p:blipFill rotWithShape="1">
          <a:blip r:embed="rId3">
            <a:alphaModFix/>
          </a:blip>
          <a:srcRect b="0" l="0" r="0" t="0"/>
          <a:stretch/>
        </p:blipFill>
        <p:spPr>
          <a:xfrm>
            <a:off x="1043812" y="972475"/>
            <a:ext cx="7056375" cy="3915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 Looking for a job? We're hiring! https://cornbreadhustle.com/jobs&#10;➤ Is your business ready to hire second-chance workers? Let's talk! https://cornbreadhustle.com/hire-our-hustlers/&#10;➤ We want to hear from you! Find us on Facebook: https://www.facebook.com/Cornbreadhustle&#10;➤ Follow us on Instagram: https://instagram.com/cornbreadhustle&#10;➤ We're also on LinkedIn: https://linkedin.com/company/cornbreadhustle/" id="159" name="Google Shape;159;p25" title="Cheri Takes a Tumble">
            <a:hlinkClick r:id="rId3"/>
          </p:cNvPr>
          <p:cNvPicPr preferRelativeResize="0"/>
          <p:nvPr/>
        </p:nvPicPr>
        <p:blipFill>
          <a:blip r:embed="rId4">
            <a:alphaModFix/>
          </a:blip>
          <a:stretch>
            <a:fillRect/>
          </a:stretch>
        </p:blipFill>
        <p:spPr>
          <a:xfrm>
            <a:off x="152400" y="152400"/>
            <a:ext cx="8544175" cy="480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5" name="Google Shape;165;p26"/>
          <p:cNvSpPr txBox="1"/>
          <p:nvPr/>
        </p:nvSpPr>
        <p:spPr>
          <a:xfrm>
            <a:off x="306150" y="150450"/>
            <a:ext cx="8531700" cy="572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3200">
                <a:solidFill>
                  <a:srgbClr val="FFFFFF"/>
                </a:solidFill>
                <a:latin typeface="Montserrat"/>
                <a:ea typeface="Montserrat"/>
                <a:cs typeface="Montserrat"/>
                <a:sym typeface="Montserrat"/>
              </a:rPr>
              <a:t>Taking a look in the mirror was hard. </a:t>
            </a:r>
            <a:endParaRPr b="1" sz="3200">
              <a:solidFill>
                <a:srgbClr val="FFFFFF"/>
              </a:solidFill>
              <a:latin typeface="Montserrat"/>
              <a:ea typeface="Montserrat"/>
              <a:cs typeface="Montserrat"/>
              <a:sym typeface="Montserrat"/>
            </a:endParaRPr>
          </a:p>
        </p:txBody>
      </p:sp>
      <p:sp>
        <p:nvSpPr>
          <p:cNvPr id="166" name="Google Shape;166;p26"/>
          <p:cNvSpPr txBox="1"/>
          <p:nvPr/>
        </p:nvSpPr>
        <p:spPr>
          <a:xfrm>
            <a:off x="663950" y="915725"/>
            <a:ext cx="2976300" cy="9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400">
                <a:solidFill>
                  <a:srgbClr val="FFFFFF"/>
                </a:solidFill>
                <a:latin typeface="Montserrat"/>
                <a:ea typeface="Montserrat"/>
                <a:cs typeface="Montserrat"/>
                <a:sym typeface="Montserrat"/>
              </a:rPr>
              <a:t>Shadow Work</a:t>
            </a:r>
            <a:endParaRPr b="1" i="1" sz="2400">
              <a:solidFill>
                <a:srgbClr val="FFFFFF"/>
              </a:solidFill>
              <a:latin typeface="Montserrat"/>
              <a:ea typeface="Montserrat"/>
              <a:cs typeface="Montserrat"/>
              <a:sym typeface="Montserrat"/>
            </a:endParaRPr>
          </a:p>
          <a:p>
            <a:pPr indent="0" lvl="0" marL="0" rtl="0" algn="l">
              <a:spcBef>
                <a:spcPts val="0"/>
              </a:spcBef>
              <a:spcAft>
                <a:spcPts val="0"/>
              </a:spcAft>
              <a:buNone/>
            </a:pPr>
            <a:r>
              <a:rPr b="1" i="1" lang="en" sz="2400">
                <a:solidFill>
                  <a:srgbClr val="FFFFFF"/>
                </a:solidFill>
                <a:latin typeface="Montserrat"/>
                <a:ea typeface="Montserrat"/>
                <a:cs typeface="Montserrat"/>
                <a:sym typeface="Montserrat"/>
              </a:rPr>
              <a:t>is Essential</a:t>
            </a:r>
            <a:endParaRPr b="1" i="1" sz="2400">
              <a:solidFill>
                <a:srgbClr val="FFFFFF"/>
              </a:solidFill>
              <a:latin typeface="Montserrat"/>
              <a:ea typeface="Montserrat"/>
              <a:cs typeface="Montserrat"/>
              <a:sym typeface="Montserrat"/>
            </a:endParaRPr>
          </a:p>
        </p:txBody>
      </p:sp>
      <p:pic>
        <p:nvPicPr>
          <p:cNvPr id="167" name="Google Shape;167;p26"/>
          <p:cNvPicPr preferRelativeResize="0"/>
          <p:nvPr/>
        </p:nvPicPr>
        <p:blipFill>
          <a:blip r:embed="rId3">
            <a:alphaModFix/>
          </a:blip>
          <a:stretch>
            <a:fillRect/>
          </a:stretch>
        </p:blipFill>
        <p:spPr>
          <a:xfrm>
            <a:off x="1533100" y="862350"/>
            <a:ext cx="7610899" cy="4281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3" name="Google Shape;173;p27"/>
          <p:cNvSpPr txBox="1"/>
          <p:nvPr/>
        </p:nvSpPr>
        <p:spPr>
          <a:xfrm>
            <a:off x="306150" y="150450"/>
            <a:ext cx="8531700" cy="5727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FFFFFF"/>
              </a:solidFill>
              <a:latin typeface="Montserrat"/>
              <a:ea typeface="Montserrat"/>
              <a:cs typeface="Montserrat"/>
              <a:sym typeface="Montserrat"/>
            </a:endParaRPr>
          </a:p>
        </p:txBody>
      </p:sp>
      <p:sp>
        <p:nvSpPr>
          <p:cNvPr id="174" name="Google Shape;174;p27"/>
          <p:cNvSpPr txBox="1"/>
          <p:nvPr/>
        </p:nvSpPr>
        <p:spPr>
          <a:xfrm>
            <a:off x="306150" y="776575"/>
            <a:ext cx="3898800" cy="3886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Example 1</a:t>
            </a:r>
            <a:endParaRPr b="1"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Am I jealous of anyone?</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Do I tend to immediately scrutinize that person, in order to avoid looking inward?</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What fear is at the root of my jealousy?</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What can I do every day to work toward giving myself grace?</a:t>
            </a:r>
            <a:endParaRPr sz="1800">
              <a:solidFill>
                <a:srgbClr val="FFFFFF"/>
              </a:solidFill>
              <a:latin typeface="Montserrat"/>
              <a:ea typeface="Montserrat"/>
              <a:cs typeface="Montserrat"/>
              <a:sym typeface="Montserrat"/>
            </a:endParaRPr>
          </a:p>
        </p:txBody>
      </p:sp>
      <p:sp>
        <p:nvSpPr>
          <p:cNvPr id="175" name="Google Shape;175;p27"/>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ADADAD"/>
                </a:solidFill>
              </a:rPr>
              <a:t>‹#›</a:t>
            </a:fld>
            <a:endParaRPr sz="1000">
              <a:solidFill>
                <a:srgbClr val="ADADAD"/>
              </a:solidFill>
            </a:endParaRPr>
          </a:p>
        </p:txBody>
      </p:sp>
      <p:sp>
        <p:nvSpPr>
          <p:cNvPr id="176" name="Google Shape;176;p27"/>
          <p:cNvSpPr txBox="1"/>
          <p:nvPr/>
        </p:nvSpPr>
        <p:spPr>
          <a:xfrm>
            <a:off x="306150" y="203875"/>
            <a:ext cx="8531700" cy="5727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3200">
                <a:solidFill>
                  <a:srgbClr val="FFFFFF"/>
                </a:solidFill>
                <a:latin typeface="Montserrat ExtraBold"/>
                <a:ea typeface="Montserrat ExtraBold"/>
                <a:cs typeface="Montserrat ExtraBold"/>
                <a:sym typeface="Montserrat ExtraBold"/>
              </a:rPr>
              <a:t>Shadow Work</a:t>
            </a:r>
            <a:endParaRPr sz="3200">
              <a:solidFill>
                <a:srgbClr val="FFFFFF"/>
              </a:solidFill>
              <a:latin typeface="Montserrat ExtraBold"/>
              <a:ea typeface="Montserrat ExtraBold"/>
              <a:cs typeface="Montserrat ExtraBold"/>
              <a:sym typeface="Montserrat ExtraBold"/>
            </a:endParaRPr>
          </a:p>
        </p:txBody>
      </p:sp>
      <p:sp>
        <p:nvSpPr>
          <p:cNvPr id="177" name="Google Shape;177;p27"/>
          <p:cNvSpPr txBox="1"/>
          <p:nvPr/>
        </p:nvSpPr>
        <p:spPr>
          <a:xfrm>
            <a:off x="4798675" y="776575"/>
            <a:ext cx="4265700" cy="3886800"/>
          </a:xfrm>
          <a:prstGeom prst="rect">
            <a:avLst/>
          </a:prstGeom>
          <a:noFill/>
          <a:ln>
            <a:noFill/>
          </a:ln>
          <a:effectLst>
            <a:outerShdw blurRad="85725" rotWithShape="0" algn="bl" dir="8100000" dist="104775">
              <a:srgbClr val="000000"/>
            </a:outerShdw>
          </a:effectLst>
        </p:spPr>
        <p:txBody>
          <a:bodyPr anchorCtr="0" anchor="t" bIns="91425" lIns="91425" spcFirstLastPara="1" rIns="91425" wrap="square" tIns="91425">
            <a:norm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Example 2</a:t>
            </a:r>
            <a:endParaRPr b="1"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Is there a person or situation I am trying to manipulate or control, to influence an outcome I desire?</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Can I admit that this behavior is deliberate, while giving myself grace that it isn’t malicious?</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800">
                <a:solidFill>
                  <a:srgbClr val="FFFFFF"/>
                </a:solidFill>
                <a:latin typeface="Montserrat"/>
                <a:ea typeface="Montserrat"/>
                <a:cs typeface="Montserrat"/>
                <a:sym typeface="Montserrat"/>
              </a:rPr>
              <a:t>Sometimes, I hurt myself or others when I am led by fear. Who could I be hurting in this situation?</a:t>
            </a:r>
            <a:endParaRPr sz="1800">
              <a:solidFill>
                <a:srgbClr val="FFFFFF"/>
              </a:solidFill>
              <a:latin typeface="Montserrat"/>
              <a:ea typeface="Montserrat"/>
              <a:cs typeface="Montserrat"/>
              <a:sym typeface="Montserrat"/>
            </a:endParaRPr>
          </a:p>
        </p:txBody>
      </p:sp>
      <p:cxnSp>
        <p:nvCxnSpPr>
          <p:cNvPr id="178" name="Google Shape;178;p27"/>
          <p:cNvCxnSpPr/>
          <p:nvPr/>
        </p:nvCxnSpPr>
        <p:spPr>
          <a:xfrm flipH="1">
            <a:off x="4572050" y="862425"/>
            <a:ext cx="19800" cy="38382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84" name="Google Shape;184;p28"/>
          <p:cNvSpPr txBox="1"/>
          <p:nvPr/>
        </p:nvSpPr>
        <p:spPr>
          <a:xfrm>
            <a:off x="588750" y="88525"/>
            <a:ext cx="7966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2020: One Year Sober &amp; The Pandemic Pivot</a:t>
            </a:r>
            <a:endParaRPr b="1" sz="2400">
              <a:solidFill>
                <a:schemeClr val="dk1"/>
              </a:solidFill>
              <a:latin typeface="Montserrat"/>
              <a:ea typeface="Montserrat"/>
              <a:cs typeface="Montserrat"/>
              <a:sym typeface="Montserrat"/>
            </a:endParaRPr>
          </a:p>
        </p:txBody>
      </p:sp>
      <p:sp>
        <p:nvSpPr>
          <p:cNvPr id="185" name="Google Shape;185;p28"/>
          <p:cNvSpPr txBox="1"/>
          <p:nvPr/>
        </p:nvSpPr>
        <p:spPr>
          <a:xfrm>
            <a:off x="4734775" y="795938"/>
            <a:ext cx="3104700" cy="41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dk1"/>
                </a:solidFill>
                <a:latin typeface="Montserrat"/>
                <a:ea typeface="Montserrat"/>
                <a:cs typeface="Montserrat"/>
                <a:sym typeface="Montserrat"/>
              </a:rPr>
              <a:t>Covid forced us to make drastic changes.</a:t>
            </a:r>
            <a:endParaRPr sz="2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9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900">
                <a:solidFill>
                  <a:schemeClr val="dk1"/>
                </a:solidFill>
                <a:latin typeface="Montserrat"/>
                <a:ea typeface="Montserrat"/>
                <a:cs typeface="Montserrat"/>
                <a:sym typeface="Montserrat"/>
              </a:rPr>
              <a:t>It also helped grow our business!</a:t>
            </a:r>
            <a:endParaRPr sz="2900">
              <a:solidFill>
                <a:schemeClr val="dk1"/>
              </a:solidFill>
              <a:latin typeface="Montserrat"/>
              <a:ea typeface="Montserrat"/>
              <a:cs typeface="Montserrat"/>
              <a:sym typeface="Montserrat"/>
            </a:endParaRPr>
          </a:p>
        </p:txBody>
      </p:sp>
      <p:pic>
        <p:nvPicPr>
          <p:cNvPr id="186" name="Google Shape;186;p28"/>
          <p:cNvPicPr preferRelativeResize="0"/>
          <p:nvPr/>
        </p:nvPicPr>
        <p:blipFill rotWithShape="1">
          <a:blip r:embed="rId3">
            <a:alphaModFix/>
          </a:blip>
          <a:srcRect b="0" l="0" r="0" t="0"/>
          <a:stretch/>
        </p:blipFill>
        <p:spPr>
          <a:xfrm>
            <a:off x="1393751" y="795931"/>
            <a:ext cx="3212566" cy="396765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 type="body"/>
          </p:nvPr>
        </p:nvSpPr>
        <p:spPr>
          <a:xfrm>
            <a:off x="1082400" y="167850"/>
            <a:ext cx="69792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800">
                <a:solidFill>
                  <a:schemeClr val="dk1"/>
                </a:solidFill>
              </a:rPr>
              <a:t>The Populations We Serve</a:t>
            </a:r>
            <a:endParaRPr b="1" sz="3800">
              <a:solidFill>
                <a:schemeClr val="dk1"/>
              </a:solidFill>
            </a:endParaRPr>
          </a:p>
        </p:txBody>
      </p:sp>
      <p:sp>
        <p:nvSpPr>
          <p:cNvPr id="192" name="Google Shape;19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descr="In July 2023, Cornbread Hustle hosted the first Second-Chance Hiring Conference. At this sold-out event, we debuted the video shown here, to illustrate the challenges faced by millions of Americans who want to work, but are held back by a criminal record.&#10;&#10;We also meet Vincent Thomas, one of our favorite success stories. Vincent shares his very personal history, and shows us firsthand how he has truly transformed, just months after his release from prison.&#10;&#10;➤ Looking for a job? We're hiring! https://cornbreadhustle.com/jobs&#10;➤ Is your business ready to hire second-chance workers? Let's talk! https://cornbreadhustle.com/hire-our-hustlers/&#10;➤ We want to hear from you! Find us on Facebook: https://www.facebook.com/Cornbreadhustle&#10;➤ Follow us on Instagram: https://instagram.com/cornbreadhustle&#10;➤ We're also on LinkedIn: https://linkedin.com/company/cornbreadhustle/" id="193" name="Google Shape;193;p29" title="Vincent's Transformation from Gang Member to Family Man">
            <a:hlinkClick r:id="rId3"/>
          </p:cNvPr>
          <p:cNvPicPr preferRelativeResize="0"/>
          <p:nvPr/>
        </p:nvPicPr>
        <p:blipFill>
          <a:blip r:embed="rId4">
            <a:alphaModFix/>
          </a:blip>
          <a:stretch>
            <a:fillRect/>
          </a:stretch>
        </p:blipFill>
        <p:spPr>
          <a:xfrm>
            <a:off x="899575" y="826050"/>
            <a:ext cx="7344845" cy="4131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type="title"/>
          </p:nvPr>
        </p:nvSpPr>
        <p:spPr>
          <a:xfrm>
            <a:off x="1235250" y="178638"/>
            <a:ext cx="6673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lang="en" sz="2800"/>
              <a:t>Fewer Americans Are Working.</a:t>
            </a:r>
            <a:endParaRPr sz="2800"/>
          </a:p>
        </p:txBody>
      </p:sp>
      <p:sp>
        <p:nvSpPr>
          <p:cNvPr id="199" name="Google Shape;19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00" name="Google Shape;200;p30"/>
          <p:cNvPicPr preferRelativeResize="0"/>
          <p:nvPr/>
        </p:nvPicPr>
        <p:blipFill rotWithShape="1">
          <a:blip r:embed="rId3">
            <a:alphaModFix/>
          </a:blip>
          <a:srcRect b="15469" l="2008" r="4120" t="17939"/>
          <a:stretch/>
        </p:blipFill>
        <p:spPr>
          <a:xfrm>
            <a:off x="1515375" y="1074438"/>
            <a:ext cx="6113250" cy="3391525"/>
          </a:xfrm>
          <a:prstGeom prst="rect">
            <a:avLst/>
          </a:prstGeom>
          <a:noFill/>
          <a:ln>
            <a:noFill/>
          </a:ln>
        </p:spPr>
      </p:pic>
      <p:sp>
        <p:nvSpPr>
          <p:cNvPr id="201" name="Google Shape;201;p30"/>
          <p:cNvSpPr txBox="1"/>
          <p:nvPr>
            <p:ph type="title"/>
          </p:nvPr>
        </p:nvSpPr>
        <p:spPr>
          <a:xfrm>
            <a:off x="1515375" y="4510513"/>
            <a:ext cx="3063000" cy="546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SzPts val="4800"/>
              <a:buNone/>
            </a:pPr>
            <a:r>
              <a:rPr b="0" lang="en" sz="1300"/>
              <a:t>Source: U.S. Department of Labor</a:t>
            </a:r>
            <a:endParaRPr b="0" sz="1300"/>
          </a:p>
        </p:txBody>
      </p:sp>
      <p:sp>
        <p:nvSpPr>
          <p:cNvPr id="202" name="Google Shape;202;p30"/>
          <p:cNvSpPr txBox="1"/>
          <p:nvPr/>
        </p:nvSpPr>
        <p:spPr>
          <a:xfrm>
            <a:off x="2935150" y="1236688"/>
            <a:ext cx="1220100" cy="5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ontserrat"/>
                <a:ea typeface="Montserrat"/>
                <a:cs typeface="Montserrat"/>
                <a:sym typeface="Montserrat"/>
              </a:rPr>
              <a:t>Great</a:t>
            </a:r>
            <a:endParaRPr b="1">
              <a:solidFill>
                <a:srgbClr val="FF0000"/>
              </a:solidFill>
              <a:latin typeface="Montserrat"/>
              <a:ea typeface="Montserrat"/>
              <a:cs typeface="Montserrat"/>
              <a:sym typeface="Montserrat"/>
            </a:endParaRPr>
          </a:p>
          <a:p>
            <a:pPr indent="0" lvl="0" marL="0" rtl="0" algn="l">
              <a:spcBef>
                <a:spcPts val="0"/>
              </a:spcBef>
              <a:spcAft>
                <a:spcPts val="0"/>
              </a:spcAft>
              <a:buNone/>
            </a:pPr>
            <a:r>
              <a:rPr b="1" lang="en">
                <a:solidFill>
                  <a:srgbClr val="FF0000"/>
                </a:solidFill>
                <a:latin typeface="Montserrat"/>
                <a:ea typeface="Montserrat"/>
                <a:cs typeface="Montserrat"/>
                <a:sym typeface="Montserrat"/>
              </a:rPr>
              <a:t>Recession</a:t>
            </a:r>
            <a:endParaRPr b="1">
              <a:solidFill>
                <a:srgbClr val="FF0000"/>
              </a:solidFill>
              <a:latin typeface="Montserrat"/>
              <a:ea typeface="Montserrat"/>
              <a:cs typeface="Montserrat"/>
              <a:sym typeface="Montserrat"/>
            </a:endParaRPr>
          </a:p>
        </p:txBody>
      </p:sp>
      <p:sp>
        <p:nvSpPr>
          <p:cNvPr id="203" name="Google Shape;203;p30"/>
          <p:cNvSpPr txBox="1"/>
          <p:nvPr/>
        </p:nvSpPr>
        <p:spPr>
          <a:xfrm>
            <a:off x="5767425" y="1323388"/>
            <a:ext cx="8826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Montserrat"/>
                <a:ea typeface="Montserrat"/>
                <a:cs typeface="Montserrat"/>
                <a:sym typeface="Montserrat"/>
              </a:rPr>
              <a:t>COVID</a:t>
            </a:r>
            <a:endParaRPr b="1">
              <a:solidFill>
                <a:srgbClr val="FF0000"/>
              </a:solidFill>
              <a:latin typeface="Montserrat"/>
              <a:ea typeface="Montserrat"/>
              <a:cs typeface="Montserrat"/>
              <a:sym typeface="Montserrat"/>
            </a:endParaRPr>
          </a:p>
        </p:txBody>
      </p:sp>
      <p:sp>
        <p:nvSpPr>
          <p:cNvPr id="204" name="Google Shape;204;p30"/>
          <p:cNvSpPr txBox="1"/>
          <p:nvPr/>
        </p:nvSpPr>
        <p:spPr>
          <a:xfrm>
            <a:off x="192750" y="1236700"/>
            <a:ext cx="1288500" cy="1648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Barlow"/>
                <a:ea typeface="Barlow"/>
                <a:cs typeface="Barlow"/>
                <a:sym typeface="Barlow"/>
              </a:rPr>
              <a:t>% of Adults</a:t>
            </a:r>
            <a:endParaRPr>
              <a:solidFill>
                <a:schemeClr val="dk1"/>
              </a:solidFill>
              <a:latin typeface="Barlow"/>
              <a:ea typeface="Barlow"/>
              <a:cs typeface="Barlow"/>
              <a:sym typeface="Barlow"/>
            </a:endParaRPr>
          </a:p>
          <a:p>
            <a:pPr indent="0" lvl="0" marL="0" rtl="0" algn="r">
              <a:spcBef>
                <a:spcPts val="0"/>
              </a:spcBef>
              <a:spcAft>
                <a:spcPts val="0"/>
              </a:spcAft>
              <a:buNone/>
            </a:pPr>
            <a:r>
              <a:rPr lang="en">
                <a:solidFill>
                  <a:schemeClr val="dk1"/>
                </a:solidFill>
                <a:latin typeface="Barlow"/>
                <a:ea typeface="Barlow"/>
                <a:cs typeface="Barlow"/>
                <a:sym typeface="Barlow"/>
              </a:rPr>
              <a:t>Working or Seeking Jobs</a:t>
            </a:r>
            <a:endParaRPr>
              <a:solidFill>
                <a:schemeClr val="dk1"/>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txBox="1"/>
          <p:nvPr>
            <p:ph type="title"/>
          </p:nvPr>
        </p:nvSpPr>
        <p:spPr>
          <a:xfrm>
            <a:off x="1165138" y="251550"/>
            <a:ext cx="6673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lang="en" sz="2800"/>
              <a:t>Fewer Americans Are Working.</a:t>
            </a:r>
            <a:endParaRPr sz="2800"/>
          </a:p>
        </p:txBody>
      </p:sp>
      <p:sp>
        <p:nvSpPr>
          <p:cNvPr id="210" name="Google Shape;21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211" name="Google Shape;211;p31"/>
          <p:cNvSpPr txBox="1"/>
          <p:nvPr/>
        </p:nvSpPr>
        <p:spPr>
          <a:xfrm>
            <a:off x="1322088" y="4197975"/>
            <a:ext cx="5906400" cy="5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id="212" name="Google Shape;212;p31"/>
          <p:cNvPicPr preferRelativeResize="0"/>
          <p:nvPr/>
        </p:nvPicPr>
        <p:blipFill>
          <a:blip r:embed="rId3">
            <a:alphaModFix/>
          </a:blip>
          <a:stretch>
            <a:fillRect/>
          </a:stretch>
        </p:blipFill>
        <p:spPr>
          <a:xfrm>
            <a:off x="1165138" y="913600"/>
            <a:ext cx="6813725" cy="3832726"/>
          </a:xfrm>
          <a:prstGeom prst="rect">
            <a:avLst/>
          </a:prstGeom>
          <a:noFill/>
          <a:ln>
            <a:noFill/>
          </a:ln>
        </p:spPr>
      </p:pic>
      <p:sp>
        <p:nvSpPr>
          <p:cNvPr id="213" name="Google Shape;213;p31"/>
          <p:cNvSpPr txBox="1"/>
          <p:nvPr/>
        </p:nvSpPr>
        <p:spPr>
          <a:xfrm>
            <a:off x="2942263" y="1440900"/>
            <a:ext cx="1428900" cy="1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Montserrat"/>
                <a:ea typeface="Montserrat"/>
                <a:cs typeface="Montserrat"/>
                <a:sym typeface="Montserrat"/>
              </a:rPr>
              <a:t>Opioid</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900">
                <a:solidFill>
                  <a:schemeClr val="dk1"/>
                </a:solidFill>
                <a:latin typeface="Montserrat"/>
                <a:ea typeface="Montserrat"/>
                <a:cs typeface="Montserrat"/>
                <a:sym typeface="Montserrat"/>
              </a:rPr>
              <a:t>Epidemic</a:t>
            </a:r>
            <a:endParaRPr sz="1900">
              <a:solidFill>
                <a:schemeClr val="dk1"/>
              </a:solidFill>
              <a:latin typeface="Montserrat"/>
              <a:ea typeface="Montserrat"/>
              <a:cs typeface="Montserrat"/>
              <a:sym typeface="Montserrat"/>
            </a:endParaRPr>
          </a:p>
        </p:txBody>
      </p:sp>
      <p:sp>
        <p:nvSpPr>
          <p:cNvPr id="214" name="Google Shape;214;p31"/>
          <p:cNvSpPr txBox="1"/>
          <p:nvPr/>
        </p:nvSpPr>
        <p:spPr>
          <a:xfrm>
            <a:off x="6549963" y="1440900"/>
            <a:ext cx="1428900" cy="1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Pandemic</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a:ea typeface="Montserrat"/>
                <a:cs typeface="Montserrat"/>
                <a:sym typeface="Montserrat"/>
              </a:rPr>
              <a:t>Disruption</a:t>
            </a:r>
            <a:endParaRPr sz="1800">
              <a:solidFill>
                <a:schemeClr val="dk1"/>
              </a:solidFill>
              <a:latin typeface="Montserrat"/>
              <a:ea typeface="Montserrat"/>
              <a:cs typeface="Montserrat"/>
              <a:sym typeface="Montserrat"/>
            </a:endParaRPr>
          </a:p>
        </p:txBody>
      </p:sp>
      <p:sp>
        <p:nvSpPr>
          <p:cNvPr id="215" name="Google Shape;215;p31"/>
          <p:cNvSpPr txBox="1"/>
          <p:nvPr/>
        </p:nvSpPr>
        <p:spPr>
          <a:xfrm>
            <a:off x="2942263" y="3158975"/>
            <a:ext cx="1428900" cy="1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Montserrat"/>
                <a:ea typeface="Montserrat"/>
                <a:cs typeface="Montserrat"/>
                <a:sym typeface="Montserrat"/>
              </a:rPr>
              <a:t>Wages vs. Inflation</a:t>
            </a:r>
            <a:endParaRPr sz="1900">
              <a:solidFill>
                <a:schemeClr val="dk1"/>
              </a:solidFill>
              <a:latin typeface="Montserrat"/>
              <a:ea typeface="Montserrat"/>
              <a:cs typeface="Montserrat"/>
              <a:sym typeface="Montserrat"/>
            </a:endParaRPr>
          </a:p>
        </p:txBody>
      </p:sp>
      <p:sp>
        <p:nvSpPr>
          <p:cNvPr id="216" name="Google Shape;216;p31"/>
          <p:cNvSpPr txBox="1"/>
          <p:nvPr/>
        </p:nvSpPr>
        <p:spPr>
          <a:xfrm>
            <a:off x="6409738" y="3158975"/>
            <a:ext cx="1428900" cy="1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Baby Boomers Aging </a:t>
            </a:r>
            <a:r>
              <a:rPr lang="en" sz="1800">
                <a:solidFill>
                  <a:schemeClr val="dk1"/>
                </a:solidFill>
                <a:latin typeface="Montserrat"/>
                <a:ea typeface="Montserrat"/>
                <a:cs typeface="Montserrat"/>
                <a:sym typeface="Montserrat"/>
              </a:rPr>
              <a:t>o</a:t>
            </a:r>
            <a:r>
              <a:rPr lang="en" sz="1800">
                <a:solidFill>
                  <a:schemeClr val="dk1"/>
                </a:solidFill>
                <a:latin typeface="Montserrat"/>
                <a:ea typeface="Montserrat"/>
                <a:cs typeface="Montserrat"/>
                <a:sym typeface="Montserrat"/>
              </a:rPr>
              <a:t>ut of the Workforce</a:t>
            </a:r>
            <a:endParaRPr sz="18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0" l="0" r="0" t="0"/>
          <a:stretch/>
        </p:blipFill>
        <p:spPr>
          <a:xfrm>
            <a:off x="152400" y="152400"/>
            <a:ext cx="2903220" cy="2419350"/>
          </a:xfrm>
          <a:prstGeom prst="rect">
            <a:avLst/>
          </a:prstGeom>
          <a:noFill/>
          <a:ln>
            <a:noFill/>
          </a:ln>
        </p:spPr>
      </p:pic>
      <p:pic>
        <p:nvPicPr>
          <p:cNvPr id="64" name="Google Shape;64;p14"/>
          <p:cNvPicPr preferRelativeResize="0"/>
          <p:nvPr/>
        </p:nvPicPr>
        <p:blipFill rotWithShape="1">
          <a:blip r:embed="rId4">
            <a:alphaModFix/>
          </a:blip>
          <a:srcRect b="0" l="0" r="0" t="0"/>
          <a:stretch/>
        </p:blipFill>
        <p:spPr>
          <a:xfrm>
            <a:off x="152400" y="2628725"/>
            <a:ext cx="2903220" cy="2419350"/>
          </a:xfrm>
          <a:prstGeom prst="rect">
            <a:avLst/>
          </a:prstGeom>
          <a:noFill/>
          <a:ln>
            <a:noFill/>
          </a:ln>
        </p:spPr>
      </p:pic>
      <p:pic>
        <p:nvPicPr>
          <p:cNvPr id="65" name="Google Shape;65;p14"/>
          <p:cNvPicPr preferRelativeResize="0"/>
          <p:nvPr/>
        </p:nvPicPr>
        <p:blipFill rotWithShape="1">
          <a:blip r:embed="rId5">
            <a:alphaModFix/>
          </a:blip>
          <a:srcRect b="0" l="0" r="0" t="0"/>
          <a:stretch/>
        </p:blipFill>
        <p:spPr>
          <a:xfrm>
            <a:off x="3120388" y="2628725"/>
            <a:ext cx="2903220" cy="2419350"/>
          </a:xfrm>
          <a:prstGeom prst="rect">
            <a:avLst/>
          </a:prstGeom>
          <a:noFill/>
          <a:ln>
            <a:noFill/>
          </a:ln>
        </p:spPr>
      </p:pic>
      <p:pic>
        <p:nvPicPr>
          <p:cNvPr id="66" name="Google Shape;66;p14"/>
          <p:cNvPicPr preferRelativeResize="0"/>
          <p:nvPr/>
        </p:nvPicPr>
        <p:blipFill rotWithShape="1">
          <a:blip r:embed="rId6">
            <a:alphaModFix/>
          </a:blip>
          <a:srcRect b="0" l="0" r="0" t="0"/>
          <a:stretch/>
        </p:blipFill>
        <p:spPr>
          <a:xfrm>
            <a:off x="6124275" y="2628725"/>
            <a:ext cx="2903220" cy="2419350"/>
          </a:xfrm>
          <a:prstGeom prst="rect">
            <a:avLst/>
          </a:prstGeom>
          <a:noFill/>
          <a:ln>
            <a:noFill/>
          </a:ln>
        </p:spPr>
      </p:pic>
      <p:pic>
        <p:nvPicPr>
          <p:cNvPr id="67" name="Google Shape;67;p14"/>
          <p:cNvPicPr preferRelativeResize="0"/>
          <p:nvPr/>
        </p:nvPicPr>
        <p:blipFill rotWithShape="1">
          <a:blip r:embed="rId7">
            <a:alphaModFix/>
          </a:blip>
          <a:srcRect b="0" l="0" r="0" t="0"/>
          <a:stretch/>
        </p:blipFill>
        <p:spPr>
          <a:xfrm>
            <a:off x="6124275" y="152400"/>
            <a:ext cx="2903220" cy="2419350"/>
          </a:xfrm>
          <a:prstGeom prst="rect">
            <a:avLst/>
          </a:prstGeom>
          <a:noFill/>
          <a:ln>
            <a:noFill/>
          </a:ln>
        </p:spPr>
      </p:pic>
      <p:pic>
        <p:nvPicPr>
          <p:cNvPr id="68" name="Google Shape;68;p14"/>
          <p:cNvPicPr preferRelativeResize="0"/>
          <p:nvPr/>
        </p:nvPicPr>
        <p:blipFill rotWithShape="1">
          <a:blip r:embed="rId8">
            <a:alphaModFix/>
          </a:blip>
          <a:srcRect b="0" l="0" r="0" t="0"/>
          <a:stretch/>
        </p:blipFill>
        <p:spPr>
          <a:xfrm>
            <a:off x="3120388" y="152400"/>
            <a:ext cx="2903220" cy="2419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22" name="Google Shape;222;p32"/>
          <p:cNvPicPr preferRelativeResize="0"/>
          <p:nvPr/>
        </p:nvPicPr>
        <p:blipFill>
          <a:blip r:embed="rId3">
            <a:alphaModFix/>
          </a:blip>
          <a:stretch>
            <a:fillRect/>
          </a:stretch>
        </p:blipFill>
        <p:spPr>
          <a:xfrm>
            <a:off x="1" y="-9"/>
            <a:ext cx="4572000" cy="2571758"/>
          </a:xfrm>
          <a:prstGeom prst="rect">
            <a:avLst/>
          </a:prstGeom>
          <a:noFill/>
          <a:ln>
            <a:noFill/>
          </a:ln>
        </p:spPr>
      </p:pic>
      <p:pic>
        <p:nvPicPr>
          <p:cNvPr id="223" name="Google Shape;223;p32"/>
          <p:cNvPicPr preferRelativeResize="0"/>
          <p:nvPr/>
        </p:nvPicPr>
        <p:blipFill>
          <a:blip r:embed="rId4">
            <a:alphaModFix/>
          </a:blip>
          <a:stretch>
            <a:fillRect/>
          </a:stretch>
        </p:blipFill>
        <p:spPr>
          <a:xfrm>
            <a:off x="4571999" y="5"/>
            <a:ext cx="4572000" cy="2571745"/>
          </a:xfrm>
          <a:prstGeom prst="rect">
            <a:avLst/>
          </a:prstGeom>
          <a:noFill/>
          <a:ln>
            <a:noFill/>
          </a:ln>
        </p:spPr>
      </p:pic>
      <p:pic>
        <p:nvPicPr>
          <p:cNvPr id="224" name="Google Shape;224;p32"/>
          <p:cNvPicPr preferRelativeResize="0"/>
          <p:nvPr/>
        </p:nvPicPr>
        <p:blipFill>
          <a:blip r:embed="rId5">
            <a:alphaModFix/>
          </a:blip>
          <a:stretch>
            <a:fillRect/>
          </a:stretch>
        </p:blipFill>
        <p:spPr>
          <a:xfrm>
            <a:off x="18" y="2571750"/>
            <a:ext cx="4571981" cy="2571750"/>
          </a:xfrm>
          <a:prstGeom prst="rect">
            <a:avLst/>
          </a:prstGeom>
          <a:noFill/>
          <a:ln>
            <a:noFill/>
          </a:ln>
        </p:spPr>
      </p:pic>
      <p:pic>
        <p:nvPicPr>
          <p:cNvPr id="225" name="Google Shape;225;p32"/>
          <p:cNvPicPr preferRelativeResize="0"/>
          <p:nvPr/>
        </p:nvPicPr>
        <p:blipFill>
          <a:blip r:embed="rId6">
            <a:alphaModFix/>
          </a:blip>
          <a:stretch>
            <a:fillRect/>
          </a:stretch>
        </p:blipFill>
        <p:spPr>
          <a:xfrm>
            <a:off x="4572000" y="2571750"/>
            <a:ext cx="4572005" cy="2571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231" name="Google Shape;231;p33"/>
          <p:cNvSpPr txBox="1"/>
          <p:nvPr>
            <p:ph type="title"/>
          </p:nvPr>
        </p:nvSpPr>
        <p:spPr>
          <a:xfrm>
            <a:off x="5067619" y="3979825"/>
            <a:ext cx="3691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lang="en">
                <a:latin typeface="Barlow"/>
                <a:ea typeface="Barlow"/>
                <a:cs typeface="Barlow"/>
                <a:sym typeface="Barlow"/>
              </a:rPr>
              <a:t>cornbreadhustle.com/report</a:t>
            </a:r>
            <a:endParaRPr sz="2800">
              <a:latin typeface="Barlow"/>
              <a:ea typeface="Barlow"/>
              <a:cs typeface="Barlow"/>
              <a:sym typeface="Barlow"/>
            </a:endParaRPr>
          </a:p>
        </p:txBody>
      </p:sp>
      <p:pic>
        <p:nvPicPr>
          <p:cNvPr id="232" name="Google Shape;232;p33"/>
          <p:cNvPicPr preferRelativeResize="0"/>
          <p:nvPr/>
        </p:nvPicPr>
        <p:blipFill>
          <a:blip r:embed="rId3">
            <a:alphaModFix/>
          </a:blip>
          <a:stretch>
            <a:fillRect/>
          </a:stretch>
        </p:blipFill>
        <p:spPr>
          <a:xfrm>
            <a:off x="5067625" y="251550"/>
            <a:ext cx="3691350" cy="3691350"/>
          </a:xfrm>
          <a:prstGeom prst="rect">
            <a:avLst/>
          </a:prstGeom>
          <a:noFill/>
          <a:ln>
            <a:noFill/>
          </a:ln>
        </p:spPr>
      </p:pic>
      <p:pic>
        <p:nvPicPr>
          <p:cNvPr id="233" name="Google Shape;233;p33"/>
          <p:cNvPicPr preferRelativeResize="0"/>
          <p:nvPr/>
        </p:nvPicPr>
        <p:blipFill>
          <a:blip r:embed="rId4">
            <a:alphaModFix/>
          </a:blip>
          <a:stretch>
            <a:fillRect/>
          </a:stretch>
        </p:blipFill>
        <p:spPr>
          <a:xfrm>
            <a:off x="367025" y="210975"/>
            <a:ext cx="3574181" cy="46240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39" name="Google Shape;239;p34"/>
          <p:cNvPicPr preferRelativeResize="0"/>
          <p:nvPr/>
        </p:nvPicPr>
        <p:blipFill>
          <a:blip r:embed="rId3">
            <a:alphaModFix/>
          </a:blip>
          <a:stretch>
            <a:fillRect/>
          </a:stretch>
        </p:blipFill>
        <p:spPr>
          <a:xfrm>
            <a:off x="5519163" y="1192163"/>
            <a:ext cx="2400300" cy="3000375"/>
          </a:xfrm>
          <a:prstGeom prst="rect">
            <a:avLst/>
          </a:prstGeom>
          <a:noFill/>
          <a:ln>
            <a:noFill/>
          </a:ln>
        </p:spPr>
      </p:pic>
      <p:sp>
        <p:nvSpPr>
          <p:cNvPr id="240" name="Google Shape;240;p34"/>
          <p:cNvSpPr txBox="1"/>
          <p:nvPr/>
        </p:nvSpPr>
        <p:spPr>
          <a:xfrm>
            <a:off x="1372113" y="1109088"/>
            <a:ext cx="3992700" cy="3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Montserrat"/>
                <a:ea typeface="Montserrat"/>
                <a:cs typeface="Montserrat"/>
                <a:sym typeface="Montserrat"/>
              </a:rPr>
              <a:t>All of our </a:t>
            </a:r>
            <a:r>
              <a:rPr lang="en" sz="2400">
                <a:solidFill>
                  <a:schemeClr val="dk1"/>
                </a:solidFill>
                <a:latin typeface="Montserrat"/>
                <a:ea typeface="Montserrat"/>
                <a:cs typeface="Montserrat"/>
                <a:sym typeface="Montserrat"/>
              </a:rPr>
              <a:t>recruiters</a:t>
            </a:r>
            <a:r>
              <a:rPr lang="en" sz="2400">
                <a:solidFill>
                  <a:schemeClr val="dk1"/>
                </a:solidFill>
                <a:latin typeface="Montserrat"/>
                <a:ea typeface="Montserrat"/>
                <a:cs typeface="Montserrat"/>
                <a:sym typeface="Montserrat"/>
              </a:rPr>
              <a:t> have </a:t>
            </a:r>
            <a:r>
              <a:rPr b="1" lang="en" sz="2400">
                <a:solidFill>
                  <a:schemeClr val="dk1"/>
                </a:solidFill>
                <a:latin typeface="Montserrat"/>
                <a:ea typeface="Montserrat"/>
                <a:cs typeface="Montserrat"/>
                <a:sym typeface="Montserrat"/>
              </a:rPr>
              <a:t>lived </a:t>
            </a:r>
            <a:r>
              <a:rPr b="1" lang="en" sz="2400">
                <a:solidFill>
                  <a:schemeClr val="dk1"/>
                </a:solidFill>
                <a:latin typeface="Montserrat"/>
                <a:ea typeface="Montserrat"/>
                <a:cs typeface="Montserrat"/>
                <a:sym typeface="Montserrat"/>
              </a:rPr>
              <a:t>experience</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400">
                <a:solidFill>
                  <a:schemeClr val="dk1"/>
                </a:solidFill>
                <a:latin typeface="Montserrat"/>
                <a:ea typeface="Montserrat"/>
                <a:cs typeface="Montserrat"/>
                <a:sym typeface="Montserrat"/>
              </a:rPr>
              <a:t>5+ years incarceration or in recovery from substance use disorder.</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400">
                <a:solidFill>
                  <a:schemeClr val="dk1"/>
                </a:solidFill>
                <a:latin typeface="Montserrat"/>
                <a:ea typeface="Montserrat"/>
                <a:cs typeface="Montserrat"/>
                <a:sym typeface="Montserrat"/>
              </a:rPr>
              <a:t>This helps them better understand our applicants.</a:t>
            </a:r>
            <a:endParaRPr sz="2400">
              <a:solidFill>
                <a:schemeClr val="dk1"/>
              </a:solidFill>
              <a:latin typeface="Montserrat"/>
              <a:ea typeface="Montserrat"/>
              <a:cs typeface="Montserrat"/>
              <a:sym typeface="Montserrat"/>
            </a:endParaRPr>
          </a:p>
        </p:txBody>
      </p:sp>
      <p:sp>
        <p:nvSpPr>
          <p:cNvPr id="241" name="Google Shape;241;p34"/>
          <p:cNvSpPr txBox="1"/>
          <p:nvPr>
            <p:ph idx="4294967295" type="title"/>
          </p:nvPr>
        </p:nvSpPr>
        <p:spPr>
          <a:xfrm>
            <a:off x="1224538" y="213288"/>
            <a:ext cx="6673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b="1" lang="en">
                <a:latin typeface="Montserrat"/>
                <a:ea typeface="Montserrat"/>
                <a:cs typeface="Montserrat"/>
                <a:sym typeface="Montserrat"/>
              </a:rPr>
              <a:t>How Do We Do It?</a:t>
            </a:r>
            <a:endParaRPr b="1" sz="2800">
              <a:latin typeface="Montserrat"/>
              <a:ea typeface="Montserrat"/>
              <a:cs typeface="Montserrat"/>
              <a:sym typeface="Montserrat"/>
            </a:endParaRPr>
          </a:p>
        </p:txBody>
      </p:sp>
      <p:sp>
        <p:nvSpPr>
          <p:cNvPr id="242" name="Google Shape;242;p34"/>
          <p:cNvSpPr txBox="1"/>
          <p:nvPr/>
        </p:nvSpPr>
        <p:spPr>
          <a:xfrm>
            <a:off x="5519163" y="4310413"/>
            <a:ext cx="2400300" cy="6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Montserrat"/>
                <a:ea typeface="Montserrat"/>
                <a:cs typeface="Montserrat"/>
                <a:sym typeface="Montserrat"/>
              </a:rPr>
              <a:t>Dezi Bruce</a:t>
            </a:r>
            <a:endParaRPr i="1">
              <a:solidFill>
                <a:schemeClr val="dk1"/>
              </a:solidFill>
              <a:latin typeface="Montserrat"/>
              <a:ea typeface="Montserrat"/>
              <a:cs typeface="Montserrat"/>
              <a:sym typeface="Montserrat"/>
            </a:endParaRPr>
          </a:p>
          <a:p>
            <a:pPr indent="0" lvl="0" marL="0" rtl="0" algn="l">
              <a:spcBef>
                <a:spcPts val="0"/>
              </a:spcBef>
              <a:spcAft>
                <a:spcPts val="0"/>
              </a:spcAft>
              <a:buNone/>
            </a:pPr>
            <a:r>
              <a:rPr i="1" lang="en">
                <a:solidFill>
                  <a:schemeClr val="dk1"/>
                </a:solidFill>
                <a:latin typeface="Montserrat"/>
                <a:ea typeface="Montserrat"/>
                <a:cs typeface="Montserrat"/>
                <a:sym typeface="Montserrat"/>
              </a:rPr>
              <a:t>Director of Recruiting</a:t>
            </a:r>
            <a:endParaRPr i="1">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248" name="Google Shape;248;p35"/>
          <p:cNvPicPr preferRelativeResize="0"/>
          <p:nvPr/>
        </p:nvPicPr>
        <p:blipFill>
          <a:blip r:embed="rId3">
            <a:alphaModFix/>
          </a:blip>
          <a:stretch>
            <a:fillRect/>
          </a:stretch>
        </p:blipFill>
        <p:spPr>
          <a:xfrm>
            <a:off x="1458588" y="1142475"/>
            <a:ext cx="6480451" cy="3645251"/>
          </a:xfrm>
          <a:prstGeom prst="rect">
            <a:avLst/>
          </a:prstGeom>
          <a:noFill/>
          <a:ln>
            <a:noFill/>
          </a:ln>
        </p:spPr>
      </p:pic>
      <p:sp>
        <p:nvSpPr>
          <p:cNvPr id="249" name="Google Shape;249;p35"/>
          <p:cNvSpPr txBox="1"/>
          <p:nvPr>
            <p:ph idx="4294967295" type="title"/>
          </p:nvPr>
        </p:nvSpPr>
        <p:spPr>
          <a:xfrm>
            <a:off x="1204963" y="193625"/>
            <a:ext cx="6673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b="1" lang="en">
                <a:latin typeface="Montserrat"/>
                <a:ea typeface="Montserrat"/>
                <a:cs typeface="Montserrat"/>
                <a:sym typeface="Montserrat"/>
              </a:rPr>
              <a:t>Dezi’s Background</a:t>
            </a:r>
            <a:endParaRPr b="1" sz="2800">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255" name="Google Shape;255;p36"/>
          <p:cNvSpPr txBox="1"/>
          <p:nvPr>
            <p:ph idx="4294967295" type="title"/>
          </p:nvPr>
        </p:nvSpPr>
        <p:spPr>
          <a:xfrm>
            <a:off x="186150" y="164100"/>
            <a:ext cx="87717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b="1" lang="en">
                <a:latin typeface="Montserrat"/>
                <a:ea typeface="Montserrat"/>
                <a:cs typeface="Montserrat"/>
                <a:sym typeface="Montserrat"/>
              </a:rPr>
              <a:t>Second-Chance Placements by the Numbers</a:t>
            </a:r>
            <a:endParaRPr b="1" sz="2800">
              <a:latin typeface="Montserrat"/>
              <a:ea typeface="Montserrat"/>
              <a:cs typeface="Montserrat"/>
              <a:sym typeface="Montserrat"/>
            </a:endParaRPr>
          </a:p>
        </p:txBody>
      </p:sp>
      <p:sp>
        <p:nvSpPr>
          <p:cNvPr id="256" name="Google Shape;256;p36"/>
          <p:cNvSpPr txBox="1"/>
          <p:nvPr/>
        </p:nvSpPr>
        <p:spPr>
          <a:xfrm>
            <a:off x="945900" y="1072825"/>
            <a:ext cx="2668800" cy="23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700">
                <a:solidFill>
                  <a:schemeClr val="dk1"/>
                </a:solidFill>
                <a:latin typeface="Montserrat"/>
                <a:ea typeface="Montserrat"/>
                <a:cs typeface="Montserrat"/>
                <a:sym typeface="Montserrat"/>
              </a:rPr>
              <a:t>2,500+ Hires</a:t>
            </a:r>
            <a:endParaRPr b="1" sz="57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2900">
                <a:solidFill>
                  <a:schemeClr val="dk1"/>
                </a:solidFill>
                <a:latin typeface="Montserrat"/>
                <a:ea typeface="Montserrat"/>
                <a:cs typeface="Montserrat"/>
                <a:sym typeface="Montserrat"/>
              </a:rPr>
              <a:t>Since 2016</a:t>
            </a:r>
            <a:endParaRPr sz="2900">
              <a:solidFill>
                <a:schemeClr val="dk1"/>
              </a:solidFill>
              <a:latin typeface="Montserrat"/>
              <a:ea typeface="Montserrat"/>
              <a:cs typeface="Montserrat"/>
              <a:sym typeface="Montserrat"/>
            </a:endParaRPr>
          </a:p>
        </p:txBody>
      </p:sp>
      <p:pic>
        <p:nvPicPr>
          <p:cNvPr id="257" name="Google Shape;257;p36" title="Points scored"/>
          <p:cNvPicPr preferRelativeResize="0"/>
          <p:nvPr/>
        </p:nvPicPr>
        <p:blipFill>
          <a:blip r:embed="rId3">
            <a:alphaModFix/>
          </a:blip>
          <a:stretch>
            <a:fillRect/>
          </a:stretch>
        </p:blipFill>
        <p:spPr>
          <a:xfrm>
            <a:off x="4780825" y="718025"/>
            <a:ext cx="3362775" cy="3547724"/>
          </a:xfrm>
          <a:prstGeom prst="rect">
            <a:avLst/>
          </a:prstGeom>
          <a:noFill/>
          <a:ln>
            <a:noFill/>
          </a:ln>
        </p:spPr>
      </p:pic>
      <p:sp>
        <p:nvSpPr>
          <p:cNvPr id="258" name="Google Shape;258;p36"/>
          <p:cNvSpPr txBox="1"/>
          <p:nvPr/>
        </p:nvSpPr>
        <p:spPr>
          <a:xfrm>
            <a:off x="186150" y="3903450"/>
            <a:ext cx="8771700" cy="85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Montserrat"/>
                <a:ea typeface="Montserrat"/>
                <a:cs typeface="Montserrat"/>
                <a:sym typeface="Montserrat"/>
              </a:rPr>
              <a:t>Workers with violent charges were </a:t>
            </a:r>
            <a:r>
              <a:rPr b="1" lang="en" sz="2200">
                <a:solidFill>
                  <a:schemeClr val="dk1"/>
                </a:solidFill>
                <a:latin typeface="Montserrat"/>
                <a:ea typeface="Montserrat"/>
                <a:cs typeface="Montserrat"/>
                <a:sym typeface="Montserrat"/>
              </a:rPr>
              <a:t>5x more likely to convert </a:t>
            </a:r>
            <a:r>
              <a:rPr lang="en" sz="2200">
                <a:solidFill>
                  <a:schemeClr val="dk1"/>
                </a:solidFill>
                <a:latin typeface="Montserrat"/>
                <a:ea typeface="Montserrat"/>
                <a:cs typeface="Montserrat"/>
                <a:sym typeface="Montserrat"/>
              </a:rPr>
              <a:t>than those with nonviolent charges or no criminal record.</a:t>
            </a:r>
            <a:endParaRPr sz="2200">
              <a:solidFill>
                <a:schemeClr val="dk1"/>
              </a:solidFill>
              <a:latin typeface="Montserrat"/>
              <a:ea typeface="Montserrat"/>
              <a:cs typeface="Montserrat"/>
              <a:sym typeface="Montserrat"/>
            </a:endParaRPr>
          </a:p>
        </p:txBody>
      </p:sp>
      <p:sp>
        <p:nvSpPr>
          <p:cNvPr id="259" name="Google Shape;259;p36"/>
          <p:cNvSpPr txBox="1"/>
          <p:nvPr/>
        </p:nvSpPr>
        <p:spPr>
          <a:xfrm>
            <a:off x="6582550" y="1626125"/>
            <a:ext cx="1146900" cy="43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chemeClr val="dk1"/>
                </a:solidFill>
                <a:latin typeface="Montserrat"/>
                <a:ea typeface="Montserrat"/>
                <a:cs typeface="Montserrat"/>
                <a:sym typeface="Montserrat"/>
              </a:rPr>
              <a:t>28%</a:t>
            </a:r>
            <a:endParaRPr b="1" sz="3200">
              <a:solidFill>
                <a:schemeClr val="dk1"/>
              </a:solidFill>
              <a:latin typeface="Montserrat"/>
              <a:ea typeface="Montserrat"/>
              <a:cs typeface="Montserrat"/>
              <a:sym typeface="Montserrat"/>
            </a:endParaRPr>
          </a:p>
        </p:txBody>
      </p:sp>
      <p:sp>
        <p:nvSpPr>
          <p:cNvPr id="260" name="Google Shape;260;p36"/>
          <p:cNvSpPr txBox="1"/>
          <p:nvPr/>
        </p:nvSpPr>
        <p:spPr>
          <a:xfrm>
            <a:off x="5208575" y="1991575"/>
            <a:ext cx="1731000" cy="5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400">
                <a:solidFill>
                  <a:schemeClr val="dk1"/>
                </a:solidFill>
                <a:latin typeface="Montserrat"/>
                <a:ea typeface="Montserrat"/>
                <a:cs typeface="Montserrat"/>
                <a:sym typeface="Montserrat"/>
              </a:rPr>
              <a:t>66%</a:t>
            </a:r>
            <a:endParaRPr b="1" sz="3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
        <p:nvSpPr>
          <p:cNvPr id="261" name="Google Shape;261;p36"/>
          <p:cNvSpPr txBox="1"/>
          <p:nvPr/>
        </p:nvSpPr>
        <p:spPr>
          <a:xfrm>
            <a:off x="6033850" y="1358625"/>
            <a:ext cx="548700" cy="5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6%</a:t>
            </a:r>
            <a:endParaRPr b="1" sz="1600">
              <a:latin typeface="Montserrat"/>
              <a:ea typeface="Montserrat"/>
              <a:cs typeface="Montserrat"/>
              <a:sym typeface="Montserrat"/>
            </a:endParaRPr>
          </a:p>
        </p:txBody>
      </p:sp>
      <p:sp>
        <p:nvSpPr>
          <p:cNvPr id="262" name="Google Shape;262;p36"/>
          <p:cNvSpPr txBox="1"/>
          <p:nvPr/>
        </p:nvSpPr>
        <p:spPr>
          <a:xfrm>
            <a:off x="5686250" y="2509375"/>
            <a:ext cx="16104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Montserrat"/>
                <a:ea typeface="Montserrat"/>
                <a:cs typeface="Montserrat"/>
                <a:sym typeface="Montserrat"/>
              </a:rPr>
              <a:t>Nonviolent</a:t>
            </a:r>
            <a:endParaRPr sz="1900">
              <a:solidFill>
                <a:schemeClr val="dk1"/>
              </a:solidFill>
              <a:latin typeface="Montserrat"/>
              <a:ea typeface="Montserrat"/>
              <a:cs typeface="Montserrat"/>
              <a:sym typeface="Montserrat"/>
            </a:endParaRPr>
          </a:p>
        </p:txBody>
      </p:sp>
      <p:sp>
        <p:nvSpPr>
          <p:cNvPr id="263" name="Google Shape;263;p36"/>
          <p:cNvSpPr txBox="1"/>
          <p:nvPr/>
        </p:nvSpPr>
        <p:spPr>
          <a:xfrm>
            <a:off x="6618050" y="1956100"/>
            <a:ext cx="1146900" cy="1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Montserrat"/>
                <a:ea typeface="Montserrat"/>
                <a:cs typeface="Montserrat"/>
                <a:sym typeface="Montserrat"/>
              </a:rPr>
              <a:t>Violent</a:t>
            </a:r>
            <a:endParaRPr sz="1900">
              <a:solidFill>
                <a:schemeClr val="dk1"/>
              </a:solidFill>
              <a:latin typeface="Montserrat"/>
              <a:ea typeface="Montserrat"/>
              <a:cs typeface="Montserrat"/>
              <a:sym typeface="Montserrat"/>
            </a:endParaRPr>
          </a:p>
        </p:txBody>
      </p:sp>
      <p:sp>
        <p:nvSpPr>
          <p:cNvPr id="264" name="Google Shape;264;p36"/>
          <p:cNvSpPr txBox="1"/>
          <p:nvPr/>
        </p:nvSpPr>
        <p:spPr>
          <a:xfrm>
            <a:off x="6102675" y="1597500"/>
            <a:ext cx="633900" cy="2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Montserrat"/>
                <a:ea typeface="Montserrat"/>
                <a:cs typeface="Montserrat"/>
                <a:sym typeface="Montserrat"/>
              </a:rPr>
              <a:t>S.O.</a:t>
            </a:r>
            <a:endParaRPr sz="1000">
              <a:solidFill>
                <a:schemeClr val="lt1"/>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270" name="Google Shape;270;p37"/>
          <p:cNvSpPr txBox="1"/>
          <p:nvPr/>
        </p:nvSpPr>
        <p:spPr>
          <a:xfrm>
            <a:off x="5132888" y="1131150"/>
            <a:ext cx="3174000" cy="35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Montserrat"/>
                <a:ea typeface="Montserrat"/>
                <a:cs typeface="Montserrat"/>
                <a:sym typeface="Montserrat"/>
              </a:rPr>
              <a:t>Sympathy vs. Empathy:</a:t>
            </a:r>
            <a:endParaRPr b="1" sz="17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700">
                <a:solidFill>
                  <a:schemeClr val="dk1"/>
                </a:solidFill>
                <a:latin typeface="Montserrat"/>
                <a:ea typeface="Montserrat"/>
                <a:cs typeface="Montserrat"/>
                <a:sym typeface="Montserrat"/>
              </a:rPr>
              <a:t>Why Empathy is Essential</a:t>
            </a:r>
            <a:endParaRPr b="1" sz="17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Resilience advocate / chaplain</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Mental health days</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“Happy hours” with choices</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Employee Assistance Programs: access to mental health services</a:t>
            </a:r>
            <a:endParaRPr sz="1700">
              <a:solidFill>
                <a:schemeClr val="dk1"/>
              </a:solidFill>
              <a:latin typeface="Montserrat"/>
              <a:ea typeface="Montserrat"/>
              <a:cs typeface="Montserrat"/>
              <a:sym typeface="Montserrat"/>
            </a:endParaRPr>
          </a:p>
        </p:txBody>
      </p:sp>
      <p:sp>
        <p:nvSpPr>
          <p:cNvPr id="271" name="Google Shape;271;p37"/>
          <p:cNvSpPr txBox="1"/>
          <p:nvPr>
            <p:ph idx="4294967295" type="title"/>
          </p:nvPr>
        </p:nvSpPr>
        <p:spPr>
          <a:xfrm>
            <a:off x="837113" y="168550"/>
            <a:ext cx="6673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b="1" lang="en">
                <a:latin typeface="Montserrat"/>
                <a:ea typeface="Montserrat"/>
                <a:cs typeface="Montserrat"/>
                <a:sym typeface="Montserrat"/>
              </a:rPr>
              <a:t>Managing Employees With Empathy and Compassion</a:t>
            </a:r>
            <a:endParaRPr b="1" sz="2800">
              <a:latin typeface="Montserrat"/>
              <a:ea typeface="Montserrat"/>
              <a:cs typeface="Montserrat"/>
              <a:sym typeface="Montserrat"/>
            </a:endParaRPr>
          </a:p>
        </p:txBody>
      </p:sp>
      <p:pic>
        <p:nvPicPr>
          <p:cNvPr id="272" name="Google Shape;272;p37"/>
          <p:cNvPicPr preferRelativeResize="0"/>
          <p:nvPr/>
        </p:nvPicPr>
        <p:blipFill rotWithShape="1">
          <a:blip r:embed="rId3">
            <a:alphaModFix/>
          </a:blip>
          <a:srcRect b="-2829" l="33863" r="1732" t="2830"/>
          <a:stretch/>
        </p:blipFill>
        <p:spPr>
          <a:xfrm>
            <a:off x="1361064" y="1131150"/>
            <a:ext cx="3537649" cy="3089750"/>
          </a:xfrm>
          <a:prstGeom prst="rect">
            <a:avLst/>
          </a:prstGeom>
          <a:noFill/>
          <a:ln>
            <a:noFill/>
          </a:ln>
        </p:spPr>
      </p:pic>
      <p:sp>
        <p:nvSpPr>
          <p:cNvPr id="273" name="Google Shape;273;p37"/>
          <p:cNvSpPr txBox="1"/>
          <p:nvPr/>
        </p:nvSpPr>
        <p:spPr>
          <a:xfrm>
            <a:off x="1459138" y="4287650"/>
            <a:ext cx="3439500" cy="68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The 12-Week Starting Over Program,</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free to all our employees for life</a:t>
            </a:r>
            <a:endParaRPr>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279" name="Google Shape;279;p38"/>
          <p:cNvSpPr txBox="1"/>
          <p:nvPr/>
        </p:nvSpPr>
        <p:spPr>
          <a:xfrm>
            <a:off x="861400" y="1066350"/>
            <a:ext cx="3734100" cy="35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Montserrat"/>
                <a:ea typeface="Montserrat"/>
                <a:cs typeface="Montserrat"/>
                <a:sym typeface="Montserrat"/>
              </a:rPr>
              <a:t>You don’t have to be fully-prepared to make a difference.</a:t>
            </a:r>
            <a:endParaRPr sz="2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2800">
                <a:solidFill>
                  <a:schemeClr val="dk1"/>
                </a:solidFill>
                <a:latin typeface="Montserrat"/>
                <a:ea typeface="Montserrat"/>
                <a:cs typeface="Montserrat"/>
                <a:sym typeface="Montserrat"/>
              </a:rPr>
              <a:t>We are all human, but </a:t>
            </a:r>
            <a:r>
              <a:rPr b="1" lang="en" sz="2800">
                <a:solidFill>
                  <a:schemeClr val="dk1"/>
                </a:solidFill>
                <a:latin typeface="Montserrat"/>
                <a:ea typeface="Montserrat"/>
                <a:cs typeface="Montserrat"/>
                <a:sym typeface="Montserrat"/>
              </a:rPr>
              <a:t>empathy is essential</a:t>
            </a:r>
            <a:r>
              <a:rPr lang="en" sz="2800">
                <a:solidFill>
                  <a:schemeClr val="dk1"/>
                </a:solidFill>
                <a:latin typeface="Montserrat"/>
                <a:ea typeface="Montserrat"/>
                <a:cs typeface="Montserrat"/>
                <a:sym typeface="Montserrat"/>
              </a:rPr>
              <a:t> to </a:t>
            </a:r>
            <a:r>
              <a:rPr lang="en" sz="2800">
                <a:solidFill>
                  <a:schemeClr val="dk1"/>
                </a:solidFill>
                <a:latin typeface="Montserrat"/>
                <a:ea typeface="Montserrat"/>
                <a:cs typeface="Montserrat"/>
                <a:sym typeface="Montserrat"/>
              </a:rPr>
              <a:t>the journey.</a:t>
            </a:r>
            <a:endParaRPr sz="2800">
              <a:solidFill>
                <a:schemeClr val="dk1"/>
              </a:solidFill>
              <a:latin typeface="Montserrat"/>
              <a:ea typeface="Montserrat"/>
              <a:cs typeface="Montserrat"/>
              <a:sym typeface="Montserrat"/>
            </a:endParaRPr>
          </a:p>
        </p:txBody>
      </p:sp>
      <p:pic>
        <p:nvPicPr>
          <p:cNvPr id="280" name="Google Shape;280;p38"/>
          <p:cNvPicPr preferRelativeResize="0"/>
          <p:nvPr/>
        </p:nvPicPr>
        <p:blipFill rotWithShape="1">
          <a:blip r:embed="rId3">
            <a:alphaModFix/>
          </a:blip>
          <a:srcRect b="0" l="0" r="0" t="0"/>
          <a:stretch/>
        </p:blipFill>
        <p:spPr>
          <a:xfrm>
            <a:off x="4740250" y="1066350"/>
            <a:ext cx="3602974" cy="3602945"/>
          </a:xfrm>
          <a:prstGeom prst="rect">
            <a:avLst/>
          </a:prstGeom>
          <a:noFill/>
          <a:ln>
            <a:noFill/>
          </a:ln>
        </p:spPr>
      </p:pic>
      <p:sp>
        <p:nvSpPr>
          <p:cNvPr id="281" name="Google Shape;281;p38"/>
          <p:cNvSpPr txBox="1"/>
          <p:nvPr>
            <p:ph idx="4294967295" type="title"/>
          </p:nvPr>
        </p:nvSpPr>
        <p:spPr>
          <a:xfrm>
            <a:off x="1235250" y="309475"/>
            <a:ext cx="6673500" cy="89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4800"/>
              <a:buNone/>
            </a:pPr>
            <a:r>
              <a:rPr b="1" lang="en">
                <a:latin typeface="Montserrat"/>
                <a:ea typeface="Montserrat"/>
                <a:cs typeface="Montserrat"/>
                <a:sym typeface="Montserrat"/>
              </a:rPr>
              <a:t>Transformation is Possible</a:t>
            </a:r>
            <a:endParaRPr b="1" sz="280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9"/>
          <p:cNvSpPr txBox="1"/>
          <p:nvPr>
            <p:ph idx="1" type="body"/>
          </p:nvPr>
        </p:nvSpPr>
        <p:spPr>
          <a:xfrm>
            <a:off x="2889200" y="4058125"/>
            <a:ext cx="5633700" cy="605100"/>
          </a:xfrm>
          <a:prstGeom prst="rect">
            <a:avLst/>
          </a:prstGeom>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dk1"/>
                </a:solidFill>
              </a:rPr>
              <a:t>cornbreadhustle.com/startingover</a:t>
            </a:r>
            <a:endParaRPr b="1" sz="2300">
              <a:solidFill>
                <a:schemeClr val="dk1"/>
              </a:solidFill>
            </a:endParaRPr>
          </a:p>
        </p:txBody>
      </p:sp>
      <p:sp>
        <p:nvSpPr>
          <p:cNvPr id="287" name="Google Shape;28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8" name="Google Shape;288;p39"/>
          <p:cNvPicPr preferRelativeResize="0"/>
          <p:nvPr/>
        </p:nvPicPr>
        <p:blipFill>
          <a:blip r:embed="rId3">
            <a:alphaModFix/>
          </a:blip>
          <a:stretch>
            <a:fillRect/>
          </a:stretch>
        </p:blipFill>
        <p:spPr>
          <a:xfrm>
            <a:off x="445325" y="298825"/>
            <a:ext cx="2602251" cy="4622424"/>
          </a:xfrm>
          <a:prstGeom prst="rect">
            <a:avLst/>
          </a:prstGeom>
          <a:noFill/>
          <a:ln>
            <a:noFill/>
          </a:ln>
        </p:spPr>
      </p:pic>
      <p:pic>
        <p:nvPicPr>
          <p:cNvPr id="289" name="Google Shape;289;p39"/>
          <p:cNvPicPr preferRelativeResize="0"/>
          <p:nvPr/>
        </p:nvPicPr>
        <p:blipFill>
          <a:blip r:embed="rId4">
            <a:alphaModFix/>
          </a:blip>
          <a:stretch>
            <a:fillRect/>
          </a:stretch>
        </p:blipFill>
        <p:spPr>
          <a:xfrm>
            <a:off x="3829388" y="298825"/>
            <a:ext cx="3753324" cy="3753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74" name="Google Shape;74;p15"/>
          <p:cNvPicPr preferRelativeResize="0"/>
          <p:nvPr/>
        </p:nvPicPr>
        <p:blipFill rotWithShape="1">
          <a:blip r:embed="rId3">
            <a:alphaModFix/>
          </a:blip>
          <a:srcRect b="0" l="0" r="0" t="9747"/>
          <a:stretch/>
        </p:blipFill>
        <p:spPr>
          <a:xfrm>
            <a:off x="2233863" y="911975"/>
            <a:ext cx="4676274" cy="4144851"/>
          </a:xfrm>
          <a:prstGeom prst="rect">
            <a:avLst/>
          </a:prstGeom>
          <a:noFill/>
          <a:ln>
            <a:noFill/>
          </a:ln>
        </p:spPr>
      </p:pic>
      <p:sp>
        <p:nvSpPr>
          <p:cNvPr id="75" name="Google Shape;75;p15"/>
          <p:cNvSpPr txBox="1"/>
          <p:nvPr>
            <p:ph type="title"/>
          </p:nvPr>
        </p:nvSpPr>
        <p:spPr>
          <a:xfrm>
            <a:off x="1182750" y="150450"/>
            <a:ext cx="6778500" cy="572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800"/>
              <a:buNone/>
            </a:pPr>
            <a:r>
              <a:rPr b="1" lang="en" sz="4000">
                <a:latin typeface="Montserrat"/>
                <a:ea typeface="Montserrat"/>
                <a:cs typeface="Montserrat"/>
                <a:sym typeface="Montserrat"/>
              </a:rPr>
              <a:t>My Biggest Fear: Myself</a:t>
            </a:r>
            <a:endParaRPr b="1" sz="40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nvSpPr>
        <p:spPr>
          <a:xfrm>
            <a:off x="192500" y="150400"/>
            <a:ext cx="87651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rgbClr val="FFFFFF"/>
                </a:solidFill>
                <a:latin typeface="Montserrat"/>
                <a:ea typeface="Montserrat"/>
                <a:cs typeface="Montserrat"/>
                <a:sym typeface="Montserrat"/>
              </a:rPr>
              <a:t>A bad </a:t>
            </a:r>
            <a:r>
              <a:rPr lang="en" sz="2300">
                <a:solidFill>
                  <a:srgbClr val="FFFFFF"/>
                </a:solidFill>
                <a:latin typeface="Montserrat"/>
                <a:ea typeface="Montserrat"/>
                <a:cs typeface="Montserrat"/>
                <a:sym typeface="Montserrat"/>
              </a:rPr>
              <a:t>decision</a:t>
            </a:r>
            <a:r>
              <a:rPr lang="en" sz="2300">
                <a:solidFill>
                  <a:srgbClr val="FFFFFF"/>
                </a:solidFill>
                <a:latin typeface="Montserrat"/>
                <a:ea typeface="Montserrat"/>
                <a:cs typeface="Montserrat"/>
                <a:sym typeface="Montserrat"/>
              </a:rPr>
              <a:t> in High School led to addiction. </a:t>
            </a:r>
            <a:endParaRPr b="1" sz="2300">
              <a:solidFill>
                <a:srgbClr val="FFFFFF"/>
              </a:solidFill>
              <a:latin typeface="Montserrat"/>
              <a:ea typeface="Montserrat"/>
              <a:cs typeface="Montserrat"/>
              <a:sym typeface="Montserrat"/>
            </a:endParaRPr>
          </a:p>
        </p:txBody>
      </p:sp>
      <p:pic>
        <p:nvPicPr>
          <p:cNvPr id="81" name="Google Shape;81;p16"/>
          <p:cNvPicPr preferRelativeResize="0"/>
          <p:nvPr/>
        </p:nvPicPr>
        <p:blipFill>
          <a:blip r:embed="rId3">
            <a:alphaModFix/>
          </a:blip>
          <a:stretch>
            <a:fillRect/>
          </a:stretch>
        </p:blipFill>
        <p:spPr>
          <a:xfrm>
            <a:off x="6505625" y="689200"/>
            <a:ext cx="2103566" cy="4149500"/>
          </a:xfrm>
          <a:prstGeom prst="rect">
            <a:avLst/>
          </a:prstGeom>
          <a:noFill/>
          <a:ln>
            <a:noFill/>
          </a:ln>
        </p:spPr>
      </p:pic>
      <p:pic>
        <p:nvPicPr>
          <p:cNvPr id="82" name="Google Shape;82;p16"/>
          <p:cNvPicPr preferRelativeResize="0"/>
          <p:nvPr/>
        </p:nvPicPr>
        <p:blipFill>
          <a:blip r:embed="rId4">
            <a:alphaModFix/>
          </a:blip>
          <a:stretch>
            <a:fillRect/>
          </a:stretch>
        </p:blipFill>
        <p:spPr>
          <a:xfrm>
            <a:off x="466850" y="689200"/>
            <a:ext cx="2796309" cy="4149500"/>
          </a:xfrm>
          <a:prstGeom prst="rect">
            <a:avLst/>
          </a:prstGeom>
          <a:noFill/>
          <a:ln>
            <a:noFill/>
          </a:ln>
        </p:spPr>
      </p:pic>
      <p:pic>
        <p:nvPicPr>
          <p:cNvPr id="83" name="Google Shape;83;p16"/>
          <p:cNvPicPr preferRelativeResize="0"/>
          <p:nvPr/>
        </p:nvPicPr>
        <p:blipFill>
          <a:blip r:embed="rId5">
            <a:alphaModFix/>
          </a:blip>
          <a:stretch>
            <a:fillRect/>
          </a:stretch>
        </p:blipFill>
        <p:spPr>
          <a:xfrm>
            <a:off x="3415559" y="689200"/>
            <a:ext cx="2954087" cy="4149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311700" y="190100"/>
            <a:ext cx="8520600" cy="82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700">
                <a:latin typeface="Montserrat"/>
                <a:ea typeface="Montserrat"/>
                <a:cs typeface="Montserrat"/>
                <a:sym typeface="Montserrat"/>
              </a:rPr>
              <a:t>Look Mom! I’m on TV!</a:t>
            </a:r>
            <a:endParaRPr b="1" sz="4700">
              <a:latin typeface="Montserrat"/>
              <a:ea typeface="Montserrat"/>
              <a:cs typeface="Montserrat"/>
              <a:sym typeface="Montserrat"/>
            </a:endParaRPr>
          </a:p>
        </p:txBody>
      </p:sp>
      <p:sp>
        <p:nvSpPr>
          <p:cNvPr id="89" name="Google Shape;8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0" name="Google Shape;90;p17"/>
          <p:cNvPicPr preferRelativeResize="0"/>
          <p:nvPr/>
        </p:nvPicPr>
        <p:blipFill>
          <a:blip r:embed="rId3">
            <a:alphaModFix/>
          </a:blip>
          <a:stretch>
            <a:fillRect/>
          </a:stretch>
        </p:blipFill>
        <p:spPr>
          <a:xfrm>
            <a:off x="152400" y="1170125"/>
            <a:ext cx="5400525" cy="3820977"/>
          </a:xfrm>
          <a:prstGeom prst="rect">
            <a:avLst/>
          </a:prstGeom>
          <a:noFill/>
          <a:ln>
            <a:noFill/>
          </a:ln>
        </p:spPr>
      </p:pic>
      <p:pic>
        <p:nvPicPr>
          <p:cNvPr id="91" name="Google Shape;91;p17"/>
          <p:cNvPicPr preferRelativeResize="0"/>
          <p:nvPr/>
        </p:nvPicPr>
        <p:blipFill>
          <a:blip r:embed="rId4">
            <a:alphaModFix/>
          </a:blip>
          <a:stretch>
            <a:fillRect/>
          </a:stretch>
        </p:blipFill>
        <p:spPr>
          <a:xfrm>
            <a:off x="5705325" y="1170125"/>
            <a:ext cx="3286277" cy="1862973"/>
          </a:xfrm>
          <a:prstGeom prst="rect">
            <a:avLst/>
          </a:prstGeom>
          <a:noFill/>
          <a:ln>
            <a:noFill/>
          </a:ln>
        </p:spPr>
      </p:pic>
      <p:pic>
        <p:nvPicPr>
          <p:cNvPr id="92" name="Google Shape;92;p17"/>
          <p:cNvPicPr preferRelativeResize="0"/>
          <p:nvPr/>
        </p:nvPicPr>
        <p:blipFill>
          <a:blip r:embed="rId5">
            <a:alphaModFix/>
          </a:blip>
          <a:stretch>
            <a:fillRect/>
          </a:stretch>
        </p:blipFill>
        <p:spPr>
          <a:xfrm>
            <a:off x="6041100" y="3185498"/>
            <a:ext cx="2614733" cy="17095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1961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 Invented a Product and Received a Patent</a:t>
            </a:r>
            <a:endParaRPr/>
          </a:p>
        </p:txBody>
      </p:sp>
      <p:sp>
        <p:nvSpPr>
          <p:cNvPr id="98" name="Google Shape;98;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9" name="Google Shape;99;p18"/>
          <p:cNvPicPr preferRelativeResize="0"/>
          <p:nvPr/>
        </p:nvPicPr>
        <p:blipFill>
          <a:blip r:embed="rId3">
            <a:alphaModFix/>
          </a:blip>
          <a:stretch>
            <a:fillRect/>
          </a:stretch>
        </p:blipFill>
        <p:spPr>
          <a:xfrm>
            <a:off x="311698" y="806525"/>
            <a:ext cx="3092924" cy="4131776"/>
          </a:xfrm>
          <a:prstGeom prst="rect">
            <a:avLst/>
          </a:prstGeom>
          <a:noFill/>
          <a:ln>
            <a:noFill/>
          </a:ln>
        </p:spPr>
      </p:pic>
      <p:pic>
        <p:nvPicPr>
          <p:cNvPr id="100" name="Google Shape;100;p18"/>
          <p:cNvPicPr preferRelativeResize="0"/>
          <p:nvPr/>
        </p:nvPicPr>
        <p:blipFill>
          <a:blip r:embed="rId4">
            <a:alphaModFix/>
          </a:blip>
          <a:stretch>
            <a:fillRect/>
          </a:stretch>
        </p:blipFill>
        <p:spPr>
          <a:xfrm>
            <a:off x="3499343" y="806525"/>
            <a:ext cx="2927492" cy="4131770"/>
          </a:xfrm>
          <a:prstGeom prst="rect">
            <a:avLst/>
          </a:prstGeom>
          <a:noFill/>
          <a:ln>
            <a:noFill/>
          </a:ln>
        </p:spPr>
      </p:pic>
      <p:pic>
        <p:nvPicPr>
          <p:cNvPr id="101" name="Google Shape;101;p18"/>
          <p:cNvPicPr preferRelativeResize="0"/>
          <p:nvPr/>
        </p:nvPicPr>
        <p:blipFill>
          <a:blip r:embed="rId5">
            <a:alphaModFix/>
          </a:blip>
          <a:stretch>
            <a:fillRect/>
          </a:stretch>
        </p:blipFill>
        <p:spPr>
          <a:xfrm>
            <a:off x="6611725" y="1243275"/>
            <a:ext cx="2220575" cy="32582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311700" y="173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 Became a PEP Volunteer</a:t>
            </a:r>
            <a:endParaRPr/>
          </a:p>
        </p:txBody>
      </p:sp>
      <p:sp>
        <p:nvSpPr>
          <p:cNvPr id="107" name="Google Shape;10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8" name="Google Shape;108;p19"/>
          <p:cNvPicPr preferRelativeResize="0"/>
          <p:nvPr/>
        </p:nvPicPr>
        <p:blipFill>
          <a:blip r:embed="rId3">
            <a:alphaModFix/>
          </a:blip>
          <a:stretch>
            <a:fillRect/>
          </a:stretch>
        </p:blipFill>
        <p:spPr>
          <a:xfrm>
            <a:off x="152400" y="898625"/>
            <a:ext cx="5526952" cy="4092476"/>
          </a:xfrm>
          <a:prstGeom prst="rect">
            <a:avLst/>
          </a:prstGeom>
          <a:noFill/>
          <a:ln>
            <a:noFill/>
          </a:ln>
        </p:spPr>
      </p:pic>
      <p:pic>
        <p:nvPicPr>
          <p:cNvPr id="109" name="Google Shape;109;p19"/>
          <p:cNvPicPr preferRelativeResize="0"/>
          <p:nvPr/>
        </p:nvPicPr>
        <p:blipFill>
          <a:blip r:embed="rId4">
            <a:alphaModFix/>
          </a:blip>
          <a:stretch>
            <a:fillRect/>
          </a:stretch>
        </p:blipFill>
        <p:spPr>
          <a:xfrm>
            <a:off x="5831752" y="898625"/>
            <a:ext cx="3159850" cy="2310255"/>
          </a:xfrm>
          <a:prstGeom prst="rect">
            <a:avLst/>
          </a:prstGeom>
          <a:noFill/>
          <a:ln>
            <a:noFill/>
          </a:ln>
        </p:spPr>
      </p:pic>
      <p:pic>
        <p:nvPicPr>
          <p:cNvPr id="110" name="Google Shape;110;p19"/>
          <p:cNvPicPr preferRelativeResize="0"/>
          <p:nvPr/>
        </p:nvPicPr>
        <p:blipFill>
          <a:blip r:embed="rId5">
            <a:alphaModFix/>
          </a:blip>
          <a:stretch>
            <a:fillRect/>
          </a:stretch>
        </p:blipFill>
        <p:spPr>
          <a:xfrm>
            <a:off x="6308602" y="3361280"/>
            <a:ext cx="2206151" cy="16298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idx="12" type="sldNum"/>
          </p:nvPr>
        </p:nvSpPr>
        <p:spPr>
          <a:xfrm>
            <a:off x="7264308" y="4625492"/>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pic>
        <p:nvPicPr>
          <p:cNvPr id="116" name="Google Shape;116;p20"/>
          <p:cNvPicPr preferRelativeResize="0"/>
          <p:nvPr/>
        </p:nvPicPr>
        <p:blipFill>
          <a:blip r:embed="rId3">
            <a:alphaModFix/>
          </a:blip>
          <a:stretch>
            <a:fillRect/>
          </a:stretch>
        </p:blipFill>
        <p:spPr>
          <a:xfrm>
            <a:off x="1104775" y="940700"/>
            <a:ext cx="4061103" cy="3049725"/>
          </a:xfrm>
          <a:prstGeom prst="rect">
            <a:avLst/>
          </a:prstGeom>
          <a:noFill/>
          <a:ln>
            <a:noFill/>
          </a:ln>
        </p:spPr>
      </p:pic>
      <p:sp>
        <p:nvSpPr>
          <p:cNvPr id="117" name="Google Shape;117;p20"/>
          <p:cNvSpPr txBox="1"/>
          <p:nvPr>
            <p:ph idx="4294967295" type="title"/>
          </p:nvPr>
        </p:nvSpPr>
        <p:spPr>
          <a:xfrm>
            <a:off x="257100" y="306025"/>
            <a:ext cx="8403600" cy="572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520"/>
              <a:buNone/>
            </a:pPr>
            <a:r>
              <a:rPr b="1" lang="en" sz="2420">
                <a:latin typeface="Montserrat"/>
                <a:ea typeface="Montserrat"/>
                <a:cs typeface="Montserrat"/>
                <a:sym typeface="Montserrat"/>
              </a:rPr>
              <a:t>2016: PEP Inspired Me to Create Cornbread Hustle</a:t>
            </a:r>
            <a:endParaRPr b="1" sz="2420">
              <a:latin typeface="Montserrat"/>
              <a:ea typeface="Montserrat"/>
              <a:cs typeface="Montserrat"/>
              <a:sym typeface="Montserrat"/>
            </a:endParaRPr>
          </a:p>
        </p:txBody>
      </p:sp>
      <p:sp>
        <p:nvSpPr>
          <p:cNvPr id="118" name="Google Shape;118;p20"/>
          <p:cNvSpPr txBox="1"/>
          <p:nvPr/>
        </p:nvSpPr>
        <p:spPr>
          <a:xfrm>
            <a:off x="1104775" y="4046175"/>
            <a:ext cx="4061100" cy="8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March 2016</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Cheri and Bennie, the first job-seeker placed by Cornbread Hustle</a:t>
            </a:r>
            <a:endParaRPr>
              <a:solidFill>
                <a:schemeClr val="dk1"/>
              </a:solidFill>
              <a:latin typeface="Montserrat"/>
              <a:ea typeface="Montserrat"/>
              <a:cs typeface="Montserrat"/>
              <a:sym typeface="Montserrat"/>
            </a:endParaRPr>
          </a:p>
        </p:txBody>
      </p:sp>
      <p:pic>
        <p:nvPicPr>
          <p:cNvPr id="119" name="Google Shape;119;p20"/>
          <p:cNvPicPr preferRelativeResize="0"/>
          <p:nvPr/>
        </p:nvPicPr>
        <p:blipFill>
          <a:blip r:embed="rId4">
            <a:alphaModFix/>
          </a:blip>
          <a:stretch>
            <a:fillRect/>
          </a:stretch>
        </p:blipFill>
        <p:spPr>
          <a:xfrm>
            <a:off x="5310275" y="940700"/>
            <a:ext cx="2142106" cy="3049725"/>
          </a:xfrm>
          <a:prstGeom prst="rect">
            <a:avLst/>
          </a:prstGeom>
          <a:noFill/>
          <a:ln>
            <a:noFill/>
          </a:ln>
        </p:spPr>
      </p:pic>
      <p:sp>
        <p:nvSpPr>
          <p:cNvPr id="120" name="Google Shape;120;p20"/>
          <p:cNvSpPr txBox="1"/>
          <p:nvPr/>
        </p:nvSpPr>
        <p:spPr>
          <a:xfrm>
            <a:off x="5310275" y="4077075"/>
            <a:ext cx="2142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Bennie’s successful job interview, outside a Starbucks</a:t>
            </a:r>
            <a:endParaRPr>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chemeClr val="lt2"/>
                </a:solidFill>
              </a:rPr>
              <a:t>‹#›</a:t>
            </a:fld>
            <a:endParaRPr>
              <a:solidFill>
                <a:schemeClr val="lt2"/>
              </a:solidFill>
            </a:endParaRPr>
          </a:p>
        </p:txBody>
      </p:sp>
      <p:sp>
        <p:nvSpPr>
          <p:cNvPr id="126" name="Google Shape;126;p21"/>
          <p:cNvSpPr txBox="1"/>
          <p:nvPr/>
        </p:nvSpPr>
        <p:spPr>
          <a:xfrm>
            <a:off x="332525" y="286475"/>
            <a:ext cx="8447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Montserrat"/>
                <a:ea typeface="Montserrat"/>
                <a:cs typeface="Montserrat"/>
                <a:sym typeface="Montserrat"/>
              </a:rPr>
              <a:t>Bennie’s Passion Led to a Job as a Professional Artist.</a:t>
            </a:r>
            <a:endParaRPr b="1" sz="2200">
              <a:solidFill>
                <a:schemeClr val="dk1"/>
              </a:solidFill>
              <a:latin typeface="Montserrat"/>
              <a:ea typeface="Montserrat"/>
              <a:cs typeface="Montserrat"/>
              <a:sym typeface="Montserrat"/>
            </a:endParaRPr>
          </a:p>
        </p:txBody>
      </p:sp>
      <p:pic>
        <p:nvPicPr>
          <p:cNvPr id="127" name="Google Shape;127;p21"/>
          <p:cNvPicPr preferRelativeResize="0"/>
          <p:nvPr/>
        </p:nvPicPr>
        <p:blipFill>
          <a:blip r:embed="rId3">
            <a:alphaModFix/>
          </a:blip>
          <a:stretch>
            <a:fillRect/>
          </a:stretch>
        </p:blipFill>
        <p:spPr>
          <a:xfrm>
            <a:off x="5186335" y="881675"/>
            <a:ext cx="3567577" cy="4022133"/>
          </a:xfrm>
          <a:prstGeom prst="rect">
            <a:avLst/>
          </a:prstGeom>
          <a:noFill/>
          <a:ln>
            <a:noFill/>
          </a:ln>
        </p:spPr>
      </p:pic>
      <p:pic>
        <p:nvPicPr>
          <p:cNvPr id="128" name="Google Shape;128;p21"/>
          <p:cNvPicPr preferRelativeResize="0"/>
          <p:nvPr/>
        </p:nvPicPr>
        <p:blipFill rotWithShape="1">
          <a:blip r:embed="rId4">
            <a:alphaModFix/>
          </a:blip>
          <a:srcRect b="0" l="0" r="28876" t="19878"/>
          <a:stretch/>
        </p:blipFill>
        <p:spPr>
          <a:xfrm>
            <a:off x="390088" y="1281420"/>
            <a:ext cx="2022028" cy="3222667"/>
          </a:xfrm>
          <a:prstGeom prst="rect">
            <a:avLst/>
          </a:prstGeom>
          <a:noFill/>
          <a:ln>
            <a:noFill/>
          </a:ln>
        </p:spPr>
      </p:pic>
      <p:pic>
        <p:nvPicPr>
          <p:cNvPr id="129" name="Google Shape;129;p21"/>
          <p:cNvPicPr preferRelativeResize="0"/>
          <p:nvPr/>
        </p:nvPicPr>
        <p:blipFill rotWithShape="1">
          <a:blip r:embed="rId5">
            <a:alphaModFix/>
          </a:blip>
          <a:srcRect b="0" l="9599" r="25096" t="0"/>
          <a:stretch/>
        </p:blipFill>
        <p:spPr>
          <a:xfrm>
            <a:off x="2532508" y="881675"/>
            <a:ext cx="2533462" cy="40377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ashville Summit">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5" ma:contentTypeDescription="Create a new document." ma:contentTypeScope="" ma:versionID="b5fa590b7f45a361efbe31527972df3a">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b01e48d6b3b521a7505fc0082122531f"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02909F-D39A-4E4E-A544-A64AFD0A2097}"/>
</file>

<file path=customXml/itemProps2.xml><?xml version="1.0" encoding="utf-8"?>
<ds:datastoreItem xmlns:ds="http://schemas.openxmlformats.org/officeDocument/2006/customXml" ds:itemID="{39BF338F-3E38-4F3C-8201-58E2367AF222}"/>
</file>