
<file path=[Content_Types].xml><?xml version="1.0" encoding="utf-8"?>
<Types xmlns="http://schemas.openxmlformats.org/package/2006/content-types">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6"/>
  </p:notesMasterIdLst>
  <p:handoutMasterIdLst>
    <p:handoutMasterId r:id="rId47"/>
  </p:handoutMasterIdLst>
  <p:sldIdLst>
    <p:sldId id="256" r:id="rId5"/>
    <p:sldId id="258" r:id="rId6"/>
    <p:sldId id="257" r:id="rId7"/>
    <p:sldId id="259" r:id="rId8"/>
    <p:sldId id="498" r:id="rId9"/>
    <p:sldId id="518" r:id="rId10"/>
    <p:sldId id="523" r:id="rId11"/>
    <p:sldId id="276" r:id="rId12"/>
    <p:sldId id="277" r:id="rId13"/>
    <p:sldId id="278" r:id="rId14"/>
    <p:sldId id="500" r:id="rId15"/>
    <p:sldId id="501" r:id="rId16"/>
    <p:sldId id="502" r:id="rId17"/>
    <p:sldId id="504" r:id="rId18"/>
    <p:sldId id="522" r:id="rId19"/>
    <p:sldId id="459" r:id="rId20"/>
    <p:sldId id="461" r:id="rId21"/>
    <p:sldId id="462" r:id="rId22"/>
    <p:sldId id="505" r:id="rId23"/>
    <p:sldId id="506" r:id="rId24"/>
    <p:sldId id="508" r:id="rId25"/>
    <p:sldId id="352" r:id="rId26"/>
    <p:sldId id="463" r:id="rId27"/>
    <p:sldId id="509" r:id="rId28"/>
    <p:sldId id="510" r:id="rId29"/>
    <p:sldId id="490" r:id="rId30"/>
    <p:sldId id="491" r:id="rId31"/>
    <p:sldId id="393" r:id="rId32"/>
    <p:sldId id="493" r:id="rId33"/>
    <p:sldId id="451" r:id="rId34"/>
    <p:sldId id="487" r:id="rId35"/>
    <p:sldId id="511" r:id="rId36"/>
    <p:sldId id="400" r:id="rId37"/>
    <p:sldId id="515" r:id="rId38"/>
    <p:sldId id="516" r:id="rId39"/>
    <p:sldId id="517" r:id="rId40"/>
    <p:sldId id="519" r:id="rId41"/>
    <p:sldId id="520" r:id="rId42"/>
    <p:sldId id="495" r:id="rId43"/>
    <p:sldId id="496" r:id="rId44"/>
    <p:sldId id="49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B8BF"/>
    <a:srgbClr val="5869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5" autoAdjust="0"/>
    <p:restoredTop sz="60993" autoAdjust="0"/>
  </p:normalViewPr>
  <p:slideViewPr>
    <p:cSldViewPr snapToGrid="0">
      <p:cViewPr varScale="1">
        <p:scale>
          <a:sx n="54" d="100"/>
          <a:sy n="54" d="100"/>
        </p:scale>
        <p:origin x="1284" y="4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_rels/data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ata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A68ABF-EDE6-4BCB-8505-CF8D9FA289AC}"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4B338A41-2CF7-46C9-836B-9FAE8EBDECAE}">
      <dgm:prSet custT="1"/>
      <dgm:spPr/>
      <dgm:t>
        <a:bodyPr/>
        <a:lstStyle/>
        <a:p>
          <a:r>
            <a:rPr lang="en-US" sz="2400" b="0" i="0" baseline="0" dirty="0"/>
            <a:t>Do you have a reliable system?</a:t>
          </a:r>
          <a:endParaRPr lang="en-US" sz="2400" dirty="0"/>
        </a:p>
      </dgm:t>
    </dgm:pt>
    <dgm:pt modelId="{EF35A1E8-EFCE-4992-8C7A-468D5C6EC0A4}" type="parTrans" cxnId="{4E4C6282-4D15-4D19-8037-E57BF593E970}">
      <dgm:prSet/>
      <dgm:spPr/>
      <dgm:t>
        <a:bodyPr/>
        <a:lstStyle/>
        <a:p>
          <a:endParaRPr lang="en-US"/>
        </a:p>
      </dgm:t>
    </dgm:pt>
    <dgm:pt modelId="{394BDD2C-6A29-4115-B4D9-0029911C05A1}" type="sibTrans" cxnId="{4E4C6282-4D15-4D19-8037-E57BF593E970}">
      <dgm:prSet/>
      <dgm:spPr/>
      <dgm:t>
        <a:bodyPr/>
        <a:lstStyle/>
        <a:p>
          <a:endParaRPr lang="en-US"/>
        </a:p>
      </dgm:t>
    </dgm:pt>
    <dgm:pt modelId="{97C8A8E1-1CD6-46F7-9EFC-70055AEABC87}">
      <dgm:prSet custT="1"/>
      <dgm:spPr/>
      <dgm:t>
        <a:bodyPr/>
        <a:lstStyle/>
        <a:p>
          <a:r>
            <a:rPr lang="en-US" sz="2400" b="0" i="0" baseline="0" dirty="0"/>
            <a:t>If so, is it consistently followed?</a:t>
          </a:r>
          <a:endParaRPr lang="en-US" sz="2400" dirty="0"/>
        </a:p>
      </dgm:t>
    </dgm:pt>
    <dgm:pt modelId="{7DC78C21-827B-40F5-BDE5-1D73E1F20CF4}" type="parTrans" cxnId="{B77867B5-CB9B-495F-B860-1875B47D2974}">
      <dgm:prSet/>
      <dgm:spPr/>
      <dgm:t>
        <a:bodyPr/>
        <a:lstStyle/>
        <a:p>
          <a:endParaRPr lang="en-US"/>
        </a:p>
      </dgm:t>
    </dgm:pt>
    <dgm:pt modelId="{7140F97B-974E-434B-AEB1-12EE84E50E3C}" type="sibTrans" cxnId="{B77867B5-CB9B-495F-B860-1875B47D2974}">
      <dgm:prSet/>
      <dgm:spPr/>
      <dgm:t>
        <a:bodyPr/>
        <a:lstStyle/>
        <a:p>
          <a:endParaRPr lang="en-US"/>
        </a:p>
      </dgm:t>
    </dgm:pt>
    <dgm:pt modelId="{4B4168C3-7430-4BD9-8153-BAD3BB417964}">
      <dgm:prSet custT="1"/>
      <dgm:spPr/>
      <dgm:t>
        <a:bodyPr/>
        <a:lstStyle/>
        <a:p>
          <a:r>
            <a:rPr lang="en-US" sz="2400" b="0" i="0" baseline="0" dirty="0"/>
            <a:t>Risks of lost text messages</a:t>
          </a:r>
          <a:endParaRPr lang="en-US" sz="2400" dirty="0"/>
        </a:p>
      </dgm:t>
    </dgm:pt>
    <dgm:pt modelId="{3FC2463C-5571-469E-94F2-03E6F21C845B}" type="parTrans" cxnId="{52A7F9AA-83DF-46E4-95A9-E28006E160E4}">
      <dgm:prSet/>
      <dgm:spPr/>
      <dgm:t>
        <a:bodyPr/>
        <a:lstStyle/>
        <a:p>
          <a:endParaRPr lang="en-US"/>
        </a:p>
      </dgm:t>
    </dgm:pt>
    <dgm:pt modelId="{A48D1B4B-B31B-4FFC-98E1-FF9449E3511C}" type="sibTrans" cxnId="{52A7F9AA-83DF-46E4-95A9-E28006E160E4}">
      <dgm:prSet/>
      <dgm:spPr/>
      <dgm:t>
        <a:bodyPr/>
        <a:lstStyle/>
        <a:p>
          <a:endParaRPr lang="en-US"/>
        </a:p>
      </dgm:t>
    </dgm:pt>
    <dgm:pt modelId="{2695BF16-8579-436A-9104-39CBBA21483B}">
      <dgm:prSet custT="1"/>
      <dgm:spPr/>
      <dgm:t>
        <a:bodyPr/>
        <a:lstStyle/>
        <a:p>
          <a:pPr>
            <a:spcAft>
              <a:spcPts val="0"/>
            </a:spcAft>
          </a:pPr>
          <a:r>
            <a:rPr lang="en-US" sz="2400" b="0" i="0" baseline="0" dirty="0"/>
            <a:t>Risks of uniformed/</a:t>
          </a:r>
        </a:p>
        <a:p>
          <a:pPr>
            <a:spcAft>
              <a:spcPts val="0"/>
            </a:spcAft>
          </a:pPr>
          <a:r>
            <a:rPr lang="en-US" sz="2400" b="0" i="0" baseline="0" dirty="0"/>
            <a:t>untrained supervisors</a:t>
          </a:r>
          <a:endParaRPr lang="en-US" sz="2400" dirty="0"/>
        </a:p>
      </dgm:t>
    </dgm:pt>
    <dgm:pt modelId="{18F8E09A-3C2D-407E-B190-C4DFBA642040}" type="parTrans" cxnId="{D22B04C0-A54C-4024-8F32-3ABA10B40BBC}">
      <dgm:prSet/>
      <dgm:spPr/>
      <dgm:t>
        <a:bodyPr/>
        <a:lstStyle/>
        <a:p>
          <a:endParaRPr lang="en-US"/>
        </a:p>
      </dgm:t>
    </dgm:pt>
    <dgm:pt modelId="{32A785CE-F4A8-43E6-8B0D-C7667FF7DE58}" type="sibTrans" cxnId="{D22B04C0-A54C-4024-8F32-3ABA10B40BBC}">
      <dgm:prSet/>
      <dgm:spPr/>
      <dgm:t>
        <a:bodyPr/>
        <a:lstStyle/>
        <a:p>
          <a:endParaRPr lang="en-US"/>
        </a:p>
      </dgm:t>
    </dgm:pt>
    <dgm:pt modelId="{9287785C-6AE2-4F41-9913-A96A8E157BC6}">
      <dgm:prSet custT="1"/>
      <dgm:spPr/>
      <dgm:t>
        <a:bodyPr/>
        <a:lstStyle/>
        <a:p>
          <a:r>
            <a:rPr lang="en-US" sz="2400" b="0" i="0" baseline="0" dirty="0"/>
            <a:t>Consider departmental “point” person for leave &amp; absences</a:t>
          </a:r>
          <a:endParaRPr lang="en-US" sz="2400" dirty="0"/>
        </a:p>
      </dgm:t>
    </dgm:pt>
    <dgm:pt modelId="{A613D0A4-7B8A-4E47-8D23-C36DC5BF1E51}" type="parTrans" cxnId="{BAB98675-BE09-43F3-A74F-739112B0C776}">
      <dgm:prSet/>
      <dgm:spPr/>
      <dgm:t>
        <a:bodyPr/>
        <a:lstStyle/>
        <a:p>
          <a:endParaRPr lang="en-US"/>
        </a:p>
      </dgm:t>
    </dgm:pt>
    <dgm:pt modelId="{DD64B63B-B0C4-46DC-BF4C-92CF6FDD7D52}" type="sibTrans" cxnId="{BAB98675-BE09-43F3-A74F-739112B0C776}">
      <dgm:prSet/>
      <dgm:spPr/>
      <dgm:t>
        <a:bodyPr/>
        <a:lstStyle/>
        <a:p>
          <a:endParaRPr lang="en-US"/>
        </a:p>
      </dgm:t>
    </dgm:pt>
    <dgm:pt modelId="{FA481B1F-9977-46F1-BD77-096F30C4C7C8}" type="pres">
      <dgm:prSet presAssocID="{88A68ABF-EDE6-4BCB-8505-CF8D9FA289AC}" presName="root" presStyleCnt="0">
        <dgm:presLayoutVars>
          <dgm:dir/>
          <dgm:resizeHandles val="exact"/>
        </dgm:presLayoutVars>
      </dgm:prSet>
      <dgm:spPr/>
    </dgm:pt>
    <dgm:pt modelId="{AC3D8226-96BC-4273-9C0C-A5622C4085FE}" type="pres">
      <dgm:prSet presAssocID="{4B338A41-2CF7-46C9-836B-9FAE8EBDECAE}" presName="compNode" presStyleCnt="0"/>
      <dgm:spPr/>
    </dgm:pt>
    <dgm:pt modelId="{15EC8053-F50B-4EEB-A4D6-6AD5F72B58CC}" type="pres">
      <dgm:prSet presAssocID="{4B338A41-2CF7-46C9-836B-9FAE8EBDECAE}" presName="iconRect" presStyleLbl="node1" presStyleIdx="0" presStyleCnt="5" custScaleX="136894" custScaleY="12985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Success"/>
        </a:ext>
      </dgm:extLst>
    </dgm:pt>
    <dgm:pt modelId="{6AC7648D-6CA6-4F1B-AF4F-775867B002B0}" type="pres">
      <dgm:prSet presAssocID="{4B338A41-2CF7-46C9-836B-9FAE8EBDECAE}" presName="spaceRect" presStyleCnt="0"/>
      <dgm:spPr/>
    </dgm:pt>
    <dgm:pt modelId="{19210B94-60A1-41D6-B35E-1630CC4C2206}" type="pres">
      <dgm:prSet presAssocID="{4B338A41-2CF7-46C9-836B-9FAE8EBDECAE}" presName="textRect" presStyleLbl="revTx" presStyleIdx="0" presStyleCnt="5" custScaleX="136574">
        <dgm:presLayoutVars>
          <dgm:chMax val="1"/>
          <dgm:chPref val="1"/>
        </dgm:presLayoutVars>
      </dgm:prSet>
      <dgm:spPr/>
    </dgm:pt>
    <dgm:pt modelId="{6C64EDE1-9C57-45BB-A900-8C665859ACF2}" type="pres">
      <dgm:prSet presAssocID="{394BDD2C-6A29-4115-B4D9-0029911C05A1}" presName="sibTrans" presStyleCnt="0"/>
      <dgm:spPr/>
    </dgm:pt>
    <dgm:pt modelId="{7FB448A2-EFEB-4E6E-B32F-46146F966401}" type="pres">
      <dgm:prSet presAssocID="{97C8A8E1-1CD6-46F7-9EFC-70055AEABC87}" presName="compNode" presStyleCnt="0"/>
      <dgm:spPr/>
    </dgm:pt>
    <dgm:pt modelId="{B3CB2AA6-ED02-4E6A-95D6-CFCCF4CD1B7F}" type="pres">
      <dgm:prSet presAssocID="{97C8A8E1-1CD6-46F7-9EFC-70055AEABC87}" presName="iconRect" presStyleLbl="node1" presStyleIdx="1" presStyleCnt="5" custScaleX="134106" custScaleY="13239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B4550430-75B6-4272-8A90-171779C87CD9}" type="pres">
      <dgm:prSet presAssocID="{97C8A8E1-1CD6-46F7-9EFC-70055AEABC87}" presName="spaceRect" presStyleCnt="0"/>
      <dgm:spPr/>
    </dgm:pt>
    <dgm:pt modelId="{4265A980-D0D2-45F7-9301-744531B71B2B}" type="pres">
      <dgm:prSet presAssocID="{97C8A8E1-1CD6-46F7-9EFC-70055AEABC87}" presName="textRect" presStyleLbl="revTx" presStyleIdx="1" presStyleCnt="5" custScaleX="121284">
        <dgm:presLayoutVars>
          <dgm:chMax val="1"/>
          <dgm:chPref val="1"/>
        </dgm:presLayoutVars>
      </dgm:prSet>
      <dgm:spPr/>
    </dgm:pt>
    <dgm:pt modelId="{9A0CF814-A530-4471-BD34-00A449FA88ED}" type="pres">
      <dgm:prSet presAssocID="{7140F97B-974E-434B-AEB1-12EE84E50E3C}" presName="sibTrans" presStyleCnt="0"/>
      <dgm:spPr/>
    </dgm:pt>
    <dgm:pt modelId="{9DB2B341-D37D-4B7A-9C3E-878FA27E1B40}" type="pres">
      <dgm:prSet presAssocID="{4B4168C3-7430-4BD9-8153-BAD3BB417964}" presName="compNode" presStyleCnt="0"/>
      <dgm:spPr/>
    </dgm:pt>
    <dgm:pt modelId="{804FA130-358A-4020-ACC7-AF3124B26EB0}" type="pres">
      <dgm:prSet presAssocID="{4B4168C3-7430-4BD9-8153-BAD3BB417964}" presName="iconRect" presStyleLbl="node1" presStyleIdx="2" presStyleCnt="5" custScaleX="134066" custScaleY="13834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rning"/>
        </a:ext>
      </dgm:extLst>
    </dgm:pt>
    <dgm:pt modelId="{D6488146-768F-4C0C-AA10-684C90974675}" type="pres">
      <dgm:prSet presAssocID="{4B4168C3-7430-4BD9-8153-BAD3BB417964}" presName="spaceRect" presStyleCnt="0"/>
      <dgm:spPr/>
    </dgm:pt>
    <dgm:pt modelId="{25F4EB67-A7B0-47A2-BCFF-20B5A012F7BC}" type="pres">
      <dgm:prSet presAssocID="{4B4168C3-7430-4BD9-8153-BAD3BB417964}" presName="textRect" presStyleLbl="revTx" presStyleIdx="2" presStyleCnt="5" custScaleX="111563">
        <dgm:presLayoutVars>
          <dgm:chMax val="1"/>
          <dgm:chPref val="1"/>
        </dgm:presLayoutVars>
      </dgm:prSet>
      <dgm:spPr/>
    </dgm:pt>
    <dgm:pt modelId="{B598705D-992C-44FF-B86A-37166EABB365}" type="pres">
      <dgm:prSet presAssocID="{A48D1B4B-B31B-4FFC-98E1-FF9449E3511C}" presName="sibTrans" presStyleCnt="0"/>
      <dgm:spPr/>
    </dgm:pt>
    <dgm:pt modelId="{EE0BFFDC-C8E0-4E56-BAE6-E347ADF2AF42}" type="pres">
      <dgm:prSet presAssocID="{2695BF16-8579-436A-9104-39CBBA21483B}" presName="compNode" presStyleCnt="0"/>
      <dgm:spPr/>
    </dgm:pt>
    <dgm:pt modelId="{E66BA013-8DF2-409F-81EC-0BA873B4C8B9}" type="pres">
      <dgm:prSet presAssocID="{2695BF16-8579-436A-9104-39CBBA21483B}" presName="iconRect" presStyleLbl="node1" presStyleIdx="3" presStyleCnt="5" custScaleX="134533" custScaleY="124783"/>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ilot"/>
        </a:ext>
      </dgm:extLst>
    </dgm:pt>
    <dgm:pt modelId="{59A0FC57-CC66-467C-9A2E-38CB148BFDCA}" type="pres">
      <dgm:prSet presAssocID="{2695BF16-8579-436A-9104-39CBBA21483B}" presName="spaceRect" presStyleCnt="0"/>
      <dgm:spPr/>
    </dgm:pt>
    <dgm:pt modelId="{0A58537B-4DF4-412F-8CE3-68AAEC3D1480}" type="pres">
      <dgm:prSet presAssocID="{2695BF16-8579-436A-9104-39CBBA21483B}" presName="textRect" presStyleLbl="revTx" presStyleIdx="3" presStyleCnt="5">
        <dgm:presLayoutVars>
          <dgm:chMax val="1"/>
          <dgm:chPref val="1"/>
        </dgm:presLayoutVars>
      </dgm:prSet>
      <dgm:spPr/>
    </dgm:pt>
    <dgm:pt modelId="{E7FD7E88-F86A-4FC8-B070-E35E2E0A039B}" type="pres">
      <dgm:prSet presAssocID="{32A785CE-F4A8-43E6-8B0D-C7667FF7DE58}" presName="sibTrans" presStyleCnt="0"/>
      <dgm:spPr/>
    </dgm:pt>
    <dgm:pt modelId="{9D681FE8-03DD-4157-841A-F0A147FCC211}" type="pres">
      <dgm:prSet presAssocID="{9287785C-6AE2-4F41-9913-A96A8E157BC6}" presName="compNode" presStyleCnt="0"/>
      <dgm:spPr/>
    </dgm:pt>
    <dgm:pt modelId="{EE72682F-0831-4C45-9CCB-7B1AD45910C4}" type="pres">
      <dgm:prSet presAssocID="{9287785C-6AE2-4F41-9913-A96A8E157BC6}" presName="iconRect" presStyleLbl="node1" presStyleIdx="4" presStyleCnt="5" custScaleX="131658" custScaleY="14172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Office Worker"/>
        </a:ext>
      </dgm:extLst>
    </dgm:pt>
    <dgm:pt modelId="{6AD986C5-AE81-48A8-8533-3A3B733D590D}" type="pres">
      <dgm:prSet presAssocID="{9287785C-6AE2-4F41-9913-A96A8E157BC6}" presName="spaceRect" presStyleCnt="0"/>
      <dgm:spPr/>
    </dgm:pt>
    <dgm:pt modelId="{F1E26C0E-4F12-42A2-B2D4-EA6C4F98222A}" type="pres">
      <dgm:prSet presAssocID="{9287785C-6AE2-4F41-9913-A96A8E157BC6}" presName="textRect" presStyleLbl="revTx" presStyleIdx="4" presStyleCnt="5" custScaleX="147660">
        <dgm:presLayoutVars>
          <dgm:chMax val="1"/>
          <dgm:chPref val="1"/>
        </dgm:presLayoutVars>
      </dgm:prSet>
      <dgm:spPr/>
    </dgm:pt>
  </dgm:ptLst>
  <dgm:cxnLst>
    <dgm:cxn modelId="{D6451122-D897-4C19-AA69-D8E7273ACE6E}" type="presOf" srcId="{4B338A41-2CF7-46C9-836B-9FAE8EBDECAE}" destId="{19210B94-60A1-41D6-B35E-1630CC4C2206}" srcOrd="0" destOrd="0" presId="urn:microsoft.com/office/officeart/2018/2/layout/IconLabelList"/>
    <dgm:cxn modelId="{BAB98675-BE09-43F3-A74F-739112B0C776}" srcId="{88A68ABF-EDE6-4BCB-8505-CF8D9FA289AC}" destId="{9287785C-6AE2-4F41-9913-A96A8E157BC6}" srcOrd="4" destOrd="0" parTransId="{A613D0A4-7B8A-4E47-8D23-C36DC5BF1E51}" sibTransId="{DD64B63B-B0C4-46DC-BF4C-92CF6FDD7D52}"/>
    <dgm:cxn modelId="{4E4C6282-4D15-4D19-8037-E57BF593E970}" srcId="{88A68ABF-EDE6-4BCB-8505-CF8D9FA289AC}" destId="{4B338A41-2CF7-46C9-836B-9FAE8EBDECAE}" srcOrd="0" destOrd="0" parTransId="{EF35A1E8-EFCE-4992-8C7A-468D5C6EC0A4}" sibTransId="{394BDD2C-6A29-4115-B4D9-0029911C05A1}"/>
    <dgm:cxn modelId="{52A7F9AA-83DF-46E4-95A9-E28006E160E4}" srcId="{88A68ABF-EDE6-4BCB-8505-CF8D9FA289AC}" destId="{4B4168C3-7430-4BD9-8153-BAD3BB417964}" srcOrd="2" destOrd="0" parTransId="{3FC2463C-5571-469E-94F2-03E6F21C845B}" sibTransId="{A48D1B4B-B31B-4FFC-98E1-FF9449E3511C}"/>
    <dgm:cxn modelId="{ACD41EB3-CB7C-4EE3-9A52-72F668EB316E}" type="presOf" srcId="{97C8A8E1-1CD6-46F7-9EFC-70055AEABC87}" destId="{4265A980-D0D2-45F7-9301-744531B71B2B}" srcOrd="0" destOrd="0" presId="urn:microsoft.com/office/officeart/2018/2/layout/IconLabelList"/>
    <dgm:cxn modelId="{B77867B5-CB9B-495F-B860-1875B47D2974}" srcId="{88A68ABF-EDE6-4BCB-8505-CF8D9FA289AC}" destId="{97C8A8E1-1CD6-46F7-9EFC-70055AEABC87}" srcOrd="1" destOrd="0" parTransId="{7DC78C21-827B-40F5-BDE5-1D73E1F20CF4}" sibTransId="{7140F97B-974E-434B-AEB1-12EE84E50E3C}"/>
    <dgm:cxn modelId="{D22B04C0-A54C-4024-8F32-3ABA10B40BBC}" srcId="{88A68ABF-EDE6-4BCB-8505-CF8D9FA289AC}" destId="{2695BF16-8579-436A-9104-39CBBA21483B}" srcOrd="3" destOrd="0" parTransId="{18F8E09A-3C2D-407E-B190-C4DFBA642040}" sibTransId="{32A785CE-F4A8-43E6-8B0D-C7667FF7DE58}"/>
    <dgm:cxn modelId="{56CBB1C0-5C6F-48C4-9927-7F22D20C5C7F}" type="presOf" srcId="{9287785C-6AE2-4F41-9913-A96A8E157BC6}" destId="{F1E26C0E-4F12-42A2-B2D4-EA6C4F98222A}" srcOrd="0" destOrd="0" presId="urn:microsoft.com/office/officeart/2018/2/layout/IconLabelList"/>
    <dgm:cxn modelId="{6CFAE8C6-A8C4-4516-A6B8-8CABC18092EA}" type="presOf" srcId="{88A68ABF-EDE6-4BCB-8505-CF8D9FA289AC}" destId="{FA481B1F-9977-46F1-BD77-096F30C4C7C8}" srcOrd="0" destOrd="0" presId="urn:microsoft.com/office/officeart/2018/2/layout/IconLabelList"/>
    <dgm:cxn modelId="{31CBA9DA-ED40-4F0F-958F-8D94137CB0D0}" type="presOf" srcId="{4B4168C3-7430-4BD9-8153-BAD3BB417964}" destId="{25F4EB67-A7B0-47A2-BCFF-20B5A012F7BC}" srcOrd="0" destOrd="0" presId="urn:microsoft.com/office/officeart/2018/2/layout/IconLabelList"/>
    <dgm:cxn modelId="{9B363BEF-4714-4AE5-8043-1D230E0899D5}" type="presOf" srcId="{2695BF16-8579-436A-9104-39CBBA21483B}" destId="{0A58537B-4DF4-412F-8CE3-68AAEC3D1480}" srcOrd="0" destOrd="0" presId="urn:microsoft.com/office/officeart/2018/2/layout/IconLabelList"/>
    <dgm:cxn modelId="{DB68A92C-21BA-4EC2-88B0-1E957A3CDA12}" type="presParOf" srcId="{FA481B1F-9977-46F1-BD77-096F30C4C7C8}" destId="{AC3D8226-96BC-4273-9C0C-A5622C4085FE}" srcOrd="0" destOrd="0" presId="urn:microsoft.com/office/officeart/2018/2/layout/IconLabelList"/>
    <dgm:cxn modelId="{D2FF5C1A-DDFD-476A-8764-7865591E2CF0}" type="presParOf" srcId="{AC3D8226-96BC-4273-9C0C-A5622C4085FE}" destId="{15EC8053-F50B-4EEB-A4D6-6AD5F72B58CC}" srcOrd="0" destOrd="0" presId="urn:microsoft.com/office/officeart/2018/2/layout/IconLabelList"/>
    <dgm:cxn modelId="{361C3F07-FF36-4E0B-8196-A8675D49AB3E}" type="presParOf" srcId="{AC3D8226-96BC-4273-9C0C-A5622C4085FE}" destId="{6AC7648D-6CA6-4F1B-AF4F-775867B002B0}" srcOrd="1" destOrd="0" presId="urn:microsoft.com/office/officeart/2018/2/layout/IconLabelList"/>
    <dgm:cxn modelId="{7F5514FF-AA4B-4239-895D-FFE50FE28677}" type="presParOf" srcId="{AC3D8226-96BC-4273-9C0C-A5622C4085FE}" destId="{19210B94-60A1-41D6-B35E-1630CC4C2206}" srcOrd="2" destOrd="0" presId="urn:microsoft.com/office/officeart/2018/2/layout/IconLabelList"/>
    <dgm:cxn modelId="{7B92D656-123D-42B5-AD07-34666498E37E}" type="presParOf" srcId="{FA481B1F-9977-46F1-BD77-096F30C4C7C8}" destId="{6C64EDE1-9C57-45BB-A900-8C665859ACF2}" srcOrd="1" destOrd="0" presId="urn:microsoft.com/office/officeart/2018/2/layout/IconLabelList"/>
    <dgm:cxn modelId="{F8B7FB38-5DA0-4CA3-9975-16EE6DC88DAD}" type="presParOf" srcId="{FA481B1F-9977-46F1-BD77-096F30C4C7C8}" destId="{7FB448A2-EFEB-4E6E-B32F-46146F966401}" srcOrd="2" destOrd="0" presId="urn:microsoft.com/office/officeart/2018/2/layout/IconLabelList"/>
    <dgm:cxn modelId="{FCEE5CDD-025A-4B3B-95AA-0FBD22D94B2D}" type="presParOf" srcId="{7FB448A2-EFEB-4E6E-B32F-46146F966401}" destId="{B3CB2AA6-ED02-4E6A-95D6-CFCCF4CD1B7F}" srcOrd="0" destOrd="0" presId="urn:microsoft.com/office/officeart/2018/2/layout/IconLabelList"/>
    <dgm:cxn modelId="{D1E3068E-B64A-46EF-928C-34EEE9F07663}" type="presParOf" srcId="{7FB448A2-EFEB-4E6E-B32F-46146F966401}" destId="{B4550430-75B6-4272-8A90-171779C87CD9}" srcOrd="1" destOrd="0" presId="urn:microsoft.com/office/officeart/2018/2/layout/IconLabelList"/>
    <dgm:cxn modelId="{21330E2B-ABCB-41D7-99D4-1D4203C9589B}" type="presParOf" srcId="{7FB448A2-EFEB-4E6E-B32F-46146F966401}" destId="{4265A980-D0D2-45F7-9301-744531B71B2B}" srcOrd="2" destOrd="0" presId="urn:microsoft.com/office/officeart/2018/2/layout/IconLabelList"/>
    <dgm:cxn modelId="{477D953A-9F64-4782-85DC-C2EB3FC9EE76}" type="presParOf" srcId="{FA481B1F-9977-46F1-BD77-096F30C4C7C8}" destId="{9A0CF814-A530-4471-BD34-00A449FA88ED}" srcOrd="3" destOrd="0" presId="urn:microsoft.com/office/officeart/2018/2/layout/IconLabelList"/>
    <dgm:cxn modelId="{C30823A9-056E-40B7-8E2D-9FCF494D8EC3}" type="presParOf" srcId="{FA481B1F-9977-46F1-BD77-096F30C4C7C8}" destId="{9DB2B341-D37D-4B7A-9C3E-878FA27E1B40}" srcOrd="4" destOrd="0" presId="urn:microsoft.com/office/officeart/2018/2/layout/IconLabelList"/>
    <dgm:cxn modelId="{6174B25F-BA62-41BB-A5B2-B5156FF8B5C3}" type="presParOf" srcId="{9DB2B341-D37D-4B7A-9C3E-878FA27E1B40}" destId="{804FA130-358A-4020-ACC7-AF3124B26EB0}" srcOrd="0" destOrd="0" presId="urn:microsoft.com/office/officeart/2018/2/layout/IconLabelList"/>
    <dgm:cxn modelId="{CDFD69FF-879E-4D5F-9664-028D13EF586C}" type="presParOf" srcId="{9DB2B341-D37D-4B7A-9C3E-878FA27E1B40}" destId="{D6488146-768F-4C0C-AA10-684C90974675}" srcOrd="1" destOrd="0" presId="urn:microsoft.com/office/officeart/2018/2/layout/IconLabelList"/>
    <dgm:cxn modelId="{102E0758-622C-4A52-887A-7E573F132B7E}" type="presParOf" srcId="{9DB2B341-D37D-4B7A-9C3E-878FA27E1B40}" destId="{25F4EB67-A7B0-47A2-BCFF-20B5A012F7BC}" srcOrd="2" destOrd="0" presId="urn:microsoft.com/office/officeart/2018/2/layout/IconLabelList"/>
    <dgm:cxn modelId="{E034CF4C-1841-49CC-900F-CD832713AB1E}" type="presParOf" srcId="{FA481B1F-9977-46F1-BD77-096F30C4C7C8}" destId="{B598705D-992C-44FF-B86A-37166EABB365}" srcOrd="5" destOrd="0" presId="urn:microsoft.com/office/officeart/2018/2/layout/IconLabelList"/>
    <dgm:cxn modelId="{D7543D7F-EC76-4804-A142-1C3C4F5C4D50}" type="presParOf" srcId="{FA481B1F-9977-46F1-BD77-096F30C4C7C8}" destId="{EE0BFFDC-C8E0-4E56-BAE6-E347ADF2AF42}" srcOrd="6" destOrd="0" presId="urn:microsoft.com/office/officeart/2018/2/layout/IconLabelList"/>
    <dgm:cxn modelId="{B15A9655-B8B0-4F1B-9990-1995868B9B1C}" type="presParOf" srcId="{EE0BFFDC-C8E0-4E56-BAE6-E347ADF2AF42}" destId="{E66BA013-8DF2-409F-81EC-0BA873B4C8B9}" srcOrd="0" destOrd="0" presId="urn:microsoft.com/office/officeart/2018/2/layout/IconLabelList"/>
    <dgm:cxn modelId="{0AAC4BCC-6321-4304-A9B5-D20C0550314A}" type="presParOf" srcId="{EE0BFFDC-C8E0-4E56-BAE6-E347ADF2AF42}" destId="{59A0FC57-CC66-467C-9A2E-38CB148BFDCA}" srcOrd="1" destOrd="0" presId="urn:microsoft.com/office/officeart/2018/2/layout/IconLabelList"/>
    <dgm:cxn modelId="{A86B45AE-6E60-4503-9793-DAD27DD2F91B}" type="presParOf" srcId="{EE0BFFDC-C8E0-4E56-BAE6-E347ADF2AF42}" destId="{0A58537B-4DF4-412F-8CE3-68AAEC3D1480}" srcOrd="2" destOrd="0" presId="urn:microsoft.com/office/officeart/2018/2/layout/IconLabelList"/>
    <dgm:cxn modelId="{B0E3BD63-045B-43F7-8968-95666051A412}" type="presParOf" srcId="{FA481B1F-9977-46F1-BD77-096F30C4C7C8}" destId="{E7FD7E88-F86A-4FC8-B070-E35E2E0A039B}" srcOrd="7" destOrd="0" presId="urn:microsoft.com/office/officeart/2018/2/layout/IconLabelList"/>
    <dgm:cxn modelId="{F1112C62-764C-432E-9303-7732D58A84D3}" type="presParOf" srcId="{FA481B1F-9977-46F1-BD77-096F30C4C7C8}" destId="{9D681FE8-03DD-4157-841A-F0A147FCC211}" srcOrd="8" destOrd="0" presId="urn:microsoft.com/office/officeart/2018/2/layout/IconLabelList"/>
    <dgm:cxn modelId="{53E94F23-F23F-4003-8134-A22FE48571F9}" type="presParOf" srcId="{9D681FE8-03DD-4157-841A-F0A147FCC211}" destId="{EE72682F-0831-4C45-9CCB-7B1AD45910C4}" srcOrd="0" destOrd="0" presId="urn:microsoft.com/office/officeart/2018/2/layout/IconLabelList"/>
    <dgm:cxn modelId="{58D43F33-2321-44DD-9878-BFBC94249EBA}" type="presParOf" srcId="{9D681FE8-03DD-4157-841A-F0A147FCC211}" destId="{6AD986C5-AE81-48A8-8533-3A3B733D590D}" srcOrd="1" destOrd="0" presId="urn:microsoft.com/office/officeart/2018/2/layout/IconLabelList"/>
    <dgm:cxn modelId="{25B3E54C-F48C-4EEB-8063-179884C029BE}" type="presParOf" srcId="{9D681FE8-03DD-4157-841A-F0A147FCC211}" destId="{F1E26C0E-4F12-42A2-B2D4-EA6C4F98222A}"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9DD0C0-38CD-4F8B-8E38-25E9E74AF4EB}"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1815EF0-74FD-492C-8160-1995FC3BCA9D}">
      <dgm:prSet custT="1"/>
      <dgm:spPr/>
      <dgm:t>
        <a:bodyPr/>
        <a:lstStyle/>
        <a:p>
          <a:pPr>
            <a:spcAft>
              <a:spcPts val="0"/>
            </a:spcAft>
          </a:pPr>
          <a:r>
            <a:rPr lang="en-US" sz="2400" b="0" i="0" baseline="0" dirty="0"/>
            <a:t>Problem: Supervisor allows </a:t>
          </a:r>
        </a:p>
        <a:p>
          <a:pPr>
            <a:spcAft>
              <a:spcPts val="0"/>
            </a:spcAft>
          </a:pPr>
          <a:r>
            <a:rPr lang="en-US" sz="2400" b="0" i="0" baseline="0" dirty="0"/>
            <a:t>EE to return to </a:t>
          </a:r>
        </a:p>
        <a:p>
          <a:pPr>
            <a:spcAft>
              <a:spcPts val="0"/>
            </a:spcAft>
          </a:pPr>
          <a:r>
            <a:rPr lang="en-US" sz="2400" b="0" i="0" baseline="0" dirty="0"/>
            <a:t>work without </a:t>
          </a:r>
        </a:p>
        <a:p>
          <a:pPr>
            <a:spcAft>
              <a:spcPts val="0"/>
            </a:spcAft>
          </a:pPr>
          <a:r>
            <a:rPr lang="en-US" sz="2400" b="0" i="0" baseline="0" dirty="0"/>
            <a:t>proper release</a:t>
          </a:r>
          <a:endParaRPr lang="en-US" sz="2400" dirty="0"/>
        </a:p>
      </dgm:t>
    </dgm:pt>
    <dgm:pt modelId="{F4841E8F-2061-4149-B0C3-6469B8C9EACF}" type="parTrans" cxnId="{8D0F9BBC-4EFA-462E-9A30-B4715B5AD00A}">
      <dgm:prSet/>
      <dgm:spPr/>
      <dgm:t>
        <a:bodyPr/>
        <a:lstStyle/>
        <a:p>
          <a:endParaRPr lang="en-US"/>
        </a:p>
      </dgm:t>
    </dgm:pt>
    <dgm:pt modelId="{5E5B804F-9F7A-4A4F-9E39-C3419E0995B9}" type="sibTrans" cxnId="{8D0F9BBC-4EFA-462E-9A30-B4715B5AD00A}">
      <dgm:prSet/>
      <dgm:spPr/>
      <dgm:t>
        <a:bodyPr/>
        <a:lstStyle/>
        <a:p>
          <a:endParaRPr lang="en-US"/>
        </a:p>
      </dgm:t>
    </dgm:pt>
    <dgm:pt modelId="{1E42FB4F-D62D-4868-B13D-1A67C7592994}">
      <dgm:prSet custT="1"/>
      <dgm:spPr/>
      <dgm:t>
        <a:bodyPr/>
        <a:lstStyle/>
        <a:p>
          <a:r>
            <a:rPr lang="en-US" sz="2400" b="0" i="0" baseline="0" dirty="0"/>
            <a:t>Solution:  Involve HR in return-to-work process</a:t>
          </a:r>
          <a:endParaRPr lang="en-US" sz="2400" dirty="0"/>
        </a:p>
      </dgm:t>
    </dgm:pt>
    <dgm:pt modelId="{95CF5652-E201-4316-B932-3ED165FE7D60}" type="parTrans" cxnId="{6DBC313B-4D5A-4DC2-B68A-763ADF79EE4E}">
      <dgm:prSet/>
      <dgm:spPr/>
      <dgm:t>
        <a:bodyPr/>
        <a:lstStyle/>
        <a:p>
          <a:endParaRPr lang="en-US"/>
        </a:p>
      </dgm:t>
    </dgm:pt>
    <dgm:pt modelId="{B35AA923-7044-4171-94B1-7E40FAA0391D}" type="sibTrans" cxnId="{6DBC313B-4D5A-4DC2-B68A-763ADF79EE4E}">
      <dgm:prSet/>
      <dgm:spPr/>
      <dgm:t>
        <a:bodyPr/>
        <a:lstStyle/>
        <a:p>
          <a:endParaRPr lang="en-US"/>
        </a:p>
      </dgm:t>
    </dgm:pt>
    <dgm:pt modelId="{A4DE5DBF-E6DA-45C6-A419-FD803ABDB2E7}">
      <dgm:prSet custT="1"/>
      <dgm:spPr/>
      <dgm:t>
        <a:bodyPr/>
        <a:lstStyle/>
        <a:p>
          <a:r>
            <a:rPr lang="en-US" sz="2400" b="0" i="1" baseline="0" dirty="0"/>
            <a:t>Always</a:t>
          </a:r>
          <a:r>
            <a:rPr lang="en-US" sz="2400" b="0" i="0" baseline="0" dirty="0"/>
            <a:t> provide copy of job description  &amp; check the box on Designation Form!</a:t>
          </a:r>
        </a:p>
      </dgm:t>
    </dgm:pt>
    <dgm:pt modelId="{064A95B9-CF4F-4D99-8D71-E2D2BDB19E45}" type="parTrans" cxnId="{853AA2F4-93E6-424E-98B5-A1C690EBFCAC}">
      <dgm:prSet/>
      <dgm:spPr/>
      <dgm:t>
        <a:bodyPr/>
        <a:lstStyle/>
        <a:p>
          <a:endParaRPr lang="en-US"/>
        </a:p>
      </dgm:t>
    </dgm:pt>
    <dgm:pt modelId="{BEA4F69B-24F9-4F4E-95E3-2DDF8EC58B54}" type="sibTrans" cxnId="{853AA2F4-93E6-424E-98B5-A1C690EBFCAC}">
      <dgm:prSet/>
      <dgm:spPr/>
      <dgm:t>
        <a:bodyPr/>
        <a:lstStyle/>
        <a:p>
          <a:endParaRPr lang="en-US"/>
        </a:p>
      </dgm:t>
    </dgm:pt>
    <dgm:pt modelId="{614AAE59-F274-4BEB-A6FF-D04679010E88}" type="pres">
      <dgm:prSet presAssocID="{CE9DD0C0-38CD-4F8B-8E38-25E9E74AF4EB}" presName="root" presStyleCnt="0">
        <dgm:presLayoutVars>
          <dgm:dir/>
          <dgm:resizeHandles val="exact"/>
        </dgm:presLayoutVars>
      </dgm:prSet>
      <dgm:spPr/>
    </dgm:pt>
    <dgm:pt modelId="{AFBC7F46-0DC1-497E-852C-A1D4AE516C44}" type="pres">
      <dgm:prSet presAssocID="{CE9DD0C0-38CD-4F8B-8E38-25E9E74AF4EB}" presName="container" presStyleCnt="0">
        <dgm:presLayoutVars>
          <dgm:dir/>
          <dgm:resizeHandles val="exact"/>
        </dgm:presLayoutVars>
      </dgm:prSet>
      <dgm:spPr/>
    </dgm:pt>
    <dgm:pt modelId="{22C5E316-B6D3-42FA-B722-8CB36BE74842}" type="pres">
      <dgm:prSet presAssocID="{A1815EF0-74FD-492C-8160-1995FC3BCA9D}" presName="compNode" presStyleCnt="0"/>
      <dgm:spPr/>
    </dgm:pt>
    <dgm:pt modelId="{F2B58E4E-E0E6-44A8-BF5F-0C75D234A205}" type="pres">
      <dgm:prSet presAssocID="{A1815EF0-74FD-492C-8160-1995FC3BCA9D}" presName="iconBgRect" presStyleLbl="bgShp" presStyleIdx="0" presStyleCnt="3"/>
      <dgm:spPr/>
    </dgm:pt>
    <dgm:pt modelId="{EF20D919-93DC-4F05-ACCB-6D140C7B62C2}" type="pres">
      <dgm:prSet presAssocID="{A1815EF0-74FD-492C-8160-1995FC3BCA9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struction Worker"/>
        </a:ext>
      </dgm:extLst>
    </dgm:pt>
    <dgm:pt modelId="{90B1B8DB-B03E-41FC-89BB-3B37E41CBD8C}" type="pres">
      <dgm:prSet presAssocID="{A1815EF0-74FD-492C-8160-1995FC3BCA9D}" presName="spaceRect" presStyleCnt="0"/>
      <dgm:spPr/>
    </dgm:pt>
    <dgm:pt modelId="{F3F89778-B999-4E45-BD6A-66D76AC49D73}" type="pres">
      <dgm:prSet presAssocID="{A1815EF0-74FD-492C-8160-1995FC3BCA9D}" presName="textRect" presStyleLbl="revTx" presStyleIdx="0" presStyleCnt="3" custScaleX="105745" custScaleY="110086">
        <dgm:presLayoutVars>
          <dgm:chMax val="1"/>
          <dgm:chPref val="1"/>
        </dgm:presLayoutVars>
      </dgm:prSet>
      <dgm:spPr/>
    </dgm:pt>
    <dgm:pt modelId="{8D3F55DC-D967-447B-BACC-127F064AE7E9}" type="pres">
      <dgm:prSet presAssocID="{5E5B804F-9F7A-4A4F-9E39-C3419E0995B9}" presName="sibTrans" presStyleLbl="sibTrans2D1" presStyleIdx="0" presStyleCnt="0"/>
      <dgm:spPr/>
    </dgm:pt>
    <dgm:pt modelId="{FF6622FB-EF3E-40CA-ADF5-90CC275860FF}" type="pres">
      <dgm:prSet presAssocID="{1E42FB4F-D62D-4868-B13D-1A67C7592994}" presName="compNode" presStyleCnt="0"/>
      <dgm:spPr/>
    </dgm:pt>
    <dgm:pt modelId="{522D6FA0-45F0-4519-9FE5-AD7445272568}" type="pres">
      <dgm:prSet presAssocID="{1E42FB4F-D62D-4868-B13D-1A67C7592994}" presName="iconBgRect" presStyleLbl="bgShp" presStyleIdx="1" presStyleCnt="3"/>
      <dgm:spPr/>
    </dgm:pt>
    <dgm:pt modelId="{C8E53A1D-B2EC-476B-89B2-3CCEBA325F09}" type="pres">
      <dgm:prSet presAssocID="{1E42FB4F-D62D-4868-B13D-1A67C759299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ffice Worker"/>
        </a:ext>
      </dgm:extLst>
    </dgm:pt>
    <dgm:pt modelId="{77241511-D250-462C-91C3-BED96DB26CB9}" type="pres">
      <dgm:prSet presAssocID="{1E42FB4F-D62D-4868-B13D-1A67C7592994}" presName="spaceRect" presStyleCnt="0"/>
      <dgm:spPr/>
    </dgm:pt>
    <dgm:pt modelId="{A211EC62-05A4-4D62-85D6-FFCBA3AA4BEE}" type="pres">
      <dgm:prSet presAssocID="{1E42FB4F-D62D-4868-B13D-1A67C7592994}" presName="textRect" presStyleLbl="revTx" presStyleIdx="1" presStyleCnt="3">
        <dgm:presLayoutVars>
          <dgm:chMax val="1"/>
          <dgm:chPref val="1"/>
        </dgm:presLayoutVars>
      </dgm:prSet>
      <dgm:spPr/>
    </dgm:pt>
    <dgm:pt modelId="{4BDFE2AE-6F2A-4B0B-853B-16FF306E72DC}" type="pres">
      <dgm:prSet presAssocID="{B35AA923-7044-4171-94B1-7E40FAA0391D}" presName="sibTrans" presStyleLbl="sibTrans2D1" presStyleIdx="0" presStyleCnt="0"/>
      <dgm:spPr/>
    </dgm:pt>
    <dgm:pt modelId="{938AA6F7-AB35-43CC-9EFC-425E0BBB4A95}" type="pres">
      <dgm:prSet presAssocID="{A4DE5DBF-E6DA-45C6-A419-FD803ABDB2E7}" presName="compNode" presStyleCnt="0"/>
      <dgm:spPr/>
    </dgm:pt>
    <dgm:pt modelId="{87E5B81A-5112-4CE7-BD8B-CB64A321FD6F}" type="pres">
      <dgm:prSet presAssocID="{A4DE5DBF-E6DA-45C6-A419-FD803ABDB2E7}" presName="iconBgRect" presStyleLbl="bgShp" presStyleIdx="2" presStyleCnt="3"/>
      <dgm:spPr/>
    </dgm:pt>
    <dgm:pt modelId="{FDB87A93-0F28-49F6-BCAD-6F347726E35B}" type="pres">
      <dgm:prSet presAssocID="{A4DE5DBF-E6DA-45C6-A419-FD803ABDB2E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ument"/>
        </a:ext>
      </dgm:extLst>
    </dgm:pt>
    <dgm:pt modelId="{F998632C-E795-4BF6-8917-E91A5BBF9F70}" type="pres">
      <dgm:prSet presAssocID="{A4DE5DBF-E6DA-45C6-A419-FD803ABDB2E7}" presName="spaceRect" presStyleCnt="0"/>
      <dgm:spPr/>
    </dgm:pt>
    <dgm:pt modelId="{74F515AF-B1A1-4FA6-8D35-9452CF98FD45}" type="pres">
      <dgm:prSet presAssocID="{A4DE5DBF-E6DA-45C6-A419-FD803ABDB2E7}" presName="textRect" presStyleLbl="revTx" presStyleIdx="2" presStyleCnt="3">
        <dgm:presLayoutVars>
          <dgm:chMax val="1"/>
          <dgm:chPref val="1"/>
        </dgm:presLayoutVars>
      </dgm:prSet>
      <dgm:spPr/>
    </dgm:pt>
  </dgm:ptLst>
  <dgm:cxnLst>
    <dgm:cxn modelId="{E5BE7423-20E8-4EF6-B379-75C61E0B1021}" type="presOf" srcId="{B35AA923-7044-4171-94B1-7E40FAA0391D}" destId="{4BDFE2AE-6F2A-4B0B-853B-16FF306E72DC}" srcOrd="0" destOrd="0" presId="urn:microsoft.com/office/officeart/2018/2/layout/IconCircleList"/>
    <dgm:cxn modelId="{6DBC313B-4D5A-4DC2-B68A-763ADF79EE4E}" srcId="{CE9DD0C0-38CD-4F8B-8E38-25E9E74AF4EB}" destId="{1E42FB4F-D62D-4868-B13D-1A67C7592994}" srcOrd="1" destOrd="0" parTransId="{95CF5652-E201-4316-B932-3ED165FE7D60}" sibTransId="{B35AA923-7044-4171-94B1-7E40FAA0391D}"/>
    <dgm:cxn modelId="{D37C7188-CB20-4284-A515-7F252522D19E}" type="presOf" srcId="{CE9DD0C0-38CD-4F8B-8E38-25E9E74AF4EB}" destId="{614AAE59-F274-4BEB-A6FF-D04679010E88}" srcOrd="0" destOrd="0" presId="urn:microsoft.com/office/officeart/2018/2/layout/IconCircleList"/>
    <dgm:cxn modelId="{2AF7BEB2-3FB0-4196-AD05-A124A91C3AFA}" type="presOf" srcId="{A4DE5DBF-E6DA-45C6-A419-FD803ABDB2E7}" destId="{74F515AF-B1A1-4FA6-8D35-9452CF98FD45}" srcOrd="0" destOrd="0" presId="urn:microsoft.com/office/officeart/2018/2/layout/IconCircleList"/>
    <dgm:cxn modelId="{8D0F9BBC-4EFA-462E-9A30-B4715B5AD00A}" srcId="{CE9DD0C0-38CD-4F8B-8E38-25E9E74AF4EB}" destId="{A1815EF0-74FD-492C-8160-1995FC3BCA9D}" srcOrd="0" destOrd="0" parTransId="{F4841E8F-2061-4149-B0C3-6469B8C9EACF}" sibTransId="{5E5B804F-9F7A-4A4F-9E39-C3419E0995B9}"/>
    <dgm:cxn modelId="{4370CEDA-75CA-4FA2-AC0E-1ACAF7BC5F1D}" type="presOf" srcId="{5E5B804F-9F7A-4A4F-9E39-C3419E0995B9}" destId="{8D3F55DC-D967-447B-BACC-127F064AE7E9}" srcOrd="0" destOrd="0" presId="urn:microsoft.com/office/officeart/2018/2/layout/IconCircleList"/>
    <dgm:cxn modelId="{1A842DE4-BD01-47E7-A665-024777F5C9A3}" type="presOf" srcId="{1E42FB4F-D62D-4868-B13D-1A67C7592994}" destId="{A211EC62-05A4-4D62-85D6-FFCBA3AA4BEE}" srcOrd="0" destOrd="0" presId="urn:microsoft.com/office/officeart/2018/2/layout/IconCircleList"/>
    <dgm:cxn modelId="{853AA2F4-93E6-424E-98B5-A1C690EBFCAC}" srcId="{CE9DD0C0-38CD-4F8B-8E38-25E9E74AF4EB}" destId="{A4DE5DBF-E6DA-45C6-A419-FD803ABDB2E7}" srcOrd="2" destOrd="0" parTransId="{064A95B9-CF4F-4D99-8D71-E2D2BDB19E45}" sibTransId="{BEA4F69B-24F9-4F4E-95E3-2DDF8EC58B54}"/>
    <dgm:cxn modelId="{006D0CF9-8B1E-4196-B8E8-DC621B9991D8}" type="presOf" srcId="{A1815EF0-74FD-492C-8160-1995FC3BCA9D}" destId="{F3F89778-B999-4E45-BD6A-66D76AC49D73}" srcOrd="0" destOrd="0" presId="urn:microsoft.com/office/officeart/2018/2/layout/IconCircleList"/>
    <dgm:cxn modelId="{07309309-5C7D-4A83-8B64-B9A5D8EAA65F}" type="presParOf" srcId="{614AAE59-F274-4BEB-A6FF-D04679010E88}" destId="{AFBC7F46-0DC1-497E-852C-A1D4AE516C44}" srcOrd="0" destOrd="0" presId="urn:microsoft.com/office/officeart/2018/2/layout/IconCircleList"/>
    <dgm:cxn modelId="{DBE4E369-348E-41EC-A5F9-F74B594AC35B}" type="presParOf" srcId="{AFBC7F46-0DC1-497E-852C-A1D4AE516C44}" destId="{22C5E316-B6D3-42FA-B722-8CB36BE74842}" srcOrd="0" destOrd="0" presId="urn:microsoft.com/office/officeart/2018/2/layout/IconCircleList"/>
    <dgm:cxn modelId="{EA8EE94F-0AA9-408F-B66A-5DD426350C45}" type="presParOf" srcId="{22C5E316-B6D3-42FA-B722-8CB36BE74842}" destId="{F2B58E4E-E0E6-44A8-BF5F-0C75D234A205}" srcOrd="0" destOrd="0" presId="urn:microsoft.com/office/officeart/2018/2/layout/IconCircleList"/>
    <dgm:cxn modelId="{3CFC2312-B582-4002-878E-C26D0DF1C07E}" type="presParOf" srcId="{22C5E316-B6D3-42FA-B722-8CB36BE74842}" destId="{EF20D919-93DC-4F05-ACCB-6D140C7B62C2}" srcOrd="1" destOrd="0" presId="urn:microsoft.com/office/officeart/2018/2/layout/IconCircleList"/>
    <dgm:cxn modelId="{94CD8642-2017-4161-B755-D47B92115DBF}" type="presParOf" srcId="{22C5E316-B6D3-42FA-B722-8CB36BE74842}" destId="{90B1B8DB-B03E-41FC-89BB-3B37E41CBD8C}" srcOrd="2" destOrd="0" presId="urn:microsoft.com/office/officeart/2018/2/layout/IconCircleList"/>
    <dgm:cxn modelId="{846DFDB5-12C2-47DA-AC3F-F9C0070BA44D}" type="presParOf" srcId="{22C5E316-B6D3-42FA-B722-8CB36BE74842}" destId="{F3F89778-B999-4E45-BD6A-66D76AC49D73}" srcOrd="3" destOrd="0" presId="urn:microsoft.com/office/officeart/2018/2/layout/IconCircleList"/>
    <dgm:cxn modelId="{3D4376E0-82B7-4353-9F21-DDD9F38A4D81}" type="presParOf" srcId="{AFBC7F46-0DC1-497E-852C-A1D4AE516C44}" destId="{8D3F55DC-D967-447B-BACC-127F064AE7E9}" srcOrd="1" destOrd="0" presId="urn:microsoft.com/office/officeart/2018/2/layout/IconCircleList"/>
    <dgm:cxn modelId="{28EFFAD1-FE94-4158-A27D-E213A0C35932}" type="presParOf" srcId="{AFBC7F46-0DC1-497E-852C-A1D4AE516C44}" destId="{FF6622FB-EF3E-40CA-ADF5-90CC275860FF}" srcOrd="2" destOrd="0" presId="urn:microsoft.com/office/officeart/2018/2/layout/IconCircleList"/>
    <dgm:cxn modelId="{DDF5D946-2CD2-49D3-BD03-670E92745C83}" type="presParOf" srcId="{FF6622FB-EF3E-40CA-ADF5-90CC275860FF}" destId="{522D6FA0-45F0-4519-9FE5-AD7445272568}" srcOrd="0" destOrd="0" presId="urn:microsoft.com/office/officeart/2018/2/layout/IconCircleList"/>
    <dgm:cxn modelId="{B2B5B33B-747C-42B2-BE2A-28DF672E5E2D}" type="presParOf" srcId="{FF6622FB-EF3E-40CA-ADF5-90CC275860FF}" destId="{C8E53A1D-B2EC-476B-89B2-3CCEBA325F09}" srcOrd="1" destOrd="0" presId="urn:microsoft.com/office/officeart/2018/2/layout/IconCircleList"/>
    <dgm:cxn modelId="{221A4955-3BF7-4A5A-B632-60C88C414928}" type="presParOf" srcId="{FF6622FB-EF3E-40CA-ADF5-90CC275860FF}" destId="{77241511-D250-462C-91C3-BED96DB26CB9}" srcOrd="2" destOrd="0" presId="urn:microsoft.com/office/officeart/2018/2/layout/IconCircleList"/>
    <dgm:cxn modelId="{1976669D-1FCA-46A6-A608-7286053F7BAA}" type="presParOf" srcId="{FF6622FB-EF3E-40CA-ADF5-90CC275860FF}" destId="{A211EC62-05A4-4D62-85D6-FFCBA3AA4BEE}" srcOrd="3" destOrd="0" presId="urn:microsoft.com/office/officeart/2018/2/layout/IconCircleList"/>
    <dgm:cxn modelId="{9BBC9D43-F02E-4F26-8653-C0575F4768B2}" type="presParOf" srcId="{AFBC7F46-0DC1-497E-852C-A1D4AE516C44}" destId="{4BDFE2AE-6F2A-4B0B-853B-16FF306E72DC}" srcOrd="3" destOrd="0" presId="urn:microsoft.com/office/officeart/2018/2/layout/IconCircleList"/>
    <dgm:cxn modelId="{59F77CA7-6E63-4AB7-9695-19E0E2953F14}" type="presParOf" srcId="{AFBC7F46-0DC1-497E-852C-A1D4AE516C44}" destId="{938AA6F7-AB35-43CC-9EFC-425E0BBB4A95}" srcOrd="4" destOrd="0" presId="urn:microsoft.com/office/officeart/2018/2/layout/IconCircleList"/>
    <dgm:cxn modelId="{6FDB9810-9BBC-4A4E-9A9A-9A18005D76AD}" type="presParOf" srcId="{938AA6F7-AB35-43CC-9EFC-425E0BBB4A95}" destId="{87E5B81A-5112-4CE7-BD8B-CB64A321FD6F}" srcOrd="0" destOrd="0" presId="urn:microsoft.com/office/officeart/2018/2/layout/IconCircleList"/>
    <dgm:cxn modelId="{5EBF9290-C172-4FB3-8ADE-D479A0C1DE5D}" type="presParOf" srcId="{938AA6F7-AB35-43CC-9EFC-425E0BBB4A95}" destId="{FDB87A93-0F28-49F6-BCAD-6F347726E35B}" srcOrd="1" destOrd="0" presId="urn:microsoft.com/office/officeart/2018/2/layout/IconCircleList"/>
    <dgm:cxn modelId="{27D27301-872B-47C3-A085-B9B74FFB78B0}" type="presParOf" srcId="{938AA6F7-AB35-43CC-9EFC-425E0BBB4A95}" destId="{F998632C-E795-4BF6-8917-E91A5BBF9F70}" srcOrd="2" destOrd="0" presId="urn:microsoft.com/office/officeart/2018/2/layout/IconCircleList"/>
    <dgm:cxn modelId="{45977462-4BE5-472B-B24E-5A37C253ED44}" type="presParOf" srcId="{938AA6F7-AB35-43CC-9EFC-425E0BBB4A95}" destId="{74F515AF-B1A1-4FA6-8D35-9452CF98FD45}"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EC8053-F50B-4EEB-A4D6-6AD5F72B58CC}">
      <dsp:nvSpPr>
        <dsp:cNvPr id="0" name=""/>
        <dsp:cNvSpPr/>
      </dsp:nvSpPr>
      <dsp:spPr>
        <a:xfrm>
          <a:off x="608531" y="666579"/>
          <a:ext cx="996224" cy="9449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210B94-60A1-41D6-B35E-1630CC4C2206}">
      <dsp:nvSpPr>
        <dsp:cNvPr id="0" name=""/>
        <dsp:cNvSpPr/>
      </dsp:nvSpPr>
      <dsp:spPr>
        <a:xfrm>
          <a:off x="2315" y="1768283"/>
          <a:ext cx="2208657" cy="775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b="0" i="0" kern="1200" baseline="0" dirty="0"/>
            <a:t>Do you have a reliable system?</a:t>
          </a:r>
          <a:endParaRPr lang="en-US" sz="2400" kern="1200" dirty="0"/>
        </a:p>
      </dsp:txBody>
      <dsp:txXfrm>
        <a:off x="2315" y="1768283"/>
        <a:ext cx="2208657" cy="775019"/>
      </dsp:txXfrm>
    </dsp:sp>
    <dsp:sp modelId="{B3CB2AA6-ED02-4E6A-95D6-CFCCF4CD1B7F}">
      <dsp:nvSpPr>
        <dsp:cNvPr id="0" name=""/>
        <dsp:cNvSpPr/>
      </dsp:nvSpPr>
      <dsp:spPr>
        <a:xfrm>
          <a:off x="2986708" y="661947"/>
          <a:ext cx="975935" cy="9635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65A980-D0D2-45F7-9301-744531B71B2B}">
      <dsp:nvSpPr>
        <dsp:cNvPr id="0" name=""/>
        <dsp:cNvSpPr/>
      </dsp:nvSpPr>
      <dsp:spPr>
        <a:xfrm>
          <a:off x="2493980" y="1772915"/>
          <a:ext cx="1961389" cy="775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b="0" i="0" kern="1200" baseline="0" dirty="0"/>
            <a:t>If so, is it consistently followed?</a:t>
          </a:r>
          <a:endParaRPr lang="en-US" sz="2400" kern="1200" dirty="0"/>
        </a:p>
      </dsp:txBody>
      <dsp:txXfrm>
        <a:off x="2493980" y="1772915"/>
        <a:ext cx="1961389" cy="775019"/>
      </dsp:txXfrm>
    </dsp:sp>
    <dsp:sp modelId="{804FA130-358A-4020-ACC7-AF3124B26EB0}">
      <dsp:nvSpPr>
        <dsp:cNvPr id="0" name=""/>
        <dsp:cNvSpPr/>
      </dsp:nvSpPr>
      <dsp:spPr>
        <a:xfrm>
          <a:off x="5152647" y="651126"/>
          <a:ext cx="975644" cy="100679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F4EB67-A7B0-47A2-BCFF-20B5A012F7BC}">
      <dsp:nvSpPr>
        <dsp:cNvPr id="0" name=""/>
        <dsp:cNvSpPr/>
      </dsp:nvSpPr>
      <dsp:spPr>
        <a:xfrm>
          <a:off x="4738378" y="1783737"/>
          <a:ext cx="1804182" cy="775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b="0" i="0" kern="1200" baseline="0" dirty="0"/>
            <a:t>Risks of lost text messages</a:t>
          </a:r>
          <a:endParaRPr lang="en-US" sz="2400" kern="1200" dirty="0"/>
        </a:p>
      </dsp:txBody>
      <dsp:txXfrm>
        <a:off x="4738378" y="1783737"/>
        <a:ext cx="1804182" cy="775019"/>
      </dsp:txXfrm>
    </dsp:sp>
    <dsp:sp modelId="{E66BA013-8DF2-409F-81EC-0BA873B4C8B9}">
      <dsp:nvSpPr>
        <dsp:cNvPr id="0" name=""/>
        <dsp:cNvSpPr/>
      </dsp:nvSpPr>
      <dsp:spPr>
        <a:xfrm>
          <a:off x="7144641" y="675803"/>
          <a:ext cx="979042" cy="90808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58537B-4DF4-412F-8CE3-68AAEC3D1480}">
      <dsp:nvSpPr>
        <dsp:cNvPr id="0" name=""/>
        <dsp:cNvSpPr/>
      </dsp:nvSpPr>
      <dsp:spPr>
        <a:xfrm>
          <a:off x="6825569" y="1759059"/>
          <a:ext cx="1617187" cy="775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ts val="0"/>
            </a:spcAft>
            <a:buNone/>
          </a:pPr>
          <a:r>
            <a:rPr lang="en-US" sz="2400" b="0" i="0" kern="1200" baseline="0" dirty="0"/>
            <a:t>Risks of uniformed/</a:t>
          </a:r>
        </a:p>
        <a:p>
          <a:pPr marL="0" lvl="0" indent="0" algn="ctr" defTabSz="1066800">
            <a:lnSpc>
              <a:spcPct val="90000"/>
            </a:lnSpc>
            <a:spcBef>
              <a:spcPct val="0"/>
            </a:spcBef>
            <a:spcAft>
              <a:spcPts val="0"/>
            </a:spcAft>
            <a:buNone/>
          </a:pPr>
          <a:r>
            <a:rPr lang="en-US" sz="2400" b="0" i="0" kern="1200" baseline="0" dirty="0"/>
            <a:t>untrained supervisors</a:t>
          </a:r>
          <a:endParaRPr lang="en-US" sz="2400" kern="1200" dirty="0"/>
        </a:p>
      </dsp:txBody>
      <dsp:txXfrm>
        <a:off x="6825569" y="1759059"/>
        <a:ext cx="1617187" cy="775019"/>
      </dsp:txXfrm>
    </dsp:sp>
    <dsp:sp modelId="{EE72682F-0831-4C45-9CCB-7B1AD45910C4}">
      <dsp:nvSpPr>
        <dsp:cNvPr id="0" name=""/>
        <dsp:cNvSpPr/>
      </dsp:nvSpPr>
      <dsp:spPr>
        <a:xfrm>
          <a:off x="9440673" y="644976"/>
          <a:ext cx="958120" cy="103139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E26C0E-4F12-42A2-B2D4-EA6C4F98222A}">
      <dsp:nvSpPr>
        <dsp:cNvPr id="0" name=""/>
        <dsp:cNvSpPr/>
      </dsp:nvSpPr>
      <dsp:spPr>
        <a:xfrm>
          <a:off x="8725764" y="1789886"/>
          <a:ext cx="2387939" cy="775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b="0" i="0" kern="1200" baseline="0" dirty="0"/>
            <a:t>Consider departmental “point” person for leave &amp; absences</a:t>
          </a:r>
          <a:endParaRPr lang="en-US" sz="2400" kern="1200" dirty="0"/>
        </a:p>
      </dsp:txBody>
      <dsp:txXfrm>
        <a:off x="8725764" y="1789886"/>
        <a:ext cx="2387939" cy="7750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B58E4E-E0E6-44A8-BF5F-0C75D234A205}">
      <dsp:nvSpPr>
        <dsp:cNvPr id="0" name=""/>
        <dsp:cNvSpPr/>
      </dsp:nvSpPr>
      <dsp:spPr>
        <a:xfrm>
          <a:off x="78821" y="1100797"/>
          <a:ext cx="900379" cy="90037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20D919-93DC-4F05-ACCB-6D140C7B62C2}">
      <dsp:nvSpPr>
        <dsp:cNvPr id="0" name=""/>
        <dsp:cNvSpPr/>
      </dsp:nvSpPr>
      <dsp:spPr>
        <a:xfrm>
          <a:off x="267901" y="1289877"/>
          <a:ext cx="522220" cy="5222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F89778-B999-4E45-BD6A-66D76AC49D73}">
      <dsp:nvSpPr>
        <dsp:cNvPr id="0" name=""/>
        <dsp:cNvSpPr/>
      </dsp:nvSpPr>
      <dsp:spPr>
        <a:xfrm>
          <a:off x="1111176" y="1055391"/>
          <a:ext cx="2244250" cy="991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ts val="0"/>
            </a:spcAft>
            <a:buNone/>
          </a:pPr>
          <a:r>
            <a:rPr lang="en-US" sz="2400" b="0" i="0" kern="1200" baseline="0" dirty="0"/>
            <a:t>Problem: Supervisor allows </a:t>
          </a:r>
        </a:p>
        <a:p>
          <a:pPr marL="0" lvl="0" indent="0" algn="l" defTabSz="1066800">
            <a:lnSpc>
              <a:spcPct val="90000"/>
            </a:lnSpc>
            <a:spcBef>
              <a:spcPct val="0"/>
            </a:spcBef>
            <a:spcAft>
              <a:spcPts val="0"/>
            </a:spcAft>
            <a:buNone/>
          </a:pPr>
          <a:r>
            <a:rPr lang="en-US" sz="2400" b="0" i="0" kern="1200" baseline="0" dirty="0"/>
            <a:t>EE to return to </a:t>
          </a:r>
        </a:p>
        <a:p>
          <a:pPr marL="0" lvl="0" indent="0" algn="l" defTabSz="1066800">
            <a:lnSpc>
              <a:spcPct val="90000"/>
            </a:lnSpc>
            <a:spcBef>
              <a:spcPct val="0"/>
            </a:spcBef>
            <a:spcAft>
              <a:spcPts val="0"/>
            </a:spcAft>
            <a:buNone/>
          </a:pPr>
          <a:r>
            <a:rPr lang="en-US" sz="2400" b="0" i="0" kern="1200" baseline="0" dirty="0"/>
            <a:t>work without </a:t>
          </a:r>
        </a:p>
        <a:p>
          <a:pPr marL="0" lvl="0" indent="0" algn="l" defTabSz="1066800">
            <a:lnSpc>
              <a:spcPct val="90000"/>
            </a:lnSpc>
            <a:spcBef>
              <a:spcPct val="0"/>
            </a:spcBef>
            <a:spcAft>
              <a:spcPts val="0"/>
            </a:spcAft>
            <a:buNone/>
          </a:pPr>
          <a:r>
            <a:rPr lang="en-US" sz="2400" b="0" i="0" kern="1200" baseline="0" dirty="0"/>
            <a:t>proper release</a:t>
          </a:r>
          <a:endParaRPr lang="en-US" sz="2400" kern="1200" dirty="0"/>
        </a:p>
      </dsp:txBody>
      <dsp:txXfrm>
        <a:off x="1111176" y="1055391"/>
        <a:ext cx="2244250" cy="991191"/>
      </dsp:txXfrm>
    </dsp:sp>
    <dsp:sp modelId="{522D6FA0-45F0-4519-9FE5-AD7445272568}">
      <dsp:nvSpPr>
        <dsp:cNvPr id="0" name=""/>
        <dsp:cNvSpPr/>
      </dsp:nvSpPr>
      <dsp:spPr>
        <a:xfrm>
          <a:off x="3725225" y="1100797"/>
          <a:ext cx="900379" cy="90037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E53A1D-B2EC-476B-89B2-3CCEBA325F09}">
      <dsp:nvSpPr>
        <dsp:cNvPr id="0" name=""/>
        <dsp:cNvSpPr/>
      </dsp:nvSpPr>
      <dsp:spPr>
        <a:xfrm>
          <a:off x="3914305" y="1289877"/>
          <a:ext cx="522220" cy="5222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11EC62-05A4-4D62-85D6-FFCBA3AA4BEE}">
      <dsp:nvSpPr>
        <dsp:cNvPr id="0" name=""/>
        <dsp:cNvSpPr/>
      </dsp:nvSpPr>
      <dsp:spPr>
        <a:xfrm>
          <a:off x="4818543" y="1100797"/>
          <a:ext cx="2122323" cy="900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b="0" i="0" kern="1200" baseline="0" dirty="0"/>
            <a:t>Solution:  Involve HR in return-to-work process</a:t>
          </a:r>
          <a:endParaRPr lang="en-US" sz="2400" kern="1200" dirty="0"/>
        </a:p>
      </dsp:txBody>
      <dsp:txXfrm>
        <a:off x="4818543" y="1100797"/>
        <a:ext cx="2122323" cy="900379"/>
      </dsp:txXfrm>
    </dsp:sp>
    <dsp:sp modelId="{87E5B81A-5112-4CE7-BD8B-CB64A321FD6F}">
      <dsp:nvSpPr>
        <dsp:cNvPr id="0" name=""/>
        <dsp:cNvSpPr/>
      </dsp:nvSpPr>
      <dsp:spPr>
        <a:xfrm>
          <a:off x="7310665" y="1100797"/>
          <a:ext cx="900379" cy="90037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B87A93-0F28-49F6-BCAD-6F347726E35B}">
      <dsp:nvSpPr>
        <dsp:cNvPr id="0" name=""/>
        <dsp:cNvSpPr/>
      </dsp:nvSpPr>
      <dsp:spPr>
        <a:xfrm>
          <a:off x="7499744" y="1289877"/>
          <a:ext cx="522220" cy="5222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F515AF-B1A1-4FA6-8D35-9452CF98FD45}">
      <dsp:nvSpPr>
        <dsp:cNvPr id="0" name=""/>
        <dsp:cNvSpPr/>
      </dsp:nvSpPr>
      <dsp:spPr>
        <a:xfrm>
          <a:off x="8403983" y="1100797"/>
          <a:ext cx="2122323" cy="900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b="0" i="1" kern="1200" baseline="0" dirty="0"/>
            <a:t>Always</a:t>
          </a:r>
          <a:r>
            <a:rPr lang="en-US" sz="2400" b="0" i="0" kern="1200" baseline="0" dirty="0"/>
            <a:t> provide copy of job description  &amp; check the box on Designation Form!</a:t>
          </a:r>
        </a:p>
      </dsp:txBody>
      <dsp:txXfrm>
        <a:off x="8403983" y="1100797"/>
        <a:ext cx="2122323" cy="900379"/>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F0F4880-E690-44D0-8356-A9E7BDBAB0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E6205E-B305-4B90-9534-3C5E99A0275E}" type="datetimeFigureOut">
              <a:rPr lang="en-US" smtClean="0"/>
              <a:t>4/30/2024</a:t>
            </a:fld>
            <a:endParaRPr lang="en-US" dirty="0"/>
          </a:p>
        </p:txBody>
      </p:sp>
      <p:sp>
        <p:nvSpPr>
          <p:cNvPr id="4" name="Footer Placeholder 3">
            <a:extLst>
              <a:ext uri="{FF2B5EF4-FFF2-40B4-BE49-F238E27FC236}">
                <a16:creationId xmlns:a16="http://schemas.microsoft.com/office/drawing/2014/main" id="{26B4ACF6-39FD-4B08-A7D5-5BFDC37B46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F7C9FD2-2C57-4DE7-8EA4-86DEE80B98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AC623C-86E0-4A85-83FB-F4A716956FD4}" type="slidenum">
              <a:rPr lang="en-US" smtClean="0"/>
              <a:t>‹#›</a:t>
            </a:fld>
            <a:endParaRPr lang="en-US" dirty="0"/>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722F1-E430-42A1-A473-1759336AECCE}" type="datetimeFigureOut">
              <a:rPr lang="en-US" smtClean="0"/>
              <a:t>4/30/2024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D7554-D10C-4E29-B8E6-BB7111FA614F}" type="slidenum">
              <a:rPr lang="en-US" smtClean="0"/>
              <a:t>‹#›</a:t>
            </a:fld>
            <a:endParaRPr lang="en-US" dirty="0"/>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3</a:t>
            </a:fld>
            <a:endParaRPr lang="en-US" dirty="0"/>
          </a:p>
        </p:txBody>
      </p:sp>
    </p:spTree>
    <p:extLst>
      <p:ext uri="{BB962C8B-B14F-4D97-AF65-F5344CB8AC3E}">
        <p14:creationId xmlns:p14="http://schemas.microsoft.com/office/powerpoint/2010/main" val="1712080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940A6A-0438-4F1F-BFEE-66E202CC2168}" type="slidenum">
              <a:rPr lang="en-US" smtClean="0"/>
              <a:t>33</a:t>
            </a:fld>
            <a:endParaRPr lang="en-US" dirty="0"/>
          </a:p>
        </p:txBody>
      </p:sp>
    </p:spTree>
    <p:extLst>
      <p:ext uri="{BB962C8B-B14F-4D97-AF65-F5344CB8AC3E}">
        <p14:creationId xmlns:p14="http://schemas.microsoft.com/office/powerpoint/2010/main" val="2022397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34</a:t>
            </a:fld>
            <a:endParaRPr lang="en-US" dirty="0"/>
          </a:p>
        </p:txBody>
      </p:sp>
    </p:spTree>
    <p:extLst>
      <p:ext uri="{BB962C8B-B14F-4D97-AF65-F5344CB8AC3E}">
        <p14:creationId xmlns:p14="http://schemas.microsoft.com/office/powerpoint/2010/main" val="2234801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36</a:t>
            </a:fld>
            <a:endParaRPr lang="en-US" dirty="0"/>
          </a:p>
        </p:txBody>
      </p:sp>
    </p:spTree>
    <p:extLst>
      <p:ext uri="{BB962C8B-B14F-4D97-AF65-F5344CB8AC3E}">
        <p14:creationId xmlns:p14="http://schemas.microsoft.com/office/powerpoint/2010/main" val="848024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39</a:t>
            </a:fld>
            <a:endParaRPr lang="en-US" dirty="0"/>
          </a:p>
        </p:txBody>
      </p:sp>
    </p:spTree>
    <p:extLst>
      <p:ext uri="{BB962C8B-B14F-4D97-AF65-F5344CB8AC3E}">
        <p14:creationId xmlns:p14="http://schemas.microsoft.com/office/powerpoint/2010/main" val="3772465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5</a:t>
            </a:fld>
            <a:endParaRPr lang="en-US" dirty="0"/>
          </a:p>
        </p:txBody>
      </p:sp>
    </p:spTree>
    <p:extLst>
      <p:ext uri="{BB962C8B-B14F-4D97-AF65-F5344CB8AC3E}">
        <p14:creationId xmlns:p14="http://schemas.microsoft.com/office/powerpoint/2010/main" val="1022211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8</a:t>
            </a:fld>
            <a:endParaRPr lang="en-US" dirty="0"/>
          </a:p>
        </p:txBody>
      </p:sp>
    </p:spTree>
    <p:extLst>
      <p:ext uri="{BB962C8B-B14F-4D97-AF65-F5344CB8AC3E}">
        <p14:creationId xmlns:p14="http://schemas.microsoft.com/office/powerpoint/2010/main" val="435183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9</a:t>
            </a:fld>
            <a:endParaRPr lang="en-US" dirty="0"/>
          </a:p>
        </p:txBody>
      </p:sp>
    </p:spTree>
    <p:extLst>
      <p:ext uri="{BB962C8B-B14F-4D97-AF65-F5344CB8AC3E}">
        <p14:creationId xmlns:p14="http://schemas.microsoft.com/office/powerpoint/2010/main" val="2703590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17</a:t>
            </a:fld>
            <a:endParaRPr lang="en-US" dirty="0"/>
          </a:p>
        </p:txBody>
      </p:sp>
    </p:spTree>
    <p:extLst>
      <p:ext uri="{BB962C8B-B14F-4D97-AF65-F5344CB8AC3E}">
        <p14:creationId xmlns:p14="http://schemas.microsoft.com/office/powerpoint/2010/main" val="3301575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940A6A-0438-4F1F-BFEE-66E202CC2168}" type="slidenum">
              <a:rPr lang="en-US" smtClean="0"/>
              <a:t>22</a:t>
            </a:fld>
            <a:endParaRPr lang="en-US" dirty="0"/>
          </a:p>
        </p:txBody>
      </p:sp>
    </p:spTree>
    <p:extLst>
      <p:ext uri="{BB962C8B-B14F-4D97-AF65-F5344CB8AC3E}">
        <p14:creationId xmlns:p14="http://schemas.microsoft.com/office/powerpoint/2010/main" val="2863872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940A6A-0438-4F1F-BFEE-66E202CC2168}" type="slidenum">
              <a:rPr lang="en-US" smtClean="0"/>
              <a:t>28</a:t>
            </a:fld>
            <a:endParaRPr lang="en-US" dirty="0"/>
          </a:p>
        </p:txBody>
      </p:sp>
    </p:spTree>
    <p:extLst>
      <p:ext uri="{BB962C8B-B14F-4D97-AF65-F5344CB8AC3E}">
        <p14:creationId xmlns:p14="http://schemas.microsoft.com/office/powerpoint/2010/main" val="1807115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940A6A-0438-4F1F-BFEE-66E202CC2168}" type="slidenum">
              <a:rPr lang="en-US" smtClean="0"/>
              <a:t>30</a:t>
            </a:fld>
            <a:endParaRPr lang="en-US" dirty="0"/>
          </a:p>
        </p:txBody>
      </p:sp>
    </p:spTree>
    <p:extLst>
      <p:ext uri="{BB962C8B-B14F-4D97-AF65-F5344CB8AC3E}">
        <p14:creationId xmlns:p14="http://schemas.microsoft.com/office/powerpoint/2010/main" val="1267047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940A6A-0438-4F1F-BFEE-66E202CC2168}" type="slidenum">
              <a:rPr lang="en-US" smtClean="0"/>
              <a:t>31</a:t>
            </a:fld>
            <a:endParaRPr lang="en-US" dirty="0"/>
          </a:p>
        </p:txBody>
      </p:sp>
    </p:spTree>
    <p:extLst>
      <p:ext uri="{BB962C8B-B14F-4D97-AF65-F5344CB8AC3E}">
        <p14:creationId xmlns:p14="http://schemas.microsoft.com/office/powerpoint/2010/main" val="2144989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5C9C5B-BBA9-42AB-806E-92FC22E19CBA}"/>
              </a:ext>
            </a:extLst>
          </p:cNvPr>
          <p:cNvSpPr/>
          <p:nvPr userDrawn="1"/>
        </p:nvSpPr>
        <p:spPr>
          <a:xfrm>
            <a:off x="-1" y="0"/>
            <a:ext cx="903746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10">
            <a:extLst>
              <a:ext uri="{FF2B5EF4-FFF2-40B4-BE49-F238E27FC236}">
                <a16:creationId xmlns:a16="http://schemas.microsoft.com/office/drawing/2014/main" id="{AF30CF48-DD5D-4C81-BA7E-470DCBA61E62}"/>
              </a:ext>
            </a:extLst>
          </p:cNvPr>
          <p:cNvSpPr>
            <a:spLocks noGrp="1"/>
          </p:cNvSpPr>
          <p:nvPr>
            <p:ph type="pic" sz="quarter" idx="10" hasCustomPrompt="1"/>
          </p:nvPr>
        </p:nvSpPr>
        <p:spPr>
          <a:xfrm>
            <a:off x="2476500" y="622103"/>
            <a:ext cx="9715500" cy="3720928"/>
          </a:xfrm>
          <a:prstGeom prst="rect">
            <a:avLst/>
          </a:prstGeom>
        </p:spPr>
        <p:txBody>
          <a:bodyPr/>
          <a:lstStyle>
            <a:lvl1pPr marL="0" indent="0" algn="ctr">
              <a:buNone/>
              <a:defRPr/>
            </a:lvl1pPr>
          </a:lstStyle>
          <a:p>
            <a:r>
              <a:rPr lang="en-US" dirty="0"/>
              <a:t>Click to add photo</a:t>
            </a:r>
          </a:p>
        </p:txBody>
      </p:sp>
      <p:cxnSp>
        <p:nvCxnSpPr>
          <p:cNvPr id="15" name="Straight Connector 14">
            <a:extLst>
              <a:ext uri="{FF2B5EF4-FFF2-40B4-BE49-F238E27FC236}">
                <a16:creationId xmlns:a16="http://schemas.microsoft.com/office/drawing/2014/main" id="{E7E08E4E-686B-490D-8EA1-DDC9F1BC7C24}"/>
              </a:ext>
            </a:extLst>
          </p:cNvPr>
          <p:cNvCxnSpPr>
            <a:cxnSpLocks/>
          </p:cNvCxnSpPr>
          <p:nvPr userDrawn="1"/>
        </p:nvCxnSpPr>
        <p:spPr>
          <a:xfrm>
            <a:off x="739466" y="0"/>
            <a:ext cx="0" cy="6187736"/>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2">
            <a:extLst>
              <a:ext uri="{FF2B5EF4-FFF2-40B4-BE49-F238E27FC236}">
                <a16:creationId xmlns:a16="http://schemas.microsoft.com/office/drawing/2014/main" id="{C78B2B3F-3573-4632-872A-ADB36AF4125A}"/>
              </a:ext>
            </a:extLst>
          </p:cNvPr>
          <p:cNvSpPr>
            <a:spLocks noGrp="1"/>
          </p:cNvSpPr>
          <p:nvPr>
            <p:ph type="body" sz="quarter" idx="12" hasCustomPrompt="1"/>
          </p:nvPr>
        </p:nvSpPr>
        <p:spPr>
          <a:xfrm>
            <a:off x="6359337" y="5779363"/>
            <a:ext cx="2459114" cy="685430"/>
          </a:xfrm>
          <a:prstGeom prst="rect">
            <a:avLst/>
          </a:prstGeom>
        </p:spPr>
        <p:txBody>
          <a:bodyPr anchor="ctr"/>
          <a:lstStyle>
            <a:lvl1pPr marL="0" indent="0" algn="r">
              <a:lnSpc>
                <a:spcPct val="80000"/>
              </a:lnSpc>
              <a:spcBef>
                <a:spcPts val="0"/>
              </a:spcBef>
              <a:buNone/>
              <a:defRPr sz="1800" spc="100" baseline="0">
                <a:solidFill>
                  <a:schemeClr val="accent5">
                    <a:lumMod val="20000"/>
                    <a:lumOff val="80000"/>
                  </a:schemeClr>
                </a:solidFill>
                <a:latin typeface="+mn-lt"/>
              </a:defRPr>
            </a:lvl1pPr>
          </a:lstStyle>
          <a:p>
            <a:pPr lvl="0"/>
            <a:r>
              <a:rPr lang="en-US"/>
              <a:t>Click to add name</a:t>
            </a:r>
          </a:p>
        </p:txBody>
      </p:sp>
      <p:sp>
        <p:nvSpPr>
          <p:cNvPr id="12" name="Text Placeholder 12">
            <a:extLst>
              <a:ext uri="{FF2B5EF4-FFF2-40B4-BE49-F238E27FC236}">
                <a16:creationId xmlns:a16="http://schemas.microsoft.com/office/drawing/2014/main" id="{6FF5EE2F-D68A-4C3C-A342-4C0CE6CE20CB}"/>
              </a:ext>
            </a:extLst>
          </p:cNvPr>
          <p:cNvSpPr>
            <a:spLocks noGrp="1"/>
          </p:cNvSpPr>
          <p:nvPr>
            <p:ph type="body" sz="quarter" idx="13" hasCustomPrompt="1"/>
          </p:nvPr>
        </p:nvSpPr>
        <p:spPr>
          <a:xfrm>
            <a:off x="9299663" y="5791178"/>
            <a:ext cx="2459114" cy="685429"/>
          </a:xfrm>
          <a:prstGeom prst="rect">
            <a:avLst/>
          </a:prstGeom>
        </p:spPr>
        <p:txBody>
          <a:bodyPr anchor="ctr"/>
          <a:lstStyle>
            <a:lvl1pPr marL="0" indent="0">
              <a:lnSpc>
                <a:spcPct val="80000"/>
              </a:lnSpc>
              <a:spcBef>
                <a:spcPts val="0"/>
              </a:spcBef>
              <a:buNone/>
              <a:defRPr sz="1600" cap="all" spc="100" baseline="0">
                <a:solidFill>
                  <a:schemeClr val="accent1"/>
                </a:solidFill>
                <a:latin typeface="+mn-lt"/>
              </a:defRPr>
            </a:lvl1pPr>
          </a:lstStyle>
          <a:p>
            <a:pPr lvl="0"/>
            <a:r>
              <a:rPr lang="en-US"/>
              <a:t>Click to add date</a:t>
            </a:r>
          </a:p>
        </p:txBody>
      </p:sp>
      <p:sp>
        <p:nvSpPr>
          <p:cNvPr id="2" name="Title 1">
            <a:extLst>
              <a:ext uri="{FF2B5EF4-FFF2-40B4-BE49-F238E27FC236}">
                <a16:creationId xmlns:a16="http://schemas.microsoft.com/office/drawing/2014/main" id="{D52DB723-8435-4F35-BF55-AFB7DC8FD4C3}"/>
              </a:ext>
            </a:extLst>
          </p:cNvPr>
          <p:cNvSpPr>
            <a:spLocks noGrp="1"/>
          </p:cNvSpPr>
          <p:nvPr>
            <p:ph type="title" hasCustomPrompt="1"/>
          </p:nvPr>
        </p:nvSpPr>
        <p:spPr>
          <a:xfrm>
            <a:off x="995205" y="4965134"/>
            <a:ext cx="4333088" cy="1596004"/>
          </a:xfrm>
          <a:prstGeom prst="rect">
            <a:avLst/>
          </a:prstGeom>
        </p:spPr>
        <p:txBody>
          <a:bodyPr anchor="ctr"/>
          <a:lstStyle>
            <a:lvl1pPr>
              <a:lnSpc>
                <a:spcPct val="80000"/>
              </a:lnSpc>
              <a:defRPr sz="5000" spc="100" baseline="0">
                <a:solidFill>
                  <a:schemeClr val="accent5">
                    <a:lumMod val="20000"/>
                    <a:lumOff val="80000"/>
                  </a:schemeClr>
                </a:solidFill>
              </a:defRPr>
            </a:lvl1pPr>
          </a:lstStyle>
          <a:p>
            <a:r>
              <a:rPr lang="en-US" dirty="0"/>
              <a:t>Click to add title</a:t>
            </a:r>
          </a:p>
        </p:txBody>
      </p:sp>
    </p:spTree>
    <p:extLst>
      <p:ext uri="{BB962C8B-B14F-4D97-AF65-F5344CB8AC3E}">
        <p14:creationId xmlns:p14="http://schemas.microsoft.com/office/powerpoint/2010/main" val="2167580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ng Contoso to the Competition​">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995D6E1F-61DD-45C8-BD0F-87774F3858F1}"/>
              </a:ext>
            </a:extLst>
          </p:cNvPr>
          <p:cNvSpPr>
            <a:spLocks noGrp="1"/>
          </p:cNvSpPr>
          <p:nvPr>
            <p:ph type="pic" sz="quarter" idx="17"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2A3F1E30-78A1-4D04-868B-2FF65A0CDB7B}"/>
              </a:ext>
            </a:extLst>
          </p:cNvPr>
          <p:cNvSpPr>
            <a:spLocks noGrp="1"/>
          </p:cNvSpPr>
          <p:nvPr>
            <p:ph type="dt" sz="half" idx="10"/>
          </p:nvPr>
        </p:nvSpPr>
        <p:spPr/>
        <p:txBody>
          <a:bodyPr/>
          <a:lstStyle/>
          <a:p>
            <a:r>
              <a:rPr lang="en-US" dirty="0"/>
              <a:t>8/05/20XX</a:t>
            </a:r>
          </a:p>
        </p:txBody>
      </p:sp>
      <p:sp>
        <p:nvSpPr>
          <p:cNvPr id="6" name="Slide Number Placeholder 5">
            <a:extLst>
              <a:ext uri="{FF2B5EF4-FFF2-40B4-BE49-F238E27FC236}">
                <a16:creationId xmlns:a16="http://schemas.microsoft.com/office/drawing/2014/main" id="{0A92EE5A-2D26-4A38-BF97-6266BFC42526}"/>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11" name="Content Placeholder 15">
            <a:extLst>
              <a:ext uri="{FF2B5EF4-FFF2-40B4-BE49-F238E27FC236}">
                <a16:creationId xmlns:a16="http://schemas.microsoft.com/office/drawing/2014/main" id="{716CE84D-B2FA-4712-9112-9A6349EE051E}"/>
              </a:ext>
            </a:extLst>
          </p:cNvPr>
          <p:cNvSpPr>
            <a:spLocks noGrp="1"/>
          </p:cNvSpPr>
          <p:nvPr>
            <p:ph sz="quarter" idx="16" hasCustomPrompt="1"/>
          </p:nvPr>
        </p:nvSpPr>
        <p:spPr>
          <a:xfrm>
            <a:off x="1008686" y="2921932"/>
            <a:ext cx="4114800" cy="1268810"/>
          </a:xfrm>
          <a:prstGeom prst="rect">
            <a:avLst/>
          </a:prstGeom>
        </p:spPr>
        <p:txBody>
          <a:bodyPr/>
          <a:lstStyle>
            <a:lvl1pPr marL="0" indent="0">
              <a:lnSpc>
                <a:spcPct val="150000"/>
              </a:lnSpc>
              <a:spcBef>
                <a:spcPts val="0"/>
              </a:spcBef>
              <a:spcAft>
                <a:spcPts val="1200"/>
              </a:spcAft>
              <a:buNone/>
              <a:defRPr sz="1400" spc="100" baseline="0">
                <a:solidFill>
                  <a:schemeClr val="accent1"/>
                </a:solidFill>
              </a:defRPr>
            </a:lvl1pPr>
          </a:lstStyle>
          <a:p>
            <a:pPr lvl="0"/>
            <a:r>
              <a:rPr lang="en-US"/>
              <a:t>Click to add text</a:t>
            </a:r>
          </a:p>
        </p:txBody>
      </p:sp>
      <p:sp>
        <p:nvSpPr>
          <p:cNvPr id="13" name="Content Placeholder 15">
            <a:extLst>
              <a:ext uri="{FF2B5EF4-FFF2-40B4-BE49-F238E27FC236}">
                <a16:creationId xmlns:a16="http://schemas.microsoft.com/office/drawing/2014/main" id="{5EB29FAF-F8EE-4156-8E07-E14DFBABA091}"/>
              </a:ext>
            </a:extLst>
          </p:cNvPr>
          <p:cNvSpPr>
            <a:spLocks noGrp="1"/>
          </p:cNvSpPr>
          <p:nvPr>
            <p:ph sz="quarter" idx="18" hasCustomPrompt="1"/>
          </p:nvPr>
        </p:nvSpPr>
        <p:spPr>
          <a:xfrm>
            <a:off x="1008686" y="4327267"/>
            <a:ext cx="4114800" cy="1268810"/>
          </a:xfrm>
          <a:prstGeom prst="rect">
            <a:avLst/>
          </a:prstGeom>
        </p:spPr>
        <p:txBody>
          <a:bodyPr/>
          <a:lstStyle>
            <a:lvl1pPr marL="0" indent="0">
              <a:lnSpc>
                <a:spcPct val="150000"/>
              </a:lnSpc>
              <a:spcBef>
                <a:spcPts val="0"/>
              </a:spcBef>
              <a:spcAft>
                <a:spcPts val="1200"/>
              </a:spcAft>
              <a:buNone/>
              <a:defRPr sz="1400" spc="100" baseline="0">
                <a:solidFill>
                  <a:schemeClr val="accent1"/>
                </a:solidFill>
              </a:defRPr>
            </a:lvl1pPr>
          </a:lstStyle>
          <a:p>
            <a:pPr lvl="0"/>
            <a:r>
              <a:rPr lang="en-US"/>
              <a:t>Click to add text</a:t>
            </a:r>
          </a:p>
        </p:txBody>
      </p:sp>
      <p:sp>
        <p:nvSpPr>
          <p:cNvPr id="2" name="Title 1">
            <a:extLst>
              <a:ext uri="{FF2B5EF4-FFF2-40B4-BE49-F238E27FC236}">
                <a16:creationId xmlns:a16="http://schemas.microsoft.com/office/drawing/2014/main" id="{DFC5BC42-EC33-40D4-8189-69F1D23ADE04}"/>
              </a:ext>
            </a:extLst>
          </p:cNvPr>
          <p:cNvSpPr>
            <a:spLocks noGrp="1"/>
          </p:cNvSpPr>
          <p:nvPr>
            <p:ph type="title"/>
          </p:nvPr>
        </p:nvSpPr>
        <p:spPr>
          <a:xfrm>
            <a:off x="1008686" y="1516597"/>
            <a:ext cx="3980182" cy="1268810"/>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998323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istor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p>
            <a:r>
              <a:rPr lang="en-US" dirty="0"/>
              <a:t>8/05/20XX</a:t>
            </a:r>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p>
            <a:r>
              <a:rPr lang="en-US" dirty="0"/>
              <a:t>Conference Presentation</a:t>
            </a:r>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15" name="Text Placeholder 14">
            <a:extLst>
              <a:ext uri="{FF2B5EF4-FFF2-40B4-BE49-F238E27FC236}">
                <a16:creationId xmlns:a16="http://schemas.microsoft.com/office/drawing/2014/main" id="{09C0924B-E154-4A9E-830A-0CED0F96BA6D}"/>
              </a:ext>
            </a:extLst>
          </p:cNvPr>
          <p:cNvSpPr>
            <a:spLocks noGrp="1"/>
          </p:cNvSpPr>
          <p:nvPr>
            <p:ph type="body" sz="quarter" idx="17" hasCustomPrompt="1"/>
          </p:nvPr>
        </p:nvSpPr>
        <p:spPr>
          <a:xfrm>
            <a:off x="171234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id="{09FC371A-791E-4A18-A05F-62DAAB144FE0}"/>
              </a:ext>
            </a:extLst>
          </p:cNvPr>
          <p:cNvSpPr>
            <a:spLocks noGrp="1"/>
          </p:cNvSpPr>
          <p:nvPr>
            <p:ph type="body" sz="quarter" idx="18" hasCustomPrompt="1"/>
          </p:nvPr>
        </p:nvSpPr>
        <p:spPr>
          <a:xfrm>
            <a:off x="250176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7370EA53-C218-4777-8992-DFE61FD94A52}"/>
              </a:ext>
            </a:extLst>
          </p:cNvPr>
          <p:cNvSpPr>
            <a:spLocks noGrp="1"/>
          </p:cNvSpPr>
          <p:nvPr>
            <p:ph type="body" sz="quarter" idx="19" hasCustomPrompt="1"/>
          </p:nvPr>
        </p:nvSpPr>
        <p:spPr>
          <a:xfrm>
            <a:off x="329117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id="{52263598-CA5C-4D32-8005-69A3003C53F0}"/>
              </a:ext>
            </a:extLst>
          </p:cNvPr>
          <p:cNvSpPr>
            <a:spLocks noGrp="1"/>
          </p:cNvSpPr>
          <p:nvPr>
            <p:ph type="body" sz="quarter" idx="20" hasCustomPrompt="1"/>
          </p:nvPr>
        </p:nvSpPr>
        <p:spPr>
          <a:xfrm>
            <a:off x="408059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9" name="Text Placeholder 14">
            <a:extLst>
              <a:ext uri="{FF2B5EF4-FFF2-40B4-BE49-F238E27FC236}">
                <a16:creationId xmlns:a16="http://schemas.microsoft.com/office/drawing/2014/main" id="{04255F76-4757-4D5C-80D7-A3307CEBC13D}"/>
              </a:ext>
            </a:extLst>
          </p:cNvPr>
          <p:cNvSpPr>
            <a:spLocks noGrp="1"/>
          </p:cNvSpPr>
          <p:nvPr>
            <p:ph type="body" sz="quarter" idx="21" hasCustomPrompt="1"/>
          </p:nvPr>
        </p:nvSpPr>
        <p:spPr>
          <a:xfrm>
            <a:off x="4810807" y="3093970"/>
            <a:ext cx="61531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0" name="Text Placeholder 14">
            <a:extLst>
              <a:ext uri="{FF2B5EF4-FFF2-40B4-BE49-F238E27FC236}">
                <a16:creationId xmlns:a16="http://schemas.microsoft.com/office/drawing/2014/main" id="{6948AE7E-55CC-4F22-9239-099E8E8EF216}"/>
              </a:ext>
            </a:extLst>
          </p:cNvPr>
          <p:cNvSpPr>
            <a:spLocks noGrp="1"/>
          </p:cNvSpPr>
          <p:nvPr>
            <p:ph type="body" sz="quarter" idx="22" hasCustomPrompt="1"/>
          </p:nvPr>
        </p:nvSpPr>
        <p:spPr>
          <a:xfrm>
            <a:off x="565942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D91E6446-232F-4870-8335-C708DDB3E7B0}"/>
              </a:ext>
            </a:extLst>
          </p:cNvPr>
          <p:cNvSpPr>
            <a:spLocks noGrp="1"/>
          </p:cNvSpPr>
          <p:nvPr>
            <p:ph type="body" sz="quarter" idx="23" hasCustomPrompt="1"/>
          </p:nvPr>
        </p:nvSpPr>
        <p:spPr>
          <a:xfrm>
            <a:off x="644883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6A3A8254-B2DC-4C36-8E81-397E7CB3EC04}"/>
              </a:ext>
            </a:extLst>
          </p:cNvPr>
          <p:cNvSpPr>
            <a:spLocks noGrp="1"/>
          </p:cNvSpPr>
          <p:nvPr>
            <p:ph type="body" sz="quarter" idx="24" hasCustomPrompt="1"/>
          </p:nvPr>
        </p:nvSpPr>
        <p:spPr>
          <a:xfrm>
            <a:off x="723825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id="{048C7215-4A75-4BF9-96EC-BEA9AA1239CC}"/>
              </a:ext>
            </a:extLst>
          </p:cNvPr>
          <p:cNvSpPr>
            <a:spLocks noGrp="1"/>
          </p:cNvSpPr>
          <p:nvPr>
            <p:ph type="body" sz="quarter" idx="25" hasCustomPrompt="1"/>
          </p:nvPr>
        </p:nvSpPr>
        <p:spPr>
          <a:xfrm>
            <a:off x="802766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C2FA34D0-4280-4201-9E40-5FE0D81D7DCC}"/>
              </a:ext>
            </a:extLst>
          </p:cNvPr>
          <p:cNvSpPr>
            <a:spLocks noGrp="1"/>
          </p:cNvSpPr>
          <p:nvPr>
            <p:ph type="body" sz="quarter" idx="26" hasCustomPrompt="1"/>
          </p:nvPr>
        </p:nvSpPr>
        <p:spPr>
          <a:xfrm>
            <a:off x="881708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BD0D6DFA-0AE8-42A3-ADA8-785B98B99E41}"/>
              </a:ext>
            </a:extLst>
          </p:cNvPr>
          <p:cNvSpPr>
            <a:spLocks noGrp="1"/>
          </p:cNvSpPr>
          <p:nvPr>
            <p:ph type="body" sz="quarter" idx="27" hasCustomPrompt="1"/>
          </p:nvPr>
        </p:nvSpPr>
        <p:spPr>
          <a:xfrm>
            <a:off x="960649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6" name="Text Placeholder 14">
            <a:extLst>
              <a:ext uri="{FF2B5EF4-FFF2-40B4-BE49-F238E27FC236}">
                <a16:creationId xmlns:a16="http://schemas.microsoft.com/office/drawing/2014/main" id="{7E475D18-842D-4508-9049-99A36DA3895D}"/>
              </a:ext>
            </a:extLst>
          </p:cNvPr>
          <p:cNvSpPr>
            <a:spLocks noGrp="1"/>
          </p:cNvSpPr>
          <p:nvPr>
            <p:ph type="body" sz="quarter" idx="28" hasCustomPrompt="1"/>
          </p:nvPr>
        </p:nvSpPr>
        <p:spPr>
          <a:xfrm>
            <a:off x="10395907"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7" name="Text Placeholder 14">
            <a:extLst>
              <a:ext uri="{FF2B5EF4-FFF2-40B4-BE49-F238E27FC236}">
                <a16:creationId xmlns:a16="http://schemas.microsoft.com/office/drawing/2014/main" id="{F7A2B249-C1B4-4F5F-9C74-B3763CCFC8D5}"/>
              </a:ext>
            </a:extLst>
          </p:cNvPr>
          <p:cNvSpPr>
            <a:spLocks noGrp="1"/>
          </p:cNvSpPr>
          <p:nvPr>
            <p:ph type="body" sz="quarter" idx="29" hasCustomPrompt="1"/>
          </p:nvPr>
        </p:nvSpPr>
        <p:spPr>
          <a:xfrm>
            <a:off x="171234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8" name="Text Placeholder 14">
            <a:extLst>
              <a:ext uri="{FF2B5EF4-FFF2-40B4-BE49-F238E27FC236}">
                <a16:creationId xmlns:a16="http://schemas.microsoft.com/office/drawing/2014/main" id="{64240E02-7397-4BFB-923B-4E4A96C7C81B}"/>
              </a:ext>
            </a:extLst>
          </p:cNvPr>
          <p:cNvSpPr>
            <a:spLocks noGrp="1"/>
          </p:cNvSpPr>
          <p:nvPr>
            <p:ph type="body" sz="quarter" idx="30" hasCustomPrompt="1"/>
          </p:nvPr>
        </p:nvSpPr>
        <p:spPr>
          <a:xfrm>
            <a:off x="250176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9" name="Text Placeholder 14">
            <a:extLst>
              <a:ext uri="{FF2B5EF4-FFF2-40B4-BE49-F238E27FC236}">
                <a16:creationId xmlns:a16="http://schemas.microsoft.com/office/drawing/2014/main" id="{41400094-84D6-4303-BA4B-0E0D1FF018E1}"/>
              </a:ext>
            </a:extLst>
          </p:cNvPr>
          <p:cNvSpPr>
            <a:spLocks noGrp="1"/>
          </p:cNvSpPr>
          <p:nvPr>
            <p:ph type="body" sz="quarter" idx="31" hasCustomPrompt="1"/>
          </p:nvPr>
        </p:nvSpPr>
        <p:spPr>
          <a:xfrm>
            <a:off x="329117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0" name="Text Placeholder 14">
            <a:extLst>
              <a:ext uri="{FF2B5EF4-FFF2-40B4-BE49-F238E27FC236}">
                <a16:creationId xmlns:a16="http://schemas.microsoft.com/office/drawing/2014/main" id="{AAF6E8A4-DDDD-49A1-B1C9-3574B58A83D0}"/>
              </a:ext>
            </a:extLst>
          </p:cNvPr>
          <p:cNvSpPr>
            <a:spLocks noGrp="1"/>
          </p:cNvSpPr>
          <p:nvPr>
            <p:ph type="body" sz="quarter" idx="32" hasCustomPrompt="1"/>
          </p:nvPr>
        </p:nvSpPr>
        <p:spPr>
          <a:xfrm>
            <a:off x="408059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1" name="Text Placeholder 14">
            <a:extLst>
              <a:ext uri="{FF2B5EF4-FFF2-40B4-BE49-F238E27FC236}">
                <a16:creationId xmlns:a16="http://schemas.microsoft.com/office/drawing/2014/main" id="{D9AB8D6A-C296-4468-9A7D-7F46B36429A0}"/>
              </a:ext>
            </a:extLst>
          </p:cNvPr>
          <p:cNvSpPr>
            <a:spLocks noGrp="1"/>
          </p:cNvSpPr>
          <p:nvPr>
            <p:ph type="body" sz="quarter" idx="33" hasCustomPrompt="1"/>
          </p:nvPr>
        </p:nvSpPr>
        <p:spPr>
          <a:xfrm>
            <a:off x="4810807" y="4795797"/>
            <a:ext cx="61531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2" name="Text Placeholder 14">
            <a:extLst>
              <a:ext uri="{FF2B5EF4-FFF2-40B4-BE49-F238E27FC236}">
                <a16:creationId xmlns:a16="http://schemas.microsoft.com/office/drawing/2014/main" id="{D17C8109-2F1A-4248-BE14-FE5D4AE1E356}"/>
              </a:ext>
            </a:extLst>
          </p:cNvPr>
          <p:cNvSpPr>
            <a:spLocks noGrp="1"/>
          </p:cNvSpPr>
          <p:nvPr>
            <p:ph type="body" sz="quarter" idx="34" hasCustomPrompt="1"/>
          </p:nvPr>
        </p:nvSpPr>
        <p:spPr>
          <a:xfrm>
            <a:off x="565942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3" name="Text Placeholder 14">
            <a:extLst>
              <a:ext uri="{FF2B5EF4-FFF2-40B4-BE49-F238E27FC236}">
                <a16:creationId xmlns:a16="http://schemas.microsoft.com/office/drawing/2014/main" id="{5735C006-B8AC-427F-A337-4F607EB5431F}"/>
              </a:ext>
            </a:extLst>
          </p:cNvPr>
          <p:cNvSpPr>
            <a:spLocks noGrp="1"/>
          </p:cNvSpPr>
          <p:nvPr>
            <p:ph type="body" sz="quarter" idx="35" hasCustomPrompt="1"/>
          </p:nvPr>
        </p:nvSpPr>
        <p:spPr>
          <a:xfrm>
            <a:off x="644883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4" name="Text Placeholder 14">
            <a:extLst>
              <a:ext uri="{FF2B5EF4-FFF2-40B4-BE49-F238E27FC236}">
                <a16:creationId xmlns:a16="http://schemas.microsoft.com/office/drawing/2014/main" id="{B62C7805-F615-4B77-89DD-63F1F946E781}"/>
              </a:ext>
            </a:extLst>
          </p:cNvPr>
          <p:cNvSpPr>
            <a:spLocks noGrp="1"/>
          </p:cNvSpPr>
          <p:nvPr>
            <p:ph type="body" sz="quarter" idx="36" hasCustomPrompt="1"/>
          </p:nvPr>
        </p:nvSpPr>
        <p:spPr>
          <a:xfrm>
            <a:off x="723825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5" name="Text Placeholder 14">
            <a:extLst>
              <a:ext uri="{FF2B5EF4-FFF2-40B4-BE49-F238E27FC236}">
                <a16:creationId xmlns:a16="http://schemas.microsoft.com/office/drawing/2014/main" id="{7B0BABA0-0326-410E-AECF-0D41365DD47C}"/>
              </a:ext>
            </a:extLst>
          </p:cNvPr>
          <p:cNvSpPr>
            <a:spLocks noGrp="1"/>
          </p:cNvSpPr>
          <p:nvPr>
            <p:ph type="body" sz="quarter" idx="37" hasCustomPrompt="1"/>
          </p:nvPr>
        </p:nvSpPr>
        <p:spPr>
          <a:xfrm>
            <a:off x="802766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6" name="Text Placeholder 14">
            <a:extLst>
              <a:ext uri="{FF2B5EF4-FFF2-40B4-BE49-F238E27FC236}">
                <a16:creationId xmlns:a16="http://schemas.microsoft.com/office/drawing/2014/main" id="{9E4FCBEC-4348-4D10-B139-FD526C86B178}"/>
              </a:ext>
            </a:extLst>
          </p:cNvPr>
          <p:cNvSpPr>
            <a:spLocks noGrp="1"/>
          </p:cNvSpPr>
          <p:nvPr>
            <p:ph type="body" sz="quarter" idx="38" hasCustomPrompt="1"/>
          </p:nvPr>
        </p:nvSpPr>
        <p:spPr>
          <a:xfrm>
            <a:off x="881708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id="{DA4FA8D2-F1E5-4A88-855F-84D521DB7046}"/>
              </a:ext>
            </a:extLst>
          </p:cNvPr>
          <p:cNvSpPr>
            <a:spLocks noGrp="1"/>
          </p:cNvSpPr>
          <p:nvPr>
            <p:ph type="body" sz="quarter" idx="39" hasCustomPrompt="1"/>
          </p:nvPr>
        </p:nvSpPr>
        <p:spPr>
          <a:xfrm>
            <a:off x="960649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id="{7E27FFDC-7B67-4C2F-8712-C7961E6E9A91}"/>
              </a:ext>
            </a:extLst>
          </p:cNvPr>
          <p:cNvSpPr>
            <a:spLocks noGrp="1"/>
          </p:cNvSpPr>
          <p:nvPr>
            <p:ph type="body" sz="quarter" idx="40" hasCustomPrompt="1"/>
          </p:nvPr>
        </p:nvSpPr>
        <p:spPr>
          <a:xfrm>
            <a:off x="10395907"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51" name="Text Placeholder 14">
            <a:extLst>
              <a:ext uri="{FF2B5EF4-FFF2-40B4-BE49-F238E27FC236}">
                <a16:creationId xmlns:a16="http://schemas.microsoft.com/office/drawing/2014/main" id="{B098AA04-538E-4D0B-BC5E-3C79B451D15C}"/>
              </a:ext>
            </a:extLst>
          </p:cNvPr>
          <p:cNvSpPr>
            <a:spLocks noGrp="1"/>
          </p:cNvSpPr>
          <p:nvPr>
            <p:ph type="body" sz="quarter" idx="41" hasCustomPrompt="1"/>
          </p:nvPr>
        </p:nvSpPr>
        <p:spPr>
          <a:xfrm>
            <a:off x="696804" y="2672211"/>
            <a:ext cx="1021001" cy="501726"/>
          </a:xfrm>
          <a:prstGeom prst="rect">
            <a:avLst/>
          </a:prstGeom>
        </p:spPr>
        <p:txBody>
          <a:bodyPr anchor="ctr"/>
          <a:lstStyle>
            <a:lvl1pPr marL="0" indent="0" algn="ctr">
              <a:buNone/>
              <a:defRPr sz="2000" cap="all" spc="100" baseline="0">
                <a:solidFill>
                  <a:schemeClr val="accent5">
                    <a:lumMod val="50000"/>
                  </a:schemeClr>
                </a:solidFill>
                <a:latin typeface="+mj-lt"/>
              </a:defRPr>
            </a:lvl1pPr>
          </a:lstStyle>
          <a:p>
            <a:pPr lvl="0"/>
            <a:r>
              <a:rPr lang="en-US"/>
              <a:t>Add year</a:t>
            </a:r>
          </a:p>
        </p:txBody>
      </p:sp>
      <p:sp>
        <p:nvSpPr>
          <p:cNvPr id="52" name="Text Placeholder 14">
            <a:extLst>
              <a:ext uri="{FF2B5EF4-FFF2-40B4-BE49-F238E27FC236}">
                <a16:creationId xmlns:a16="http://schemas.microsoft.com/office/drawing/2014/main" id="{80992CBE-A6F0-4FF1-8F4F-84B050480AD2}"/>
              </a:ext>
            </a:extLst>
          </p:cNvPr>
          <p:cNvSpPr>
            <a:spLocks noGrp="1"/>
          </p:cNvSpPr>
          <p:nvPr>
            <p:ph type="body" sz="quarter" idx="42" hasCustomPrompt="1"/>
          </p:nvPr>
        </p:nvSpPr>
        <p:spPr>
          <a:xfrm>
            <a:off x="696804" y="4361409"/>
            <a:ext cx="1021001" cy="501726"/>
          </a:xfrm>
          <a:prstGeom prst="rect">
            <a:avLst/>
          </a:prstGeom>
        </p:spPr>
        <p:txBody>
          <a:bodyPr anchor="ctr"/>
          <a:lstStyle>
            <a:lvl1pPr marL="0" indent="0" algn="ctr">
              <a:buNone/>
              <a:defRPr sz="2000" cap="all" spc="100" baseline="0">
                <a:solidFill>
                  <a:schemeClr val="accent5">
                    <a:lumMod val="50000"/>
                  </a:schemeClr>
                </a:solidFill>
                <a:latin typeface="+mj-lt"/>
              </a:defRPr>
            </a:lvl1pPr>
          </a:lstStyle>
          <a:p>
            <a:pPr lvl="0"/>
            <a:r>
              <a:rPr lang="en-US"/>
              <a:t>Add year</a:t>
            </a:r>
          </a:p>
        </p:txBody>
      </p:sp>
      <p:sp>
        <p:nvSpPr>
          <p:cNvPr id="53" name="Text Placeholder 14">
            <a:extLst>
              <a:ext uri="{FF2B5EF4-FFF2-40B4-BE49-F238E27FC236}">
                <a16:creationId xmlns:a16="http://schemas.microsoft.com/office/drawing/2014/main" id="{738B60B3-540F-4900-A4BB-0B521A1F75C1}"/>
              </a:ext>
            </a:extLst>
          </p:cNvPr>
          <p:cNvSpPr>
            <a:spLocks noGrp="1"/>
          </p:cNvSpPr>
          <p:nvPr>
            <p:ph type="body" sz="quarter" idx="43" hasCustomPrompt="1"/>
          </p:nvPr>
        </p:nvSpPr>
        <p:spPr>
          <a:xfrm>
            <a:off x="2029367" y="206720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4" name="Text Placeholder 14">
            <a:extLst>
              <a:ext uri="{FF2B5EF4-FFF2-40B4-BE49-F238E27FC236}">
                <a16:creationId xmlns:a16="http://schemas.microsoft.com/office/drawing/2014/main" id="{FD7D7797-7938-4D6E-B5A4-21536E2021EF}"/>
              </a:ext>
            </a:extLst>
          </p:cNvPr>
          <p:cNvSpPr>
            <a:spLocks noGrp="1"/>
          </p:cNvSpPr>
          <p:nvPr>
            <p:ph type="body" sz="quarter" idx="44" hasCustomPrompt="1"/>
          </p:nvPr>
        </p:nvSpPr>
        <p:spPr>
          <a:xfrm>
            <a:off x="4397612" y="206720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5" name="Text Placeholder 14">
            <a:extLst>
              <a:ext uri="{FF2B5EF4-FFF2-40B4-BE49-F238E27FC236}">
                <a16:creationId xmlns:a16="http://schemas.microsoft.com/office/drawing/2014/main" id="{F7B339B7-1A20-4B38-8EAE-3C98E757DA31}"/>
              </a:ext>
            </a:extLst>
          </p:cNvPr>
          <p:cNvSpPr>
            <a:spLocks noGrp="1"/>
          </p:cNvSpPr>
          <p:nvPr>
            <p:ph type="body" sz="quarter" idx="45" hasCustomPrompt="1"/>
          </p:nvPr>
        </p:nvSpPr>
        <p:spPr>
          <a:xfrm>
            <a:off x="8344687" y="206720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6" name="Text Placeholder 14">
            <a:extLst>
              <a:ext uri="{FF2B5EF4-FFF2-40B4-BE49-F238E27FC236}">
                <a16:creationId xmlns:a16="http://schemas.microsoft.com/office/drawing/2014/main" id="{3D0B1401-F4EC-4750-A2AA-34CD72504AC2}"/>
              </a:ext>
            </a:extLst>
          </p:cNvPr>
          <p:cNvSpPr>
            <a:spLocks noGrp="1"/>
          </p:cNvSpPr>
          <p:nvPr>
            <p:ph type="body" sz="quarter" idx="46" hasCustomPrompt="1"/>
          </p:nvPr>
        </p:nvSpPr>
        <p:spPr>
          <a:xfrm>
            <a:off x="2029367" y="386978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7" name="Text Placeholder 14">
            <a:extLst>
              <a:ext uri="{FF2B5EF4-FFF2-40B4-BE49-F238E27FC236}">
                <a16:creationId xmlns:a16="http://schemas.microsoft.com/office/drawing/2014/main" id="{25C7DA61-BA93-48EE-BB6E-9E5D96271ACE}"/>
              </a:ext>
            </a:extLst>
          </p:cNvPr>
          <p:cNvSpPr>
            <a:spLocks noGrp="1"/>
          </p:cNvSpPr>
          <p:nvPr>
            <p:ph type="body" sz="quarter" idx="47" hasCustomPrompt="1"/>
          </p:nvPr>
        </p:nvSpPr>
        <p:spPr>
          <a:xfrm>
            <a:off x="5976442" y="3869787"/>
            <a:ext cx="1440088" cy="408780"/>
          </a:xfrm>
          <a:prstGeom prst="rect">
            <a:avLst/>
          </a:prstGeom>
        </p:spPr>
        <p:txBody>
          <a:bodyPr anchor="b"/>
          <a:lstStyle>
            <a:lvl1pPr marL="0" indent="0" algn="ctr">
              <a:lnSpc>
                <a:spcPct val="100000"/>
              </a:lnSpc>
              <a:spcBef>
                <a:spcPts val="0"/>
              </a:spcBef>
              <a:buNone/>
              <a:defRPr sz="1400" b="1" cap="none" spc="100" baseline="0">
                <a:solidFill>
                  <a:schemeClr val="accent6"/>
                </a:solidFill>
                <a:latin typeface="+mn-lt"/>
              </a:defRPr>
            </a:lvl1pPr>
          </a:lstStyle>
          <a:p>
            <a:pPr lvl="0"/>
            <a:r>
              <a:rPr lang="en-US"/>
              <a:t>Click to add text</a:t>
            </a:r>
          </a:p>
        </p:txBody>
      </p:sp>
      <p:sp>
        <p:nvSpPr>
          <p:cNvPr id="58" name="Text Placeholder 14">
            <a:extLst>
              <a:ext uri="{FF2B5EF4-FFF2-40B4-BE49-F238E27FC236}">
                <a16:creationId xmlns:a16="http://schemas.microsoft.com/office/drawing/2014/main" id="{6B7F232D-8C58-4A29-8A95-52E6B74C0533}"/>
              </a:ext>
            </a:extLst>
          </p:cNvPr>
          <p:cNvSpPr>
            <a:spLocks noGrp="1"/>
          </p:cNvSpPr>
          <p:nvPr>
            <p:ph type="body" sz="quarter" idx="48" hasCustomPrompt="1"/>
          </p:nvPr>
        </p:nvSpPr>
        <p:spPr>
          <a:xfrm>
            <a:off x="9923517" y="386978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cxnSp>
        <p:nvCxnSpPr>
          <p:cNvPr id="102" name="Straight Connector 101">
            <a:extLst>
              <a:ext uri="{FF2B5EF4-FFF2-40B4-BE49-F238E27FC236}">
                <a16:creationId xmlns:a16="http://schemas.microsoft.com/office/drawing/2014/main" id="{F2334811-4848-4246-ACD8-273541203B2A}"/>
              </a:ext>
            </a:extLst>
          </p:cNvPr>
          <p:cNvCxnSpPr>
            <a:cxnSpLocks/>
          </p:cNvCxnSpPr>
          <p:nvPr userDrawn="1"/>
        </p:nvCxnSpPr>
        <p:spPr>
          <a:xfrm>
            <a:off x="0" y="755452"/>
            <a:ext cx="980936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5E76D73-D506-4E6B-A789-AB87E732AD08}"/>
              </a:ext>
            </a:extLst>
          </p:cNvPr>
          <p:cNvSpPr>
            <a:spLocks noGrp="1"/>
          </p:cNvSpPr>
          <p:nvPr>
            <p:ph type="title"/>
          </p:nvPr>
        </p:nvSpPr>
        <p:spPr>
          <a:xfrm>
            <a:off x="9410418" y="100579"/>
            <a:ext cx="1943381" cy="1268811"/>
          </a:xfrm>
          <a:prstGeom prst="rect">
            <a:avLst/>
          </a:prstGeom>
        </p:spPr>
        <p:txBody>
          <a:bodyPr anchor="ctr"/>
          <a:lstStyle>
            <a:lvl1pPr algn="r">
              <a:lnSpc>
                <a:spcPct val="125000"/>
              </a:lnSpc>
              <a:defRPr lang="en-US" sz="2400" spc="100" baseline="0">
                <a:solidFill>
                  <a:schemeClr val="accent1"/>
                </a:solidFill>
                <a:ea typeface="+mn-ea"/>
                <a:cs typeface="+mn-cs"/>
              </a:defRPr>
            </a:lvl1pPr>
          </a:lstStyle>
          <a:p>
            <a:pPr marL="0" lvl="0" indent="0" algn="r">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927700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ey Takeaway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A3D8856B-7A24-4C55-9910-ED81BFA0A027}"/>
              </a:ext>
            </a:extLst>
          </p:cNvPr>
          <p:cNvSpPr>
            <a:spLocks noGrp="1"/>
          </p:cNvSpPr>
          <p:nvPr>
            <p:ph type="pic" sz="quarter" idx="17" hasCustomPrompt="1"/>
          </p:nvPr>
        </p:nvSpPr>
        <p:spPr>
          <a:xfrm>
            <a:off x="0" y="0"/>
            <a:ext cx="6096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9" name="Content Placeholder 15">
            <a:extLst>
              <a:ext uri="{FF2B5EF4-FFF2-40B4-BE49-F238E27FC236}">
                <a16:creationId xmlns:a16="http://schemas.microsoft.com/office/drawing/2014/main" id="{3B3118EB-9968-4E6E-B2B6-A76765DCFA49}"/>
              </a:ext>
            </a:extLst>
          </p:cNvPr>
          <p:cNvSpPr>
            <a:spLocks noGrp="1"/>
          </p:cNvSpPr>
          <p:nvPr>
            <p:ph sz="quarter" idx="16" hasCustomPrompt="1"/>
          </p:nvPr>
        </p:nvSpPr>
        <p:spPr>
          <a:xfrm>
            <a:off x="7101509" y="2431279"/>
            <a:ext cx="4288971" cy="3055121"/>
          </a:xfrm>
          <a:prstGeom prst="rect">
            <a:avLst/>
          </a:prstGeom>
        </p:spPr>
        <p:txBody>
          <a:bodyPr/>
          <a:lstStyle>
            <a:lvl1pPr marL="0" indent="0">
              <a:lnSpc>
                <a:spcPct val="150000"/>
              </a:lnSpc>
              <a:spcBef>
                <a:spcPts val="0"/>
              </a:spcBef>
              <a:spcAft>
                <a:spcPts val="1200"/>
              </a:spcAft>
              <a:buNone/>
              <a:defRPr sz="1400" spc="100" baseline="0">
                <a:solidFill>
                  <a:schemeClr val="accent1"/>
                </a:solidFill>
              </a:defRPr>
            </a:lvl1pPr>
          </a:lstStyle>
          <a:p>
            <a:pPr lvl="0"/>
            <a:r>
              <a:rPr lang="en-US"/>
              <a:t>Click to add text</a:t>
            </a:r>
          </a:p>
        </p:txBody>
      </p:sp>
      <p:sp>
        <p:nvSpPr>
          <p:cNvPr id="10" name="Footer Placeholder 4">
            <a:extLst>
              <a:ext uri="{FF2B5EF4-FFF2-40B4-BE49-F238E27FC236}">
                <a16:creationId xmlns:a16="http://schemas.microsoft.com/office/drawing/2014/main" id="{3ABAA64D-DEC0-453B-A9D7-7183AF0CEF2F}"/>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dirty="0"/>
              <a:t>Conference Presentation</a:t>
            </a:r>
          </a:p>
        </p:txBody>
      </p:sp>
      <p:sp>
        <p:nvSpPr>
          <p:cNvPr id="11" name="Slide Number Placeholder 5">
            <a:extLst>
              <a:ext uri="{FF2B5EF4-FFF2-40B4-BE49-F238E27FC236}">
                <a16:creationId xmlns:a16="http://schemas.microsoft.com/office/drawing/2014/main" id="{F74F7F62-A2D6-471E-83D8-44BA2699C00F}"/>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cxnSp>
        <p:nvCxnSpPr>
          <p:cNvPr id="12" name="Straight Connector 11">
            <a:extLst>
              <a:ext uri="{FF2B5EF4-FFF2-40B4-BE49-F238E27FC236}">
                <a16:creationId xmlns:a16="http://schemas.microsoft.com/office/drawing/2014/main" id="{CF88F189-31A8-4BA7-80D9-4A40A4E2B87D}"/>
              </a:ext>
              <a:ext uri="{C183D7F6-B498-43B3-948B-1728B52AA6E4}">
                <adec:decorative xmlns:adec="http://schemas.microsoft.com/office/drawing/2017/decorative" val="1"/>
              </a:ext>
            </a:extLst>
          </p:cNvPr>
          <p:cNvCxnSpPr>
            <a:cxnSpLocks/>
          </p:cNvCxnSpPr>
          <p:nvPr userDrawn="1"/>
        </p:nvCxnSpPr>
        <p:spPr>
          <a:xfrm>
            <a:off x="6834820" y="-3976"/>
            <a:ext cx="0" cy="215934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4EE86B4-3F11-45CB-96F9-7D1AB761A588}"/>
              </a:ext>
            </a:extLst>
          </p:cNvPr>
          <p:cNvSpPr>
            <a:spLocks noGrp="1"/>
          </p:cNvSpPr>
          <p:nvPr>
            <p:ph type="title"/>
          </p:nvPr>
        </p:nvSpPr>
        <p:spPr>
          <a:xfrm>
            <a:off x="7101506" y="1761891"/>
            <a:ext cx="4288971" cy="532862"/>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3662730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ps for Businesses">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60ED5431-1075-4889-87EB-D79FFE50960B}"/>
              </a:ext>
            </a:extLst>
          </p:cNvPr>
          <p:cNvSpPr>
            <a:spLocks noGrp="1"/>
          </p:cNvSpPr>
          <p:nvPr>
            <p:ph type="pic" sz="quarter" idx="13" hasCustomPrompt="1"/>
          </p:nvPr>
        </p:nvSpPr>
        <p:spPr>
          <a:xfrm>
            <a:off x="0" y="2804630"/>
            <a:ext cx="12192000" cy="4062247"/>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accent1"/>
                </a:solidFill>
              </a:defRPr>
            </a:lvl1pPr>
          </a:lstStyle>
          <a:p>
            <a:r>
              <a:rPr lang="en-US" dirty="0"/>
              <a:t>8/05/20XX</a:t>
            </a:r>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lvl1pPr>
              <a:defRPr>
                <a:solidFill>
                  <a:schemeClr val="accent1"/>
                </a:solidFill>
              </a:defRPr>
            </a:lvl1pPr>
          </a:lstStyle>
          <a:p>
            <a:r>
              <a:rPr lang="en-US" dirty="0"/>
              <a:t>Conference Presentation</a:t>
            </a:r>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lvl1pPr>
              <a:defRPr>
                <a:solidFill>
                  <a:schemeClr val="bg1"/>
                </a:solidFill>
              </a:defRPr>
            </a:lvl1pPr>
          </a:lstStyle>
          <a:p>
            <a:fld id="{18D65601-5AE2-46FC-B138-694DDD2B510D}" type="slidenum">
              <a:rPr lang="en-US" smtClean="0"/>
              <a:pPr/>
              <a:t>‹#›</a:t>
            </a:fld>
            <a:endParaRPr lang="en-US" dirty="0"/>
          </a:p>
        </p:txBody>
      </p:sp>
      <p:sp>
        <p:nvSpPr>
          <p:cNvPr id="10" name="Content Placeholder 15">
            <a:extLst>
              <a:ext uri="{FF2B5EF4-FFF2-40B4-BE49-F238E27FC236}">
                <a16:creationId xmlns:a16="http://schemas.microsoft.com/office/drawing/2014/main" id="{E7CC669C-5E68-40A8-8F59-E044A32F4B3F}"/>
              </a:ext>
            </a:extLst>
          </p:cNvPr>
          <p:cNvSpPr>
            <a:spLocks noGrp="1"/>
          </p:cNvSpPr>
          <p:nvPr>
            <p:ph sz="quarter" idx="15" hasCustomPrompt="1"/>
          </p:nvPr>
        </p:nvSpPr>
        <p:spPr>
          <a:xfrm>
            <a:off x="5109845" y="999340"/>
            <a:ext cx="5578870" cy="1408770"/>
          </a:xfrm>
          <a:prstGeom prst="rect">
            <a:avLst/>
          </a:prstGeom>
        </p:spPr>
        <p:txBody>
          <a:bodyPr anchor="ctr"/>
          <a:lstStyle>
            <a:lvl1pPr marL="0" indent="0">
              <a:lnSpc>
                <a:spcPct val="150000"/>
              </a:lnSpc>
              <a:spcBef>
                <a:spcPts val="0"/>
              </a:spcBef>
              <a:spcAft>
                <a:spcPts val="0"/>
              </a:spcAft>
              <a:buNone/>
              <a:defRPr sz="1400" spc="100" baseline="0"/>
            </a:lvl1pPr>
          </a:lstStyle>
          <a:p>
            <a:pPr lvl="0"/>
            <a:r>
              <a:rPr lang="en-US"/>
              <a:t>Click to add text</a:t>
            </a:r>
          </a:p>
        </p:txBody>
      </p:sp>
      <p:cxnSp>
        <p:nvCxnSpPr>
          <p:cNvPr id="8" name="Straight Connector 7">
            <a:extLst>
              <a:ext uri="{FF2B5EF4-FFF2-40B4-BE49-F238E27FC236}">
                <a16:creationId xmlns:a16="http://schemas.microsoft.com/office/drawing/2014/main" id="{93EEC13B-7926-4108-B0C5-F3A2A5AE6991}"/>
              </a:ext>
              <a:ext uri="{C183D7F6-B498-43B3-948B-1728B52AA6E4}">
                <adec:decorative xmlns:adec="http://schemas.microsoft.com/office/drawing/2017/decorative" val="1"/>
              </a:ext>
            </a:extLst>
          </p:cNvPr>
          <p:cNvCxnSpPr>
            <a:cxnSpLocks/>
          </p:cNvCxnSpPr>
          <p:nvPr userDrawn="1"/>
        </p:nvCxnSpPr>
        <p:spPr>
          <a:xfrm>
            <a:off x="0" y="1689250"/>
            <a:ext cx="160637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546480-8B8D-4EF8-8C6A-DFFAC2755AC3}"/>
              </a:ext>
            </a:extLst>
          </p:cNvPr>
          <p:cNvSpPr>
            <a:spLocks noGrp="1"/>
          </p:cNvSpPr>
          <p:nvPr>
            <p:ph type="title"/>
          </p:nvPr>
        </p:nvSpPr>
        <p:spPr>
          <a:xfrm>
            <a:off x="1871559" y="1352736"/>
            <a:ext cx="3037792" cy="657883"/>
          </a:xfrm>
          <a:prstGeom prst="rect">
            <a:avLst/>
          </a:prstGeom>
        </p:spPr>
        <p:txBody>
          <a:bodyPr anchor="ctr"/>
          <a:lstStyle>
            <a:lvl1pPr algn="l">
              <a:lnSpc>
                <a:spcPct val="100000"/>
              </a:lnSpc>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2327896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all to Action">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5B931B-7725-4C86-A82C-07F42F447C95}"/>
              </a:ext>
              <a:ext uri="{C183D7F6-B498-43B3-948B-1728B52AA6E4}">
                <adec:decorative xmlns:adec="http://schemas.microsoft.com/office/drawing/2017/decorative" val="1"/>
              </a:ext>
            </a:extLst>
          </p:cNvPr>
          <p:cNvSpPr/>
          <p:nvPr userDrawn="1"/>
        </p:nvSpPr>
        <p:spPr>
          <a:xfrm>
            <a:off x="5397500" y="2009775"/>
            <a:ext cx="6794499" cy="2838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116D3891-B2BA-4AE6-AAA7-560547F4B5E9}"/>
              </a:ext>
            </a:extLst>
          </p:cNvPr>
          <p:cNvSpPr>
            <a:spLocks noGrp="1"/>
          </p:cNvSpPr>
          <p:nvPr>
            <p:ph type="pic" sz="quarter" idx="13" hasCustomPrompt="1"/>
          </p:nvPr>
        </p:nvSpPr>
        <p:spPr>
          <a:xfrm>
            <a:off x="1" y="0"/>
            <a:ext cx="6311899" cy="6858000"/>
          </a:xfrm>
          <a:custGeom>
            <a:avLst/>
            <a:gdLst>
              <a:gd name="connsiteX0" fmla="*/ 0 w 6311899"/>
              <a:gd name="connsiteY0" fmla="*/ 0 h 6858000"/>
              <a:gd name="connsiteX1" fmla="*/ 6311899 w 6311899"/>
              <a:gd name="connsiteY1" fmla="*/ 0 h 6858000"/>
              <a:gd name="connsiteX2" fmla="*/ 6311899 w 6311899"/>
              <a:gd name="connsiteY2" fmla="*/ 2009775 h 6858000"/>
              <a:gd name="connsiteX3" fmla="*/ 5397499 w 6311899"/>
              <a:gd name="connsiteY3" fmla="*/ 2009775 h 6858000"/>
              <a:gd name="connsiteX4" fmla="*/ 5397499 w 6311899"/>
              <a:gd name="connsiteY4" fmla="*/ 4848225 h 6858000"/>
              <a:gd name="connsiteX5" fmla="*/ 6311899 w 6311899"/>
              <a:gd name="connsiteY5" fmla="*/ 4848225 h 6858000"/>
              <a:gd name="connsiteX6" fmla="*/ 6311899 w 6311899"/>
              <a:gd name="connsiteY6" fmla="*/ 6858000 h 6858000"/>
              <a:gd name="connsiteX7" fmla="*/ 0 w 63118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899" h="6858000">
                <a:moveTo>
                  <a:pt x="0" y="0"/>
                </a:moveTo>
                <a:lnTo>
                  <a:pt x="6311899" y="0"/>
                </a:lnTo>
                <a:lnTo>
                  <a:pt x="6311899" y="2009775"/>
                </a:lnTo>
                <a:lnTo>
                  <a:pt x="5397499" y="2009775"/>
                </a:lnTo>
                <a:lnTo>
                  <a:pt x="5397499" y="4848225"/>
                </a:lnTo>
                <a:lnTo>
                  <a:pt x="6311899" y="4848225"/>
                </a:lnTo>
                <a:lnTo>
                  <a:pt x="6311899" y="6858000"/>
                </a:lnTo>
                <a:lnTo>
                  <a:pt x="0" y="6858000"/>
                </a:lnTo>
                <a:close/>
              </a:path>
            </a:pathLst>
          </a:custGeom>
        </p:spPr>
        <p:txBody>
          <a:bodyPr wrap="square">
            <a:noAutofit/>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8" name="Footer Placeholder 4">
            <a:extLst>
              <a:ext uri="{FF2B5EF4-FFF2-40B4-BE49-F238E27FC236}">
                <a16:creationId xmlns:a16="http://schemas.microsoft.com/office/drawing/2014/main" id="{89831967-45C9-40AF-A955-56E9578BC685}"/>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dirty="0"/>
              <a:t>Conference Presentation</a:t>
            </a:r>
          </a:p>
        </p:txBody>
      </p:sp>
      <p:sp>
        <p:nvSpPr>
          <p:cNvPr id="9" name="Slide Number Placeholder 5">
            <a:extLst>
              <a:ext uri="{FF2B5EF4-FFF2-40B4-BE49-F238E27FC236}">
                <a16:creationId xmlns:a16="http://schemas.microsoft.com/office/drawing/2014/main" id="{56167DEC-7546-44F6-AD64-E71C2FF1CF41}"/>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11" name="Content Placeholder 15">
            <a:extLst>
              <a:ext uri="{FF2B5EF4-FFF2-40B4-BE49-F238E27FC236}">
                <a16:creationId xmlns:a16="http://schemas.microsoft.com/office/drawing/2014/main" id="{61241730-14B7-407E-9517-F4510520D03C}"/>
              </a:ext>
            </a:extLst>
          </p:cNvPr>
          <p:cNvSpPr>
            <a:spLocks noGrp="1"/>
          </p:cNvSpPr>
          <p:nvPr>
            <p:ph sz="quarter" idx="16" hasCustomPrompt="1"/>
          </p:nvPr>
        </p:nvSpPr>
        <p:spPr>
          <a:xfrm>
            <a:off x="6311900" y="3282850"/>
            <a:ext cx="5350010" cy="1030734"/>
          </a:xfrm>
          <a:prstGeom prst="rect">
            <a:avLst/>
          </a:prstGeom>
        </p:spPr>
        <p:txBody>
          <a:bodyPr/>
          <a:lstStyle>
            <a:lvl1pPr marL="0" indent="0">
              <a:lnSpc>
                <a:spcPct val="150000"/>
              </a:lnSpc>
              <a:spcBef>
                <a:spcPts val="0"/>
              </a:spcBef>
              <a:spcAft>
                <a:spcPts val="1200"/>
              </a:spcAft>
              <a:buNone/>
              <a:defRPr sz="1400" spc="100" baseline="0">
                <a:solidFill>
                  <a:schemeClr val="bg1"/>
                </a:solidFill>
              </a:defRPr>
            </a:lvl1pPr>
          </a:lstStyle>
          <a:p>
            <a:pPr lvl="0"/>
            <a:r>
              <a:rPr lang="en-US"/>
              <a:t>Click to add text</a:t>
            </a:r>
          </a:p>
        </p:txBody>
      </p:sp>
      <p:sp>
        <p:nvSpPr>
          <p:cNvPr id="2" name="Title 1">
            <a:extLst>
              <a:ext uri="{FF2B5EF4-FFF2-40B4-BE49-F238E27FC236}">
                <a16:creationId xmlns:a16="http://schemas.microsoft.com/office/drawing/2014/main" id="{2055B60F-1D5E-4B0C-8354-2E7AA187F6D5}"/>
              </a:ext>
            </a:extLst>
          </p:cNvPr>
          <p:cNvSpPr>
            <a:spLocks noGrp="1"/>
          </p:cNvSpPr>
          <p:nvPr>
            <p:ph type="title"/>
          </p:nvPr>
        </p:nvSpPr>
        <p:spPr>
          <a:xfrm>
            <a:off x="6311898" y="2471206"/>
            <a:ext cx="5350010" cy="867398"/>
          </a:xfrm>
          <a:prstGeom prst="rect">
            <a:avLst/>
          </a:prstGeom>
        </p:spPr>
        <p:txBody>
          <a:bodyPr anchor="ctr"/>
          <a:lstStyle>
            <a:lvl1pPr>
              <a:lnSpc>
                <a:spcPct val="100000"/>
              </a:lnSpc>
              <a:defRPr lang="en-US" sz="2400" spc="100" baseline="0">
                <a:solidFill>
                  <a:schemeClr val="bg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3291455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9C6F1ED5-824E-4C14-8D5E-5A0A26C54212}"/>
              </a:ext>
            </a:extLst>
          </p:cNvPr>
          <p:cNvSpPr>
            <a:spLocks noGrp="1"/>
          </p:cNvSpPr>
          <p:nvPr>
            <p:ph type="pic" sz="quarter" idx="17"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p>
            <a:r>
              <a:rPr lang="en-US" dirty="0"/>
              <a:t>Conference Presentation</a:t>
            </a:r>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9" name="Content Placeholder 15">
            <a:extLst>
              <a:ext uri="{FF2B5EF4-FFF2-40B4-BE49-F238E27FC236}">
                <a16:creationId xmlns:a16="http://schemas.microsoft.com/office/drawing/2014/main" id="{9F762423-7F4E-4A21-8F09-05418F82F9D7}"/>
              </a:ext>
            </a:extLst>
          </p:cNvPr>
          <p:cNvSpPr>
            <a:spLocks noGrp="1"/>
          </p:cNvSpPr>
          <p:nvPr>
            <p:ph sz="quarter" idx="16" hasCustomPrompt="1"/>
          </p:nvPr>
        </p:nvSpPr>
        <p:spPr>
          <a:xfrm>
            <a:off x="8078765" y="3267882"/>
            <a:ext cx="3193926" cy="2203224"/>
          </a:xfrm>
          <a:prstGeom prst="rect">
            <a:avLst/>
          </a:prstGeom>
        </p:spPr>
        <p:txBody>
          <a:bodyPr/>
          <a:lstStyle>
            <a:lvl1pPr marL="0" indent="0">
              <a:lnSpc>
                <a:spcPct val="125000"/>
              </a:lnSpc>
              <a:spcBef>
                <a:spcPts val="0"/>
              </a:spcBef>
              <a:spcAft>
                <a:spcPts val="1200"/>
              </a:spcAft>
              <a:buNone/>
              <a:defRPr sz="1400" spc="100" baseline="0">
                <a:solidFill>
                  <a:schemeClr val="accent1"/>
                </a:solidFill>
              </a:defRPr>
            </a:lvl1pPr>
          </a:lstStyle>
          <a:p>
            <a:pPr lvl="0"/>
            <a:r>
              <a:rPr lang="en-US"/>
              <a:t>Click to add text</a:t>
            </a:r>
          </a:p>
        </p:txBody>
      </p:sp>
      <p:sp>
        <p:nvSpPr>
          <p:cNvPr id="2" name="Title 1">
            <a:extLst>
              <a:ext uri="{FF2B5EF4-FFF2-40B4-BE49-F238E27FC236}">
                <a16:creationId xmlns:a16="http://schemas.microsoft.com/office/drawing/2014/main" id="{E22AE728-7030-4847-B87B-FDB4B86E0332}"/>
              </a:ext>
            </a:extLst>
          </p:cNvPr>
          <p:cNvSpPr>
            <a:spLocks noGrp="1"/>
          </p:cNvSpPr>
          <p:nvPr>
            <p:ph type="title"/>
          </p:nvPr>
        </p:nvSpPr>
        <p:spPr>
          <a:xfrm>
            <a:off x="8078765" y="2371063"/>
            <a:ext cx="3193926" cy="999451"/>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901016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821429" y="6238816"/>
            <a:ext cx="2753746" cy="323968"/>
          </a:xfrm>
          <a:prstGeom prst="rect">
            <a:avLst/>
          </a:prstGeom>
        </p:spPr>
        <p:txBody>
          <a:bodyPr/>
          <a:lstStyle/>
          <a:p>
            <a:fld id="{48D85527-B33A-46B6-B309-F752D1C45712}" type="datetime1">
              <a:rPr lang="en-US" smtClean="0"/>
              <a:t>4/30/2024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solidFill>
            <a:srgbClr val="9D4E30">
              <a:alpha val="70000"/>
            </a:srgbClr>
          </a:solidFill>
        </p:spPr>
        <p:txBody>
          <a:bodyPr/>
          <a:lstStyle/>
          <a:p>
            <a:fld id="{8A7A6979-0714-4377-B894-6BE4C2D6E202}" type="slidenum">
              <a:rPr lang="en-US"/>
              <a:t>‹#›</a:t>
            </a:fld>
            <a:endParaRPr lang="en-US" dirty="0"/>
          </a:p>
        </p:txBody>
      </p:sp>
    </p:spTree>
    <p:extLst>
      <p:ext uri="{BB962C8B-B14F-4D97-AF65-F5344CB8AC3E}">
        <p14:creationId xmlns:p14="http://schemas.microsoft.com/office/powerpoint/2010/main" val="14069412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a:xfrm>
            <a:off x="7821429" y="6238816"/>
            <a:ext cx="2753746" cy="323968"/>
          </a:xfrm>
          <a:prstGeom prst="rect">
            <a:avLst/>
          </a:prstGeom>
        </p:spPr>
        <p:txBody>
          <a:bodyPr/>
          <a:lstStyle/>
          <a:p>
            <a:fld id="{A2D96437-84EB-4537-9CA3-4FA6B2560A44}" type="datetime1">
              <a:rPr lang="en-US" smtClean="0"/>
              <a:t>4/30/2024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a:pPr/>
              <a:t>‹#›</a:t>
            </a:fld>
            <a:endParaRPr lang="en-US" dirty="0"/>
          </a:p>
        </p:txBody>
      </p:sp>
    </p:spTree>
    <p:extLst>
      <p:ext uri="{BB962C8B-B14F-4D97-AF65-F5344CB8AC3E}">
        <p14:creationId xmlns:p14="http://schemas.microsoft.com/office/powerpoint/2010/main" val="126256088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F5ED5F1-A62B-4555-807E-91FAE1443CCB}"/>
              </a:ext>
            </a:extLst>
          </p:cNvPr>
          <p:cNvSpPr>
            <a:spLocks noGrp="1"/>
          </p:cNvSpPr>
          <p:nvPr>
            <p:ph type="pic" sz="quarter" idx="13"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9A9D60F5-07EA-4D8F-AAFA-0F48CB78542E}"/>
              </a:ext>
            </a:extLst>
          </p:cNvPr>
          <p:cNvSpPr>
            <a:spLocks noGrp="1"/>
          </p:cNvSpPr>
          <p:nvPr>
            <p:ph type="dt" sz="half" idx="10"/>
          </p:nvPr>
        </p:nvSpPr>
        <p:spPr/>
        <p:txBody>
          <a:bodyPr/>
          <a:lstStyle/>
          <a:p>
            <a:r>
              <a:rPr lang="en-US" dirty="0"/>
              <a:t>8/05/20XX</a:t>
            </a:r>
          </a:p>
        </p:txBody>
      </p:sp>
      <p:sp>
        <p:nvSpPr>
          <p:cNvPr id="5" name="Footer Placeholder 4">
            <a:extLst>
              <a:ext uri="{FF2B5EF4-FFF2-40B4-BE49-F238E27FC236}">
                <a16:creationId xmlns:a16="http://schemas.microsoft.com/office/drawing/2014/main" id="{73ED4C42-D293-4981-BA06-A4638BEE1641}"/>
              </a:ext>
            </a:extLst>
          </p:cNvPr>
          <p:cNvSpPr>
            <a:spLocks noGrp="1"/>
          </p:cNvSpPr>
          <p:nvPr>
            <p:ph type="ftr" sz="quarter" idx="11"/>
          </p:nvPr>
        </p:nvSpPr>
        <p:spPr/>
        <p:txBody>
          <a:bodyPr/>
          <a:lstStyle/>
          <a:p>
            <a:r>
              <a:rPr lang="en-US" dirty="0"/>
              <a:t>Conference Presentation</a:t>
            </a:r>
          </a:p>
        </p:txBody>
      </p:sp>
      <p:sp>
        <p:nvSpPr>
          <p:cNvPr id="6" name="Slide Number Placeholder 5">
            <a:extLst>
              <a:ext uri="{FF2B5EF4-FFF2-40B4-BE49-F238E27FC236}">
                <a16:creationId xmlns:a16="http://schemas.microsoft.com/office/drawing/2014/main" id="{B73E9D98-F221-47DC-AE55-8165BB7A3D3B}"/>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16" name="Content Placeholder 15">
            <a:extLst>
              <a:ext uri="{FF2B5EF4-FFF2-40B4-BE49-F238E27FC236}">
                <a16:creationId xmlns:a16="http://schemas.microsoft.com/office/drawing/2014/main" id="{94C3D64C-77F6-4601-B573-9A9B6E23BB60}"/>
              </a:ext>
            </a:extLst>
          </p:cNvPr>
          <p:cNvSpPr>
            <a:spLocks noGrp="1"/>
          </p:cNvSpPr>
          <p:nvPr>
            <p:ph sz="quarter" idx="15" hasCustomPrompt="1"/>
          </p:nvPr>
        </p:nvSpPr>
        <p:spPr>
          <a:xfrm>
            <a:off x="1675242" y="2051170"/>
            <a:ext cx="5362575" cy="3532188"/>
          </a:xfrm>
          <a:prstGeom prst="rect">
            <a:avLst/>
          </a:prstGeom>
        </p:spPr>
        <p:txBody>
          <a:bodyPr/>
          <a:lstStyle>
            <a:lvl1pPr marL="0" indent="0">
              <a:lnSpc>
                <a:spcPct val="100000"/>
              </a:lnSpc>
              <a:spcBef>
                <a:spcPts val="0"/>
              </a:spcBef>
              <a:spcAft>
                <a:spcPts val="1200"/>
              </a:spcAft>
              <a:buNone/>
              <a:defRPr sz="1400" spc="100" baseline="0"/>
            </a:lvl1pPr>
          </a:lstStyle>
          <a:p>
            <a:pPr lvl="0"/>
            <a:r>
              <a:rPr lang="en-US"/>
              <a:t>Click to add text</a:t>
            </a:r>
          </a:p>
        </p:txBody>
      </p:sp>
      <p:sp>
        <p:nvSpPr>
          <p:cNvPr id="2" name="Title 1">
            <a:extLst>
              <a:ext uri="{FF2B5EF4-FFF2-40B4-BE49-F238E27FC236}">
                <a16:creationId xmlns:a16="http://schemas.microsoft.com/office/drawing/2014/main" id="{DBCD17CD-E6D2-4329-B271-1E59AA986EF1}"/>
              </a:ext>
            </a:extLst>
          </p:cNvPr>
          <p:cNvSpPr>
            <a:spLocks noGrp="1"/>
          </p:cNvSpPr>
          <p:nvPr>
            <p:ph type="title"/>
          </p:nvPr>
        </p:nvSpPr>
        <p:spPr>
          <a:xfrm>
            <a:off x="1675242" y="1418953"/>
            <a:ext cx="5362575" cy="495691"/>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783684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eet The Presenter">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9" name="Picture Placeholder 10">
            <a:extLst>
              <a:ext uri="{FF2B5EF4-FFF2-40B4-BE49-F238E27FC236}">
                <a16:creationId xmlns:a16="http://schemas.microsoft.com/office/drawing/2014/main" id="{CD5AE0D9-6B20-4F29-A35B-2A00C25FF84E}"/>
              </a:ext>
            </a:extLst>
          </p:cNvPr>
          <p:cNvSpPr>
            <a:spLocks noGrp="1"/>
          </p:cNvSpPr>
          <p:nvPr>
            <p:ph type="pic" sz="quarter" idx="13" hasCustomPrompt="1"/>
          </p:nvPr>
        </p:nvSpPr>
        <p:spPr>
          <a:xfrm>
            <a:off x="1482906" y="0"/>
            <a:ext cx="4635426" cy="6857999"/>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12CC56C8-D828-4A31-A5B9-CF1AEFA70D7C}"/>
              </a:ext>
            </a:extLst>
          </p:cNvPr>
          <p:cNvSpPr>
            <a:spLocks noGrp="1"/>
          </p:cNvSpPr>
          <p:nvPr>
            <p:ph type="dt" sz="half" idx="10"/>
          </p:nvPr>
        </p:nvSpPr>
        <p:spPr>
          <a:xfrm>
            <a:off x="1571846" y="6356350"/>
            <a:ext cx="2743200" cy="365125"/>
          </a:xfrm>
        </p:spPr>
        <p:txBody>
          <a:bodyPr/>
          <a:lstStyle>
            <a:lvl1pPr>
              <a:defRPr>
                <a:solidFill>
                  <a:schemeClr val="accent5">
                    <a:lumMod val="20000"/>
                    <a:lumOff val="80000"/>
                  </a:schemeClr>
                </a:solidFill>
              </a:defRPr>
            </a:lvl1pPr>
          </a:lstStyle>
          <a:p>
            <a:r>
              <a:rPr lang="en-US" dirty="0"/>
              <a:t>8/05/20XX</a:t>
            </a:r>
          </a:p>
        </p:txBody>
      </p:sp>
      <p:sp>
        <p:nvSpPr>
          <p:cNvPr id="5" name="Footer Placeholder 4">
            <a:extLst>
              <a:ext uri="{FF2B5EF4-FFF2-40B4-BE49-F238E27FC236}">
                <a16:creationId xmlns:a16="http://schemas.microsoft.com/office/drawing/2014/main" id="{8E0B0264-B3C3-46A0-80DD-67C59DB2AF91}"/>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dirty="0"/>
              <a:t>Conference Presentation</a:t>
            </a:r>
          </a:p>
        </p:txBody>
      </p:sp>
      <p:sp>
        <p:nvSpPr>
          <p:cNvPr id="6" name="Slide Number Placeholder 5">
            <a:extLst>
              <a:ext uri="{FF2B5EF4-FFF2-40B4-BE49-F238E27FC236}">
                <a16:creationId xmlns:a16="http://schemas.microsoft.com/office/drawing/2014/main" id="{C85D3C3B-0FFE-494C-B4AC-477B6A9DAF51}"/>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10" name="Text Placeholder 12">
            <a:extLst>
              <a:ext uri="{FF2B5EF4-FFF2-40B4-BE49-F238E27FC236}">
                <a16:creationId xmlns:a16="http://schemas.microsoft.com/office/drawing/2014/main" id="{1285A10A-1880-4D4E-A99B-1C19043F2A65}"/>
              </a:ext>
            </a:extLst>
          </p:cNvPr>
          <p:cNvSpPr>
            <a:spLocks noGrp="1"/>
          </p:cNvSpPr>
          <p:nvPr>
            <p:ph type="body" sz="quarter" idx="14" hasCustomPrompt="1"/>
          </p:nvPr>
        </p:nvSpPr>
        <p:spPr>
          <a:xfrm>
            <a:off x="6750189" y="2396358"/>
            <a:ext cx="3266975" cy="326687"/>
          </a:xfrm>
          <a:prstGeom prst="rect">
            <a:avLst/>
          </a:prstGeom>
        </p:spPr>
        <p:txBody>
          <a:bodyPr anchor="ctr"/>
          <a:lstStyle>
            <a:lvl1pPr marL="0" indent="0">
              <a:lnSpc>
                <a:spcPct val="80000"/>
              </a:lnSpc>
              <a:spcBef>
                <a:spcPts val="0"/>
              </a:spcBef>
              <a:buNone/>
              <a:defRPr sz="1600" b="1" spc="100" baseline="0">
                <a:solidFill>
                  <a:schemeClr val="accent1"/>
                </a:solidFill>
                <a:latin typeface="+mj-lt"/>
              </a:defRPr>
            </a:lvl1pPr>
          </a:lstStyle>
          <a:p>
            <a:pPr lvl="0"/>
            <a:r>
              <a:rPr lang="en-US"/>
              <a:t>Click to add name</a:t>
            </a:r>
          </a:p>
        </p:txBody>
      </p:sp>
      <p:sp>
        <p:nvSpPr>
          <p:cNvPr id="11" name="Content Placeholder 15">
            <a:extLst>
              <a:ext uri="{FF2B5EF4-FFF2-40B4-BE49-F238E27FC236}">
                <a16:creationId xmlns:a16="http://schemas.microsoft.com/office/drawing/2014/main" id="{624F1FC7-2617-499A-8CB8-B61FC7D9B7BF}"/>
              </a:ext>
            </a:extLst>
          </p:cNvPr>
          <p:cNvSpPr>
            <a:spLocks noGrp="1"/>
          </p:cNvSpPr>
          <p:nvPr>
            <p:ph sz="quarter" idx="15" hasCustomPrompt="1"/>
          </p:nvPr>
        </p:nvSpPr>
        <p:spPr>
          <a:xfrm>
            <a:off x="6749508" y="2756830"/>
            <a:ext cx="4834569" cy="2384195"/>
          </a:xfrm>
          <a:prstGeom prst="rect">
            <a:avLst/>
          </a:prstGeom>
        </p:spPr>
        <p:txBody>
          <a:bodyPr/>
          <a:lstStyle>
            <a:lvl1pPr marL="0" indent="0">
              <a:lnSpc>
                <a:spcPct val="150000"/>
              </a:lnSpc>
              <a:spcBef>
                <a:spcPts val="0"/>
              </a:spcBef>
              <a:spcAft>
                <a:spcPts val="1000"/>
              </a:spcAft>
              <a:buNone/>
              <a:defRPr sz="1400" spc="100" baseline="0"/>
            </a:lvl1pPr>
          </a:lstStyle>
          <a:p>
            <a:pPr lvl="0"/>
            <a:r>
              <a:rPr lang="en-US"/>
              <a:t>Click to add text</a:t>
            </a:r>
          </a:p>
        </p:txBody>
      </p:sp>
      <p:cxnSp>
        <p:nvCxnSpPr>
          <p:cNvPr id="13" name="Straight Connector 12">
            <a:extLst>
              <a:ext uri="{FF2B5EF4-FFF2-40B4-BE49-F238E27FC236}">
                <a16:creationId xmlns:a16="http://schemas.microsoft.com/office/drawing/2014/main" id="{0B169A36-7DEF-42D4-850F-59A3233FD582}"/>
              </a:ext>
              <a:ext uri="{C183D7F6-B498-43B3-948B-1728B52AA6E4}">
                <adec:decorative xmlns:adec="http://schemas.microsoft.com/office/drawing/2017/decorative" val="1"/>
              </a:ext>
            </a:extLst>
          </p:cNvPr>
          <p:cNvCxnSpPr>
            <a:cxnSpLocks/>
          </p:cNvCxnSpPr>
          <p:nvPr userDrawn="1"/>
        </p:nvCxnSpPr>
        <p:spPr>
          <a:xfrm>
            <a:off x="740834" y="0"/>
            <a:ext cx="0" cy="275748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DB6D5-97B3-42ED-B8C7-5AD951CB8FE1}"/>
              </a:ext>
              <a:ext uri="{C183D7F6-B498-43B3-948B-1728B52AA6E4}">
                <adec:decorative xmlns:adec="http://schemas.microsoft.com/office/drawing/2017/decorative" val="1"/>
              </a:ext>
            </a:extLst>
          </p:cNvPr>
          <p:cNvCxnSpPr>
            <a:cxnSpLocks/>
          </p:cNvCxnSpPr>
          <p:nvPr userDrawn="1"/>
        </p:nvCxnSpPr>
        <p:spPr>
          <a:xfrm>
            <a:off x="8729133" y="2551471"/>
            <a:ext cx="346286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9B7B60A-1B6C-4E40-94D7-AE1BD3712779}"/>
              </a:ext>
            </a:extLst>
          </p:cNvPr>
          <p:cNvSpPr>
            <a:spLocks noGrp="1"/>
          </p:cNvSpPr>
          <p:nvPr>
            <p:ph type="title"/>
          </p:nvPr>
        </p:nvSpPr>
        <p:spPr>
          <a:xfrm rot="16200000">
            <a:off x="-810973" y="4189152"/>
            <a:ext cx="3121302" cy="469478"/>
          </a:xfrm>
          <a:prstGeom prst="rect">
            <a:avLst/>
          </a:prstGeom>
        </p:spPr>
        <p:txBody>
          <a:bodyPr anchor="ctr"/>
          <a:lstStyle>
            <a:lvl1pPr algn="r">
              <a:defRPr lang="en-US" sz="2400" spc="100" baseline="0">
                <a:solidFill>
                  <a:schemeClr val="accent1"/>
                </a:solidFill>
                <a:ea typeface="+mn-ea"/>
                <a:cs typeface="+mn-cs"/>
              </a:defRPr>
            </a:lvl1pPr>
          </a:lstStyle>
          <a:p>
            <a:pPr marL="0" lvl="0" indent="0" algn="r">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23485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BFE3E-14BB-4DC6-A806-1E62C1D2446E}"/>
              </a:ext>
            </a:extLst>
          </p:cNvPr>
          <p:cNvSpPr>
            <a:spLocks noGrp="1"/>
          </p:cNvSpPr>
          <p:nvPr>
            <p:ph type="title"/>
          </p:nvPr>
        </p:nvSpPr>
        <p:spPr>
          <a:xfrm>
            <a:off x="1883137" y="1360309"/>
            <a:ext cx="2909309" cy="657882"/>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endParaRPr lang="en-US" dirty="0"/>
          </a:p>
        </p:txBody>
      </p:sp>
      <p:sp>
        <p:nvSpPr>
          <p:cNvPr id="8" name="Picture Placeholder 10">
            <a:extLst>
              <a:ext uri="{FF2B5EF4-FFF2-40B4-BE49-F238E27FC236}">
                <a16:creationId xmlns:a16="http://schemas.microsoft.com/office/drawing/2014/main" id="{EFD7EF65-6DE9-4029-B3A0-F08E11BC9E5E}"/>
              </a:ext>
            </a:extLst>
          </p:cNvPr>
          <p:cNvSpPr>
            <a:spLocks noGrp="1"/>
          </p:cNvSpPr>
          <p:nvPr>
            <p:ph type="pic" sz="quarter" idx="13" hasCustomPrompt="1"/>
          </p:nvPr>
        </p:nvSpPr>
        <p:spPr>
          <a:xfrm>
            <a:off x="0" y="2795752"/>
            <a:ext cx="12192000" cy="4062247"/>
          </a:xfrm>
          <a:prstGeom prst="rect">
            <a:avLst/>
          </a:prstGeom>
        </p:spPr>
        <p:txBody>
          <a:bodyPr/>
          <a:lstStyle>
            <a:lvl1pPr marL="0" indent="0" algn="ctr">
              <a:buNone/>
              <a:defRPr/>
            </a:lvl1pPr>
          </a:lstStyle>
          <a:p>
            <a:r>
              <a:rPr lang="en-US" dirty="0"/>
              <a:t>Click to add photo</a:t>
            </a:r>
          </a:p>
        </p:txBody>
      </p:sp>
      <p:sp>
        <p:nvSpPr>
          <p:cNvPr id="10" name="Content Placeholder 15">
            <a:extLst>
              <a:ext uri="{FF2B5EF4-FFF2-40B4-BE49-F238E27FC236}">
                <a16:creationId xmlns:a16="http://schemas.microsoft.com/office/drawing/2014/main" id="{123B9F8E-DAD6-45B2-B55B-B070484318C3}"/>
              </a:ext>
            </a:extLst>
          </p:cNvPr>
          <p:cNvSpPr>
            <a:spLocks noGrp="1"/>
          </p:cNvSpPr>
          <p:nvPr>
            <p:ph sz="quarter" idx="15" hasCustomPrompt="1"/>
          </p:nvPr>
        </p:nvSpPr>
        <p:spPr>
          <a:xfrm>
            <a:off x="5109845" y="1075509"/>
            <a:ext cx="5293260" cy="1408770"/>
          </a:xfrm>
          <a:prstGeom prst="rect">
            <a:avLst/>
          </a:prstGeom>
        </p:spPr>
        <p:txBody>
          <a:bodyPr anchor="ctr"/>
          <a:lstStyle>
            <a:lvl1pPr marL="0" indent="0">
              <a:lnSpc>
                <a:spcPct val="150000"/>
              </a:lnSpc>
              <a:spcBef>
                <a:spcPts val="0"/>
              </a:spcBef>
              <a:spcAft>
                <a:spcPts val="0"/>
              </a:spcAft>
              <a:buNone/>
              <a:defRPr sz="1400" spc="100" baseline="0"/>
            </a:lvl1pPr>
          </a:lstStyle>
          <a:p>
            <a:pPr lvl="0"/>
            <a:r>
              <a:rPr lang="en-US"/>
              <a:t>Click to add text</a:t>
            </a:r>
          </a:p>
        </p:txBody>
      </p:sp>
      <p:sp>
        <p:nvSpPr>
          <p:cNvPr id="5" name="Date Placeholder 4">
            <a:extLst>
              <a:ext uri="{FF2B5EF4-FFF2-40B4-BE49-F238E27FC236}">
                <a16:creationId xmlns:a16="http://schemas.microsoft.com/office/drawing/2014/main" id="{23CF9177-0C51-4496-B5AE-7ED4F8F3A170}"/>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6" name="Footer Placeholder 5">
            <a:extLst>
              <a:ext uri="{FF2B5EF4-FFF2-40B4-BE49-F238E27FC236}">
                <a16:creationId xmlns:a16="http://schemas.microsoft.com/office/drawing/2014/main" id="{C57A035F-C837-4CCA-BB19-CE656F0576BD}"/>
              </a:ext>
            </a:extLst>
          </p:cNvPr>
          <p:cNvSpPr>
            <a:spLocks noGrp="1"/>
          </p:cNvSpPr>
          <p:nvPr>
            <p:ph type="ftr" sz="quarter" idx="11"/>
          </p:nvPr>
        </p:nvSpPr>
        <p:spPr/>
        <p:txBody>
          <a:bodyPr/>
          <a:lstStyle>
            <a:lvl1pPr>
              <a:defRPr>
                <a:solidFill>
                  <a:schemeClr val="accent1"/>
                </a:solidFill>
              </a:defRPr>
            </a:lvl1pPr>
          </a:lstStyle>
          <a:p>
            <a:r>
              <a:rPr lang="en-US" dirty="0"/>
              <a:t>Conference Presentation</a:t>
            </a:r>
          </a:p>
        </p:txBody>
      </p:sp>
      <p:sp>
        <p:nvSpPr>
          <p:cNvPr id="7" name="Slide Number Placeholder 6">
            <a:extLst>
              <a:ext uri="{FF2B5EF4-FFF2-40B4-BE49-F238E27FC236}">
                <a16:creationId xmlns:a16="http://schemas.microsoft.com/office/drawing/2014/main" id="{5FE2F927-F23D-4ABB-BEC9-11C2CC69D8E4}"/>
              </a:ext>
            </a:extLst>
          </p:cNvPr>
          <p:cNvSpPr>
            <a:spLocks noGrp="1"/>
          </p:cNvSpPr>
          <p:nvPr>
            <p:ph type="sldNum" sz="quarter" idx="12"/>
          </p:nvPr>
        </p:nvSpPr>
        <p:spPr/>
        <p:txBody>
          <a:bodyPr/>
          <a:lstStyle>
            <a:lvl1pPr>
              <a:defRPr>
                <a:solidFill>
                  <a:schemeClr val="accent1"/>
                </a:solidFill>
              </a:defRPr>
            </a:lvl1pPr>
          </a:lstStyle>
          <a:p>
            <a:fld id="{18D65601-5AE2-46FC-B138-694DDD2B510D}" type="slidenum">
              <a:rPr lang="en-US" smtClean="0"/>
              <a:pPr/>
              <a:t>‹#›</a:t>
            </a:fld>
            <a:endParaRPr lang="en-US" dirty="0"/>
          </a:p>
        </p:txBody>
      </p:sp>
      <p:cxnSp>
        <p:nvCxnSpPr>
          <p:cNvPr id="12" name="Straight Connector 11">
            <a:extLst>
              <a:ext uri="{FF2B5EF4-FFF2-40B4-BE49-F238E27FC236}">
                <a16:creationId xmlns:a16="http://schemas.microsoft.com/office/drawing/2014/main" id="{95244728-2BE1-4CB4-A19E-903E75BD8226}"/>
              </a:ext>
              <a:ext uri="{C183D7F6-B498-43B3-948B-1728B52AA6E4}">
                <adec:decorative xmlns:adec="http://schemas.microsoft.com/office/drawing/2017/decorative" val="1"/>
              </a:ext>
            </a:extLst>
          </p:cNvPr>
          <p:cNvCxnSpPr>
            <a:cxnSpLocks/>
          </p:cNvCxnSpPr>
          <p:nvPr userDrawn="1"/>
        </p:nvCxnSpPr>
        <p:spPr>
          <a:xfrm>
            <a:off x="0" y="1689250"/>
            <a:ext cx="160637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271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out Questions">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0109947-4B08-4C56-B65B-A6FDFEF47D12}"/>
              </a:ext>
              <a:ext uri="{C183D7F6-B498-43B3-948B-1728B52AA6E4}">
                <adec:decorative xmlns:adec="http://schemas.microsoft.com/office/drawing/2017/decorative" val="1"/>
              </a:ext>
            </a:extLst>
          </p:cNvPr>
          <p:cNvCxnSpPr>
            <a:cxnSpLocks/>
          </p:cNvCxnSpPr>
          <p:nvPr userDrawn="1"/>
        </p:nvCxnSpPr>
        <p:spPr>
          <a:xfrm>
            <a:off x="0" y="1510815"/>
            <a:ext cx="12192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387A38D-E82D-42F1-A188-30F49DD50C61}"/>
              </a:ext>
              <a:ext uri="{C183D7F6-B498-43B3-948B-1728B52AA6E4}">
                <adec:decorative xmlns:adec="http://schemas.microsoft.com/office/drawing/2017/decorative" val="1"/>
              </a:ext>
            </a:extLst>
          </p:cNvPr>
          <p:cNvCxnSpPr>
            <a:cxnSpLocks/>
          </p:cNvCxnSpPr>
          <p:nvPr userDrawn="1"/>
        </p:nvCxnSpPr>
        <p:spPr>
          <a:xfrm>
            <a:off x="739785" y="0"/>
            <a:ext cx="0" cy="2514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10">
            <a:extLst>
              <a:ext uri="{FF2B5EF4-FFF2-40B4-BE49-F238E27FC236}">
                <a16:creationId xmlns:a16="http://schemas.microsoft.com/office/drawing/2014/main" id="{1205ABD4-5AFD-4B99-8836-D12AA42FCCE5}"/>
              </a:ext>
            </a:extLst>
          </p:cNvPr>
          <p:cNvSpPr>
            <a:spLocks noGrp="1"/>
          </p:cNvSpPr>
          <p:nvPr>
            <p:ph type="pic" sz="quarter" idx="13" hasCustomPrompt="1"/>
          </p:nvPr>
        </p:nvSpPr>
        <p:spPr>
          <a:xfrm>
            <a:off x="4582510" y="0"/>
            <a:ext cx="7609489" cy="6858000"/>
          </a:xfrm>
          <a:prstGeom prst="rect">
            <a:avLst/>
          </a:prstGeom>
        </p:spPr>
        <p:txBody>
          <a:bodyPr/>
          <a:lstStyle>
            <a:lvl1pPr marL="0" indent="0" algn="ctr">
              <a:buNone/>
              <a:defRPr/>
            </a:lvl1pPr>
          </a:lstStyle>
          <a:p>
            <a:r>
              <a:rPr lang="en-US" dirty="0"/>
              <a:t>Click to add photo</a:t>
            </a:r>
          </a:p>
        </p:txBody>
      </p:sp>
      <p:sp>
        <p:nvSpPr>
          <p:cNvPr id="7" name="Date Placeholder 6">
            <a:extLst>
              <a:ext uri="{FF2B5EF4-FFF2-40B4-BE49-F238E27FC236}">
                <a16:creationId xmlns:a16="http://schemas.microsoft.com/office/drawing/2014/main" id="{F080A53F-EFDF-40A3-B9E3-58EB0D3F3A84}"/>
              </a:ext>
            </a:extLst>
          </p:cNvPr>
          <p:cNvSpPr>
            <a:spLocks noGrp="1"/>
          </p:cNvSpPr>
          <p:nvPr>
            <p:ph type="dt" sz="half" idx="10"/>
          </p:nvPr>
        </p:nvSpPr>
        <p:spPr/>
        <p:txBody>
          <a:bodyPr/>
          <a:lstStyle/>
          <a:p>
            <a:r>
              <a:rPr lang="en-US" dirty="0"/>
              <a:t>8/05/20XX</a:t>
            </a:r>
          </a:p>
        </p:txBody>
      </p:sp>
      <p:sp>
        <p:nvSpPr>
          <p:cNvPr id="14" name="Content Placeholder 15">
            <a:extLst>
              <a:ext uri="{FF2B5EF4-FFF2-40B4-BE49-F238E27FC236}">
                <a16:creationId xmlns:a16="http://schemas.microsoft.com/office/drawing/2014/main" id="{F547C10E-8A59-4B22-ADF0-994850F759D0}"/>
              </a:ext>
            </a:extLst>
          </p:cNvPr>
          <p:cNvSpPr>
            <a:spLocks noGrp="1"/>
          </p:cNvSpPr>
          <p:nvPr>
            <p:ph sz="quarter" idx="15" hasCustomPrompt="1"/>
          </p:nvPr>
        </p:nvSpPr>
        <p:spPr>
          <a:xfrm>
            <a:off x="1017111" y="2906895"/>
            <a:ext cx="4606159" cy="2221291"/>
          </a:xfrm>
          <a:prstGeom prst="rect">
            <a:avLst/>
          </a:prstGeom>
        </p:spPr>
        <p:txBody>
          <a:bodyPr/>
          <a:lstStyle>
            <a:lvl1pPr marL="0" indent="0">
              <a:lnSpc>
                <a:spcPct val="100000"/>
              </a:lnSpc>
              <a:spcBef>
                <a:spcPts val="0"/>
              </a:spcBef>
              <a:spcAft>
                <a:spcPts val="1200"/>
              </a:spcAft>
              <a:buNone/>
              <a:defRPr sz="1400" spc="100" baseline="0"/>
            </a:lvl1pPr>
          </a:lstStyle>
          <a:p>
            <a:pPr lvl="0"/>
            <a:r>
              <a:rPr lang="en-US"/>
              <a:t>Click to add text</a:t>
            </a:r>
          </a:p>
        </p:txBody>
      </p:sp>
      <p:sp>
        <p:nvSpPr>
          <p:cNvPr id="15" name="Footer Placeholder 4">
            <a:extLst>
              <a:ext uri="{FF2B5EF4-FFF2-40B4-BE49-F238E27FC236}">
                <a16:creationId xmlns:a16="http://schemas.microsoft.com/office/drawing/2014/main" id="{79DE00E7-8296-408A-905C-ECBA407C83E1}"/>
              </a:ext>
            </a:extLst>
          </p:cNvPr>
          <p:cNvSpPr>
            <a:spLocks noGrp="1"/>
          </p:cNvSpPr>
          <p:nvPr>
            <p:ph type="ftr" sz="quarter" idx="11"/>
          </p:nvPr>
        </p:nvSpPr>
        <p:spPr>
          <a:xfrm>
            <a:off x="6519230" y="6356350"/>
            <a:ext cx="3152912" cy="365125"/>
          </a:xfrm>
        </p:spPr>
        <p:txBody>
          <a:bodyPr/>
          <a:lstStyle>
            <a:lvl1pPr algn="l">
              <a:defRPr>
                <a:solidFill>
                  <a:schemeClr val="bg1"/>
                </a:solidFill>
              </a:defRPr>
            </a:lvl1pPr>
          </a:lstStyle>
          <a:p>
            <a:r>
              <a:rPr lang="en-US" dirty="0"/>
              <a:t>Conference Presentation</a:t>
            </a:r>
          </a:p>
        </p:txBody>
      </p:sp>
      <p:sp>
        <p:nvSpPr>
          <p:cNvPr id="16" name="Slide Number Placeholder 5">
            <a:extLst>
              <a:ext uri="{FF2B5EF4-FFF2-40B4-BE49-F238E27FC236}">
                <a16:creationId xmlns:a16="http://schemas.microsoft.com/office/drawing/2014/main" id="{900B3723-B30F-4BDB-A030-4B06ADE753C5}"/>
              </a:ext>
            </a:extLst>
          </p:cNvPr>
          <p:cNvSpPr>
            <a:spLocks noGrp="1"/>
          </p:cNvSpPr>
          <p:nvPr>
            <p:ph type="sldNum" sz="quarter" idx="12"/>
          </p:nvPr>
        </p:nvSpPr>
        <p:spPr>
          <a:xfrm>
            <a:off x="10510344" y="6356350"/>
            <a:ext cx="843455" cy="365125"/>
          </a:xfrm>
        </p:spPr>
        <p:txBody>
          <a:bodyPr/>
          <a:lstStyle>
            <a:lvl1pPr>
              <a:defRPr>
                <a:solidFill>
                  <a:schemeClr val="bg1"/>
                </a:solidFill>
              </a:defRPr>
            </a:lvl1pPr>
          </a:lstStyle>
          <a:p>
            <a:fld id="{18D65601-5AE2-46FC-B138-694DDD2B510D}" type="slidenum">
              <a:rPr lang="en-US" smtClean="0"/>
              <a:pPr/>
              <a:t>‹#›</a:t>
            </a:fld>
            <a:endParaRPr lang="en-US" dirty="0"/>
          </a:p>
        </p:txBody>
      </p:sp>
      <p:sp>
        <p:nvSpPr>
          <p:cNvPr id="2" name="Title 1">
            <a:extLst>
              <a:ext uri="{FF2B5EF4-FFF2-40B4-BE49-F238E27FC236}">
                <a16:creationId xmlns:a16="http://schemas.microsoft.com/office/drawing/2014/main" id="{BE4FA9AB-9D34-43A5-947E-835D7FE29C21}"/>
              </a:ext>
            </a:extLst>
          </p:cNvPr>
          <p:cNvSpPr>
            <a:spLocks noGrp="1"/>
          </p:cNvSpPr>
          <p:nvPr>
            <p:ph type="title"/>
          </p:nvPr>
        </p:nvSpPr>
        <p:spPr>
          <a:xfrm>
            <a:off x="1016002" y="2225678"/>
            <a:ext cx="4607268" cy="469476"/>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944523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840FD269-E069-45DA-B668-BE984BFA328B}"/>
              </a:ext>
            </a:extLst>
          </p:cNvPr>
          <p:cNvSpPr>
            <a:spLocks noGrp="1"/>
          </p:cNvSpPr>
          <p:nvPr>
            <p:ph type="pic" sz="quarter" idx="13" hasCustomPrompt="1"/>
          </p:nvPr>
        </p:nvSpPr>
        <p:spPr>
          <a:xfrm>
            <a:off x="0" y="0"/>
            <a:ext cx="12192000" cy="6857999"/>
          </a:xfrm>
          <a:prstGeom prst="rect">
            <a:avLst/>
          </a:prstGeom>
          <a:solidFill>
            <a:schemeClr val="bg1">
              <a:lumMod val="95000"/>
            </a:schemeClr>
          </a:solidFill>
        </p:spPr>
        <p:txBody>
          <a:bodyPr/>
          <a:lstStyle>
            <a:lvl1pPr marL="0" indent="0" algn="ctr">
              <a:buNone/>
              <a:defRPr/>
            </a:lvl1pPr>
          </a:lstStyle>
          <a:p>
            <a:r>
              <a:rPr lang="en-US" dirty="0"/>
              <a:t>Click to add photo</a:t>
            </a:r>
          </a:p>
        </p:txBody>
      </p:sp>
      <p:sp>
        <p:nvSpPr>
          <p:cNvPr id="3" name="Date Placeholder 2">
            <a:extLst>
              <a:ext uri="{FF2B5EF4-FFF2-40B4-BE49-F238E27FC236}">
                <a16:creationId xmlns:a16="http://schemas.microsoft.com/office/drawing/2014/main" id="{9AB9DE71-7B7A-4473-ABD8-99575CAFB38F}"/>
              </a:ext>
            </a:extLst>
          </p:cNvPr>
          <p:cNvSpPr>
            <a:spLocks noGrp="1"/>
          </p:cNvSpPr>
          <p:nvPr>
            <p:ph type="dt" sz="half" idx="10"/>
          </p:nvPr>
        </p:nvSpPr>
        <p:spPr/>
        <p:txBody>
          <a:bodyPr/>
          <a:lstStyle>
            <a:lvl1pPr>
              <a:defRPr>
                <a:solidFill>
                  <a:schemeClr val="bg1">
                    <a:lumMod val="95000"/>
                  </a:schemeClr>
                </a:solidFill>
              </a:defRPr>
            </a:lvl1pPr>
          </a:lstStyle>
          <a:p>
            <a:r>
              <a:rPr lang="en-US" dirty="0"/>
              <a:t>8/05/20XX</a:t>
            </a:r>
          </a:p>
        </p:txBody>
      </p:sp>
      <p:sp>
        <p:nvSpPr>
          <p:cNvPr id="4" name="Footer Placeholder 3">
            <a:extLst>
              <a:ext uri="{FF2B5EF4-FFF2-40B4-BE49-F238E27FC236}">
                <a16:creationId xmlns:a16="http://schemas.microsoft.com/office/drawing/2014/main" id="{DAAA1C9B-284B-4C89-8743-52285AC95126}"/>
              </a:ext>
            </a:extLst>
          </p:cNvPr>
          <p:cNvSpPr>
            <a:spLocks noGrp="1"/>
          </p:cNvSpPr>
          <p:nvPr>
            <p:ph type="ftr" sz="quarter" idx="11"/>
          </p:nvPr>
        </p:nvSpPr>
        <p:spPr/>
        <p:txBody>
          <a:bodyPr/>
          <a:lstStyle>
            <a:lvl1pPr>
              <a:defRPr>
                <a:solidFill>
                  <a:schemeClr val="bg1">
                    <a:lumMod val="95000"/>
                  </a:schemeClr>
                </a:solidFill>
              </a:defRPr>
            </a:lvl1pPr>
          </a:lstStyle>
          <a:p>
            <a:r>
              <a:rPr lang="en-US" dirty="0"/>
              <a:t>Conference Presentation</a:t>
            </a:r>
          </a:p>
        </p:txBody>
      </p:sp>
      <p:sp>
        <p:nvSpPr>
          <p:cNvPr id="5" name="Slide Number Placeholder 4">
            <a:extLst>
              <a:ext uri="{FF2B5EF4-FFF2-40B4-BE49-F238E27FC236}">
                <a16:creationId xmlns:a16="http://schemas.microsoft.com/office/drawing/2014/main" id="{8BC1FE06-5B3A-40E2-82AA-E4516ED2D558}"/>
              </a:ext>
            </a:extLst>
          </p:cNvPr>
          <p:cNvSpPr>
            <a:spLocks noGrp="1"/>
          </p:cNvSpPr>
          <p:nvPr>
            <p:ph type="sldNum" sz="quarter" idx="12"/>
          </p:nvPr>
        </p:nvSpPr>
        <p:spPr/>
        <p:txBody>
          <a:bodyPr/>
          <a:lstStyle>
            <a:lvl1pPr>
              <a:defRPr>
                <a:solidFill>
                  <a:schemeClr val="bg1">
                    <a:lumMod val="95000"/>
                  </a:schemeClr>
                </a:solidFill>
              </a:defRPr>
            </a:lvl1pPr>
          </a:lstStyle>
          <a:p>
            <a:fld id="{18D65601-5AE2-46FC-B138-694DDD2B510D}" type="slidenum">
              <a:rPr lang="en-US" smtClean="0"/>
              <a:pPr/>
              <a:t>‹#›</a:t>
            </a:fld>
            <a:endParaRPr lang="en-US" dirty="0"/>
          </a:p>
        </p:txBody>
      </p:sp>
      <p:sp>
        <p:nvSpPr>
          <p:cNvPr id="7" name="Text Placeholder 12">
            <a:extLst>
              <a:ext uri="{FF2B5EF4-FFF2-40B4-BE49-F238E27FC236}">
                <a16:creationId xmlns:a16="http://schemas.microsoft.com/office/drawing/2014/main" id="{2ACE5847-B709-473D-A366-54ADA852FFA5}"/>
              </a:ext>
            </a:extLst>
          </p:cNvPr>
          <p:cNvSpPr>
            <a:spLocks noGrp="1"/>
          </p:cNvSpPr>
          <p:nvPr>
            <p:ph type="body" sz="quarter" idx="14" hasCustomPrompt="1"/>
          </p:nvPr>
        </p:nvSpPr>
        <p:spPr>
          <a:xfrm>
            <a:off x="2105107" y="3055535"/>
            <a:ext cx="7981786" cy="2609103"/>
          </a:xfrm>
          <a:prstGeom prst="rect">
            <a:avLst/>
          </a:prstGeom>
        </p:spPr>
        <p:txBody>
          <a:bodyPr anchor="ctr"/>
          <a:lstStyle>
            <a:lvl1pPr marL="0" indent="0" algn="l">
              <a:lnSpc>
                <a:spcPct val="125000"/>
              </a:lnSpc>
              <a:spcBef>
                <a:spcPts val="0"/>
              </a:spcBef>
              <a:buNone/>
              <a:defRPr sz="3200" i="1" spc="100" baseline="0">
                <a:solidFill>
                  <a:schemeClr val="bg1"/>
                </a:solidFill>
                <a:latin typeface="+mj-lt"/>
              </a:defRPr>
            </a:lvl1pPr>
          </a:lstStyle>
          <a:p>
            <a:pPr lvl="0"/>
            <a:r>
              <a:rPr lang="en-US"/>
              <a:t>Click to add title</a:t>
            </a:r>
          </a:p>
        </p:txBody>
      </p:sp>
      <p:sp>
        <p:nvSpPr>
          <p:cNvPr id="2" name="Title 1">
            <a:extLst>
              <a:ext uri="{FF2B5EF4-FFF2-40B4-BE49-F238E27FC236}">
                <a16:creationId xmlns:a16="http://schemas.microsoft.com/office/drawing/2014/main" id="{648B1850-15F7-414E-B8F6-3A5B3D10B263}"/>
              </a:ext>
            </a:extLst>
          </p:cNvPr>
          <p:cNvSpPr>
            <a:spLocks noGrp="1"/>
          </p:cNvSpPr>
          <p:nvPr>
            <p:ph type="title"/>
          </p:nvPr>
        </p:nvSpPr>
        <p:spPr>
          <a:xfrm>
            <a:off x="5010083" y="5448575"/>
            <a:ext cx="4881563" cy="463550"/>
          </a:xfrm>
          <a:prstGeom prst="rect">
            <a:avLst/>
          </a:prstGeom>
        </p:spPr>
        <p:txBody>
          <a:bodyPr/>
          <a:lstStyle>
            <a:lvl1pPr algn="r">
              <a:defRPr lang="en-US" sz="1800" spc="100" baseline="0">
                <a:solidFill>
                  <a:schemeClr val="bg1"/>
                </a:solidFill>
                <a:latin typeface="+mn-lt"/>
                <a:ea typeface="+mn-ea"/>
                <a:cs typeface="+mn-cs"/>
              </a:defRPr>
            </a:lvl1pPr>
          </a:lstStyle>
          <a:p>
            <a:pPr marL="0" lvl="0" indent="0" algn="r">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000568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ypothesi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195FA8B4-F9F3-4FF5-B11F-483A1B95EA11}"/>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3" name="Footer Placeholder 2">
            <a:extLst>
              <a:ext uri="{FF2B5EF4-FFF2-40B4-BE49-F238E27FC236}">
                <a16:creationId xmlns:a16="http://schemas.microsoft.com/office/drawing/2014/main" id="{F97B8F04-28A5-462E-86DE-06C37E40589B}"/>
              </a:ext>
            </a:extLst>
          </p:cNvPr>
          <p:cNvSpPr>
            <a:spLocks noGrp="1"/>
          </p:cNvSpPr>
          <p:nvPr>
            <p:ph type="ftr" sz="quarter" idx="11"/>
          </p:nvPr>
        </p:nvSpPr>
        <p:spPr/>
        <p:txBody>
          <a:bodyPr/>
          <a:lstStyle>
            <a:lvl1pPr>
              <a:defRPr>
                <a:solidFill>
                  <a:schemeClr val="accent6">
                    <a:lumMod val="75000"/>
                  </a:schemeClr>
                </a:solidFill>
              </a:defRPr>
            </a:lvl1pPr>
          </a:lstStyle>
          <a:p>
            <a:r>
              <a:rPr lang="en-US" dirty="0"/>
              <a:t>Conference Presentation</a:t>
            </a:r>
          </a:p>
        </p:txBody>
      </p:sp>
      <p:sp>
        <p:nvSpPr>
          <p:cNvPr id="4" name="Slide Number Placeholder 3">
            <a:extLst>
              <a:ext uri="{FF2B5EF4-FFF2-40B4-BE49-F238E27FC236}">
                <a16:creationId xmlns:a16="http://schemas.microsoft.com/office/drawing/2014/main" id="{AC8B2DAE-4645-4AA0-87C9-39874FDBDEE3}"/>
              </a:ext>
            </a:extLst>
          </p:cNvPr>
          <p:cNvSpPr>
            <a:spLocks noGrp="1"/>
          </p:cNvSpPr>
          <p:nvPr>
            <p:ph type="sldNum" sz="quarter" idx="12"/>
          </p:nvPr>
        </p:nvSpPr>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6" name="Content Placeholder 15">
            <a:extLst>
              <a:ext uri="{FF2B5EF4-FFF2-40B4-BE49-F238E27FC236}">
                <a16:creationId xmlns:a16="http://schemas.microsoft.com/office/drawing/2014/main" id="{3BB9146A-68F5-433B-8411-A12C7C8F782D}"/>
              </a:ext>
            </a:extLst>
          </p:cNvPr>
          <p:cNvSpPr>
            <a:spLocks noGrp="1"/>
          </p:cNvSpPr>
          <p:nvPr>
            <p:ph sz="quarter" idx="15" hasCustomPrompt="1"/>
          </p:nvPr>
        </p:nvSpPr>
        <p:spPr>
          <a:xfrm>
            <a:off x="6747641" y="1193612"/>
            <a:ext cx="3513083" cy="1400506"/>
          </a:xfrm>
          <a:prstGeom prst="rect">
            <a:avLst/>
          </a:prstGeom>
        </p:spPr>
        <p:txBody>
          <a:bodyPr anchor="ctr"/>
          <a:lstStyle>
            <a:lvl1pPr marL="0" indent="0" algn="ctr">
              <a:lnSpc>
                <a:spcPct val="150000"/>
              </a:lnSpc>
              <a:spcBef>
                <a:spcPts val="0"/>
              </a:spcBef>
              <a:spcAft>
                <a:spcPts val="0"/>
              </a:spcAft>
              <a:buNone/>
              <a:defRPr sz="1400" spc="100" baseline="0"/>
            </a:lvl1pPr>
          </a:lstStyle>
          <a:p>
            <a:pPr lvl="0"/>
            <a:r>
              <a:rPr lang="en-US"/>
              <a:t>Click to add text</a:t>
            </a:r>
          </a:p>
        </p:txBody>
      </p:sp>
      <p:sp>
        <p:nvSpPr>
          <p:cNvPr id="7" name="Rectangle 6">
            <a:extLst>
              <a:ext uri="{FF2B5EF4-FFF2-40B4-BE49-F238E27FC236}">
                <a16:creationId xmlns:a16="http://schemas.microsoft.com/office/drawing/2014/main" id="{3270974D-DE65-42B3-BEB4-235503245B26}"/>
              </a:ext>
            </a:extLst>
          </p:cNvPr>
          <p:cNvSpPr/>
          <p:nvPr userDrawn="1"/>
        </p:nvSpPr>
        <p:spPr>
          <a:xfrm>
            <a:off x="6360072" y="924801"/>
            <a:ext cx="4288221" cy="2043229"/>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15">
            <a:extLst>
              <a:ext uri="{FF2B5EF4-FFF2-40B4-BE49-F238E27FC236}">
                <a16:creationId xmlns:a16="http://schemas.microsoft.com/office/drawing/2014/main" id="{5BA888A7-F91E-4923-AB10-31BEF8C2FEB8}"/>
              </a:ext>
            </a:extLst>
          </p:cNvPr>
          <p:cNvSpPr>
            <a:spLocks noGrp="1"/>
          </p:cNvSpPr>
          <p:nvPr>
            <p:ph sz="quarter" idx="16" hasCustomPrompt="1"/>
          </p:nvPr>
        </p:nvSpPr>
        <p:spPr>
          <a:xfrm>
            <a:off x="6747641" y="4120055"/>
            <a:ext cx="3513083" cy="1185839"/>
          </a:xfrm>
          <a:prstGeom prst="rect">
            <a:avLst/>
          </a:prstGeom>
        </p:spPr>
        <p:txBody>
          <a:bodyPr anchor="ctr"/>
          <a:lstStyle>
            <a:lvl1pPr marL="0" indent="0" algn="ctr">
              <a:lnSpc>
                <a:spcPct val="150000"/>
              </a:lnSpc>
              <a:spcBef>
                <a:spcPts val="0"/>
              </a:spcBef>
              <a:spcAft>
                <a:spcPts val="0"/>
              </a:spcAft>
              <a:buNone/>
              <a:defRPr sz="1400" spc="100" baseline="0"/>
            </a:lvl1pPr>
          </a:lstStyle>
          <a:p>
            <a:pPr lvl="0"/>
            <a:r>
              <a:rPr lang="en-US"/>
              <a:t>Click to add text</a:t>
            </a:r>
          </a:p>
        </p:txBody>
      </p:sp>
      <p:sp>
        <p:nvSpPr>
          <p:cNvPr id="9" name="Rectangle 8">
            <a:extLst>
              <a:ext uri="{FF2B5EF4-FFF2-40B4-BE49-F238E27FC236}">
                <a16:creationId xmlns:a16="http://schemas.microsoft.com/office/drawing/2014/main" id="{A6803CCC-79BF-4752-81AA-D68AB023A6B6}"/>
              </a:ext>
            </a:extLst>
          </p:cNvPr>
          <p:cNvSpPr/>
          <p:nvPr userDrawn="1"/>
        </p:nvSpPr>
        <p:spPr>
          <a:xfrm>
            <a:off x="6360072" y="3584028"/>
            <a:ext cx="4288221" cy="2043229"/>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6ECBC35A-FE4E-467A-A20D-9063B371CAAA}"/>
              </a:ext>
              <a:ext uri="{C183D7F6-B498-43B3-948B-1728B52AA6E4}">
                <adec:decorative xmlns:adec="http://schemas.microsoft.com/office/drawing/2017/decorative" val="1"/>
              </a:ext>
            </a:extLst>
          </p:cNvPr>
          <p:cNvCxnSpPr>
            <a:cxnSpLocks/>
          </p:cNvCxnSpPr>
          <p:nvPr userDrawn="1"/>
        </p:nvCxnSpPr>
        <p:spPr>
          <a:xfrm>
            <a:off x="2303095" y="0"/>
            <a:ext cx="0" cy="370473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A4FC0018-1CBF-4BC0-BE79-B983651D8848}"/>
              </a:ext>
            </a:extLst>
          </p:cNvPr>
          <p:cNvSpPr>
            <a:spLocks noGrp="1"/>
          </p:cNvSpPr>
          <p:nvPr>
            <p:ph type="title"/>
          </p:nvPr>
        </p:nvSpPr>
        <p:spPr>
          <a:xfrm rot="16200000">
            <a:off x="1005213" y="4932422"/>
            <a:ext cx="2635209" cy="523708"/>
          </a:xfrm>
          <a:prstGeom prst="rect">
            <a:avLst/>
          </a:prstGeom>
        </p:spPr>
        <p:txBody>
          <a:bodyPr anchor="ctr"/>
          <a:lstStyle>
            <a:lvl1pPr algn="r">
              <a:defRPr lang="en-US" sz="2400" spc="100" baseline="0">
                <a:solidFill>
                  <a:schemeClr val="bg1"/>
                </a:solidFill>
                <a:ea typeface="+mn-ea"/>
                <a:cs typeface="+mn-cs"/>
              </a:defRPr>
            </a:lvl1pPr>
          </a:lstStyle>
          <a:p>
            <a:pPr marL="0" lvl="0" indent="0" algn="r">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62744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ercentage of Communication Tools​">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B06ACE2-BA16-48C7-A451-845668BC059A}"/>
              </a:ext>
            </a:extLst>
          </p:cNvPr>
          <p:cNvSpPr>
            <a:spLocks noGrp="1"/>
          </p:cNvSpPr>
          <p:nvPr>
            <p:ph type="dt" sz="half" idx="10"/>
          </p:nvPr>
        </p:nvSpPr>
        <p:spPr/>
        <p:txBody>
          <a:bodyPr/>
          <a:lstStyle/>
          <a:p>
            <a:r>
              <a:rPr lang="en-US" dirty="0"/>
              <a:t>8/05/20XX</a:t>
            </a:r>
          </a:p>
        </p:txBody>
      </p:sp>
      <p:sp>
        <p:nvSpPr>
          <p:cNvPr id="6" name="Footer Placeholder 5">
            <a:extLst>
              <a:ext uri="{FF2B5EF4-FFF2-40B4-BE49-F238E27FC236}">
                <a16:creationId xmlns:a16="http://schemas.microsoft.com/office/drawing/2014/main" id="{009B479B-4CEB-47DB-903C-2E2D2445EB57}"/>
              </a:ext>
            </a:extLst>
          </p:cNvPr>
          <p:cNvSpPr>
            <a:spLocks noGrp="1"/>
          </p:cNvSpPr>
          <p:nvPr>
            <p:ph type="ftr" sz="quarter" idx="11"/>
          </p:nvPr>
        </p:nvSpPr>
        <p:spPr/>
        <p:txBody>
          <a:bodyPr/>
          <a:lstStyle/>
          <a:p>
            <a:r>
              <a:rPr lang="en-US" dirty="0"/>
              <a:t>Conference Presentation</a:t>
            </a:r>
          </a:p>
        </p:txBody>
      </p:sp>
      <p:sp>
        <p:nvSpPr>
          <p:cNvPr id="7" name="Slide Number Placeholder 6">
            <a:extLst>
              <a:ext uri="{FF2B5EF4-FFF2-40B4-BE49-F238E27FC236}">
                <a16:creationId xmlns:a16="http://schemas.microsoft.com/office/drawing/2014/main" id="{FC6F2130-E7AA-4706-B388-47F7E032B5EA}"/>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9" name="Rectangle 8">
            <a:extLst>
              <a:ext uri="{FF2B5EF4-FFF2-40B4-BE49-F238E27FC236}">
                <a16:creationId xmlns:a16="http://schemas.microsoft.com/office/drawing/2014/main" id="{67311573-5DB1-44CE-818B-9E5F570408F1}"/>
              </a:ext>
            </a:extLst>
          </p:cNvPr>
          <p:cNvSpPr/>
          <p:nvPr userDrawn="1"/>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15">
            <a:extLst>
              <a:ext uri="{FF2B5EF4-FFF2-40B4-BE49-F238E27FC236}">
                <a16:creationId xmlns:a16="http://schemas.microsoft.com/office/drawing/2014/main" id="{6E328664-C733-476A-81C6-2A0B15B001A1}"/>
              </a:ext>
            </a:extLst>
          </p:cNvPr>
          <p:cNvSpPr>
            <a:spLocks noGrp="1"/>
          </p:cNvSpPr>
          <p:nvPr>
            <p:ph sz="quarter" idx="15" hasCustomPrompt="1"/>
          </p:nvPr>
        </p:nvSpPr>
        <p:spPr>
          <a:xfrm>
            <a:off x="2029158" y="2838122"/>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20" name="Content Placeholder 15">
            <a:extLst>
              <a:ext uri="{FF2B5EF4-FFF2-40B4-BE49-F238E27FC236}">
                <a16:creationId xmlns:a16="http://schemas.microsoft.com/office/drawing/2014/main" id="{4DA6C57C-E2CB-484E-94E6-9AB8DC7DB4C5}"/>
              </a:ext>
            </a:extLst>
          </p:cNvPr>
          <p:cNvSpPr>
            <a:spLocks noGrp="1"/>
          </p:cNvSpPr>
          <p:nvPr>
            <p:ph sz="quarter" idx="16" hasCustomPrompt="1"/>
          </p:nvPr>
        </p:nvSpPr>
        <p:spPr>
          <a:xfrm>
            <a:off x="2029158" y="3379435"/>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21" name="Content Placeholder 15">
            <a:extLst>
              <a:ext uri="{FF2B5EF4-FFF2-40B4-BE49-F238E27FC236}">
                <a16:creationId xmlns:a16="http://schemas.microsoft.com/office/drawing/2014/main" id="{97E74E6E-CDEF-424A-B7CE-5B34A0AC34D6}"/>
              </a:ext>
            </a:extLst>
          </p:cNvPr>
          <p:cNvSpPr>
            <a:spLocks noGrp="1"/>
          </p:cNvSpPr>
          <p:nvPr>
            <p:ph sz="quarter" idx="17" hasCustomPrompt="1"/>
          </p:nvPr>
        </p:nvSpPr>
        <p:spPr>
          <a:xfrm>
            <a:off x="2029158" y="3928699"/>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22" name="Content Placeholder 15">
            <a:extLst>
              <a:ext uri="{FF2B5EF4-FFF2-40B4-BE49-F238E27FC236}">
                <a16:creationId xmlns:a16="http://schemas.microsoft.com/office/drawing/2014/main" id="{E7A1AA76-7517-4C53-B2A4-EE8B1C6ADDDF}"/>
              </a:ext>
            </a:extLst>
          </p:cNvPr>
          <p:cNvSpPr>
            <a:spLocks noGrp="1"/>
          </p:cNvSpPr>
          <p:nvPr>
            <p:ph sz="quarter" idx="18" hasCustomPrompt="1"/>
          </p:nvPr>
        </p:nvSpPr>
        <p:spPr>
          <a:xfrm>
            <a:off x="2029158" y="4476966"/>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37" name="Text Placeholder 12">
            <a:extLst>
              <a:ext uri="{FF2B5EF4-FFF2-40B4-BE49-F238E27FC236}">
                <a16:creationId xmlns:a16="http://schemas.microsoft.com/office/drawing/2014/main" id="{273C9D83-2282-43F4-BB54-7CDA96B45560}"/>
              </a:ext>
            </a:extLst>
          </p:cNvPr>
          <p:cNvSpPr>
            <a:spLocks noGrp="1"/>
          </p:cNvSpPr>
          <p:nvPr>
            <p:ph type="body" sz="quarter" idx="19" hasCustomPrompt="1"/>
          </p:nvPr>
        </p:nvSpPr>
        <p:spPr>
          <a:xfrm>
            <a:off x="6298588" y="1307183"/>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38" name="Text Placeholder 12">
            <a:extLst>
              <a:ext uri="{FF2B5EF4-FFF2-40B4-BE49-F238E27FC236}">
                <a16:creationId xmlns:a16="http://schemas.microsoft.com/office/drawing/2014/main" id="{90C1AC4A-23E9-4676-A30E-E39B4342FF07}"/>
              </a:ext>
            </a:extLst>
          </p:cNvPr>
          <p:cNvSpPr>
            <a:spLocks noGrp="1"/>
          </p:cNvSpPr>
          <p:nvPr>
            <p:ph type="body" sz="quarter" idx="20" hasCustomPrompt="1"/>
          </p:nvPr>
        </p:nvSpPr>
        <p:spPr>
          <a:xfrm>
            <a:off x="6298588" y="3703828"/>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39" name="Text Placeholder 12">
            <a:extLst>
              <a:ext uri="{FF2B5EF4-FFF2-40B4-BE49-F238E27FC236}">
                <a16:creationId xmlns:a16="http://schemas.microsoft.com/office/drawing/2014/main" id="{2C256BCC-FED6-4D75-8C65-5967DD2E0194}"/>
              </a:ext>
            </a:extLst>
          </p:cNvPr>
          <p:cNvSpPr>
            <a:spLocks noGrp="1"/>
          </p:cNvSpPr>
          <p:nvPr>
            <p:ph type="body" sz="quarter" idx="21" hasCustomPrompt="1"/>
          </p:nvPr>
        </p:nvSpPr>
        <p:spPr>
          <a:xfrm>
            <a:off x="9033309" y="1307183"/>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40" name="Text Placeholder 12">
            <a:extLst>
              <a:ext uri="{FF2B5EF4-FFF2-40B4-BE49-F238E27FC236}">
                <a16:creationId xmlns:a16="http://schemas.microsoft.com/office/drawing/2014/main" id="{036A0378-B8F0-463A-A66D-83D798223E3C}"/>
              </a:ext>
            </a:extLst>
          </p:cNvPr>
          <p:cNvSpPr>
            <a:spLocks noGrp="1"/>
          </p:cNvSpPr>
          <p:nvPr>
            <p:ph type="body" sz="quarter" idx="22" hasCustomPrompt="1"/>
          </p:nvPr>
        </p:nvSpPr>
        <p:spPr>
          <a:xfrm>
            <a:off x="9033309" y="3703828"/>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2" name="Title 1">
            <a:extLst>
              <a:ext uri="{FF2B5EF4-FFF2-40B4-BE49-F238E27FC236}">
                <a16:creationId xmlns:a16="http://schemas.microsoft.com/office/drawing/2014/main" id="{82BDF22D-6760-4BDD-92EF-E940DCC023C0}"/>
              </a:ext>
            </a:extLst>
          </p:cNvPr>
          <p:cNvSpPr>
            <a:spLocks noGrp="1"/>
          </p:cNvSpPr>
          <p:nvPr>
            <p:ph type="title"/>
          </p:nvPr>
        </p:nvSpPr>
        <p:spPr>
          <a:xfrm>
            <a:off x="1267697" y="1369287"/>
            <a:ext cx="4079564" cy="1268810"/>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295802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king Great Product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AADBBE-F1E3-480E-BE79-B55DEF9410EF}"/>
              </a:ext>
              <a:ext uri="{C183D7F6-B498-43B3-948B-1728B52AA6E4}">
                <adec:decorative xmlns:adec="http://schemas.microsoft.com/office/drawing/2017/decorative" val="1"/>
              </a:ext>
            </a:extLst>
          </p:cNvPr>
          <p:cNvSpPr/>
          <p:nvPr userDrawn="1"/>
        </p:nvSpPr>
        <p:spPr>
          <a:xfrm>
            <a:off x="5397500" y="2009775"/>
            <a:ext cx="6794499" cy="2838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A4C868C7-0B77-47B8-9C16-7F97AA9F0D4E}"/>
              </a:ext>
            </a:extLst>
          </p:cNvPr>
          <p:cNvSpPr>
            <a:spLocks noGrp="1"/>
          </p:cNvSpPr>
          <p:nvPr>
            <p:ph type="pic" sz="quarter" idx="13" hasCustomPrompt="1"/>
          </p:nvPr>
        </p:nvSpPr>
        <p:spPr>
          <a:xfrm>
            <a:off x="1" y="0"/>
            <a:ext cx="6311899" cy="6858000"/>
          </a:xfrm>
          <a:custGeom>
            <a:avLst/>
            <a:gdLst>
              <a:gd name="connsiteX0" fmla="*/ 0 w 6311899"/>
              <a:gd name="connsiteY0" fmla="*/ 0 h 6858000"/>
              <a:gd name="connsiteX1" fmla="*/ 6311899 w 6311899"/>
              <a:gd name="connsiteY1" fmla="*/ 0 h 6858000"/>
              <a:gd name="connsiteX2" fmla="*/ 6311899 w 6311899"/>
              <a:gd name="connsiteY2" fmla="*/ 2009775 h 6858000"/>
              <a:gd name="connsiteX3" fmla="*/ 5397499 w 6311899"/>
              <a:gd name="connsiteY3" fmla="*/ 2009775 h 6858000"/>
              <a:gd name="connsiteX4" fmla="*/ 5397499 w 6311899"/>
              <a:gd name="connsiteY4" fmla="*/ 4848225 h 6858000"/>
              <a:gd name="connsiteX5" fmla="*/ 6311899 w 6311899"/>
              <a:gd name="connsiteY5" fmla="*/ 4848225 h 6858000"/>
              <a:gd name="connsiteX6" fmla="*/ 6311899 w 6311899"/>
              <a:gd name="connsiteY6" fmla="*/ 6858000 h 6858000"/>
              <a:gd name="connsiteX7" fmla="*/ 0 w 63118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899" h="6858000">
                <a:moveTo>
                  <a:pt x="0" y="0"/>
                </a:moveTo>
                <a:lnTo>
                  <a:pt x="6311899" y="0"/>
                </a:lnTo>
                <a:lnTo>
                  <a:pt x="6311899" y="2009775"/>
                </a:lnTo>
                <a:lnTo>
                  <a:pt x="5397499" y="2009775"/>
                </a:lnTo>
                <a:lnTo>
                  <a:pt x="5397499" y="4848225"/>
                </a:lnTo>
                <a:lnTo>
                  <a:pt x="6311899" y="4848225"/>
                </a:lnTo>
                <a:lnTo>
                  <a:pt x="6311899" y="6858000"/>
                </a:lnTo>
                <a:lnTo>
                  <a:pt x="0" y="6858000"/>
                </a:lnTo>
                <a:close/>
              </a:path>
            </a:pathLst>
          </a:custGeom>
        </p:spPr>
        <p:txBody>
          <a:bodyPr wrap="square">
            <a:noAutofit/>
          </a:bodyPr>
          <a:lstStyle>
            <a:lvl1pPr marL="0" indent="0" algn="ctr">
              <a:buNone/>
              <a:defRPr/>
            </a:lvl1pPr>
          </a:lstStyle>
          <a:p>
            <a:r>
              <a:rPr lang="en-US" dirty="0"/>
              <a:t>Click to add photo</a:t>
            </a:r>
          </a:p>
        </p:txBody>
      </p:sp>
      <p:sp>
        <p:nvSpPr>
          <p:cNvPr id="5" name="Date Placeholder 4">
            <a:extLst>
              <a:ext uri="{FF2B5EF4-FFF2-40B4-BE49-F238E27FC236}">
                <a16:creationId xmlns:a16="http://schemas.microsoft.com/office/drawing/2014/main" id="{6F4198D5-23F4-441A-AD0A-C6CD015E997C}"/>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16" name="Content Placeholder 15">
            <a:extLst>
              <a:ext uri="{FF2B5EF4-FFF2-40B4-BE49-F238E27FC236}">
                <a16:creationId xmlns:a16="http://schemas.microsoft.com/office/drawing/2014/main" id="{8E5DAC80-95FC-4BA1-98B2-5631FB3B0198}"/>
              </a:ext>
            </a:extLst>
          </p:cNvPr>
          <p:cNvSpPr>
            <a:spLocks noGrp="1"/>
          </p:cNvSpPr>
          <p:nvPr>
            <p:ph sz="quarter" idx="15" hasCustomPrompt="1"/>
          </p:nvPr>
        </p:nvSpPr>
        <p:spPr>
          <a:xfrm>
            <a:off x="6337298" y="3200401"/>
            <a:ext cx="5257799" cy="1701800"/>
          </a:xfrm>
          <a:prstGeom prst="rect">
            <a:avLst/>
          </a:prstGeom>
        </p:spPr>
        <p:txBody>
          <a:bodyPr/>
          <a:lstStyle>
            <a:lvl1pPr marL="0" indent="0">
              <a:lnSpc>
                <a:spcPct val="100000"/>
              </a:lnSpc>
              <a:spcBef>
                <a:spcPts val="0"/>
              </a:spcBef>
              <a:spcAft>
                <a:spcPts val="1200"/>
              </a:spcAft>
              <a:buNone/>
              <a:defRPr sz="1400" spc="100" baseline="0">
                <a:solidFill>
                  <a:schemeClr val="bg1"/>
                </a:solidFill>
              </a:defRPr>
            </a:lvl1pPr>
          </a:lstStyle>
          <a:p>
            <a:pPr lvl="0"/>
            <a:r>
              <a:rPr lang="en-US"/>
              <a:t>Click to add text</a:t>
            </a:r>
          </a:p>
        </p:txBody>
      </p:sp>
      <p:sp>
        <p:nvSpPr>
          <p:cNvPr id="12" name="Footer Placeholder 4">
            <a:extLst>
              <a:ext uri="{FF2B5EF4-FFF2-40B4-BE49-F238E27FC236}">
                <a16:creationId xmlns:a16="http://schemas.microsoft.com/office/drawing/2014/main" id="{464448FE-96B4-43C5-8721-4FBF69ED48B7}"/>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dirty="0"/>
              <a:t>Conference Presentation</a:t>
            </a:r>
          </a:p>
        </p:txBody>
      </p:sp>
      <p:sp>
        <p:nvSpPr>
          <p:cNvPr id="13" name="Slide Number Placeholder 5">
            <a:extLst>
              <a:ext uri="{FF2B5EF4-FFF2-40B4-BE49-F238E27FC236}">
                <a16:creationId xmlns:a16="http://schemas.microsoft.com/office/drawing/2014/main" id="{F8104834-0355-4576-A9E5-FF5B92B361FF}"/>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2" name="Title 1">
            <a:extLst>
              <a:ext uri="{FF2B5EF4-FFF2-40B4-BE49-F238E27FC236}">
                <a16:creationId xmlns:a16="http://schemas.microsoft.com/office/drawing/2014/main" id="{3AD2D377-D829-49CC-9253-683054B909F0}"/>
              </a:ext>
            </a:extLst>
          </p:cNvPr>
          <p:cNvSpPr>
            <a:spLocks noGrp="1"/>
          </p:cNvSpPr>
          <p:nvPr>
            <p:ph type="title"/>
          </p:nvPr>
        </p:nvSpPr>
        <p:spPr>
          <a:xfrm>
            <a:off x="6337298" y="2063075"/>
            <a:ext cx="5257799" cy="1268810"/>
          </a:xfrm>
          <a:prstGeom prst="rect">
            <a:avLst/>
          </a:prstGeom>
        </p:spPr>
        <p:txBody>
          <a:bodyPr anchor="ctr"/>
          <a:lstStyle>
            <a:lvl1pPr>
              <a:defRPr lang="en-US" sz="2400" spc="100" baseline="0">
                <a:solidFill>
                  <a:schemeClr val="bg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548123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F32C8C7-5C6C-400B-AEC0-4D8178161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cap="all" spc="150" baseline="0">
                <a:solidFill>
                  <a:schemeClr val="bg2">
                    <a:lumMod val="50000"/>
                  </a:schemeClr>
                </a:solidFill>
                <a:latin typeface="Univers Light" panose="020B0403020202020204" pitchFamily="34" charset="0"/>
              </a:defRPr>
            </a:lvl1pPr>
          </a:lstStyle>
          <a:p>
            <a:r>
              <a:rPr lang="en-US" dirty="0"/>
              <a:t>8/05/20XX</a:t>
            </a:r>
          </a:p>
        </p:txBody>
      </p:sp>
      <p:sp>
        <p:nvSpPr>
          <p:cNvPr id="5" name="Footer Placeholder 4">
            <a:extLst>
              <a:ext uri="{FF2B5EF4-FFF2-40B4-BE49-F238E27FC236}">
                <a16:creationId xmlns:a16="http://schemas.microsoft.com/office/drawing/2014/main" id="{4B7105D6-7B52-4B7D-9473-BCD571A93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cap="all" spc="150" baseline="0">
                <a:solidFill>
                  <a:schemeClr val="bg2">
                    <a:lumMod val="50000"/>
                  </a:schemeClr>
                </a:solidFill>
                <a:latin typeface="Univers Light" panose="020B0403020202020204" pitchFamily="34" charset="0"/>
              </a:defRPr>
            </a:lvl1pPr>
          </a:lstStyle>
          <a:p>
            <a:r>
              <a:rPr lang="en-US" dirty="0"/>
              <a:t>Conference Presentation</a:t>
            </a:r>
          </a:p>
        </p:txBody>
      </p:sp>
      <p:sp>
        <p:nvSpPr>
          <p:cNvPr id="6" name="Slide Number Placeholder 5">
            <a:extLst>
              <a:ext uri="{FF2B5EF4-FFF2-40B4-BE49-F238E27FC236}">
                <a16:creationId xmlns:a16="http://schemas.microsoft.com/office/drawing/2014/main" id="{B13EAA0A-7090-4FA3-AD1C-CD45704040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b="0" spc="150" baseline="0">
                <a:solidFill>
                  <a:schemeClr val="bg2">
                    <a:lumMod val="50000"/>
                  </a:schemeClr>
                </a:solidFill>
                <a:latin typeface="Univers Light" panose="020B0403020202020204" pitchFamily="34" charset="0"/>
              </a:defRPr>
            </a:lvl1pPr>
          </a:lstStyle>
          <a:p>
            <a:fld id="{18D65601-5AE2-46FC-B138-694DDD2B510D}" type="slidenum">
              <a:rPr lang="en-US" smtClean="0"/>
              <a:pPr/>
              <a:t>‹#›</a:t>
            </a:fld>
            <a:endParaRPr lang="en-US" dirty="0"/>
          </a:p>
        </p:txBody>
      </p:sp>
      <p:sp>
        <p:nvSpPr>
          <p:cNvPr id="7" name="TextBox 6">
            <a:extLst>
              <a:ext uri="{FF2B5EF4-FFF2-40B4-BE49-F238E27FC236}">
                <a16:creationId xmlns:a16="http://schemas.microsoft.com/office/drawing/2014/main" id="{084DCE26-8B90-4B2C-883A-D5FFC365BF8A}"/>
              </a:ext>
            </a:extLst>
          </p:cNvPr>
          <p:cNvSpPr txBox="1"/>
          <p:nvPr userDrawn="1"/>
        </p:nvSpPr>
        <p:spPr>
          <a:xfrm>
            <a:off x="5637320" y="2974019"/>
            <a:ext cx="914400" cy="9144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737433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5" r:id="rId16"/>
    <p:sldLayoutId id="2147483666" r:id="rId1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sisterhoodofthemuse.wordpress.com/2013/11/" TargetMode="External"/><Relationship Id="rId2" Type="http://schemas.openxmlformats.org/officeDocument/2006/relationships/image" Target="../media/image9.jpg"/><Relationship Id="rId1" Type="http://schemas.openxmlformats.org/officeDocument/2006/relationships/slideLayout" Target="../slideLayouts/slideLayout3.xml"/><Relationship Id="rId5" Type="http://schemas.openxmlformats.org/officeDocument/2006/relationships/hyperlink" Target="http://www.flickr.com/photos/winning-information/2325865367/" TargetMode="External"/><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piqsels.com/en/search?q=the+patient&amp;page=2" TargetMode="External"/><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genderpolicyreport.umn.edu/family-and-medical-leave-act-at-25-whats-next/" TargetMode="External"/><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hyperlink" Target="https://pxhere.com/en/photo/1568433"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commons.wikimedia.org/wiki/File:Phone_Shiny_Icon.svg" TargetMode="External"/><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hyperlink" Target="https://www.wallpaperflare.com/mathematics-formula-chalkboard-education-blackboard-architecture-wallpaper-swfba"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hyperlink" Target="https://www.remix3d.com/details/G009SXQB3VR5" TargetMode="External"/><Relationship Id="rId2" Type="http://schemas.microsoft.com/office/2017/06/relationships/model3d" Target="../media/model3d3.glb"/><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pastoralkorn.blogspot.com/2010_08_01_archive.html" TargetMode="External"/><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hyperlink" Target="mailto:JG@RossGannaway.Law" TargetMode="External"/><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hyperlink" Target="https://www.remix3d.com/details/G009SVG88Q4R"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remix3d.com/details/G009SXLKV1J3" TargetMode="External"/><Relationship Id="rId2" Type="http://schemas.microsoft.com/office/2017/06/relationships/model3d" Target="../media/model3d2.glb"/><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64C0454-9078-4762-7951-586311AE9B35}"/>
              </a:ext>
            </a:extLst>
          </p:cNvPr>
          <p:cNvSpPr>
            <a:spLocks noGrp="1"/>
          </p:cNvSpPr>
          <p:nvPr>
            <p:ph type="body" sz="quarter" idx="12"/>
          </p:nvPr>
        </p:nvSpPr>
        <p:spPr>
          <a:xfrm flipH="1">
            <a:off x="995205" y="4430773"/>
            <a:ext cx="3902044" cy="736530"/>
          </a:xfrm>
        </p:spPr>
        <p:txBody>
          <a:bodyPr/>
          <a:lstStyle/>
          <a:p>
            <a:pPr algn="l"/>
            <a:r>
              <a:rPr lang="en-US" dirty="0">
                <a:solidFill>
                  <a:schemeClr val="tx1"/>
                </a:solidFill>
              </a:rPr>
              <a:t>Presented by:</a:t>
            </a:r>
          </a:p>
          <a:p>
            <a:endParaRPr lang="en-US" dirty="0">
              <a:solidFill>
                <a:schemeClr val="tx1"/>
              </a:solidFill>
            </a:endParaRPr>
          </a:p>
          <a:p>
            <a:pPr algn="l"/>
            <a:r>
              <a:rPr lang="en-US" sz="2800" b="1" dirty="0">
                <a:solidFill>
                  <a:schemeClr val="tx1"/>
                </a:solidFill>
              </a:rPr>
              <a:t>Julia Gannaway</a:t>
            </a:r>
          </a:p>
        </p:txBody>
      </p:sp>
      <p:sp>
        <p:nvSpPr>
          <p:cNvPr id="10" name="Text Placeholder 9">
            <a:extLst>
              <a:ext uri="{FF2B5EF4-FFF2-40B4-BE49-F238E27FC236}">
                <a16:creationId xmlns:a16="http://schemas.microsoft.com/office/drawing/2014/main" id="{B02ABCC2-E864-88F4-1633-9B3769698BAA}"/>
              </a:ext>
            </a:extLst>
          </p:cNvPr>
          <p:cNvSpPr>
            <a:spLocks noGrp="1"/>
          </p:cNvSpPr>
          <p:nvPr>
            <p:ph type="body" sz="quarter" idx="13"/>
          </p:nvPr>
        </p:nvSpPr>
        <p:spPr/>
        <p:txBody>
          <a:bodyPr/>
          <a:lstStyle/>
          <a:p>
            <a:r>
              <a:rPr lang="en-US" dirty="0">
                <a:solidFill>
                  <a:schemeClr val="tx1"/>
                </a:solidFill>
              </a:rPr>
              <a:t>May 7</a:t>
            </a:r>
            <a:r>
              <a:rPr lang="en-US" baseline="30000" dirty="0">
                <a:solidFill>
                  <a:schemeClr val="tx1"/>
                </a:solidFill>
              </a:rPr>
              <a:t>th</a:t>
            </a:r>
            <a:r>
              <a:rPr lang="en-US" dirty="0">
                <a:solidFill>
                  <a:schemeClr val="tx1"/>
                </a:solidFill>
              </a:rPr>
              <a:t>, 2024</a:t>
            </a:r>
          </a:p>
        </p:txBody>
      </p:sp>
      <p:sp>
        <p:nvSpPr>
          <p:cNvPr id="18" name="Title 17">
            <a:extLst>
              <a:ext uri="{FF2B5EF4-FFF2-40B4-BE49-F238E27FC236}">
                <a16:creationId xmlns:a16="http://schemas.microsoft.com/office/drawing/2014/main" id="{F9B274D2-774F-4C24-A448-1EFB461A95EA}"/>
              </a:ext>
            </a:extLst>
          </p:cNvPr>
          <p:cNvSpPr>
            <a:spLocks noGrp="1"/>
          </p:cNvSpPr>
          <p:nvPr>
            <p:ph type="title"/>
          </p:nvPr>
        </p:nvSpPr>
        <p:spPr>
          <a:xfrm>
            <a:off x="995205" y="3156213"/>
            <a:ext cx="8304458" cy="1596004"/>
          </a:xfrm>
        </p:spPr>
        <p:txBody>
          <a:bodyPr/>
          <a:lstStyle/>
          <a:p>
            <a:pPr algn="ctr"/>
            <a:r>
              <a:rPr lang="en-US" sz="6000" b="1" dirty="0">
                <a:solidFill>
                  <a:schemeClr val="tx1"/>
                </a:solidFill>
                <a:latin typeface="+mn-lt"/>
              </a:rPr>
              <a:t>FMLA: Tips and Tricks</a:t>
            </a:r>
          </a:p>
        </p:txBody>
      </p:sp>
      <p:pic>
        <p:nvPicPr>
          <p:cNvPr id="4" name="Picture 3">
            <a:extLst>
              <a:ext uri="{FF2B5EF4-FFF2-40B4-BE49-F238E27FC236}">
                <a16:creationId xmlns:a16="http://schemas.microsoft.com/office/drawing/2014/main" id="{6E508465-DD18-B5A2-1137-5499B1713B19}"/>
              </a:ext>
            </a:extLst>
          </p:cNvPr>
          <p:cNvPicPr>
            <a:picLocks noChangeAspect="1"/>
          </p:cNvPicPr>
          <p:nvPr/>
        </p:nvPicPr>
        <p:blipFill>
          <a:blip r:embed="rId2"/>
          <a:stretch>
            <a:fillRect/>
          </a:stretch>
        </p:blipFill>
        <p:spPr>
          <a:xfrm>
            <a:off x="2042159" y="393207"/>
            <a:ext cx="9996965" cy="23479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11" descr="A black background with purple text&#10;&#10;Description automatically generated">
            <a:extLst>
              <a:ext uri="{FF2B5EF4-FFF2-40B4-BE49-F238E27FC236}">
                <a16:creationId xmlns:a16="http://schemas.microsoft.com/office/drawing/2014/main" id="{BD849AC2-DFA7-9D0E-B0BB-85AEB8641808}"/>
              </a:ext>
            </a:extLst>
          </p:cNvPr>
          <p:cNvPicPr>
            <a:picLocks noChangeAspect="1"/>
          </p:cNvPicPr>
          <p:nvPr/>
        </p:nvPicPr>
        <p:blipFill>
          <a:blip r:embed="rId3"/>
          <a:stretch>
            <a:fillRect/>
          </a:stretch>
        </p:blipFill>
        <p:spPr>
          <a:xfrm>
            <a:off x="860079" y="5272292"/>
            <a:ext cx="6019186" cy="1046800"/>
          </a:xfrm>
          <a:prstGeom prst="rect">
            <a:avLst/>
          </a:prstGeom>
        </p:spPr>
      </p:pic>
    </p:spTree>
    <p:extLst>
      <p:ext uri="{BB962C8B-B14F-4D97-AF65-F5344CB8AC3E}">
        <p14:creationId xmlns:p14="http://schemas.microsoft.com/office/powerpoint/2010/main" val="1401199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DD499DF-7891-B58A-A6FD-71BA250CB27D}"/>
              </a:ext>
            </a:extLst>
          </p:cNvPr>
          <p:cNvSpPr>
            <a:spLocks noGrp="1"/>
          </p:cNvSpPr>
          <p:nvPr>
            <p:ph type="sldNum" sz="quarter" idx="12"/>
          </p:nvPr>
        </p:nvSpPr>
        <p:spPr/>
        <p:txBody>
          <a:bodyPr/>
          <a:lstStyle/>
          <a:p>
            <a:fld id="{18D65601-5AE2-46FC-B138-694DDD2B510D}" type="slidenum">
              <a:rPr lang="en-US" smtClean="0"/>
              <a:pPr/>
              <a:t>10</a:t>
            </a:fld>
            <a:endParaRPr lang="en-US" dirty="0"/>
          </a:p>
        </p:txBody>
      </p:sp>
      <p:sp>
        <p:nvSpPr>
          <p:cNvPr id="10" name="TextBox 9">
            <a:extLst>
              <a:ext uri="{FF2B5EF4-FFF2-40B4-BE49-F238E27FC236}">
                <a16:creationId xmlns:a16="http://schemas.microsoft.com/office/drawing/2014/main" id="{623DE71B-CD0D-4BD7-43A6-03A345F8B37A}"/>
              </a:ext>
            </a:extLst>
          </p:cNvPr>
          <p:cNvSpPr txBox="1"/>
          <p:nvPr/>
        </p:nvSpPr>
        <p:spPr>
          <a:xfrm>
            <a:off x="1165738" y="894750"/>
            <a:ext cx="8832273" cy="1446550"/>
          </a:xfrm>
          <a:prstGeom prst="rect">
            <a:avLst/>
          </a:prstGeom>
          <a:noFill/>
        </p:spPr>
        <p:txBody>
          <a:bodyPr wrap="square" rtlCol="0">
            <a:spAutoFit/>
          </a:bodyPr>
          <a:lstStyle/>
          <a:p>
            <a:r>
              <a:rPr lang="en-US" sz="4400" b="1" dirty="0"/>
              <a:t>Why Care if an Absence is FMLA-Qualifying?</a:t>
            </a:r>
          </a:p>
        </p:txBody>
      </p:sp>
      <p:sp>
        <p:nvSpPr>
          <p:cNvPr id="11" name="TextBox 10">
            <a:extLst>
              <a:ext uri="{FF2B5EF4-FFF2-40B4-BE49-F238E27FC236}">
                <a16:creationId xmlns:a16="http://schemas.microsoft.com/office/drawing/2014/main" id="{4349717A-44E3-75AF-87FC-08A2ECBBDA3D}"/>
              </a:ext>
            </a:extLst>
          </p:cNvPr>
          <p:cNvSpPr txBox="1"/>
          <p:nvPr/>
        </p:nvSpPr>
        <p:spPr>
          <a:xfrm>
            <a:off x="923374" y="2875860"/>
            <a:ext cx="6932153"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Ability to address attendance issues</a:t>
            </a:r>
          </a:p>
          <a:p>
            <a:endParaRPr lang="en-US" sz="2400" dirty="0"/>
          </a:p>
          <a:p>
            <a:pPr marL="285750" indent="-285750">
              <a:buFont typeface="Arial" panose="020B0604020202020204" pitchFamily="34" charset="0"/>
              <a:buChar char="•"/>
            </a:pPr>
            <a:r>
              <a:rPr lang="en-US" sz="2400" dirty="0"/>
              <a:t>FMLA-qualifying absences are protected even if not designated as FMLA</a:t>
            </a:r>
          </a:p>
          <a:p>
            <a:endParaRPr lang="en-US" sz="2400" dirty="0"/>
          </a:p>
          <a:p>
            <a:pPr marL="285750" indent="-285750">
              <a:buFont typeface="Arial" panose="020B0604020202020204" pitchFamily="34" charset="0"/>
              <a:buChar char="•"/>
            </a:pPr>
            <a:r>
              <a:rPr lang="en-US" sz="2400" dirty="0"/>
              <a:t>To prohibit “protected” absences of indefinite duration</a:t>
            </a:r>
          </a:p>
          <a:p>
            <a:endParaRPr lang="en-US" sz="2400" dirty="0"/>
          </a:p>
          <a:p>
            <a:pPr marL="285750" indent="-285750">
              <a:buFont typeface="Arial" panose="020B0604020202020204" pitchFamily="34" charset="0"/>
              <a:buChar char="•"/>
            </a:pPr>
            <a:r>
              <a:rPr lang="en-US" sz="2400" dirty="0"/>
              <a:t>To comply with law</a:t>
            </a:r>
          </a:p>
        </p:txBody>
      </p:sp>
    </p:spTree>
    <p:extLst>
      <p:ext uri="{BB962C8B-B14F-4D97-AF65-F5344CB8AC3E}">
        <p14:creationId xmlns:p14="http://schemas.microsoft.com/office/powerpoint/2010/main" val="2464821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DD499DF-7891-B58A-A6FD-71BA250CB27D}"/>
              </a:ext>
            </a:extLst>
          </p:cNvPr>
          <p:cNvSpPr>
            <a:spLocks noGrp="1"/>
          </p:cNvSpPr>
          <p:nvPr>
            <p:ph type="sldNum" sz="quarter" idx="12"/>
          </p:nvPr>
        </p:nvSpPr>
        <p:spPr/>
        <p:txBody>
          <a:bodyPr/>
          <a:lstStyle/>
          <a:p>
            <a:fld id="{18D65601-5AE2-46FC-B138-694DDD2B510D}" type="slidenum">
              <a:rPr lang="en-US" smtClean="0"/>
              <a:pPr/>
              <a:t>11</a:t>
            </a:fld>
            <a:endParaRPr lang="en-US" dirty="0"/>
          </a:p>
        </p:txBody>
      </p:sp>
      <p:sp>
        <p:nvSpPr>
          <p:cNvPr id="10" name="TextBox 9">
            <a:extLst>
              <a:ext uri="{FF2B5EF4-FFF2-40B4-BE49-F238E27FC236}">
                <a16:creationId xmlns:a16="http://schemas.microsoft.com/office/drawing/2014/main" id="{623DE71B-CD0D-4BD7-43A6-03A345F8B37A}"/>
              </a:ext>
            </a:extLst>
          </p:cNvPr>
          <p:cNvSpPr txBox="1"/>
          <p:nvPr/>
        </p:nvSpPr>
        <p:spPr>
          <a:xfrm>
            <a:off x="1165738" y="894750"/>
            <a:ext cx="8832273" cy="1446550"/>
          </a:xfrm>
          <a:prstGeom prst="rect">
            <a:avLst/>
          </a:prstGeom>
          <a:noFill/>
        </p:spPr>
        <p:txBody>
          <a:bodyPr wrap="square" rtlCol="0">
            <a:spAutoFit/>
          </a:bodyPr>
          <a:lstStyle/>
          <a:p>
            <a:r>
              <a:rPr lang="en-US" sz="4400" b="1" dirty="0"/>
              <a:t>Does EE Have Choice to Not Designate Absence as FMLA? </a:t>
            </a:r>
          </a:p>
        </p:txBody>
      </p:sp>
      <p:sp>
        <p:nvSpPr>
          <p:cNvPr id="11" name="TextBox 10">
            <a:extLst>
              <a:ext uri="{FF2B5EF4-FFF2-40B4-BE49-F238E27FC236}">
                <a16:creationId xmlns:a16="http://schemas.microsoft.com/office/drawing/2014/main" id="{4349717A-44E3-75AF-87FC-08A2ECBBDA3D}"/>
              </a:ext>
            </a:extLst>
          </p:cNvPr>
          <p:cNvSpPr txBox="1"/>
          <p:nvPr/>
        </p:nvSpPr>
        <p:spPr>
          <a:xfrm>
            <a:off x="949132" y="2647848"/>
            <a:ext cx="6932153"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ER may place EE on FMLA leave if absence due to SHC </a:t>
            </a:r>
          </a:p>
          <a:p>
            <a:endParaRPr lang="en-US" sz="2400" dirty="0"/>
          </a:p>
          <a:p>
            <a:pPr marL="285750" indent="-285750">
              <a:buFont typeface="Arial" panose="020B0604020202020204" pitchFamily="34" charset="0"/>
              <a:buChar char="•"/>
            </a:pPr>
            <a:r>
              <a:rPr lang="en-US" sz="2400" dirty="0"/>
              <a:t>Have &amp; enforce consistent policy - if absence is FMLA-qualifying, then designate as FMLA (&amp; provide required notices)</a:t>
            </a:r>
          </a:p>
          <a:p>
            <a:endParaRPr lang="en-US" sz="2400" dirty="0"/>
          </a:p>
          <a:p>
            <a:pPr marL="285750" indent="-285750">
              <a:buFont typeface="Arial" panose="020B0604020202020204" pitchFamily="34" charset="0"/>
              <a:buChar char="•"/>
            </a:pPr>
            <a:r>
              <a:rPr lang="en-US" sz="2400" dirty="0"/>
              <a:t>It is not EE’s choice – make sure supervisors know this</a:t>
            </a:r>
          </a:p>
        </p:txBody>
      </p:sp>
      <p:pic>
        <p:nvPicPr>
          <p:cNvPr id="2" name="Picture 1">
            <a:extLst>
              <a:ext uri="{FF2B5EF4-FFF2-40B4-BE49-F238E27FC236}">
                <a16:creationId xmlns:a16="http://schemas.microsoft.com/office/drawing/2014/main" id="{6855D867-7448-73BC-EF08-0E0AE2002716}"/>
              </a:ext>
            </a:extLst>
          </p:cNvPr>
          <p:cNvPicPr>
            <a:picLocks noChangeAspect="1"/>
          </p:cNvPicPr>
          <p:nvPr/>
        </p:nvPicPr>
        <p:blipFill>
          <a:blip r:embed="rId2"/>
          <a:stretch>
            <a:fillRect/>
          </a:stretch>
        </p:blipFill>
        <p:spPr>
          <a:xfrm>
            <a:off x="8174979" y="2861493"/>
            <a:ext cx="3286029" cy="3310415"/>
          </a:xfrm>
          <a:prstGeom prst="rect">
            <a:avLst/>
          </a:prstGeom>
        </p:spPr>
      </p:pic>
    </p:spTree>
    <p:extLst>
      <p:ext uri="{BB962C8B-B14F-4D97-AF65-F5344CB8AC3E}">
        <p14:creationId xmlns:p14="http://schemas.microsoft.com/office/powerpoint/2010/main" val="2127239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DD499DF-7891-B58A-A6FD-71BA250CB27D}"/>
              </a:ext>
            </a:extLst>
          </p:cNvPr>
          <p:cNvSpPr>
            <a:spLocks noGrp="1"/>
          </p:cNvSpPr>
          <p:nvPr>
            <p:ph type="sldNum" sz="quarter" idx="12"/>
          </p:nvPr>
        </p:nvSpPr>
        <p:spPr/>
        <p:txBody>
          <a:bodyPr/>
          <a:lstStyle/>
          <a:p>
            <a:fld id="{18D65601-5AE2-46FC-B138-694DDD2B510D}" type="slidenum">
              <a:rPr lang="en-US" smtClean="0"/>
              <a:pPr/>
              <a:t>12</a:t>
            </a:fld>
            <a:endParaRPr lang="en-US" dirty="0"/>
          </a:p>
        </p:txBody>
      </p:sp>
      <p:sp>
        <p:nvSpPr>
          <p:cNvPr id="10" name="TextBox 9">
            <a:extLst>
              <a:ext uri="{FF2B5EF4-FFF2-40B4-BE49-F238E27FC236}">
                <a16:creationId xmlns:a16="http://schemas.microsoft.com/office/drawing/2014/main" id="{623DE71B-CD0D-4BD7-43A6-03A345F8B37A}"/>
              </a:ext>
            </a:extLst>
          </p:cNvPr>
          <p:cNvSpPr txBox="1"/>
          <p:nvPr/>
        </p:nvSpPr>
        <p:spPr>
          <a:xfrm>
            <a:off x="1144473" y="607671"/>
            <a:ext cx="8832273" cy="1446550"/>
          </a:xfrm>
          <a:prstGeom prst="rect">
            <a:avLst/>
          </a:prstGeom>
          <a:noFill/>
        </p:spPr>
        <p:txBody>
          <a:bodyPr wrap="square" rtlCol="0">
            <a:spAutoFit/>
          </a:bodyPr>
          <a:lstStyle/>
          <a:p>
            <a:r>
              <a:rPr lang="en-US" sz="4400" b="1" dirty="0"/>
              <a:t>Employer Must Designate FMLA Leave</a:t>
            </a:r>
          </a:p>
        </p:txBody>
      </p:sp>
      <p:sp>
        <p:nvSpPr>
          <p:cNvPr id="11" name="TextBox 10">
            <a:extLst>
              <a:ext uri="{FF2B5EF4-FFF2-40B4-BE49-F238E27FC236}">
                <a16:creationId xmlns:a16="http://schemas.microsoft.com/office/drawing/2014/main" id="{4349717A-44E3-75AF-87FC-08A2ECBBDA3D}"/>
              </a:ext>
            </a:extLst>
          </p:cNvPr>
          <p:cNvSpPr txBox="1"/>
          <p:nvPr/>
        </p:nvSpPr>
        <p:spPr>
          <a:xfrm>
            <a:off x="959765" y="2397676"/>
            <a:ext cx="10959333"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US DOL Opinion FMLA 2019-1-A: 3/14/2019</a:t>
            </a:r>
          </a:p>
          <a:p>
            <a:endParaRPr lang="en-US" sz="2400" dirty="0"/>
          </a:p>
          <a:p>
            <a:pPr marL="285750" indent="-285750">
              <a:buFont typeface="Arial" panose="020B0604020202020204" pitchFamily="34" charset="0"/>
              <a:buChar char="•"/>
            </a:pPr>
            <a:r>
              <a:rPr lang="en-US" sz="2400" dirty="0"/>
              <a:t>ER may not allow EE to “save” FMLA – neither EE nor ER has discretion not to trigger FMLA if applicable</a:t>
            </a:r>
          </a:p>
          <a:p>
            <a:endParaRPr lang="en-US" sz="2400" dirty="0"/>
          </a:p>
          <a:p>
            <a:pPr marL="285750" indent="-285750">
              <a:buFont typeface="Arial" panose="020B0604020202020204" pitchFamily="34" charset="0"/>
              <a:buChar char="•"/>
            </a:pPr>
            <a:r>
              <a:rPr lang="en-US" sz="2400" dirty="0"/>
              <a:t>Burden on ER to know and apply FMLA: If EE provides enough information, then up to ER to raise the issue with EE and designate FMLA whether EE asks for FMLA or not (**Supervisor communication crucial**)</a:t>
            </a:r>
          </a:p>
          <a:p>
            <a:endParaRPr lang="en-US" sz="2400" dirty="0"/>
          </a:p>
          <a:p>
            <a:pPr marL="285750" indent="-285750">
              <a:buFont typeface="Arial" panose="020B0604020202020204" pitchFamily="34" charset="0"/>
              <a:buChar char="•"/>
            </a:pPr>
            <a:r>
              <a:rPr lang="en-US" sz="2400" dirty="0"/>
              <a:t>When the law says that EE may not waive FMLA rights, it means ERs cannot allow EEs to waive FMLA rights.</a:t>
            </a:r>
          </a:p>
        </p:txBody>
      </p:sp>
    </p:spTree>
    <p:extLst>
      <p:ext uri="{BB962C8B-B14F-4D97-AF65-F5344CB8AC3E}">
        <p14:creationId xmlns:p14="http://schemas.microsoft.com/office/powerpoint/2010/main" val="1285657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DD499DF-7891-B58A-A6FD-71BA250CB27D}"/>
              </a:ext>
            </a:extLst>
          </p:cNvPr>
          <p:cNvSpPr>
            <a:spLocks noGrp="1"/>
          </p:cNvSpPr>
          <p:nvPr>
            <p:ph type="sldNum" sz="quarter" idx="12"/>
          </p:nvPr>
        </p:nvSpPr>
        <p:spPr/>
        <p:txBody>
          <a:bodyPr/>
          <a:lstStyle/>
          <a:p>
            <a:fld id="{18D65601-5AE2-46FC-B138-694DDD2B510D}" type="slidenum">
              <a:rPr lang="en-US" smtClean="0"/>
              <a:pPr/>
              <a:t>13</a:t>
            </a:fld>
            <a:endParaRPr lang="en-US" dirty="0"/>
          </a:p>
        </p:txBody>
      </p:sp>
      <p:sp>
        <p:nvSpPr>
          <p:cNvPr id="10" name="TextBox 9">
            <a:extLst>
              <a:ext uri="{FF2B5EF4-FFF2-40B4-BE49-F238E27FC236}">
                <a16:creationId xmlns:a16="http://schemas.microsoft.com/office/drawing/2014/main" id="{623DE71B-CD0D-4BD7-43A6-03A345F8B37A}"/>
              </a:ext>
            </a:extLst>
          </p:cNvPr>
          <p:cNvSpPr txBox="1"/>
          <p:nvPr/>
        </p:nvSpPr>
        <p:spPr>
          <a:xfrm>
            <a:off x="751068" y="787027"/>
            <a:ext cx="8832273" cy="1446550"/>
          </a:xfrm>
          <a:prstGeom prst="rect">
            <a:avLst/>
          </a:prstGeom>
          <a:noFill/>
        </p:spPr>
        <p:txBody>
          <a:bodyPr wrap="square" rtlCol="0">
            <a:spAutoFit/>
          </a:bodyPr>
          <a:lstStyle/>
          <a:p>
            <a:r>
              <a:rPr lang="en-US" sz="4400" b="1" dirty="0"/>
              <a:t>ER’s Required FMLA Notices </a:t>
            </a:r>
            <a:br>
              <a:rPr lang="en-US" sz="4400" b="1" dirty="0"/>
            </a:br>
            <a:r>
              <a:rPr lang="en-US" sz="4400" b="1" dirty="0"/>
              <a:t>(§825.300)</a:t>
            </a:r>
          </a:p>
        </p:txBody>
      </p:sp>
      <p:sp>
        <p:nvSpPr>
          <p:cNvPr id="11" name="TextBox 10">
            <a:extLst>
              <a:ext uri="{FF2B5EF4-FFF2-40B4-BE49-F238E27FC236}">
                <a16:creationId xmlns:a16="http://schemas.microsoft.com/office/drawing/2014/main" id="{4349717A-44E3-75AF-87FC-08A2ECBBDA3D}"/>
              </a:ext>
            </a:extLst>
          </p:cNvPr>
          <p:cNvSpPr txBox="1"/>
          <p:nvPr/>
        </p:nvSpPr>
        <p:spPr>
          <a:xfrm>
            <a:off x="6096001" y="2632468"/>
            <a:ext cx="5757770"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Poster in plain view for all EEs/applicants to see</a:t>
            </a:r>
          </a:p>
          <a:p>
            <a:endParaRPr lang="en-US" sz="2400" dirty="0"/>
          </a:p>
          <a:p>
            <a:pPr marL="285750" indent="-285750">
              <a:buFont typeface="Arial" panose="020B0604020202020204" pitchFamily="34" charset="0"/>
              <a:buChar char="•"/>
            </a:pPr>
            <a:r>
              <a:rPr lang="en-US" sz="2400" dirty="0"/>
              <a:t>General notice in EE Handbook</a:t>
            </a:r>
          </a:p>
          <a:p>
            <a:endParaRPr lang="en-US" sz="2400" dirty="0"/>
          </a:p>
          <a:p>
            <a:pPr marL="285750" indent="-285750">
              <a:buFont typeface="Arial" panose="020B0604020202020204" pitchFamily="34" charset="0"/>
              <a:buChar char="•"/>
            </a:pPr>
            <a:r>
              <a:rPr lang="en-US" sz="2400" dirty="0"/>
              <a:t>Notice of Eligibility / Rights &amp; Responsibilities Notice </a:t>
            </a:r>
          </a:p>
          <a:p>
            <a:endParaRPr lang="en-US" sz="2400" dirty="0"/>
          </a:p>
          <a:p>
            <a:pPr marL="285750" indent="-285750">
              <a:buFont typeface="Arial" panose="020B0604020202020204" pitchFamily="34" charset="0"/>
              <a:buChar char="•"/>
            </a:pPr>
            <a:r>
              <a:rPr lang="en-US" sz="2400" dirty="0"/>
              <a:t>**Designation Notice**</a:t>
            </a:r>
          </a:p>
        </p:txBody>
      </p:sp>
      <p:pic>
        <p:nvPicPr>
          <p:cNvPr id="3" name="Picture 2" descr="A picture containing text, book&#10;&#10;Description generated with very high confidence">
            <a:extLst>
              <a:ext uri="{FF2B5EF4-FFF2-40B4-BE49-F238E27FC236}">
                <a16:creationId xmlns:a16="http://schemas.microsoft.com/office/drawing/2014/main" id="{938C0152-11C1-79FC-53FB-447DC1A3986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14895" y="2632468"/>
            <a:ext cx="4572000" cy="2813304"/>
          </a:xfrm>
          <a:prstGeom prst="rect">
            <a:avLst/>
          </a:prstGeom>
        </p:spPr>
      </p:pic>
      <p:pic>
        <p:nvPicPr>
          <p:cNvPr id="4" name="Picture 3">
            <a:extLst>
              <a:ext uri="{FF2B5EF4-FFF2-40B4-BE49-F238E27FC236}">
                <a16:creationId xmlns:a16="http://schemas.microsoft.com/office/drawing/2014/main" id="{BA99C4F5-4B46-045D-9C5A-28EC93DED75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20998379">
            <a:off x="3942145" y="5131681"/>
            <a:ext cx="2450120" cy="1706228"/>
          </a:xfrm>
          <a:prstGeom prst="rect">
            <a:avLst/>
          </a:prstGeom>
        </p:spPr>
      </p:pic>
      <p:pic>
        <p:nvPicPr>
          <p:cNvPr id="6" name="Picture 5">
            <a:extLst>
              <a:ext uri="{FF2B5EF4-FFF2-40B4-BE49-F238E27FC236}">
                <a16:creationId xmlns:a16="http://schemas.microsoft.com/office/drawing/2014/main" id="{4380A6B9-DFEA-474F-06FE-DDA73FA9C9C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1222689">
            <a:off x="9444947" y="373191"/>
            <a:ext cx="2450120" cy="1706228"/>
          </a:xfrm>
          <a:prstGeom prst="rect">
            <a:avLst/>
          </a:prstGeom>
        </p:spPr>
      </p:pic>
    </p:spTree>
    <p:extLst>
      <p:ext uri="{BB962C8B-B14F-4D97-AF65-F5344CB8AC3E}">
        <p14:creationId xmlns:p14="http://schemas.microsoft.com/office/powerpoint/2010/main" val="56854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3" presetClass="entr" presetSubtype="36"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250" fill="hold"/>
                                        <p:tgtEl>
                                          <p:spTgt spid="4"/>
                                        </p:tgtEl>
                                        <p:attrNameLst>
                                          <p:attrName>ppt_w</p:attrName>
                                        </p:attrNameLst>
                                      </p:cBhvr>
                                      <p:tavLst>
                                        <p:tav tm="0">
                                          <p:val>
                                            <p:strVal val="(6*min(max(#ppt_w*#ppt_h,.3),1)-7.4)/-.7*#ppt_w"/>
                                          </p:val>
                                        </p:tav>
                                        <p:tav tm="100000">
                                          <p:val>
                                            <p:strVal val="#ppt_w"/>
                                          </p:val>
                                        </p:tav>
                                      </p:tavLst>
                                    </p:anim>
                                    <p:anim calcmode="lin" valueType="num">
                                      <p:cBhvr>
                                        <p:cTn id="15" dur="250" fill="hold"/>
                                        <p:tgtEl>
                                          <p:spTgt spid="4"/>
                                        </p:tgtEl>
                                        <p:attrNameLst>
                                          <p:attrName>ppt_h</p:attrName>
                                        </p:attrNameLst>
                                      </p:cBhvr>
                                      <p:tavLst>
                                        <p:tav tm="0">
                                          <p:val>
                                            <p:strVal val="(6*min(max(#ppt_w*#ppt_h,.3),1)-7.4)/-.7*#ppt_h"/>
                                          </p:val>
                                        </p:tav>
                                        <p:tav tm="100000">
                                          <p:val>
                                            <p:strVal val="#ppt_h"/>
                                          </p:val>
                                        </p:tav>
                                      </p:tavLst>
                                    </p:anim>
                                    <p:anim calcmode="lin" valueType="num">
                                      <p:cBhvr>
                                        <p:cTn id="16" dur="250" fill="hold"/>
                                        <p:tgtEl>
                                          <p:spTgt spid="4"/>
                                        </p:tgtEl>
                                        <p:attrNameLst>
                                          <p:attrName>ppt_x</p:attrName>
                                        </p:attrNameLst>
                                      </p:cBhvr>
                                      <p:tavLst>
                                        <p:tav tm="0">
                                          <p:val>
                                            <p:fltVal val="0.5"/>
                                          </p:val>
                                        </p:tav>
                                        <p:tav tm="100000">
                                          <p:val>
                                            <p:strVal val="#ppt_x"/>
                                          </p:val>
                                        </p:tav>
                                      </p:tavLst>
                                    </p:anim>
                                    <p:anim calcmode="lin" valueType="num">
                                      <p:cBhvr>
                                        <p:cTn id="17" dur="250" fill="hold"/>
                                        <p:tgtEl>
                                          <p:spTgt spid="4"/>
                                        </p:tgtEl>
                                        <p:attrNameLst>
                                          <p:attrName>ppt_y</p:attrName>
                                        </p:attrNameLst>
                                      </p:cBhvr>
                                      <p:tavLst>
                                        <p:tav tm="0">
                                          <p:val>
                                            <p:strVal val="1+(6*min(max(#ppt_w*#ppt_h,.3),1)-7.4)/-.7*#ppt_h/2"/>
                                          </p:val>
                                        </p:tav>
                                        <p:tav tm="100000">
                                          <p:val>
                                            <p:strVal val="#ppt_y"/>
                                          </p:val>
                                        </p:tav>
                                      </p:tavLst>
                                    </p:anim>
                                  </p:childTnLst>
                                </p:cTn>
                              </p:par>
                            </p:childTnLst>
                          </p:cTn>
                        </p:par>
                        <p:par>
                          <p:cTn id="18" fill="hold">
                            <p:stCondLst>
                              <p:cond delay="1250"/>
                            </p:stCondLst>
                            <p:childTnLst>
                              <p:par>
                                <p:cTn id="19" presetID="23" presetClass="entr" presetSubtype="36"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250" fill="hold"/>
                                        <p:tgtEl>
                                          <p:spTgt spid="6"/>
                                        </p:tgtEl>
                                        <p:attrNameLst>
                                          <p:attrName>ppt_w</p:attrName>
                                        </p:attrNameLst>
                                      </p:cBhvr>
                                      <p:tavLst>
                                        <p:tav tm="0">
                                          <p:val>
                                            <p:strVal val="(6*min(max(#ppt_w*#ppt_h,.3),1)-7.4)/-.7*#ppt_w"/>
                                          </p:val>
                                        </p:tav>
                                        <p:tav tm="100000">
                                          <p:val>
                                            <p:strVal val="#ppt_w"/>
                                          </p:val>
                                        </p:tav>
                                      </p:tavLst>
                                    </p:anim>
                                    <p:anim calcmode="lin" valueType="num">
                                      <p:cBhvr>
                                        <p:cTn id="22" dur="250" fill="hold"/>
                                        <p:tgtEl>
                                          <p:spTgt spid="6"/>
                                        </p:tgtEl>
                                        <p:attrNameLst>
                                          <p:attrName>ppt_h</p:attrName>
                                        </p:attrNameLst>
                                      </p:cBhvr>
                                      <p:tavLst>
                                        <p:tav tm="0">
                                          <p:val>
                                            <p:strVal val="(6*min(max(#ppt_w*#ppt_h,.3),1)-7.4)/-.7*#ppt_h"/>
                                          </p:val>
                                        </p:tav>
                                        <p:tav tm="100000">
                                          <p:val>
                                            <p:strVal val="#ppt_h"/>
                                          </p:val>
                                        </p:tav>
                                      </p:tavLst>
                                    </p:anim>
                                    <p:anim calcmode="lin" valueType="num">
                                      <p:cBhvr>
                                        <p:cTn id="23" dur="250" fill="hold"/>
                                        <p:tgtEl>
                                          <p:spTgt spid="6"/>
                                        </p:tgtEl>
                                        <p:attrNameLst>
                                          <p:attrName>ppt_x</p:attrName>
                                        </p:attrNameLst>
                                      </p:cBhvr>
                                      <p:tavLst>
                                        <p:tav tm="0">
                                          <p:val>
                                            <p:fltVal val="0.5"/>
                                          </p:val>
                                        </p:tav>
                                        <p:tav tm="100000">
                                          <p:val>
                                            <p:strVal val="#ppt_x"/>
                                          </p:val>
                                        </p:tav>
                                      </p:tavLst>
                                    </p:anim>
                                    <p:anim calcmode="lin" valueType="num">
                                      <p:cBhvr>
                                        <p:cTn id="24" dur="250" fill="hold"/>
                                        <p:tgtEl>
                                          <p:spTgt spid="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DD499DF-7891-B58A-A6FD-71BA250CB27D}"/>
              </a:ext>
            </a:extLst>
          </p:cNvPr>
          <p:cNvSpPr>
            <a:spLocks noGrp="1"/>
          </p:cNvSpPr>
          <p:nvPr>
            <p:ph type="sldNum" sz="quarter" idx="12"/>
          </p:nvPr>
        </p:nvSpPr>
        <p:spPr/>
        <p:txBody>
          <a:bodyPr/>
          <a:lstStyle/>
          <a:p>
            <a:fld id="{18D65601-5AE2-46FC-B138-694DDD2B510D}" type="slidenum">
              <a:rPr lang="en-US" smtClean="0"/>
              <a:pPr/>
              <a:t>14</a:t>
            </a:fld>
            <a:endParaRPr lang="en-US" dirty="0"/>
          </a:p>
        </p:txBody>
      </p:sp>
      <p:sp>
        <p:nvSpPr>
          <p:cNvPr id="10" name="TextBox 9">
            <a:extLst>
              <a:ext uri="{FF2B5EF4-FFF2-40B4-BE49-F238E27FC236}">
                <a16:creationId xmlns:a16="http://schemas.microsoft.com/office/drawing/2014/main" id="{623DE71B-CD0D-4BD7-43A6-03A345F8B37A}"/>
              </a:ext>
            </a:extLst>
          </p:cNvPr>
          <p:cNvSpPr txBox="1"/>
          <p:nvPr/>
        </p:nvSpPr>
        <p:spPr>
          <a:xfrm>
            <a:off x="858429" y="689956"/>
            <a:ext cx="10475141" cy="1200329"/>
          </a:xfrm>
          <a:prstGeom prst="rect">
            <a:avLst/>
          </a:prstGeom>
          <a:noFill/>
        </p:spPr>
        <p:txBody>
          <a:bodyPr wrap="square" rtlCol="0">
            <a:spAutoFit/>
          </a:bodyPr>
          <a:lstStyle/>
          <a:p>
            <a:r>
              <a:rPr lang="en-US" sz="3600" b="1" dirty="0"/>
              <a:t>Notice of Eligibility / Rights &amp; Responsibilities Notice (§825.300(b) and (c); DOL Form WH-381)</a:t>
            </a:r>
          </a:p>
        </p:txBody>
      </p:sp>
      <p:sp>
        <p:nvSpPr>
          <p:cNvPr id="4" name="TextBox 3">
            <a:extLst>
              <a:ext uri="{FF2B5EF4-FFF2-40B4-BE49-F238E27FC236}">
                <a16:creationId xmlns:a16="http://schemas.microsoft.com/office/drawing/2014/main" id="{4BB42676-B482-5269-F8E6-3C80B0C996D8}"/>
              </a:ext>
            </a:extLst>
          </p:cNvPr>
          <p:cNvSpPr txBox="1"/>
          <p:nvPr/>
        </p:nvSpPr>
        <p:spPr>
          <a:xfrm>
            <a:off x="2188061" y="2772402"/>
            <a:ext cx="7662930" cy="461665"/>
          </a:xfrm>
          <a:prstGeom prst="rect">
            <a:avLst/>
          </a:prstGeom>
          <a:noFill/>
        </p:spPr>
        <p:txBody>
          <a:bodyPr wrap="square" rtlCol="0">
            <a:spAutoFit/>
          </a:bodyPr>
          <a:lstStyle/>
          <a:p>
            <a:pPr marL="0" marR="0" lvl="0" indent="0" algn="ctr" rtl="0">
              <a:buNone/>
            </a:pPr>
            <a:r>
              <a:rPr lang="en-US" sz="2400" b="1" i="1" u="none" strike="noStrike" baseline="0" dirty="0">
                <a:latin typeface="Univers Light" panose="020B0403020202020204" pitchFamily="34" charset="0"/>
              </a:rPr>
              <a:t>ALWAYS make sure EE has worked 1250 hours</a:t>
            </a:r>
            <a:r>
              <a:rPr lang="en-US" b="1" i="1" u="none" strike="noStrike" baseline="0" dirty="0">
                <a:latin typeface="Univers Light" panose="020B0403020202020204" pitchFamily="34" charset="0"/>
              </a:rPr>
              <a:t>!</a:t>
            </a:r>
          </a:p>
        </p:txBody>
      </p:sp>
      <p:sp>
        <p:nvSpPr>
          <p:cNvPr id="7" name="TextBox 6">
            <a:extLst>
              <a:ext uri="{FF2B5EF4-FFF2-40B4-BE49-F238E27FC236}">
                <a16:creationId xmlns:a16="http://schemas.microsoft.com/office/drawing/2014/main" id="{53317603-5AC2-BE8F-2E49-D74F822E8911}"/>
              </a:ext>
            </a:extLst>
          </p:cNvPr>
          <p:cNvSpPr txBox="1"/>
          <p:nvPr/>
        </p:nvSpPr>
        <p:spPr>
          <a:xfrm>
            <a:off x="315433" y="3429000"/>
            <a:ext cx="11354484"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t>ER must notify EE of eligibility to take FMLA w/in 5 business days (absent extenuating circumstances) from date of:</a:t>
            </a:r>
          </a:p>
          <a:p>
            <a:endParaRPr lang="en-US" sz="2000" dirty="0"/>
          </a:p>
          <a:p>
            <a:pPr marL="742950" lvl="1" indent="-285750">
              <a:buFont typeface="Arial" panose="020B0604020202020204" pitchFamily="34" charset="0"/>
              <a:buChar char="•"/>
            </a:pPr>
            <a:r>
              <a:rPr lang="en-US" sz="2000" dirty="0"/>
              <a:t>EE’s request for FMLA OR when ER learns absence may be FMLA-qualifying</a:t>
            </a:r>
          </a:p>
          <a:p>
            <a:pPr lvl="1"/>
            <a:endParaRPr lang="en-US" sz="2000" dirty="0"/>
          </a:p>
          <a:p>
            <a:pPr marL="742950" lvl="1" indent="-285750">
              <a:buFont typeface="Arial" panose="020B0604020202020204" pitchFamily="34" charset="0"/>
              <a:buChar char="•"/>
            </a:pPr>
            <a:r>
              <a:rPr lang="en-US" sz="2000" dirty="0"/>
              <a:t>Must provide separate notice for each FMLA-qualifying event</a:t>
            </a:r>
          </a:p>
          <a:p>
            <a:pPr lvl="1"/>
            <a:endParaRPr lang="en-US" sz="2000" dirty="0"/>
          </a:p>
          <a:p>
            <a:pPr marL="742950" lvl="1" indent="-285750">
              <a:buFont typeface="Arial" panose="020B0604020202020204" pitchFamily="34" charset="0"/>
              <a:buChar char="•"/>
            </a:pPr>
            <a:r>
              <a:rPr lang="en-US" sz="2000" dirty="0"/>
              <a:t>Sets out ER’s expectations, EE’s obligations, &amp; consequences if not met</a:t>
            </a:r>
          </a:p>
        </p:txBody>
      </p:sp>
    </p:spTree>
    <p:extLst>
      <p:ext uri="{BB962C8B-B14F-4D97-AF65-F5344CB8AC3E}">
        <p14:creationId xmlns:p14="http://schemas.microsoft.com/office/powerpoint/2010/main" val="652419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DD499DF-7891-B58A-A6FD-71BA250CB27D}"/>
              </a:ext>
            </a:extLst>
          </p:cNvPr>
          <p:cNvSpPr>
            <a:spLocks noGrp="1"/>
          </p:cNvSpPr>
          <p:nvPr>
            <p:ph type="sldNum" sz="quarter" idx="12"/>
          </p:nvPr>
        </p:nvSpPr>
        <p:spPr/>
        <p:txBody>
          <a:bodyPr/>
          <a:lstStyle/>
          <a:p>
            <a:fld id="{18D65601-5AE2-46FC-B138-694DDD2B510D}" type="slidenum">
              <a:rPr lang="en-US" smtClean="0"/>
              <a:pPr/>
              <a:t>15</a:t>
            </a:fld>
            <a:endParaRPr lang="en-US" dirty="0"/>
          </a:p>
        </p:txBody>
      </p:sp>
      <p:sp>
        <p:nvSpPr>
          <p:cNvPr id="10" name="TextBox 9">
            <a:extLst>
              <a:ext uri="{FF2B5EF4-FFF2-40B4-BE49-F238E27FC236}">
                <a16:creationId xmlns:a16="http://schemas.microsoft.com/office/drawing/2014/main" id="{623DE71B-CD0D-4BD7-43A6-03A345F8B37A}"/>
              </a:ext>
            </a:extLst>
          </p:cNvPr>
          <p:cNvSpPr txBox="1"/>
          <p:nvPr/>
        </p:nvSpPr>
        <p:spPr>
          <a:xfrm>
            <a:off x="858429" y="689956"/>
            <a:ext cx="10475141" cy="1200329"/>
          </a:xfrm>
          <a:prstGeom prst="rect">
            <a:avLst/>
          </a:prstGeom>
          <a:noFill/>
        </p:spPr>
        <p:txBody>
          <a:bodyPr wrap="square" rtlCol="0">
            <a:spAutoFit/>
          </a:bodyPr>
          <a:lstStyle/>
          <a:p>
            <a:r>
              <a:rPr lang="en-US" sz="3600" b="1" dirty="0"/>
              <a:t>Notice of Eligibility / Rights &amp; Responsibilities Notice (§825.300(b) and (c); DOL Form WH-381)</a:t>
            </a:r>
          </a:p>
        </p:txBody>
      </p:sp>
      <p:sp>
        <p:nvSpPr>
          <p:cNvPr id="8" name="TextBox 7">
            <a:extLst>
              <a:ext uri="{FF2B5EF4-FFF2-40B4-BE49-F238E27FC236}">
                <a16:creationId xmlns:a16="http://schemas.microsoft.com/office/drawing/2014/main" id="{ECEB14EF-9127-95E7-BF8C-3FD81AD6C00D}"/>
              </a:ext>
            </a:extLst>
          </p:cNvPr>
          <p:cNvSpPr txBox="1"/>
          <p:nvPr/>
        </p:nvSpPr>
        <p:spPr>
          <a:xfrm>
            <a:off x="660903" y="2670772"/>
            <a:ext cx="11215664"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Include blank Certification form &amp; job description – EE has 15 days to return completed Certification </a:t>
            </a:r>
          </a:p>
          <a:p>
            <a:endParaRPr lang="en-US" sz="2400" dirty="0"/>
          </a:p>
          <a:p>
            <a:pPr marL="285750" indent="-285750">
              <a:buFont typeface="Arial" panose="020B0604020202020204" pitchFamily="34" charset="0"/>
              <a:buChar char="•"/>
            </a:pPr>
            <a:r>
              <a:rPr lang="en-US" sz="2400" dirty="0"/>
              <a:t>Retroactive designation – if EE is continuously absent/not harmed by designation (825.301(d))</a:t>
            </a:r>
          </a:p>
          <a:p>
            <a:endParaRPr lang="en-US" sz="2400" dirty="0"/>
          </a:p>
          <a:p>
            <a:pPr marL="285750" indent="-285750">
              <a:buFont typeface="Arial" panose="020B0604020202020204" pitchFamily="34" charset="0"/>
              <a:buChar char="•"/>
            </a:pPr>
            <a:r>
              <a:rPr lang="en-US" sz="2400" dirty="0"/>
              <a:t>If EE’s eligibility status changes, ER must notify EE w/in 5 business days – keep EE informed</a:t>
            </a:r>
          </a:p>
        </p:txBody>
      </p:sp>
    </p:spTree>
    <p:extLst>
      <p:ext uri="{BB962C8B-B14F-4D97-AF65-F5344CB8AC3E}">
        <p14:creationId xmlns:p14="http://schemas.microsoft.com/office/powerpoint/2010/main" val="1469706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DD499DF-7891-B58A-A6FD-71BA250CB27D}"/>
              </a:ext>
            </a:extLst>
          </p:cNvPr>
          <p:cNvSpPr>
            <a:spLocks noGrp="1"/>
          </p:cNvSpPr>
          <p:nvPr>
            <p:ph type="sldNum" sz="quarter" idx="12"/>
          </p:nvPr>
        </p:nvSpPr>
        <p:spPr/>
        <p:txBody>
          <a:bodyPr/>
          <a:lstStyle/>
          <a:p>
            <a:fld id="{18D65601-5AE2-46FC-B138-694DDD2B510D}" type="slidenum">
              <a:rPr lang="en-US" smtClean="0"/>
              <a:pPr/>
              <a:t>16</a:t>
            </a:fld>
            <a:endParaRPr lang="en-US" dirty="0"/>
          </a:p>
        </p:txBody>
      </p:sp>
      <p:sp>
        <p:nvSpPr>
          <p:cNvPr id="10" name="TextBox 9">
            <a:extLst>
              <a:ext uri="{FF2B5EF4-FFF2-40B4-BE49-F238E27FC236}">
                <a16:creationId xmlns:a16="http://schemas.microsoft.com/office/drawing/2014/main" id="{623DE71B-CD0D-4BD7-43A6-03A345F8B37A}"/>
              </a:ext>
            </a:extLst>
          </p:cNvPr>
          <p:cNvSpPr txBox="1"/>
          <p:nvPr/>
        </p:nvSpPr>
        <p:spPr>
          <a:xfrm>
            <a:off x="1165738" y="894750"/>
            <a:ext cx="8832273" cy="1446550"/>
          </a:xfrm>
          <a:prstGeom prst="rect">
            <a:avLst/>
          </a:prstGeom>
          <a:noFill/>
        </p:spPr>
        <p:txBody>
          <a:bodyPr wrap="square" rtlCol="0">
            <a:spAutoFit/>
          </a:bodyPr>
          <a:lstStyle/>
          <a:p>
            <a:r>
              <a:rPr lang="en-US" sz="4400" b="1" dirty="0"/>
              <a:t>Designation Notice </a:t>
            </a:r>
            <a:br>
              <a:rPr lang="en-US" sz="4400" b="1" dirty="0"/>
            </a:br>
            <a:r>
              <a:rPr lang="en-US" sz="4400" b="1" dirty="0"/>
              <a:t>(§825.300(d); DOL Form WH-382)</a:t>
            </a:r>
          </a:p>
        </p:txBody>
      </p:sp>
      <p:sp>
        <p:nvSpPr>
          <p:cNvPr id="11" name="TextBox 10">
            <a:extLst>
              <a:ext uri="{FF2B5EF4-FFF2-40B4-BE49-F238E27FC236}">
                <a16:creationId xmlns:a16="http://schemas.microsoft.com/office/drawing/2014/main" id="{4349717A-44E3-75AF-87FC-08A2ECBBDA3D}"/>
              </a:ext>
            </a:extLst>
          </p:cNvPr>
          <p:cNvSpPr txBox="1"/>
          <p:nvPr/>
        </p:nvSpPr>
        <p:spPr>
          <a:xfrm>
            <a:off x="836965" y="2663641"/>
            <a:ext cx="10891090"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When ER has enough information to determine if absence FMLA-qualifying (typically upon receipt of Certification), ER (usually HR) must notify EE if leave is or is not FMLA</a:t>
            </a:r>
          </a:p>
          <a:p>
            <a:endParaRPr lang="en-US" sz="2400" dirty="0"/>
          </a:p>
          <a:p>
            <a:pPr marL="285750" indent="-285750">
              <a:buFont typeface="Arial" panose="020B0604020202020204" pitchFamily="34" charset="0"/>
              <a:buChar char="•"/>
            </a:pPr>
            <a:r>
              <a:rPr lang="en-US" sz="2400" dirty="0"/>
              <a:t>Must be given w/in 5 business days, absent extenuating circumstances</a:t>
            </a:r>
          </a:p>
          <a:p>
            <a:endParaRPr lang="en-US" sz="2400" dirty="0"/>
          </a:p>
          <a:p>
            <a:pPr marL="285750" indent="-285750">
              <a:buFont typeface="Arial" panose="020B0604020202020204" pitchFamily="34" charset="0"/>
              <a:buChar char="•"/>
            </a:pPr>
            <a:r>
              <a:rPr lang="en-US" sz="2400" dirty="0"/>
              <a:t>If information in Notice changes, ER must notify EE w/in 5 business days</a:t>
            </a:r>
          </a:p>
          <a:p>
            <a:endParaRPr lang="en-US" sz="2400" dirty="0"/>
          </a:p>
          <a:p>
            <a:pPr marL="285750" indent="-285750">
              <a:buFont typeface="Arial" panose="020B0604020202020204" pitchFamily="34" charset="0"/>
              <a:buChar char="•"/>
            </a:pPr>
            <a:r>
              <a:rPr lang="en-US" sz="2400" b="1" dirty="0"/>
              <a:t>Must include if FFD certification will be required</a:t>
            </a:r>
          </a:p>
        </p:txBody>
      </p:sp>
    </p:spTree>
    <p:extLst>
      <p:ext uri="{BB962C8B-B14F-4D97-AF65-F5344CB8AC3E}">
        <p14:creationId xmlns:p14="http://schemas.microsoft.com/office/powerpoint/2010/main" val="1398332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DD499DF-7891-B58A-A6FD-71BA250CB27D}"/>
              </a:ext>
            </a:extLst>
          </p:cNvPr>
          <p:cNvSpPr>
            <a:spLocks noGrp="1"/>
          </p:cNvSpPr>
          <p:nvPr>
            <p:ph type="sldNum" sz="quarter" idx="12"/>
          </p:nvPr>
        </p:nvSpPr>
        <p:spPr/>
        <p:txBody>
          <a:bodyPr/>
          <a:lstStyle/>
          <a:p>
            <a:fld id="{18D65601-5AE2-46FC-B138-694DDD2B510D}" type="slidenum">
              <a:rPr lang="en-US" smtClean="0"/>
              <a:pPr/>
              <a:t>17</a:t>
            </a:fld>
            <a:endParaRPr lang="en-US" dirty="0"/>
          </a:p>
        </p:txBody>
      </p:sp>
      <p:sp>
        <p:nvSpPr>
          <p:cNvPr id="10" name="TextBox 9">
            <a:extLst>
              <a:ext uri="{FF2B5EF4-FFF2-40B4-BE49-F238E27FC236}">
                <a16:creationId xmlns:a16="http://schemas.microsoft.com/office/drawing/2014/main" id="{623DE71B-CD0D-4BD7-43A6-03A345F8B37A}"/>
              </a:ext>
            </a:extLst>
          </p:cNvPr>
          <p:cNvSpPr txBox="1"/>
          <p:nvPr/>
        </p:nvSpPr>
        <p:spPr>
          <a:xfrm>
            <a:off x="1165738" y="894750"/>
            <a:ext cx="8832273" cy="1446550"/>
          </a:xfrm>
          <a:prstGeom prst="rect">
            <a:avLst/>
          </a:prstGeom>
          <a:noFill/>
        </p:spPr>
        <p:txBody>
          <a:bodyPr wrap="square" rtlCol="0">
            <a:spAutoFit/>
          </a:bodyPr>
          <a:lstStyle/>
          <a:p>
            <a:r>
              <a:rPr lang="en-US" sz="4400" b="1" dirty="0"/>
              <a:t>Certifications:</a:t>
            </a:r>
          </a:p>
          <a:p>
            <a:r>
              <a:rPr lang="en-US" sz="4400" b="1" dirty="0"/>
              <a:t>(§§825.305, 825.306, 825.307)</a:t>
            </a:r>
          </a:p>
        </p:txBody>
      </p:sp>
      <p:sp>
        <p:nvSpPr>
          <p:cNvPr id="11" name="TextBox 10">
            <a:extLst>
              <a:ext uri="{FF2B5EF4-FFF2-40B4-BE49-F238E27FC236}">
                <a16:creationId xmlns:a16="http://schemas.microsoft.com/office/drawing/2014/main" id="{4349717A-44E3-75AF-87FC-08A2ECBBDA3D}"/>
              </a:ext>
            </a:extLst>
          </p:cNvPr>
          <p:cNvSpPr txBox="1"/>
          <p:nvPr/>
        </p:nvSpPr>
        <p:spPr>
          <a:xfrm>
            <a:off x="836965" y="2663641"/>
            <a:ext cx="10891090" cy="390632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a:t>Types of certification forms</a:t>
            </a:r>
          </a:p>
          <a:p>
            <a:pPr marL="285750" indent="-285750">
              <a:lnSpc>
                <a:spcPct val="150000"/>
              </a:lnSpc>
              <a:buFont typeface="Arial" panose="020B0604020202020204" pitchFamily="34" charset="0"/>
              <a:buChar char="•"/>
            </a:pPr>
            <a:r>
              <a:rPr lang="en-US" sz="2400" dirty="0"/>
              <a:t>What must they contain?</a:t>
            </a:r>
          </a:p>
          <a:p>
            <a:pPr marL="285750" indent="-285750">
              <a:lnSpc>
                <a:spcPct val="150000"/>
              </a:lnSpc>
              <a:buFont typeface="Arial" panose="020B0604020202020204" pitchFamily="34" charset="0"/>
              <a:buChar char="•"/>
            </a:pPr>
            <a:r>
              <a:rPr lang="en-US" sz="2400" dirty="0"/>
              <a:t>What if unclear or incomplete? (825.305)</a:t>
            </a:r>
          </a:p>
          <a:p>
            <a:pPr marL="285750" indent="-285750">
              <a:lnSpc>
                <a:spcPct val="150000"/>
              </a:lnSpc>
              <a:buFont typeface="Arial" panose="020B0604020202020204" pitchFamily="34" charset="0"/>
              <a:buChar char="•"/>
            </a:pPr>
            <a:r>
              <a:rPr lang="en-US" sz="2400" dirty="0"/>
              <a:t>How long are they valid? (generally, yr.; 825.300(d)((1) </a:t>
            </a:r>
          </a:p>
          <a:p>
            <a:pPr marL="285750" indent="-285750">
              <a:lnSpc>
                <a:spcPct val="150000"/>
              </a:lnSpc>
              <a:buFont typeface="Arial" panose="020B0604020202020204" pitchFamily="34" charset="0"/>
              <a:buChar char="•"/>
            </a:pPr>
            <a:r>
              <a:rPr lang="en-US" sz="2400" dirty="0"/>
              <a:t>Recertifications (§825.308)</a:t>
            </a:r>
          </a:p>
          <a:p>
            <a:pPr marL="285750" indent="-285750">
              <a:lnSpc>
                <a:spcPct val="150000"/>
              </a:lnSpc>
              <a:buFont typeface="Arial" panose="020B0604020202020204" pitchFamily="34" charset="0"/>
              <a:buChar char="•"/>
            </a:pPr>
            <a:r>
              <a:rPr lang="en-US" sz="2400" dirty="0"/>
              <a:t>Fitness for duty certification (§825.312)</a:t>
            </a:r>
          </a:p>
          <a:p>
            <a:pPr marL="285750" indent="-285750">
              <a:lnSpc>
                <a:spcPct val="150000"/>
              </a:lnSpc>
              <a:buFont typeface="Arial" panose="020B0604020202020204" pitchFamily="34" charset="0"/>
              <a:buChar char="•"/>
            </a:pPr>
            <a:r>
              <a:rPr lang="en-US" sz="2400" dirty="0"/>
              <a:t>Failure to provide certification (§825.313)</a:t>
            </a:r>
          </a:p>
        </p:txBody>
      </p:sp>
    </p:spTree>
    <p:extLst>
      <p:ext uri="{BB962C8B-B14F-4D97-AF65-F5344CB8AC3E}">
        <p14:creationId xmlns:p14="http://schemas.microsoft.com/office/powerpoint/2010/main" val="2713894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DD499DF-7891-B58A-A6FD-71BA250CB27D}"/>
              </a:ext>
            </a:extLst>
          </p:cNvPr>
          <p:cNvSpPr>
            <a:spLocks noGrp="1"/>
          </p:cNvSpPr>
          <p:nvPr>
            <p:ph type="sldNum" sz="quarter" idx="12"/>
          </p:nvPr>
        </p:nvSpPr>
        <p:spPr/>
        <p:txBody>
          <a:bodyPr/>
          <a:lstStyle/>
          <a:p>
            <a:fld id="{18D65601-5AE2-46FC-B138-694DDD2B510D}" type="slidenum">
              <a:rPr lang="en-US" smtClean="0"/>
              <a:pPr/>
              <a:t>18</a:t>
            </a:fld>
            <a:endParaRPr lang="en-US" dirty="0"/>
          </a:p>
        </p:txBody>
      </p:sp>
      <p:sp>
        <p:nvSpPr>
          <p:cNvPr id="10" name="TextBox 9">
            <a:extLst>
              <a:ext uri="{FF2B5EF4-FFF2-40B4-BE49-F238E27FC236}">
                <a16:creationId xmlns:a16="http://schemas.microsoft.com/office/drawing/2014/main" id="{623DE71B-CD0D-4BD7-43A6-03A345F8B37A}"/>
              </a:ext>
            </a:extLst>
          </p:cNvPr>
          <p:cNvSpPr txBox="1"/>
          <p:nvPr/>
        </p:nvSpPr>
        <p:spPr>
          <a:xfrm>
            <a:off x="836965" y="759668"/>
            <a:ext cx="8832273" cy="1446550"/>
          </a:xfrm>
          <a:prstGeom prst="rect">
            <a:avLst/>
          </a:prstGeom>
          <a:noFill/>
        </p:spPr>
        <p:txBody>
          <a:bodyPr wrap="square" rtlCol="0">
            <a:spAutoFit/>
          </a:bodyPr>
          <a:lstStyle/>
          <a:p>
            <a:r>
              <a:rPr lang="en-US" sz="4400" b="1" dirty="0"/>
              <a:t>Confidentiality of Medical Information – This is Critical!</a:t>
            </a:r>
          </a:p>
        </p:txBody>
      </p:sp>
      <p:sp>
        <p:nvSpPr>
          <p:cNvPr id="11" name="TextBox 10">
            <a:extLst>
              <a:ext uri="{FF2B5EF4-FFF2-40B4-BE49-F238E27FC236}">
                <a16:creationId xmlns:a16="http://schemas.microsoft.com/office/drawing/2014/main" id="{4349717A-44E3-75AF-87FC-08A2ECBBDA3D}"/>
              </a:ext>
            </a:extLst>
          </p:cNvPr>
          <p:cNvSpPr txBox="1"/>
          <p:nvPr/>
        </p:nvSpPr>
        <p:spPr>
          <a:xfrm>
            <a:off x="836965" y="2663641"/>
            <a:ext cx="10891090" cy="409631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200" dirty="0"/>
              <a:t>Medical records include emails &amp; texts, doctor’s notes, FMLA certifications, &amp; ADA records</a:t>
            </a:r>
          </a:p>
          <a:p>
            <a:pPr marL="285750" indent="-285750">
              <a:lnSpc>
                <a:spcPct val="150000"/>
              </a:lnSpc>
              <a:buFont typeface="Arial" panose="020B0604020202020204" pitchFamily="34" charset="0"/>
              <a:buChar char="•"/>
            </a:pPr>
            <a:r>
              <a:rPr lang="en-US" sz="2200" dirty="0"/>
              <a:t>Supervisors must maintain confidentiality of EE health and other information</a:t>
            </a:r>
          </a:p>
          <a:p>
            <a:pPr marL="285750" indent="-285750">
              <a:lnSpc>
                <a:spcPct val="150000"/>
              </a:lnSpc>
              <a:buFont typeface="Arial" panose="020B0604020202020204" pitchFamily="34" charset="0"/>
              <a:buChar char="•"/>
            </a:pPr>
            <a:r>
              <a:rPr lang="en-US" sz="2200" dirty="0"/>
              <a:t>Doctor’s notes, FMLA certifications, etc., must be kept in locked file cabinet in HR, separate from EE’s personnel file</a:t>
            </a:r>
          </a:p>
          <a:p>
            <a:pPr marL="285750" indent="-285750">
              <a:lnSpc>
                <a:spcPct val="150000"/>
              </a:lnSpc>
              <a:buFont typeface="Arial" panose="020B0604020202020204" pitchFamily="34" charset="0"/>
              <a:buChar char="•"/>
            </a:pPr>
            <a:r>
              <a:rPr lang="en-US" sz="2200" dirty="0"/>
              <a:t>Don’t gossip with peers or subordinates</a:t>
            </a:r>
          </a:p>
          <a:p>
            <a:pPr marL="285750" indent="-285750">
              <a:lnSpc>
                <a:spcPct val="150000"/>
              </a:lnSpc>
              <a:buFont typeface="Arial" panose="020B0604020202020204" pitchFamily="34" charset="0"/>
              <a:buChar char="•"/>
            </a:pPr>
            <a:r>
              <a:rPr lang="en-US" sz="2200" dirty="0"/>
              <a:t>Breach is a violation of law </a:t>
            </a:r>
          </a:p>
          <a:p>
            <a:pPr marL="285750" indent="-285750">
              <a:lnSpc>
                <a:spcPct val="150000"/>
              </a:lnSpc>
              <a:buFont typeface="Arial" panose="020B0604020202020204" pitchFamily="34" charset="0"/>
              <a:buChar char="•"/>
            </a:pPr>
            <a:r>
              <a:rPr lang="en-US" sz="2200" dirty="0"/>
              <a:t>Potential personal liability – watch out!!</a:t>
            </a:r>
          </a:p>
        </p:txBody>
      </p:sp>
      <p:pic>
        <p:nvPicPr>
          <p:cNvPr id="2" name="Picture 1" descr="Text&#10;&#10;Description automatically generated">
            <a:extLst>
              <a:ext uri="{FF2B5EF4-FFF2-40B4-BE49-F238E27FC236}">
                <a16:creationId xmlns:a16="http://schemas.microsoft.com/office/drawing/2014/main" id="{4F5914D0-050F-7070-86F6-D906C611F61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560448" y="374443"/>
            <a:ext cx="3167607" cy="193441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86281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DD499DF-7891-B58A-A6FD-71BA250CB27D}"/>
              </a:ext>
            </a:extLst>
          </p:cNvPr>
          <p:cNvSpPr>
            <a:spLocks noGrp="1"/>
          </p:cNvSpPr>
          <p:nvPr>
            <p:ph type="sldNum" sz="quarter" idx="12"/>
          </p:nvPr>
        </p:nvSpPr>
        <p:spPr/>
        <p:txBody>
          <a:bodyPr/>
          <a:lstStyle/>
          <a:p>
            <a:fld id="{18D65601-5AE2-46FC-B138-694DDD2B510D}" type="slidenum">
              <a:rPr lang="en-US" smtClean="0"/>
              <a:pPr/>
              <a:t>19</a:t>
            </a:fld>
            <a:endParaRPr lang="en-US" dirty="0"/>
          </a:p>
        </p:txBody>
      </p:sp>
      <p:sp>
        <p:nvSpPr>
          <p:cNvPr id="10" name="TextBox 9">
            <a:extLst>
              <a:ext uri="{FF2B5EF4-FFF2-40B4-BE49-F238E27FC236}">
                <a16:creationId xmlns:a16="http://schemas.microsoft.com/office/drawing/2014/main" id="{623DE71B-CD0D-4BD7-43A6-03A345F8B37A}"/>
              </a:ext>
            </a:extLst>
          </p:cNvPr>
          <p:cNvSpPr txBox="1"/>
          <p:nvPr/>
        </p:nvSpPr>
        <p:spPr>
          <a:xfrm>
            <a:off x="836965" y="759668"/>
            <a:ext cx="10516834" cy="1446550"/>
          </a:xfrm>
          <a:prstGeom prst="rect">
            <a:avLst/>
          </a:prstGeom>
          <a:noFill/>
        </p:spPr>
        <p:txBody>
          <a:bodyPr wrap="square" rtlCol="0">
            <a:spAutoFit/>
          </a:bodyPr>
          <a:lstStyle/>
          <a:p>
            <a:r>
              <a:rPr lang="en-US" sz="4400" b="1" dirty="0"/>
              <a:t>FMLA Confidentiality </a:t>
            </a:r>
            <a:br>
              <a:rPr lang="en-US" sz="4400" b="1" dirty="0"/>
            </a:br>
            <a:r>
              <a:rPr lang="en-US" sz="4400" b="1" dirty="0"/>
              <a:t>Requirements (29 C.F.R. §825.500(g)) </a:t>
            </a:r>
          </a:p>
        </p:txBody>
      </p:sp>
      <p:sp>
        <p:nvSpPr>
          <p:cNvPr id="11" name="TextBox 10">
            <a:extLst>
              <a:ext uri="{FF2B5EF4-FFF2-40B4-BE49-F238E27FC236}">
                <a16:creationId xmlns:a16="http://schemas.microsoft.com/office/drawing/2014/main" id="{4349717A-44E3-75AF-87FC-08A2ECBBDA3D}"/>
              </a:ext>
            </a:extLst>
          </p:cNvPr>
          <p:cNvSpPr txBox="1"/>
          <p:nvPr/>
        </p:nvSpPr>
        <p:spPr>
          <a:xfrm>
            <a:off x="669956" y="2514785"/>
            <a:ext cx="11058099" cy="4093428"/>
          </a:xfrm>
          <a:prstGeom prst="rect">
            <a:avLst/>
          </a:prstGeom>
          <a:noFill/>
        </p:spPr>
        <p:txBody>
          <a:bodyPr wrap="square" rtlCol="0">
            <a:spAutoFit/>
          </a:bodyPr>
          <a:lstStyle/>
          <a:p>
            <a:pPr marL="285750" indent="-285750">
              <a:buFont typeface="Arial" panose="020B0604020202020204" pitchFamily="34" charset="0"/>
              <a:buChar char="•"/>
            </a:pPr>
            <a:r>
              <a:rPr lang="en-US" sz="2000" dirty="0"/>
              <a:t>Records/documents relating to certifications, recertifications or medical histories of EEs/family members, created for purposes of FMLA, must be maintained as confidential medical records in separate files/records from usual personnel files</a:t>
            </a:r>
          </a:p>
          <a:p>
            <a:endParaRPr lang="en-US" sz="2000" dirty="0"/>
          </a:p>
          <a:p>
            <a:pPr marL="285750" indent="-285750">
              <a:buFont typeface="Arial" panose="020B0604020202020204" pitchFamily="34" charset="0"/>
              <a:buChar char="•"/>
            </a:pPr>
            <a:r>
              <a:rPr lang="en-US" sz="2000" dirty="0"/>
              <a:t>If ADA also applicable, records must be maintained per ADA’s confidentiality requirements.</a:t>
            </a:r>
          </a:p>
          <a:p>
            <a:pPr marL="285750" indent="-285750">
              <a:buFont typeface="Arial" panose="020B0604020202020204" pitchFamily="34" charset="0"/>
              <a:buChar char="•"/>
            </a:pPr>
            <a:r>
              <a:rPr lang="en-US" sz="2000" dirty="0"/>
              <a:t>The only exceptions to FMLA confidentiality are:</a:t>
            </a:r>
          </a:p>
          <a:p>
            <a:pPr marL="285750" indent="-285750">
              <a:buFont typeface="Arial" panose="020B0604020202020204" pitchFamily="34" charset="0"/>
              <a:buChar char="•"/>
            </a:pPr>
            <a:endParaRPr lang="en-US" sz="2000" dirty="0"/>
          </a:p>
          <a:p>
            <a:pPr marL="742950" lvl="1" indent="-285750">
              <a:buFont typeface="Arial" panose="020B0604020202020204" pitchFamily="34" charset="0"/>
              <a:buChar char="•"/>
            </a:pPr>
            <a:r>
              <a:rPr lang="en-US" sz="2000" dirty="0"/>
              <a:t>Supervisors and managers may be informed regarding necessary restrictions on EE’s work/duties and necessary accommodations;</a:t>
            </a:r>
          </a:p>
          <a:p>
            <a:pPr marL="742950" lvl="1" indent="-285750">
              <a:buFont typeface="Arial" panose="020B0604020202020204" pitchFamily="34" charset="0"/>
              <a:buChar char="•"/>
            </a:pPr>
            <a:r>
              <a:rPr lang="en-US" sz="2000" dirty="0"/>
              <a:t>First aid and safety personnel may be informed (when appropriate) if the EE’s physical or medical condition might require emergency treatment; and</a:t>
            </a:r>
          </a:p>
          <a:p>
            <a:pPr marL="742950" lvl="1" indent="-285750">
              <a:buFont typeface="Arial" panose="020B0604020202020204" pitchFamily="34" charset="0"/>
              <a:buChar char="•"/>
            </a:pPr>
            <a:r>
              <a:rPr lang="en-US" sz="2000" dirty="0"/>
              <a:t>Government officials investigating compliance with FMLA (or other pertinent law) shall be provided relevant information upon request. </a:t>
            </a:r>
          </a:p>
        </p:txBody>
      </p:sp>
    </p:spTree>
    <p:extLst>
      <p:ext uri="{BB962C8B-B14F-4D97-AF65-F5344CB8AC3E}">
        <p14:creationId xmlns:p14="http://schemas.microsoft.com/office/powerpoint/2010/main" val="1866965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piece of paper&#10;&#10;Description automatically generated">
            <a:extLst>
              <a:ext uri="{FF2B5EF4-FFF2-40B4-BE49-F238E27FC236}">
                <a16:creationId xmlns:a16="http://schemas.microsoft.com/office/drawing/2014/main" id="{7521A4F4-FE12-2B18-AA0F-FDE8AD8E958D}"/>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6883" r="14857" b="1"/>
          <a:stretch/>
        </p:blipFill>
        <p:spPr>
          <a:xfrm>
            <a:off x="7778998" y="2747378"/>
            <a:ext cx="3905445" cy="30037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Date Placeholder 2">
            <a:extLst>
              <a:ext uri="{FF2B5EF4-FFF2-40B4-BE49-F238E27FC236}">
                <a16:creationId xmlns:a16="http://schemas.microsoft.com/office/drawing/2014/main" id="{292973A5-7197-E96B-BC1B-0D498D796AE3}"/>
              </a:ext>
            </a:extLst>
          </p:cNvPr>
          <p:cNvSpPr>
            <a:spLocks noGrp="1"/>
          </p:cNvSpPr>
          <p:nvPr>
            <p:ph type="dt" sz="half" idx="10"/>
          </p:nvPr>
        </p:nvSpPr>
        <p:spPr/>
        <p:txBody>
          <a:bodyPr/>
          <a:lstStyle/>
          <a:p>
            <a:r>
              <a:rPr lang="en-US" dirty="0"/>
              <a:t>8/05/20XX</a:t>
            </a:r>
          </a:p>
        </p:txBody>
      </p:sp>
      <p:sp>
        <p:nvSpPr>
          <p:cNvPr id="5" name="Slide Number Placeholder 4">
            <a:extLst>
              <a:ext uri="{FF2B5EF4-FFF2-40B4-BE49-F238E27FC236}">
                <a16:creationId xmlns:a16="http://schemas.microsoft.com/office/drawing/2014/main" id="{BDD499DF-7891-B58A-A6FD-71BA250CB27D}"/>
              </a:ext>
            </a:extLst>
          </p:cNvPr>
          <p:cNvSpPr>
            <a:spLocks noGrp="1"/>
          </p:cNvSpPr>
          <p:nvPr>
            <p:ph type="sldNum" sz="quarter" idx="12"/>
          </p:nvPr>
        </p:nvSpPr>
        <p:spPr/>
        <p:txBody>
          <a:bodyPr/>
          <a:lstStyle/>
          <a:p>
            <a:fld id="{18D65601-5AE2-46FC-B138-694DDD2B510D}" type="slidenum">
              <a:rPr lang="en-US" smtClean="0"/>
              <a:pPr/>
              <a:t>2</a:t>
            </a:fld>
            <a:endParaRPr lang="en-US" dirty="0"/>
          </a:p>
        </p:txBody>
      </p:sp>
      <p:sp>
        <p:nvSpPr>
          <p:cNvPr id="10" name="TextBox 9">
            <a:extLst>
              <a:ext uri="{FF2B5EF4-FFF2-40B4-BE49-F238E27FC236}">
                <a16:creationId xmlns:a16="http://schemas.microsoft.com/office/drawing/2014/main" id="{623DE71B-CD0D-4BD7-43A6-03A345F8B37A}"/>
              </a:ext>
            </a:extLst>
          </p:cNvPr>
          <p:cNvSpPr txBox="1"/>
          <p:nvPr/>
        </p:nvSpPr>
        <p:spPr>
          <a:xfrm>
            <a:off x="1207301" y="873970"/>
            <a:ext cx="8832273" cy="769441"/>
          </a:xfrm>
          <a:prstGeom prst="rect">
            <a:avLst/>
          </a:prstGeom>
          <a:noFill/>
        </p:spPr>
        <p:txBody>
          <a:bodyPr wrap="square" rtlCol="0">
            <a:spAutoFit/>
          </a:bodyPr>
          <a:lstStyle/>
          <a:p>
            <a:r>
              <a:rPr lang="en-US" sz="4400" b="1" dirty="0"/>
              <a:t>FMLA Basics: Coverage</a:t>
            </a:r>
          </a:p>
        </p:txBody>
      </p:sp>
      <p:sp>
        <p:nvSpPr>
          <p:cNvPr id="11" name="TextBox 10">
            <a:extLst>
              <a:ext uri="{FF2B5EF4-FFF2-40B4-BE49-F238E27FC236}">
                <a16:creationId xmlns:a16="http://schemas.microsoft.com/office/drawing/2014/main" id="{4349717A-44E3-75AF-87FC-08A2ECBBDA3D}"/>
              </a:ext>
            </a:extLst>
          </p:cNvPr>
          <p:cNvSpPr txBox="1"/>
          <p:nvPr/>
        </p:nvSpPr>
        <p:spPr>
          <a:xfrm>
            <a:off x="760491" y="2383928"/>
            <a:ext cx="7018507"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Public agencies are covered employers without regard to number of employees</a:t>
            </a:r>
          </a:p>
          <a:p>
            <a:endParaRPr lang="en-US" sz="2400" dirty="0"/>
          </a:p>
          <a:p>
            <a:pPr marL="285750" indent="-285750">
              <a:buFont typeface="Arial" panose="020B0604020202020204" pitchFamily="34" charset="0"/>
              <a:buChar char="•"/>
            </a:pPr>
            <a:r>
              <a:rPr lang="en-US" sz="2400" dirty="0"/>
              <a:t>Individuals “acting in the interest of an employer” are </a:t>
            </a:r>
            <a:r>
              <a:rPr lang="en-US" sz="2400" i="1" dirty="0"/>
              <a:t>individually liable </a:t>
            </a:r>
            <a:r>
              <a:rPr lang="en-US" sz="2400" dirty="0"/>
              <a:t>for FMLA violations </a:t>
            </a:r>
          </a:p>
          <a:p>
            <a:pPr marL="285750" indent="-285750">
              <a:buFont typeface="Arial" panose="020B0604020202020204" pitchFamily="34" charset="0"/>
              <a:buChar char="•"/>
            </a:pPr>
            <a:endParaRPr lang="en-US" sz="2400" dirty="0"/>
          </a:p>
          <a:p>
            <a:r>
              <a:rPr lang="en-US" sz="2400" i="1" dirty="0"/>
              <a:t>But – </a:t>
            </a:r>
            <a:r>
              <a:rPr lang="en-US" sz="2400" dirty="0"/>
              <a:t>for employee to be entitled, employer must have 50 or more EEs, within 75 miles; includes F/T, P/T, and employees on leave </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1376326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DD499DF-7891-B58A-A6FD-71BA250CB27D}"/>
              </a:ext>
            </a:extLst>
          </p:cNvPr>
          <p:cNvSpPr>
            <a:spLocks noGrp="1"/>
          </p:cNvSpPr>
          <p:nvPr>
            <p:ph type="sldNum" sz="quarter" idx="12"/>
          </p:nvPr>
        </p:nvSpPr>
        <p:spPr/>
        <p:txBody>
          <a:bodyPr/>
          <a:lstStyle/>
          <a:p>
            <a:fld id="{18D65601-5AE2-46FC-B138-694DDD2B510D}" type="slidenum">
              <a:rPr lang="en-US" smtClean="0"/>
              <a:pPr/>
              <a:t>20</a:t>
            </a:fld>
            <a:endParaRPr lang="en-US" dirty="0"/>
          </a:p>
        </p:txBody>
      </p:sp>
      <p:sp>
        <p:nvSpPr>
          <p:cNvPr id="10" name="TextBox 9">
            <a:extLst>
              <a:ext uri="{FF2B5EF4-FFF2-40B4-BE49-F238E27FC236}">
                <a16:creationId xmlns:a16="http://schemas.microsoft.com/office/drawing/2014/main" id="{623DE71B-CD0D-4BD7-43A6-03A345F8B37A}"/>
              </a:ext>
            </a:extLst>
          </p:cNvPr>
          <p:cNvSpPr txBox="1"/>
          <p:nvPr/>
        </p:nvSpPr>
        <p:spPr>
          <a:xfrm>
            <a:off x="836965" y="759668"/>
            <a:ext cx="10516834" cy="1446550"/>
          </a:xfrm>
          <a:prstGeom prst="rect">
            <a:avLst/>
          </a:prstGeom>
          <a:noFill/>
        </p:spPr>
        <p:txBody>
          <a:bodyPr wrap="square" rtlCol="0">
            <a:spAutoFit/>
          </a:bodyPr>
          <a:lstStyle/>
          <a:p>
            <a:r>
              <a:rPr lang="en-US" sz="4400" b="1" dirty="0"/>
              <a:t>Confidentiality of Medical Information – “Need to Know”</a:t>
            </a:r>
          </a:p>
        </p:txBody>
      </p:sp>
      <p:sp>
        <p:nvSpPr>
          <p:cNvPr id="11" name="TextBox 10">
            <a:extLst>
              <a:ext uri="{FF2B5EF4-FFF2-40B4-BE49-F238E27FC236}">
                <a16:creationId xmlns:a16="http://schemas.microsoft.com/office/drawing/2014/main" id="{4349717A-44E3-75AF-87FC-08A2ECBBDA3D}"/>
              </a:ext>
            </a:extLst>
          </p:cNvPr>
          <p:cNvSpPr txBox="1"/>
          <p:nvPr/>
        </p:nvSpPr>
        <p:spPr>
          <a:xfrm>
            <a:off x="786690" y="2206218"/>
            <a:ext cx="10891090" cy="4401205"/>
          </a:xfrm>
          <a:prstGeom prst="rect">
            <a:avLst/>
          </a:prstGeom>
          <a:noFill/>
        </p:spPr>
        <p:txBody>
          <a:bodyPr wrap="square" rtlCol="0">
            <a:spAutoFit/>
          </a:bodyPr>
          <a:lstStyle/>
          <a:p>
            <a:pPr marL="285750" indent="-285750">
              <a:buFont typeface="Arial" panose="020B0604020202020204" pitchFamily="34" charset="0"/>
              <a:buChar char="•"/>
            </a:pPr>
            <a:r>
              <a:rPr lang="en-US" sz="2000" dirty="0"/>
              <a:t>FMLA regulations strictly limit who is in “need-to-know” zone.</a:t>
            </a:r>
          </a:p>
          <a:p>
            <a:endParaRPr lang="en-US" sz="2000" dirty="0"/>
          </a:p>
          <a:p>
            <a:pPr marL="285750" indent="-285750">
              <a:buFont typeface="Arial" panose="020B0604020202020204" pitchFamily="34" charset="0"/>
              <a:buChar char="•"/>
            </a:pPr>
            <a:r>
              <a:rPr lang="en-US" sz="2000" dirty="0"/>
              <a:t>Only authorized EEs should have access and only on strict “need-to-know” basis. </a:t>
            </a:r>
          </a:p>
          <a:p>
            <a:r>
              <a:rPr lang="en-US" sz="2000" dirty="0"/>
              <a:t> </a:t>
            </a:r>
          </a:p>
          <a:p>
            <a:pPr marL="285750" indent="-285750">
              <a:buFont typeface="Arial" panose="020B0604020202020204" pitchFamily="34" charset="0"/>
              <a:buChar char="•"/>
            </a:pPr>
            <a:r>
              <a:rPr lang="en-US" sz="2000" dirty="0"/>
              <a:t>HR staff who determine FMLA eligibility </a:t>
            </a:r>
          </a:p>
          <a:p>
            <a:endParaRPr lang="en-US" sz="2000" dirty="0"/>
          </a:p>
          <a:p>
            <a:pPr marL="285750" indent="-285750">
              <a:buFont typeface="Arial" panose="020B0604020202020204" pitchFamily="34" charset="0"/>
              <a:buChar char="•"/>
            </a:pPr>
            <a:r>
              <a:rPr lang="en-US" sz="2000" dirty="0"/>
              <a:t>Supervisors/managers needing info on work restrictions/ accommodations</a:t>
            </a:r>
          </a:p>
          <a:p>
            <a:endParaRPr lang="en-US" sz="2000" dirty="0"/>
          </a:p>
          <a:p>
            <a:pPr marL="285750" indent="-285750">
              <a:buFont typeface="Arial" panose="020B0604020202020204" pitchFamily="34" charset="0"/>
              <a:buChar char="•"/>
            </a:pPr>
            <a:r>
              <a:rPr lang="en-US" sz="2000" dirty="0"/>
              <a:t>Supervisors don’t have “need-to-know” based solely on their status as a supervisor</a:t>
            </a:r>
          </a:p>
          <a:p>
            <a:endParaRPr lang="en-US" sz="2000" dirty="0"/>
          </a:p>
          <a:p>
            <a:pPr marL="285750" indent="-285750">
              <a:buFont typeface="Arial" panose="020B0604020202020204" pitchFamily="34" charset="0"/>
              <a:buChar char="•"/>
            </a:pPr>
            <a:r>
              <a:rPr lang="en-US" sz="2000" dirty="0"/>
              <a:t>Ask:  What is legitimate business reason for disclosure to particular individual or group of individuals?  </a:t>
            </a:r>
          </a:p>
          <a:p>
            <a:endParaRPr lang="en-US" sz="2000" dirty="0"/>
          </a:p>
          <a:p>
            <a:pPr marL="285750" indent="-285750">
              <a:buFont typeface="Arial" panose="020B0604020202020204" pitchFamily="34" charset="0"/>
              <a:buChar char="•"/>
            </a:pPr>
            <a:r>
              <a:rPr lang="en-US" sz="2000" dirty="0"/>
              <a:t> “Need–to-know” zone can vary on case-by-case basis </a:t>
            </a:r>
          </a:p>
        </p:txBody>
      </p:sp>
    </p:spTree>
    <p:extLst>
      <p:ext uri="{BB962C8B-B14F-4D97-AF65-F5344CB8AC3E}">
        <p14:creationId xmlns:p14="http://schemas.microsoft.com/office/powerpoint/2010/main" val="1596944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DD499DF-7891-B58A-A6FD-71BA250CB27D}"/>
              </a:ext>
            </a:extLst>
          </p:cNvPr>
          <p:cNvSpPr>
            <a:spLocks noGrp="1"/>
          </p:cNvSpPr>
          <p:nvPr>
            <p:ph type="sldNum" sz="quarter" idx="12"/>
          </p:nvPr>
        </p:nvSpPr>
        <p:spPr/>
        <p:txBody>
          <a:bodyPr/>
          <a:lstStyle/>
          <a:p>
            <a:fld id="{18D65601-5AE2-46FC-B138-694DDD2B510D}" type="slidenum">
              <a:rPr lang="en-US" smtClean="0"/>
              <a:pPr/>
              <a:t>21</a:t>
            </a:fld>
            <a:endParaRPr lang="en-US" dirty="0"/>
          </a:p>
        </p:txBody>
      </p:sp>
      <p:sp>
        <p:nvSpPr>
          <p:cNvPr id="10" name="TextBox 9">
            <a:extLst>
              <a:ext uri="{FF2B5EF4-FFF2-40B4-BE49-F238E27FC236}">
                <a16:creationId xmlns:a16="http://schemas.microsoft.com/office/drawing/2014/main" id="{623DE71B-CD0D-4BD7-43A6-03A345F8B37A}"/>
              </a:ext>
            </a:extLst>
          </p:cNvPr>
          <p:cNvSpPr txBox="1"/>
          <p:nvPr/>
        </p:nvSpPr>
        <p:spPr>
          <a:xfrm>
            <a:off x="836965" y="759668"/>
            <a:ext cx="10516834" cy="1446550"/>
          </a:xfrm>
          <a:prstGeom prst="rect">
            <a:avLst/>
          </a:prstGeom>
          <a:noFill/>
        </p:spPr>
        <p:txBody>
          <a:bodyPr wrap="square" rtlCol="0">
            <a:spAutoFit/>
          </a:bodyPr>
          <a:lstStyle/>
          <a:p>
            <a:r>
              <a:rPr lang="en-US" sz="4400" b="1" dirty="0"/>
              <a:t>HIPAA Privacy Rule &amp; Protected Health Information (PHI)</a:t>
            </a:r>
          </a:p>
        </p:txBody>
      </p:sp>
      <p:sp>
        <p:nvSpPr>
          <p:cNvPr id="11" name="TextBox 10">
            <a:extLst>
              <a:ext uri="{FF2B5EF4-FFF2-40B4-BE49-F238E27FC236}">
                <a16:creationId xmlns:a16="http://schemas.microsoft.com/office/drawing/2014/main" id="{4349717A-44E3-75AF-87FC-08A2ECBBDA3D}"/>
              </a:ext>
            </a:extLst>
          </p:cNvPr>
          <p:cNvSpPr txBox="1"/>
          <p:nvPr/>
        </p:nvSpPr>
        <p:spPr>
          <a:xfrm>
            <a:off x="836965" y="2514785"/>
            <a:ext cx="10891090" cy="4185761"/>
          </a:xfrm>
          <a:prstGeom prst="rect">
            <a:avLst/>
          </a:prstGeom>
          <a:noFill/>
        </p:spPr>
        <p:txBody>
          <a:bodyPr wrap="square" rtlCol="0">
            <a:spAutoFit/>
          </a:bodyPr>
          <a:lstStyle/>
          <a:p>
            <a:pPr marL="285750" indent="-285750">
              <a:buFont typeface="Arial" panose="020B0604020202020204" pitchFamily="34" charset="0"/>
              <a:buChar char="•"/>
            </a:pPr>
            <a:r>
              <a:rPr lang="en-US" sz="1900" dirty="0"/>
              <a:t>Covered entities (those that routinely handle PHI) must take certain steps to avoid improperly disclosing confidential information.  </a:t>
            </a:r>
          </a:p>
          <a:p>
            <a:endParaRPr lang="en-US" sz="1900" dirty="0"/>
          </a:p>
          <a:p>
            <a:pPr marL="285750" indent="-285750">
              <a:buFont typeface="Arial" panose="020B0604020202020204" pitchFamily="34" charset="0"/>
              <a:buChar char="•"/>
            </a:pPr>
            <a:r>
              <a:rPr lang="en-US" sz="1900" dirty="0"/>
              <a:t>HIPAA Privacy Rule does not apply to a covered entity when it is acting as an ER</a:t>
            </a:r>
          </a:p>
          <a:p>
            <a:endParaRPr lang="en-US" sz="1900" dirty="0"/>
          </a:p>
          <a:p>
            <a:pPr marL="285750" indent="-285750">
              <a:buFont typeface="Arial" panose="020B0604020202020204" pitchFamily="34" charset="0"/>
              <a:buChar char="•"/>
            </a:pPr>
            <a:r>
              <a:rPr lang="en-US" sz="1900" dirty="0"/>
              <a:t>PHI does not include employment records maintained by covered entity in its capacity as ER.  </a:t>
            </a:r>
          </a:p>
          <a:p>
            <a:endParaRPr lang="en-US" sz="1900" dirty="0"/>
          </a:p>
          <a:p>
            <a:pPr marL="285750" indent="-285750">
              <a:buFont typeface="Arial" panose="020B0604020202020204" pitchFamily="34" charset="0"/>
              <a:buChar char="•"/>
            </a:pPr>
            <a:r>
              <a:rPr lang="en-US" sz="1900" dirty="0"/>
              <a:t>Under HIPAA, HCP can disclose PHI directly to their patient; this is what normally occurs with FMLA.  EE obtains completed FMLA Certification from HCP and turns into ER.</a:t>
            </a:r>
          </a:p>
          <a:p>
            <a:endParaRPr lang="en-US" sz="1900" dirty="0"/>
          </a:p>
          <a:p>
            <a:pPr marL="285750" indent="-285750">
              <a:buFont typeface="Arial" panose="020B0604020202020204" pitchFamily="34" charset="0"/>
              <a:buChar char="•"/>
            </a:pPr>
            <a:r>
              <a:rPr lang="en-US" sz="1900" dirty="0"/>
              <a:t>If, instead, HCP provides Certification to ER, HCP has responsibility to obtain authorization from EE to share PHI.</a:t>
            </a:r>
          </a:p>
          <a:p>
            <a:endParaRPr lang="en-US" sz="1900" dirty="0"/>
          </a:p>
          <a:p>
            <a:pPr marL="285750" indent="-285750">
              <a:buFont typeface="Arial" panose="020B0604020202020204" pitchFamily="34" charset="0"/>
              <a:buChar char="•"/>
            </a:pPr>
            <a:r>
              <a:rPr lang="en-US" sz="1900" dirty="0"/>
              <a:t>HIPAA should not impede disclosure of medical information necessary to establish FMLA. </a:t>
            </a:r>
            <a:endParaRPr lang="en-US" sz="1900" b="1" i="1" dirty="0"/>
          </a:p>
        </p:txBody>
      </p:sp>
    </p:spTree>
    <p:extLst>
      <p:ext uri="{BB962C8B-B14F-4D97-AF65-F5344CB8AC3E}">
        <p14:creationId xmlns:p14="http://schemas.microsoft.com/office/powerpoint/2010/main" val="29881193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FB29D-F2DA-4BBE-926B-3E3A0A9844E3}"/>
              </a:ext>
            </a:extLst>
          </p:cNvPr>
          <p:cNvSpPr>
            <a:spLocks noGrp="1"/>
          </p:cNvSpPr>
          <p:nvPr>
            <p:ph type="title"/>
          </p:nvPr>
        </p:nvSpPr>
        <p:spPr>
          <a:xfrm>
            <a:off x="5458969" y="2386744"/>
            <a:ext cx="5928358" cy="2185256"/>
          </a:xfrm>
          <a:ln w="57150">
            <a:solidFill>
              <a:srgbClr val="584A75"/>
            </a:solidFill>
          </a:ln>
        </p:spPr>
        <p:txBody>
          <a:bodyPr vert="horz" lIns="274320" tIns="182880" rIns="274320" bIns="182880" rtlCol="0" anchor="ctr" anchorCtr="1">
            <a:normAutofit/>
          </a:bodyPr>
          <a:lstStyle/>
          <a:p>
            <a:pPr marR="0"/>
            <a:r>
              <a:rPr lang="en-US" sz="4000" b="1" i="0" u="none" strike="noStrike" dirty="0">
                <a:latin typeface="+mn-lt"/>
              </a:rPr>
              <a:t>Internal Processes/Best Practices</a:t>
            </a:r>
          </a:p>
        </p:txBody>
      </p:sp>
      <p:sp>
        <p:nvSpPr>
          <p:cNvPr id="5" name="Slide Number Placeholder 4">
            <a:extLst>
              <a:ext uri="{FF2B5EF4-FFF2-40B4-BE49-F238E27FC236}">
                <a16:creationId xmlns:a16="http://schemas.microsoft.com/office/drawing/2014/main" id="{E0B02FCC-BD49-4FD4-B427-3F680C3910D8}"/>
              </a:ext>
            </a:extLst>
          </p:cNvPr>
          <p:cNvSpPr>
            <a:spLocks noGrp="1"/>
          </p:cNvSpPr>
          <p:nvPr>
            <p:ph type="sldNum" sz="quarter" idx="12"/>
          </p:nvPr>
        </p:nvSpPr>
        <p:spPr>
          <a:xfrm>
            <a:off x="10758922" y="6217920"/>
            <a:ext cx="365760" cy="365760"/>
          </a:xfrm>
        </p:spPr>
        <p:txBody>
          <a:bodyPr vert="horz" lIns="18288" tIns="45720" rIns="18288" bIns="45720" rtlCol="0" anchor="ctr">
            <a:normAutofit/>
          </a:bodyPr>
          <a:lstStyle/>
          <a:p>
            <a:pPr>
              <a:lnSpc>
                <a:spcPct val="90000"/>
              </a:lnSpc>
              <a:spcAft>
                <a:spcPts val="600"/>
              </a:spcAft>
            </a:pPr>
            <a:fld id="{8A7A6979-0714-4377-B894-6BE4C2D6E202}" type="slidenum">
              <a:rPr lang="en-US" smtClean="0"/>
              <a:pPr>
                <a:lnSpc>
                  <a:spcPct val="90000"/>
                </a:lnSpc>
                <a:spcAft>
                  <a:spcPts val="600"/>
                </a:spcAft>
              </a:pPr>
              <a:t>22</a:t>
            </a:fld>
            <a:endParaRPr lang="en-US" dirty="0"/>
          </a:p>
        </p:txBody>
      </p:sp>
      <p:pic>
        <p:nvPicPr>
          <p:cNvPr id="6" name="Picture 5" descr="Text&#10;&#10;Description automatically generated with medium confidence">
            <a:extLst>
              <a:ext uri="{FF2B5EF4-FFF2-40B4-BE49-F238E27FC236}">
                <a16:creationId xmlns:a16="http://schemas.microsoft.com/office/drawing/2014/main" id="{15028EF1-F310-4204-BC8A-ECAB1195424C}"/>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9390" r="41247" b="-1"/>
          <a:stretch/>
        </p:blipFill>
        <p:spPr>
          <a:xfrm>
            <a:off x="20" y="10"/>
            <a:ext cx="4654277" cy="6857990"/>
          </a:xfrm>
          <a:prstGeom prst="rect">
            <a:avLst/>
          </a:prstGeom>
        </p:spPr>
      </p:pic>
    </p:spTree>
    <p:extLst>
      <p:ext uri="{BB962C8B-B14F-4D97-AF65-F5344CB8AC3E}">
        <p14:creationId xmlns:p14="http://schemas.microsoft.com/office/powerpoint/2010/main" val="11413433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DD499DF-7891-B58A-A6FD-71BA250CB27D}"/>
              </a:ext>
            </a:extLst>
          </p:cNvPr>
          <p:cNvSpPr>
            <a:spLocks noGrp="1"/>
          </p:cNvSpPr>
          <p:nvPr>
            <p:ph type="sldNum" sz="quarter" idx="12"/>
          </p:nvPr>
        </p:nvSpPr>
        <p:spPr/>
        <p:txBody>
          <a:bodyPr/>
          <a:lstStyle/>
          <a:p>
            <a:fld id="{18D65601-5AE2-46FC-B138-694DDD2B510D}" type="slidenum">
              <a:rPr lang="en-US" smtClean="0"/>
              <a:pPr/>
              <a:t>23</a:t>
            </a:fld>
            <a:endParaRPr lang="en-US" dirty="0"/>
          </a:p>
        </p:txBody>
      </p:sp>
      <p:sp>
        <p:nvSpPr>
          <p:cNvPr id="10" name="TextBox 9">
            <a:extLst>
              <a:ext uri="{FF2B5EF4-FFF2-40B4-BE49-F238E27FC236}">
                <a16:creationId xmlns:a16="http://schemas.microsoft.com/office/drawing/2014/main" id="{623DE71B-CD0D-4BD7-43A6-03A345F8B37A}"/>
              </a:ext>
            </a:extLst>
          </p:cNvPr>
          <p:cNvSpPr txBox="1"/>
          <p:nvPr/>
        </p:nvSpPr>
        <p:spPr>
          <a:xfrm>
            <a:off x="764229" y="271296"/>
            <a:ext cx="11164535" cy="2123658"/>
          </a:xfrm>
          <a:prstGeom prst="rect">
            <a:avLst/>
          </a:prstGeom>
          <a:noFill/>
        </p:spPr>
        <p:txBody>
          <a:bodyPr wrap="square" rtlCol="0">
            <a:spAutoFit/>
          </a:bodyPr>
          <a:lstStyle/>
          <a:p>
            <a:r>
              <a:rPr lang="en-US" sz="4400" b="1" dirty="0"/>
              <a:t>Problem:  Supervisors Don’t Timely Designate &amp; Track All </a:t>
            </a:r>
            <a:br>
              <a:rPr lang="en-US" sz="4400" b="1" dirty="0"/>
            </a:br>
            <a:r>
              <a:rPr lang="en-US" sz="4400" b="1" dirty="0"/>
              <a:t>FMLA-Covered Absences</a:t>
            </a:r>
          </a:p>
        </p:txBody>
      </p:sp>
      <p:sp>
        <p:nvSpPr>
          <p:cNvPr id="11" name="TextBox 10">
            <a:extLst>
              <a:ext uri="{FF2B5EF4-FFF2-40B4-BE49-F238E27FC236}">
                <a16:creationId xmlns:a16="http://schemas.microsoft.com/office/drawing/2014/main" id="{4349717A-44E3-75AF-87FC-08A2ECBBDA3D}"/>
              </a:ext>
            </a:extLst>
          </p:cNvPr>
          <p:cNvSpPr txBox="1"/>
          <p:nvPr/>
        </p:nvSpPr>
        <p:spPr>
          <a:xfrm>
            <a:off x="836965" y="2663641"/>
            <a:ext cx="10891090" cy="4154984"/>
          </a:xfrm>
          <a:prstGeom prst="rect">
            <a:avLst/>
          </a:prstGeom>
          <a:noFill/>
        </p:spPr>
        <p:txBody>
          <a:bodyPr wrap="square" rtlCol="0">
            <a:spAutoFit/>
          </a:bodyPr>
          <a:lstStyle/>
          <a:p>
            <a:pPr marL="285750" indent="-285750">
              <a:buFont typeface="Arial" panose="020B0604020202020204" pitchFamily="34" charset="0"/>
              <a:buChar char="•"/>
            </a:pPr>
            <a:r>
              <a:rPr lang="en-US" sz="2200" dirty="0"/>
              <a:t>EE misses weeks/months before anyone thinks about FMLA</a:t>
            </a:r>
          </a:p>
          <a:p>
            <a:endParaRPr lang="en-US" sz="2200" dirty="0"/>
          </a:p>
          <a:p>
            <a:pPr marL="285750" indent="-285750">
              <a:buFont typeface="Arial" panose="020B0604020202020204" pitchFamily="34" charset="0"/>
              <a:buChar char="•"/>
            </a:pPr>
            <a:r>
              <a:rPr lang="en-US" sz="2200" dirty="0"/>
              <a:t>Supervisors don’t think “FMLA” if EE using vacation, sick leave, worker’s comp or shift swaps (FD)</a:t>
            </a:r>
          </a:p>
          <a:p>
            <a:endParaRPr lang="en-US" sz="2200" dirty="0"/>
          </a:p>
          <a:p>
            <a:pPr marL="285750" indent="-285750">
              <a:buFont typeface="Arial" panose="020B0604020202020204" pitchFamily="34" charset="0"/>
              <a:buChar char="•"/>
            </a:pPr>
            <a:r>
              <a:rPr lang="en-US" sz="2200" dirty="0"/>
              <a:t>Supervisors need to know when to notify and/or get HR involved</a:t>
            </a:r>
          </a:p>
          <a:p>
            <a:endParaRPr lang="en-US" sz="2200" dirty="0"/>
          </a:p>
          <a:p>
            <a:pPr marL="285750" indent="-285750">
              <a:buFont typeface="Arial" panose="020B0604020202020204" pitchFamily="34" charset="0"/>
              <a:buChar char="•"/>
            </a:pPr>
            <a:r>
              <a:rPr lang="en-US" sz="2200" dirty="0"/>
              <a:t>Make sure w/comp absences designated as FMLA &amp; run concurrently</a:t>
            </a:r>
          </a:p>
          <a:p>
            <a:endParaRPr lang="en-US" sz="2200" dirty="0"/>
          </a:p>
          <a:p>
            <a:pPr marL="285750" indent="-285750">
              <a:buFont typeface="Arial" panose="020B0604020202020204" pitchFamily="34" charset="0"/>
              <a:buChar char="•"/>
            </a:pPr>
            <a:r>
              <a:rPr lang="en-US" sz="2200" dirty="0"/>
              <a:t>HR:  Can’t count absences toward FMLA unless &amp; until Designation Notice issued </a:t>
            </a:r>
          </a:p>
          <a:p>
            <a:endParaRPr lang="en-US" sz="2200" dirty="0"/>
          </a:p>
          <a:p>
            <a:pPr marL="285750" indent="-285750">
              <a:buFont typeface="Arial" panose="020B0604020202020204" pitchFamily="34" charset="0"/>
              <a:buChar char="•"/>
            </a:pPr>
            <a:r>
              <a:rPr lang="en-US" sz="2200" dirty="0"/>
              <a:t>Retroactive designation? Possible if no harm to EE</a:t>
            </a:r>
          </a:p>
        </p:txBody>
      </p:sp>
      <p:pic>
        <p:nvPicPr>
          <p:cNvPr id="3" name="Picture 2" descr="Icon&#10;&#10;Description automatically generated">
            <a:extLst>
              <a:ext uri="{FF2B5EF4-FFF2-40B4-BE49-F238E27FC236}">
                <a16:creationId xmlns:a16="http://schemas.microsoft.com/office/drawing/2014/main" id="{D1FC7847-D900-93F6-F052-11ADE6703F6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860351" y="399273"/>
            <a:ext cx="1867704" cy="1867704"/>
          </a:xfrm>
          <a:prstGeom prst="rect">
            <a:avLst/>
          </a:prstGeom>
        </p:spPr>
      </p:pic>
    </p:spTree>
    <p:extLst>
      <p:ext uri="{BB962C8B-B14F-4D97-AF65-F5344CB8AC3E}">
        <p14:creationId xmlns:p14="http://schemas.microsoft.com/office/powerpoint/2010/main" val="39209020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DD499DF-7891-B58A-A6FD-71BA250CB27D}"/>
              </a:ext>
            </a:extLst>
          </p:cNvPr>
          <p:cNvSpPr>
            <a:spLocks noGrp="1"/>
          </p:cNvSpPr>
          <p:nvPr>
            <p:ph type="sldNum" sz="quarter" idx="12"/>
          </p:nvPr>
        </p:nvSpPr>
        <p:spPr/>
        <p:txBody>
          <a:bodyPr/>
          <a:lstStyle/>
          <a:p>
            <a:fld id="{18D65601-5AE2-46FC-B138-694DDD2B510D}" type="slidenum">
              <a:rPr lang="en-US" smtClean="0"/>
              <a:pPr/>
              <a:t>24</a:t>
            </a:fld>
            <a:endParaRPr lang="en-US" dirty="0"/>
          </a:p>
        </p:txBody>
      </p:sp>
      <p:sp>
        <p:nvSpPr>
          <p:cNvPr id="10" name="TextBox 9">
            <a:extLst>
              <a:ext uri="{FF2B5EF4-FFF2-40B4-BE49-F238E27FC236}">
                <a16:creationId xmlns:a16="http://schemas.microsoft.com/office/drawing/2014/main" id="{623DE71B-CD0D-4BD7-43A6-03A345F8B37A}"/>
              </a:ext>
            </a:extLst>
          </p:cNvPr>
          <p:cNvSpPr txBox="1"/>
          <p:nvPr/>
        </p:nvSpPr>
        <p:spPr>
          <a:xfrm>
            <a:off x="836965" y="605876"/>
            <a:ext cx="11164535" cy="1446550"/>
          </a:xfrm>
          <a:prstGeom prst="rect">
            <a:avLst/>
          </a:prstGeom>
          <a:noFill/>
        </p:spPr>
        <p:txBody>
          <a:bodyPr wrap="square" rtlCol="0">
            <a:spAutoFit/>
          </a:bodyPr>
          <a:lstStyle/>
          <a:p>
            <a:r>
              <a:rPr lang="en-US" sz="4400" b="1" dirty="0"/>
              <a:t>Make Sure Supervisors Require Compliance with Call-In Procedures</a:t>
            </a:r>
          </a:p>
        </p:txBody>
      </p:sp>
      <p:sp>
        <p:nvSpPr>
          <p:cNvPr id="11" name="TextBox 10">
            <a:extLst>
              <a:ext uri="{FF2B5EF4-FFF2-40B4-BE49-F238E27FC236}">
                <a16:creationId xmlns:a16="http://schemas.microsoft.com/office/drawing/2014/main" id="{4349717A-44E3-75AF-87FC-08A2ECBBDA3D}"/>
              </a:ext>
            </a:extLst>
          </p:cNvPr>
          <p:cNvSpPr txBox="1"/>
          <p:nvPr/>
        </p:nvSpPr>
        <p:spPr>
          <a:xfrm>
            <a:off x="836965" y="2663641"/>
            <a:ext cx="10891090" cy="3816429"/>
          </a:xfrm>
          <a:prstGeom prst="rect">
            <a:avLst/>
          </a:prstGeom>
          <a:noFill/>
        </p:spPr>
        <p:txBody>
          <a:bodyPr wrap="square" rtlCol="0">
            <a:spAutoFit/>
          </a:bodyPr>
          <a:lstStyle/>
          <a:p>
            <a:pPr marL="285750" indent="-285750">
              <a:buFont typeface="Arial" panose="020B0604020202020204" pitchFamily="34" charset="0"/>
              <a:buChar char="•"/>
            </a:pPr>
            <a:r>
              <a:rPr lang="en-US" sz="2200" dirty="0"/>
              <a:t>Enforce normal call-in procedures for reporting absences, tardies &amp; requesting leave, e.g., contacting specific supervisor by certain time </a:t>
            </a:r>
          </a:p>
          <a:p>
            <a:endParaRPr lang="en-US" sz="2200" dirty="0"/>
          </a:p>
          <a:p>
            <a:pPr marL="285750" indent="-285750">
              <a:buFont typeface="Arial" panose="020B0604020202020204" pitchFamily="34" charset="0"/>
              <a:buChar char="•"/>
            </a:pPr>
            <a:r>
              <a:rPr lang="en-US" sz="2200" dirty="0"/>
              <a:t>Notice may be given by EE’s spokesperson if EE physically unable to do so personally </a:t>
            </a:r>
          </a:p>
          <a:p>
            <a:endParaRPr lang="en-US" sz="2200" dirty="0"/>
          </a:p>
          <a:p>
            <a:pPr marL="285750" indent="-285750">
              <a:buFont typeface="Arial" panose="020B0604020202020204" pitchFamily="34" charset="0"/>
              <a:buChar char="•"/>
            </a:pPr>
            <a:r>
              <a:rPr lang="en-US" sz="2200" dirty="0"/>
              <a:t>If EE does not comply with call-in procedures &amp; no unusual circumstances justify, FMLA-protected leave (&amp; paid time off) may be delayed/denied. EE also subject to discipline</a:t>
            </a:r>
          </a:p>
          <a:p>
            <a:endParaRPr lang="en-US" sz="2200" dirty="0"/>
          </a:p>
          <a:p>
            <a:pPr marL="285750" indent="-285750">
              <a:buFont typeface="Arial" panose="020B0604020202020204" pitchFamily="34" charset="0"/>
              <a:buChar char="•"/>
            </a:pPr>
            <a:r>
              <a:rPr lang="en-US" sz="2200" dirty="0"/>
              <a:t>Be careful of enforcing policies that are stricter than allowed by FMLA</a:t>
            </a:r>
          </a:p>
        </p:txBody>
      </p:sp>
    </p:spTree>
    <p:extLst>
      <p:ext uri="{BB962C8B-B14F-4D97-AF65-F5344CB8AC3E}">
        <p14:creationId xmlns:p14="http://schemas.microsoft.com/office/powerpoint/2010/main" val="2695000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DD499DF-7891-B58A-A6FD-71BA250CB27D}"/>
              </a:ext>
            </a:extLst>
          </p:cNvPr>
          <p:cNvSpPr>
            <a:spLocks noGrp="1"/>
          </p:cNvSpPr>
          <p:nvPr>
            <p:ph type="sldNum" sz="quarter" idx="12"/>
          </p:nvPr>
        </p:nvSpPr>
        <p:spPr/>
        <p:txBody>
          <a:bodyPr/>
          <a:lstStyle/>
          <a:p>
            <a:fld id="{18D65601-5AE2-46FC-B138-694DDD2B510D}" type="slidenum">
              <a:rPr lang="en-US" smtClean="0"/>
              <a:pPr/>
              <a:t>25</a:t>
            </a:fld>
            <a:endParaRPr lang="en-US" dirty="0"/>
          </a:p>
        </p:txBody>
      </p:sp>
      <p:sp>
        <p:nvSpPr>
          <p:cNvPr id="10" name="TextBox 9">
            <a:extLst>
              <a:ext uri="{FF2B5EF4-FFF2-40B4-BE49-F238E27FC236}">
                <a16:creationId xmlns:a16="http://schemas.microsoft.com/office/drawing/2014/main" id="{623DE71B-CD0D-4BD7-43A6-03A345F8B37A}"/>
              </a:ext>
            </a:extLst>
          </p:cNvPr>
          <p:cNvSpPr txBox="1"/>
          <p:nvPr/>
        </p:nvSpPr>
        <p:spPr>
          <a:xfrm>
            <a:off x="836965" y="605876"/>
            <a:ext cx="11709454" cy="1446550"/>
          </a:xfrm>
          <a:prstGeom prst="rect">
            <a:avLst/>
          </a:prstGeom>
          <a:noFill/>
        </p:spPr>
        <p:txBody>
          <a:bodyPr wrap="square" rtlCol="0">
            <a:spAutoFit/>
          </a:bodyPr>
          <a:lstStyle/>
          <a:p>
            <a:r>
              <a:rPr lang="en-US" sz="4400" b="1" dirty="0"/>
              <a:t>Create and Follow Reliable System for Recording Reasons for Absences</a:t>
            </a:r>
          </a:p>
        </p:txBody>
      </p:sp>
      <p:graphicFrame>
        <p:nvGraphicFramePr>
          <p:cNvPr id="2" name="Text Placeholder 2">
            <a:extLst>
              <a:ext uri="{FF2B5EF4-FFF2-40B4-BE49-F238E27FC236}">
                <a16:creationId xmlns:a16="http://schemas.microsoft.com/office/drawing/2014/main" id="{6883EC86-36B5-51A1-C182-BF2F43C5D4C5}"/>
              </a:ext>
            </a:extLst>
          </p:cNvPr>
          <p:cNvGraphicFramePr/>
          <p:nvPr>
            <p:extLst>
              <p:ext uri="{D42A27DB-BD31-4B8C-83A1-F6EECF244321}">
                <p14:modId xmlns:p14="http://schemas.microsoft.com/office/powerpoint/2010/main" val="19816663"/>
              </p:ext>
            </p:extLst>
          </p:nvPr>
        </p:nvGraphicFramePr>
        <p:xfrm>
          <a:off x="537990" y="2809302"/>
          <a:ext cx="11116019" cy="32098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534221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DD499DF-7891-B58A-A6FD-71BA250CB27D}"/>
              </a:ext>
            </a:extLst>
          </p:cNvPr>
          <p:cNvSpPr>
            <a:spLocks noGrp="1"/>
          </p:cNvSpPr>
          <p:nvPr>
            <p:ph type="sldNum" sz="quarter" idx="12"/>
          </p:nvPr>
        </p:nvSpPr>
        <p:spPr/>
        <p:txBody>
          <a:bodyPr/>
          <a:lstStyle/>
          <a:p>
            <a:fld id="{18D65601-5AE2-46FC-B138-694DDD2B510D}" type="slidenum">
              <a:rPr lang="en-US" smtClean="0"/>
              <a:pPr/>
              <a:t>26</a:t>
            </a:fld>
            <a:endParaRPr lang="en-US" dirty="0"/>
          </a:p>
        </p:txBody>
      </p:sp>
      <p:sp>
        <p:nvSpPr>
          <p:cNvPr id="10" name="TextBox 9">
            <a:extLst>
              <a:ext uri="{FF2B5EF4-FFF2-40B4-BE49-F238E27FC236}">
                <a16:creationId xmlns:a16="http://schemas.microsoft.com/office/drawing/2014/main" id="{623DE71B-CD0D-4BD7-43A6-03A345F8B37A}"/>
              </a:ext>
            </a:extLst>
          </p:cNvPr>
          <p:cNvSpPr txBox="1"/>
          <p:nvPr/>
        </p:nvSpPr>
        <p:spPr>
          <a:xfrm>
            <a:off x="764229" y="271296"/>
            <a:ext cx="11164535" cy="2123658"/>
          </a:xfrm>
          <a:prstGeom prst="rect">
            <a:avLst/>
          </a:prstGeom>
          <a:noFill/>
        </p:spPr>
        <p:txBody>
          <a:bodyPr wrap="square" rtlCol="0">
            <a:spAutoFit/>
          </a:bodyPr>
          <a:lstStyle/>
          <a:p>
            <a:r>
              <a:rPr lang="en-US" sz="4400" b="1" dirty="0"/>
              <a:t>How Do Supervisors Know Which Absences Covered by </a:t>
            </a:r>
            <a:br>
              <a:rPr lang="en-US" sz="4400" b="1" dirty="0"/>
            </a:br>
            <a:r>
              <a:rPr lang="en-US" sz="4400" b="1" dirty="0"/>
              <a:t>FMLA Certification?</a:t>
            </a:r>
          </a:p>
        </p:txBody>
      </p:sp>
      <p:sp>
        <p:nvSpPr>
          <p:cNvPr id="11" name="TextBox 10">
            <a:extLst>
              <a:ext uri="{FF2B5EF4-FFF2-40B4-BE49-F238E27FC236}">
                <a16:creationId xmlns:a16="http://schemas.microsoft.com/office/drawing/2014/main" id="{4349717A-44E3-75AF-87FC-08A2ECBBDA3D}"/>
              </a:ext>
            </a:extLst>
          </p:cNvPr>
          <p:cNvSpPr txBox="1"/>
          <p:nvPr/>
        </p:nvSpPr>
        <p:spPr>
          <a:xfrm>
            <a:off x="764229" y="2663641"/>
            <a:ext cx="10963826" cy="257282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200" dirty="0"/>
              <a:t>Length of absence set out in Certification, which supervisors don’t usually see</a:t>
            </a:r>
          </a:p>
          <a:p>
            <a:pPr marL="285750" indent="-285750">
              <a:lnSpc>
                <a:spcPct val="150000"/>
              </a:lnSpc>
              <a:buFont typeface="Arial" panose="020B0604020202020204" pitchFamily="34" charset="0"/>
              <a:buChar char="•"/>
            </a:pPr>
            <a:r>
              <a:rPr lang="en-US" sz="2200" dirty="0"/>
              <a:t>Frequency &amp; length of intermittent leave – how is this tracked?</a:t>
            </a:r>
          </a:p>
          <a:p>
            <a:pPr marL="285750" indent="-285750">
              <a:lnSpc>
                <a:spcPct val="150000"/>
              </a:lnSpc>
              <a:buFont typeface="Arial" panose="020B0604020202020204" pitchFamily="34" charset="0"/>
              <a:buChar char="•"/>
            </a:pPr>
            <a:r>
              <a:rPr lang="en-US" sz="2200" dirty="0"/>
              <a:t>How much information does HR share with supervisors?</a:t>
            </a:r>
          </a:p>
          <a:p>
            <a:pPr marL="285750" indent="-285750">
              <a:lnSpc>
                <a:spcPct val="150000"/>
              </a:lnSpc>
              <a:buFont typeface="Arial" panose="020B0604020202020204" pitchFamily="34" charset="0"/>
              <a:buChar char="•"/>
            </a:pPr>
            <a:r>
              <a:rPr lang="en-US" sz="2200" dirty="0"/>
              <a:t>Who is responsible for recording FMLA absences in timekeeping system?</a:t>
            </a:r>
          </a:p>
          <a:p>
            <a:pPr marL="285750" indent="-285750">
              <a:lnSpc>
                <a:spcPct val="150000"/>
              </a:lnSpc>
              <a:buFont typeface="Arial" panose="020B0604020202020204" pitchFamily="34" charset="0"/>
              <a:buChar char="•"/>
            </a:pPr>
            <a:r>
              <a:rPr lang="en-US" sz="2200" dirty="0"/>
              <a:t>Have EE say “FML”, or if multiple certifications, “FML 1”, “FML 2”, etc.</a:t>
            </a:r>
          </a:p>
        </p:txBody>
      </p:sp>
    </p:spTree>
    <p:extLst>
      <p:ext uri="{BB962C8B-B14F-4D97-AF65-F5344CB8AC3E}">
        <p14:creationId xmlns:p14="http://schemas.microsoft.com/office/powerpoint/2010/main" val="3465165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DD499DF-7891-B58A-A6FD-71BA250CB27D}"/>
              </a:ext>
            </a:extLst>
          </p:cNvPr>
          <p:cNvSpPr>
            <a:spLocks noGrp="1"/>
          </p:cNvSpPr>
          <p:nvPr>
            <p:ph type="sldNum" sz="quarter" idx="12"/>
          </p:nvPr>
        </p:nvSpPr>
        <p:spPr/>
        <p:txBody>
          <a:bodyPr/>
          <a:lstStyle/>
          <a:p>
            <a:fld id="{18D65601-5AE2-46FC-B138-694DDD2B510D}" type="slidenum">
              <a:rPr lang="en-US" smtClean="0"/>
              <a:pPr/>
              <a:t>27</a:t>
            </a:fld>
            <a:endParaRPr lang="en-US" dirty="0"/>
          </a:p>
        </p:txBody>
      </p:sp>
      <p:sp>
        <p:nvSpPr>
          <p:cNvPr id="10" name="TextBox 9">
            <a:extLst>
              <a:ext uri="{FF2B5EF4-FFF2-40B4-BE49-F238E27FC236}">
                <a16:creationId xmlns:a16="http://schemas.microsoft.com/office/drawing/2014/main" id="{623DE71B-CD0D-4BD7-43A6-03A345F8B37A}"/>
              </a:ext>
            </a:extLst>
          </p:cNvPr>
          <p:cNvSpPr txBox="1"/>
          <p:nvPr/>
        </p:nvSpPr>
        <p:spPr>
          <a:xfrm>
            <a:off x="700242" y="657147"/>
            <a:ext cx="11164535" cy="769441"/>
          </a:xfrm>
          <a:prstGeom prst="rect">
            <a:avLst/>
          </a:prstGeom>
          <a:noFill/>
        </p:spPr>
        <p:txBody>
          <a:bodyPr wrap="square" rtlCol="0">
            <a:spAutoFit/>
          </a:bodyPr>
          <a:lstStyle/>
          <a:p>
            <a:r>
              <a:rPr lang="en-US" sz="4400" b="1" dirty="0"/>
              <a:t>Intermittent FMLA Leave (§825.202)</a:t>
            </a:r>
          </a:p>
        </p:txBody>
      </p:sp>
      <p:sp>
        <p:nvSpPr>
          <p:cNvPr id="11" name="TextBox 10">
            <a:extLst>
              <a:ext uri="{FF2B5EF4-FFF2-40B4-BE49-F238E27FC236}">
                <a16:creationId xmlns:a16="http://schemas.microsoft.com/office/drawing/2014/main" id="{4349717A-44E3-75AF-87FC-08A2ECBBDA3D}"/>
              </a:ext>
            </a:extLst>
          </p:cNvPr>
          <p:cNvSpPr txBox="1"/>
          <p:nvPr/>
        </p:nvSpPr>
        <p:spPr>
          <a:xfrm>
            <a:off x="700242" y="2103696"/>
            <a:ext cx="11029049" cy="4093428"/>
          </a:xfrm>
          <a:prstGeom prst="rect">
            <a:avLst/>
          </a:prstGeom>
          <a:noFill/>
        </p:spPr>
        <p:txBody>
          <a:bodyPr wrap="square" rtlCol="0">
            <a:spAutoFit/>
          </a:bodyPr>
          <a:lstStyle/>
          <a:p>
            <a:pPr marL="285750" indent="-285750">
              <a:buFont typeface="Arial" panose="020B0604020202020204" pitchFamily="34" charset="0"/>
              <a:buChar char="•"/>
            </a:pPr>
            <a:r>
              <a:rPr lang="en-US" sz="2000" dirty="0"/>
              <a:t>FMLA allows for “intermittent absences,” </a:t>
            </a:r>
            <a:r>
              <a:rPr lang="en-US" sz="2000" i="1" dirty="0"/>
              <a:t>i.e.</a:t>
            </a:r>
            <a:r>
              <a:rPr lang="en-US" sz="2000" dirty="0"/>
              <a:t>, smaller, separate periods of time off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FMLA can be taken in small chunks of time if:</a:t>
            </a:r>
          </a:p>
          <a:p>
            <a:pPr marL="742950" lvl="1" indent="-285750">
              <a:buFont typeface="Arial" panose="020B0604020202020204" pitchFamily="34" charset="0"/>
              <a:buChar char="•"/>
            </a:pPr>
            <a:r>
              <a:rPr lang="en-US" sz="2000" dirty="0"/>
              <a:t>Medically necessary</a:t>
            </a:r>
          </a:p>
          <a:p>
            <a:pPr marL="742950" lvl="1" indent="-285750">
              <a:buFont typeface="Arial" panose="020B0604020202020204" pitchFamily="34" charset="0"/>
              <a:buChar char="•"/>
            </a:pPr>
            <a:r>
              <a:rPr lang="en-US" sz="2000" dirty="0"/>
              <a:t>Because of qualifying exigency</a:t>
            </a:r>
          </a:p>
          <a:p>
            <a:pPr marL="742950" lvl="1" indent="-285750">
              <a:buFont typeface="Arial" panose="020B0604020202020204" pitchFamily="34" charset="0"/>
              <a:buChar char="•"/>
            </a:pPr>
            <a:r>
              <a:rPr lang="en-US" sz="2000" dirty="0"/>
              <a:t>For planned medical treatment, or</a:t>
            </a:r>
          </a:p>
          <a:p>
            <a:pPr marL="742950" lvl="1" indent="-285750">
              <a:buFont typeface="Arial" panose="020B0604020202020204" pitchFamily="34" charset="0"/>
              <a:buChar char="•"/>
            </a:pPr>
            <a:r>
              <a:rPr lang="en-US" sz="2000" dirty="0"/>
              <a:t>As otherwise approved by ER</a:t>
            </a:r>
          </a:p>
          <a:p>
            <a:pPr lvl="1"/>
            <a:endParaRPr lang="en-US" sz="2000" dirty="0"/>
          </a:p>
          <a:p>
            <a:pPr marL="285750" indent="-285750">
              <a:buFont typeface="Arial" panose="020B0604020202020204" pitchFamily="34" charset="0"/>
              <a:buChar char="•"/>
            </a:pPr>
            <a:r>
              <a:rPr lang="en-US" sz="2000" dirty="0"/>
              <a:t>Certification must set out reasons for &amp; schedule of intermittent leave; if unforeseeable, then an estimate of frequency &amp; duration of absences.</a:t>
            </a:r>
          </a:p>
          <a:p>
            <a:endParaRPr lang="en-US" sz="2000" dirty="0"/>
          </a:p>
          <a:p>
            <a:pPr marL="285750" indent="-285750">
              <a:buFont typeface="Arial" panose="020B0604020202020204" pitchFamily="34" charset="0"/>
              <a:buChar char="•"/>
            </a:pPr>
            <a:r>
              <a:rPr lang="en-US" sz="2000" dirty="0"/>
              <a:t>Can’t require EE to bring doctor note for each intermittent FMLA absence.</a:t>
            </a:r>
          </a:p>
          <a:p>
            <a:endParaRPr lang="en-US" sz="2000" dirty="0"/>
          </a:p>
        </p:txBody>
      </p:sp>
    </p:spTree>
    <p:extLst>
      <p:ext uri="{BB962C8B-B14F-4D97-AF65-F5344CB8AC3E}">
        <p14:creationId xmlns:p14="http://schemas.microsoft.com/office/powerpoint/2010/main" val="32113819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blackboard&#10;&#10;Description automatically generated">
            <a:extLst>
              <a:ext uri="{FF2B5EF4-FFF2-40B4-BE49-F238E27FC236}">
                <a16:creationId xmlns:a16="http://schemas.microsoft.com/office/drawing/2014/main" id="{7F07571E-AF1E-4681-A9E7-6030152827BE}"/>
              </a:ext>
            </a:extLst>
          </p:cNvPr>
          <p:cNvPicPr>
            <a:picLocks noChangeAspect="1"/>
          </p:cNvPicPr>
          <p:nvPr/>
        </p:nvPicPr>
        <p:blipFill rotWithShape="1">
          <a:blip r:embed="rId3">
            <a:duotone>
              <a:schemeClr val="accent2">
                <a:shade val="45000"/>
                <a:satMod val="135000"/>
              </a:schemeClr>
              <a:prstClr val="white"/>
            </a:duotone>
            <a:alphaModFix amt="70000"/>
            <a:extLst>
              <a:ext uri="{837473B0-CC2E-450A-ABE3-18F120FF3D39}">
                <a1611:picAttrSrcUrl xmlns:a1611="http://schemas.microsoft.com/office/drawing/2016/11/main" r:id="rId4"/>
              </a:ext>
            </a:extLst>
          </a:blip>
          <a:srcRect t="5063"/>
          <a:stretch/>
        </p:blipFill>
        <p:spPr>
          <a:xfrm>
            <a:off x="0" y="-171440"/>
            <a:ext cx="12191980" cy="7029440"/>
          </a:xfrm>
          <a:prstGeom prst="rect">
            <a:avLst/>
          </a:prstGeom>
        </p:spPr>
      </p:pic>
      <p:sp>
        <p:nvSpPr>
          <p:cNvPr id="2" name="Title 1">
            <a:extLst>
              <a:ext uri="{FF2B5EF4-FFF2-40B4-BE49-F238E27FC236}">
                <a16:creationId xmlns:a16="http://schemas.microsoft.com/office/drawing/2014/main" id="{9139F2B1-0C86-46AB-B10C-6820C68DE0FA}"/>
              </a:ext>
            </a:extLst>
          </p:cNvPr>
          <p:cNvSpPr>
            <a:spLocks noGrp="1"/>
          </p:cNvSpPr>
          <p:nvPr>
            <p:ph type="title"/>
          </p:nvPr>
        </p:nvSpPr>
        <p:spPr>
          <a:ln w="57150">
            <a:solidFill>
              <a:srgbClr val="584A75"/>
            </a:solidFill>
          </a:ln>
        </p:spPr>
        <p:txBody>
          <a:bodyPr vert="horz" lIns="274320" tIns="182880" rIns="274320" bIns="182880" rtlCol="0" anchor="ctr" anchorCtr="1">
            <a:normAutofit/>
          </a:bodyPr>
          <a:lstStyle/>
          <a:p>
            <a:pPr marR="0"/>
            <a:r>
              <a:rPr lang="en-US" b="1" i="1" u="none" strike="noStrike" dirty="0">
                <a:latin typeface="+mn-lt"/>
              </a:rPr>
              <a:t>Leave Entitlements – How to Calculate</a:t>
            </a:r>
          </a:p>
        </p:txBody>
      </p:sp>
      <p:sp>
        <p:nvSpPr>
          <p:cNvPr id="4" name="Text Placeholder 3">
            <a:extLst>
              <a:ext uri="{FF2B5EF4-FFF2-40B4-BE49-F238E27FC236}">
                <a16:creationId xmlns:a16="http://schemas.microsoft.com/office/drawing/2014/main" id="{68F31D90-CD21-43C9-9B93-C8A25DA800AA}"/>
              </a:ext>
            </a:extLst>
          </p:cNvPr>
          <p:cNvSpPr>
            <a:spLocks noGrp="1"/>
          </p:cNvSpPr>
          <p:nvPr>
            <p:ph type="body" idx="1"/>
          </p:nvPr>
        </p:nvSpPr>
        <p:spPr>
          <a:xfrm>
            <a:off x="2695194" y="4352544"/>
            <a:ext cx="6801612" cy="1239894"/>
          </a:xfrm>
        </p:spPr>
        <p:txBody>
          <a:bodyPr vert="horz" lIns="91440" tIns="45720" rIns="91440" bIns="45720" rtlCol="0">
            <a:normAutofit/>
          </a:bodyPr>
          <a:lstStyle/>
          <a:p>
            <a:pPr algn="ctr"/>
            <a:endParaRPr lang="en-US" sz="2800" b="1" dirty="0">
              <a:solidFill>
                <a:schemeClr val="tx1">
                  <a:lumMod val="75000"/>
                  <a:lumOff val="25000"/>
                </a:schemeClr>
              </a:solidFill>
              <a:cs typeface="+mn-cs"/>
            </a:endParaRPr>
          </a:p>
        </p:txBody>
      </p:sp>
      <p:sp>
        <p:nvSpPr>
          <p:cNvPr id="5" name="Slide Number Placeholder 4">
            <a:extLst>
              <a:ext uri="{FF2B5EF4-FFF2-40B4-BE49-F238E27FC236}">
                <a16:creationId xmlns:a16="http://schemas.microsoft.com/office/drawing/2014/main" id="{F93BC497-3C4C-423C-92A1-699A7776E60A}"/>
              </a:ext>
            </a:extLst>
          </p:cNvPr>
          <p:cNvSpPr>
            <a:spLocks noGrp="1"/>
          </p:cNvSpPr>
          <p:nvPr>
            <p:ph type="sldNum" sz="quarter" idx="12"/>
          </p:nvPr>
        </p:nvSpPr>
        <p:spPr>
          <a:xfrm>
            <a:off x="10758922" y="6217920"/>
            <a:ext cx="365760" cy="365760"/>
          </a:xfrm>
        </p:spPr>
        <p:txBody>
          <a:bodyPr vert="horz" lIns="18288" tIns="45720" rIns="18288" bIns="45720" rtlCol="0" anchor="ctr">
            <a:normAutofit/>
          </a:bodyPr>
          <a:lstStyle/>
          <a:p>
            <a:pPr>
              <a:lnSpc>
                <a:spcPct val="90000"/>
              </a:lnSpc>
              <a:spcAft>
                <a:spcPts val="600"/>
              </a:spcAft>
            </a:pPr>
            <a:fld id="{8A7A6979-0714-4377-B894-6BE4C2D6E202}" type="slidenum">
              <a:rPr lang="en-US" smtClean="0"/>
              <a:pPr>
                <a:lnSpc>
                  <a:spcPct val="90000"/>
                </a:lnSpc>
                <a:spcAft>
                  <a:spcPts val="600"/>
                </a:spcAft>
              </a:pPr>
              <a:t>28</a:t>
            </a:fld>
            <a:endParaRPr lang="en-US" dirty="0"/>
          </a:p>
        </p:txBody>
      </p:sp>
    </p:spTree>
    <p:extLst>
      <p:ext uri="{BB962C8B-B14F-4D97-AF65-F5344CB8AC3E}">
        <p14:creationId xmlns:p14="http://schemas.microsoft.com/office/powerpoint/2010/main" val="1009115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DD499DF-7891-B58A-A6FD-71BA250CB27D}"/>
              </a:ext>
            </a:extLst>
          </p:cNvPr>
          <p:cNvSpPr>
            <a:spLocks noGrp="1"/>
          </p:cNvSpPr>
          <p:nvPr>
            <p:ph type="sldNum" sz="quarter" idx="12"/>
          </p:nvPr>
        </p:nvSpPr>
        <p:spPr/>
        <p:txBody>
          <a:bodyPr/>
          <a:lstStyle/>
          <a:p>
            <a:fld id="{18D65601-5AE2-46FC-B138-694DDD2B510D}" type="slidenum">
              <a:rPr lang="en-US" smtClean="0"/>
              <a:pPr/>
              <a:t>29</a:t>
            </a:fld>
            <a:endParaRPr lang="en-US" dirty="0"/>
          </a:p>
        </p:txBody>
      </p:sp>
      <p:sp>
        <p:nvSpPr>
          <p:cNvPr id="10" name="TextBox 9">
            <a:extLst>
              <a:ext uri="{FF2B5EF4-FFF2-40B4-BE49-F238E27FC236}">
                <a16:creationId xmlns:a16="http://schemas.microsoft.com/office/drawing/2014/main" id="{623DE71B-CD0D-4BD7-43A6-03A345F8B37A}"/>
              </a:ext>
            </a:extLst>
          </p:cNvPr>
          <p:cNvSpPr txBox="1"/>
          <p:nvPr/>
        </p:nvSpPr>
        <p:spPr>
          <a:xfrm>
            <a:off x="838201" y="971065"/>
            <a:ext cx="11164535" cy="1446550"/>
          </a:xfrm>
          <a:prstGeom prst="rect">
            <a:avLst/>
          </a:prstGeom>
          <a:noFill/>
        </p:spPr>
        <p:txBody>
          <a:bodyPr wrap="square" rtlCol="0">
            <a:spAutoFit/>
          </a:bodyPr>
          <a:lstStyle/>
          <a:p>
            <a:r>
              <a:rPr lang="en-US" sz="4400" b="1" dirty="0"/>
              <a:t>Calculation on Workweek </a:t>
            </a:r>
            <a:br>
              <a:rPr lang="en-US" sz="4400" b="1" dirty="0"/>
            </a:br>
            <a:r>
              <a:rPr lang="en-US" sz="4400" b="1" dirty="0"/>
              <a:t>basis (§825.205(b))</a:t>
            </a:r>
          </a:p>
        </p:txBody>
      </p:sp>
      <p:sp>
        <p:nvSpPr>
          <p:cNvPr id="11" name="TextBox 10">
            <a:extLst>
              <a:ext uri="{FF2B5EF4-FFF2-40B4-BE49-F238E27FC236}">
                <a16:creationId xmlns:a16="http://schemas.microsoft.com/office/drawing/2014/main" id="{4349717A-44E3-75AF-87FC-08A2ECBBDA3D}"/>
              </a:ext>
            </a:extLst>
          </p:cNvPr>
          <p:cNvSpPr txBox="1"/>
          <p:nvPr/>
        </p:nvSpPr>
        <p:spPr>
          <a:xfrm>
            <a:off x="838201" y="2417615"/>
            <a:ext cx="10891090" cy="327070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a:t>Actual workweek is the is the basis of leave entitlement</a:t>
            </a:r>
          </a:p>
          <a:p>
            <a:pPr marL="285750" indent="-285750">
              <a:lnSpc>
                <a:spcPct val="150000"/>
              </a:lnSpc>
              <a:buFont typeface="Arial" panose="020B0604020202020204" pitchFamily="34" charset="0"/>
              <a:buChar char="•"/>
            </a:pPr>
            <a:r>
              <a:rPr lang="en-US" sz="2000" dirty="0"/>
              <a:t>Fractions! Fractions! Fractions!</a:t>
            </a:r>
          </a:p>
          <a:p>
            <a:pPr marL="285750" indent="-285750">
              <a:lnSpc>
                <a:spcPct val="150000"/>
              </a:lnSpc>
              <a:buFont typeface="Arial" panose="020B0604020202020204" pitchFamily="34" charset="0"/>
              <a:buChar char="•"/>
            </a:pPr>
            <a:r>
              <a:rPr lang="en-US" sz="2000" dirty="0"/>
              <a:t>Intermittent: If an employee takes off 8 hours from 40 workweek – 1/5 week</a:t>
            </a:r>
          </a:p>
          <a:p>
            <a:pPr marL="285750" indent="-285750">
              <a:lnSpc>
                <a:spcPct val="150000"/>
              </a:lnSpc>
              <a:buFont typeface="Arial" panose="020B0604020202020204" pitchFamily="34" charset="0"/>
              <a:buChar char="•"/>
            </a:pPr>
            <a:r>
              <a:rPr lang="en-US" sz="2000" dirty="0"/>
              <a:t>Reduced leave – 4-hour days – ½ week</a:t>
            </a:r>
          </a:p>
          <a:p>
            <a:pPr marL="285750" indent="-285750">
              <a:lnSpc>
                <a:spcPct val="150000"/>
              </a:lnSpc>
              <a:buFont typeface="Arial" panose="020B0604020202020204" pitchFamily="34" charset="0"/>
              <a:buChar char="•"/>
            </a:pPr>
            <a:r>
              <a:rPr lang="en-US" sz="2000" dirty="0"/>
              <a:t>Can convert fractions to hours only if conversion “equitably reflects” regular schedule</a:t>
            </a:r>
          </a:p>
          <a:p>
            <a:pPr marL="285750" indent="-285750">
              <a:lnSpc>
                <a:spcPct val="150000"/>
              </a:lnSpc>
              <a:buFont typeface="Arial" panose="020B0604020202020204" pitchFamily="34" charset="0"/>
              <a:buChar char="•"/>
            </a:pPr>
            <a:r>
              <a:rPr lang="en-US" sz="2000" dirty="0"/>
              <a:t>What if: variable schedule? </a:t>
            </a:r>
          </a:p>
          <a:p>
            <a:pPr marL="285750" indent="-285750">
              <a:lnSpc>
                <a:spcPct val="150000"/>
              </a:lnSpc>
              <a:buFont typeface="Arial" panose="020B0604020202020204" pitchFamily="34" charset="0"/>
              <a:buChar char="•"/>
            </a:pPr>
            <a:r>
              <a:rPr lang="en-US" sz="2000" dirty="0"/>
              <a:t>What if: unable to work scheduled overtime?</a:t>
            </a:r>
          </a:p>
        </p:txBody>
      </p:sp>
    </p:spTree>
    <p:extLst>
      <p:ext uri="{BB962C8B-B14F-4D97-AF65-F5344CB8AC3E}">
        <p14:creationId xmlns:p14="http://schemas.microsoft.com/office/powerpoint/2010/main" val="751284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92973A5-7197-E96B-BC1B-0D498D796AE3}"/>
              </a:ext>
            </a:extLst>
          </p:cNvPr>
          <p:cNvSpPr>
            <a:spLocks noGrp="1"/>
          </p:cNvSpPr>
          <p:nvPr>
            <p:ph type="dt" sz="half" idx="10"/>
          </p:nvPr>
        </p:nvSpPr>
        <p:spPr/>
        <p:txBody>
          <a:bodyPr/>
          <a:lstStyle/>
          <a:p>
            <a:r>
              <a:rPr lang="en-US" dirty="0"/>
              <a:t>8/05/20XX</a:t>
            </a:r>
          </a:p>
        </p:txBody>
      </p:sp>
      <p:sp>
        <p:nvSpPr>
          <p:cNvPr id="5" name="Slide Number Placeholder 4">
            <a:extLst>
              <a:ext uri="{FF2B5EF4-FFF2-40B4-BE49-F238E27FC236}">
                <a16:creationId xmlns:a16="http://schemas.microsoft.com/office/drawing/2014/main" id="{BDD499DF-7891-B58A-A6FD-71BA250CB27D}"/>
              </a:ext>
            </a:extLst>
          </p:cNvPr>
          <p:cNvSpPr>
            <a:spLocks noGrp="1"/>
          </p:cNvSpPr>
          <p:nvPr>
            <p:ph type="sldNum" sz="quarter" idx="12"/>
          </p:nvPr>
        </p:nvSpPr>
        <p:spPr/>
        <p:txBody>
          <a:bodyPr/>
          <a:lstStyle/>
          <a:p>
            <a:fld id="{18D65601-5AE2-46FC-B138-694DDD2B510D}" type="slidenum">
              <a:rPr lang="en-US" smtClean="0"/>
              <a:pPr/>
              <a:t>3</a:t>
            </a:fld>
            <a:endParaRPr lang="en-US" dirty="0"/>
          </a:p>
        </p:txBody>
      </p:sp>
      <p:sp>
        <p:nvSpPr>
          <p:cNvPr id="10" name="TextBox 9">
            <a:extLst>
              <a:ext uri="{FF2B5EF4-FFF2-40B4-BE49-F238E27FC236}">
                <a16:creationId xmlns:a16="http://schemas.microsoft.com/office/drawing/2014/main" id="{623DE71B-CD0D-4BD7-43A6-03A345F8B37A}"/>
              </a:ext>
            </a:extLst>
          </p:cNvPr>
          <p:cNvSpPr txBox="1"/>
          <p:nvPr/>
        </p:nvSpPr>
        <p:spPr>
          <a:xfrm>
            <a:off x="1381991" y="872836"/>
            <a:ext cx="8832273" cy="769441"/>
          </a:xfrm>
          <a:prstGeom prst="rect">
            <a:avLst/>
          </a:prstGeom>
          <a:noFill/>
        </p:spPr>
        <p:txBody>
          <a:bodyPr wrap="square" rtlCol="0">
            <a:spAutoFit/>
          </a:bodyPr>
          <a:lstStyle/>
          <a:p>
            <a:r>
              <a:rPr lang="en-US" sz="4400" b="1" dirty="0"/>
              <a:t>FMLA Basics: Benefits of FMLA</a:t>
            </a:r>
          </a:p>
        </p:txBody>
      </p:sp>
      <p:sp>
        <p:nvSpPr>
          <p:cNvPr id="11" name="TextBox 10">
            <a:extLst>
              <a:ext uri="{FF2B5EF4-FFF2-40B4-BE49-F238E27FC236}">
                <a16:creationId xmlns:a16="http://schemas.microsoft.com/office/drawing/2014/main" id="{4349717A-44E3-75AF-87FC-08A2ECBBDA3D}"/>
              </a:ext>
            </a:extLst>
          </p:cNvPr>
          <p:cNvSpPr txBox="1"/>
          <p:nvPr/>
        </p:nvSpPr>
        <p:spPr>
          <a:xfrm>
            <a:off x="972930" y="2570698"/>
            <a:ext cx="9537414"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12 weeks of job protected leave – can’t discipline or take other adverse action because EE requested/took leave (§825.220)</a:t>
            </a:r>
          </a:p>
          <a:p>
            <a:endParaRPr lang="en-US" sz="2400" dirty="0"/>
          </a:p>
          <a:p>
            <a:pPr marL="285750" indent="-285750">
              <a:buFont typeface="Arial" panose="020B0604020202020204" pitchFamily="34" charset="0"/>
              <a:buChar char="•"/>
            </a:pPr>
            <a:r>
              <a:rPr lang="en-US" sz="2400" dirty="0"/>
              <a:t>Same or equivalent job upon return (§§825.214, 825.215)</a:t>
            </a:r>
          </a:p>
          <a:p>
            <a:endParaRPr lang="en-US" sz="2400" dirty="0"/>
          </a:p>
          <a:p>
            <a:pPr marL="285750" indent="-285750">
              <a:buFont typeface="Arial" panose="020B0604020202020204" pitchFamily="34" charset="0"/>
              <a:buChar char="•"/>
            </a:pPr>
            <a:r>
              <a:rPr lang="en-US" sz="2400" dirty="0"/>
              <a:t>Continuation of group health insurance (§825.210)</a:t>
            </a:r>
          </a:p>
          <a:p>
            <a:endParaRPr lang="en-US" sz="2400" dirty="0"/>
          </a:p>
          <a:p>
            <a:pPr marL="285750" indent="-285750">
              <a:buFont typeface="Arial" panose="020B0604020202020204" pitchFamily="34" charset="0"/>
              <a:buChar char="•"/>
            </a:pPr>
            <a:r>
              <a:rPr lang="en-US" sz="2400" dirty="0"/>
              <a:t>Unpaid – best practice is to require unpaid FMLA to run concurrently with other applicable paid leave, including workers’ comp leave (§825.207)</a:t>
            </a:r>
          </a:p>
        </p:txBody>
      </p:sp>
    </p:spTree>
    <p:extLst>
      <p:ext uri="{BB962C8B-B14F-4D97-AF65-F5344CB8AC3E}">
        <p14:creationId xmlns:p14="http://schemas.microsoft.com/office/powerpoint/2010/main" val="10739483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24F250-1974-40BB-B2CB-C9D352CA5F51}"/>
              </a:ext>
            </a:extLst>
          </p:cNvPr>
          <p:cNvSpPr>
            <a:spLocks noGrp="1"/>
          </p:cNvSpPr>
          <p:nvPr>
            <p:ph type="sldNum" sz="quarter" idx="12"/>
          </p:nvPr>
        </p:nvSpPr>
        <p:spPr/>
        <p:txBody>
          <a:bodyPr/>
          <a:lstStyle/>
          <a:p>
            <a:fld id="{EDBB6359-DEF8-4919-99FB-9544A2FD48A6}" type="slidenum">
              <a:rPr lang="en-US" smtClean="0"/>
              <a:t>30</a:t>
            </a:fld>
            <a:endParaRPr lang="en-US" dirty="0"/>
          </a:p>
        </p:txBody>
      </p:sp>
      <p:pic>
        <p:nvPicPr>
          <p:cNvPr id="5" name="Picture 4">
            <a:extLst>
              <a:ext uri="{FF2B5EF4-FFF2-40B4-BE49-F238E27FC236}">
                <a16:creationId xmlns:a16="http://schemas.microsoft.com/office/drawing/2014/main" id="{AFCBDA25-4B2B-4CA9-B43E-08164AFE57C3}"/>
              </a:ext>
            </a:extLst>
          </p:cNvPr>
          <p:cNvPicPr>
            <a:picLocks noChangeAspect="1"/>
          </p:cNvPicPr>
          <p:nvPr/>
        </p:nvPicPr>
        <p:blipFill>
          <a:blip r:embed="rId3"/>
          <a:stretch>
            <a:fillRect/>
          </a:stretch>
        </p:blipFill>
        <p:spPr>
          <a:xfrm>
            <a:off x="212952" y="219075"/>
            <a:ext cx="5671354" cy="4232432"/>
          </a:xfrm>
          <a:prstGeom prst="rect">
            <a:avLst/>
          </a:prstGeom>
        </p:spPr>
      </p:pic>
      <p:pic>
        <p:nvPicPr>
          <p:cNvPr id="6" name="Picture 5">
            <a:extLst>
              <a:ext uri="{FF2B5EF4-FFF2-40B4-BE49-F238E27FC236}">
                <a16:creationId xmlns:a16="http://schemas.microsoft.com/office/drawing/2014/main" id="{AE3F6B5A-CCAD-4A37-95D3-373852EFFC89}"/>
              </a:ext>
            </a:extLst>
          </p:cNvPr>
          <p:cNvPicPr>
            <a:picLocks noChangeAspect="1"/>
          </p:cNvPicPr>
          <p:nvPr/>
        </p:nvPicPr>
        <p:blipFill>
          <a:blip r:embed="rId4"/>
          <a:stretch>
            <a:fillRect/>
          </a:stretch>
        </p:blipFill>
        <p:spPr>
          <a:xfrm>
            <a:off x="6010513" y="2492244"/>
            <a:ext cx="5671355" cy="4228596"/>
          </a:xfrm>
          <a:prstGeom prst="rect">
            <a:avLst/>
          </a:prstGeom>
        </p:spPr>
      </p:pic>
    </p:spTree>
    <p:extLst>
      <p:ext uri="{BB962C8B-B14F-4D97-AF65-F5344CB8AC3E}">
        <p14:creationId xmlns:p14="http://schemas.microsoft.com/office/powerpoint/2010/main" val="24817100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24F250-1974-40BB-B2CB-C9D352CA5F51}"/>
              </a:ext>
            </a:extLst>
          </p:cNvPr>
          <p:cNvSpPr>
            <a:spLocks noGrp="1"/>
          </p:cNvSpPr>
          <p:nvPr>
            <p:ph type="sldNum" sz="quarter" idx="12"/>
          </p:nvPr>
        </p:nvSpPr>
        <p:spPr/>
        <p:txBody>
          <a:bodyPr/>
          <a:lstStyle/>
          <a:p>
            <a:fld id="{EDBB6359-DEF8-4919-99FB-9544A2FD48A6}" type="slidenum">
              <a:rPr lang="en-US" smtClean="0"/>
              <a:t>31</a:t>
            </a:fld>
            <a:endParaRPr lang="en-US" dirty="0"/>
          </a:p>
        </p:txBody>
      </p:sp>
      <p:pic>
        <p:nvPicPr>
          <p:cNvPr id="2" name="Picture 1">
            <a:extLst>
              <a:ext uri="{FF2B5EF4-FFF2-40B4-BE49-F238E27FC236}">
                <a16:creationId xmlns:a16="http://schemas.microsoft.com/office/drawing/2014/main" id="{D4F6CFCE-DA5C-4B4B-8956-25CBCAA9B5C9}"/>
              </a:ext>
            </a:extLst>
          </p:cNvPr>
          <p:cNvPicPr>
            <a:picLocks noChangeAspect="1"/>
          </p:cNvPicPr>
          <p:nvPr/>
        </p:nvPicPr>
        <p:blipFill>
          <a:blip r:embed="rId3"/>
          <a:stretch>
            <a:fillRect/>
          </a:stretch>
        </p:blipFill>
        <p:spPr>
          <a:xfrm>
            <a:off x="253474" y="200024"/>
            <a:ext cx="5810250" cy="4313427"/>
          </a:xfrm>
          <a:prstGeom prst="rect">
            <a:avLst/>
          </a:prstGeom>
        </p:spPr>
      </p:pic>
      <p:pic>
        <p:nvPicPr>
          <p:cNvPr id="3" name="Picture 2">
            <a:extLst>
              <a:ext uri="{FF2B5EF4-FFF2-40B4-BE49-F238E27FC236}">
                <a16:creationId xmlns:a16="http://schemas.microsoft.com/office/drawing/2014/main" id="{59DAD61D-818C-4567-8C73-82AAFF6F7475}"/>
              </a:ext>
            </a:extLst>
          </p:cNvPr>
          <p:cNvPicPr>
            <a:picLocks noChangeAspect="1"/>
          </p:cNvPicPr>
          <p:nvPr/>
        </p:nvPicPr>
        <p:blipFill>
          <a:blip r:embed="rId4"/>
          <a:stretch>
            <a:fillRect/>
          </a:stretch>
        </p:blipFill>
        <p:spPr>
          <a:xfrm>
            <a:off x="6128278" y="2504252"/>
            <a:ext cx="5399964" cy="4033708"/>
          </a:xfrm>
          <a:prstGeom prst="rect">
            <a:avLst/>
          </a:prstGeom>
        </p:spPr>
      </p:pic>
    </p:spTree>
    <p:extLst>
      <p:ext uri="{BB962C8B-B14F-4D97-AF65-F5344CB8AC3E}">
        <p14:creationId xmlns:p14="http://schemas.microsoft.com/office/powerpoint/2010/main" val="2920245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DD499DF-7891-B58A-A6FD-71BA250CB27D}"/>
              </a:ext>
            </a:extLst>
          </p:cNvPr>
          <p:cNvSpPr>
            <a:spLocks noGrp="1"/>
          </p:cNvSpPr>
          <p:nvPr>
            <p:ph type="sldNum" sz="quarter" idx="12"/>
          </p:nvPr>
        </p:nvSpPr>
        <p:spPr/>
        <p:txBody>
          <a:bodyPr/>
          <a:lstStyle/>
          <a:p>
            <a:fld id="{18D65601-5AE2-46FC-B138-694DDD2B510D}" type="slidenum">
              <a:rPr lang="en-US" smtClean="0"/>
              <a:pPr/>
              <a:t>32</a:t>
            </a:fld>
            <a:endParaRPr lang="en-US" dirty="0"/>
          </a:p>
        </p:txBody>
      </p:sp>
      <p:sp>
        <p:nvSpPr>
          <p:cNvPr id="10" name="TextBox 9">
            <a:extLst>
              <a:ext uri="{FF2B5EF4-FFF2-40B4-BE49-F238E27FC236}">
                <a16:creationId xmlns:a16="http://schemas.microsoft.com/office/drawing/2014/main" id="{623DE71B-CD0D-4BD7-43A6-03A345F8B37A}"/>
              </a:ext>
            </a:extLst>
          </p:cNvPr>
          <p:cNvSpPr txBox="1"/>
          <p:nvPr/>
        </p:nvSpPr>
        <p:spPr>
          <a:xfrm>
            <a:off x="838201" y="1088023"/>
            <a:ext cx="11164535" cy="769441"/>
          </a:xfrm>
          <a:prstGeom prst="rect">
            <a:avLst/>
          </a:prstGeom>
          <a:noFill/>
        </p:spPr>
        <p:txBody>
          <a:bodyPr wrap="square" rtlCol="0">
            <a:spAutoFit/>
          </a:bodyPr>
          <a:lstStyle/>
          <a:p>
            <a:r>
              <a:rPr lang="en-US" sz="4400" b="1" dirty="0"/>
              <a:t>Increments of FMLA leave (§825.205)</a:t>
            </a:r>
          </a:p>
        </p:txBody>
      </p:sp>
      <p:sp>
        <p:nvSpPr>
          <p:cNvPr id="11" name="TextBox 10">
            <a:extLst>
              <a:ext uri="{FF2B5EF4-FFF2-40B4-BE49-F238E27FC236}">
                <a16:creationId xmlns:a16="http://schemas.microsoft.com/office/drawing/2014/main" id="{4349717A-44E3-75AF-87FC-08A2ECBBDA3D}"/>
              </a:ext>
            </a:extLst>
          </p:cNvPr>
          <p:cNvSpPr txBox="1"/>
          <p:nvPr/>
        </p:nvSpPr>
        <p:spPr>
          <a:xfrm>
            <a:off x="838201" y="2417615"/>
            <a:ext cx="6072962" cy="3539430"/>
          </a:xfrm>
          <a:prstGeom prst="rect">
            <a:avLst/>
          </a:prstGeom>
          <a:noFill/>
        </p:spPr>
        <p:txBody>
          <a:bodyPr wrap="square" rtlCol="0">
            <a:spAutoFit/>
          </a:bodyPr>
          <a:lstStyle/>
          <a:p>
            <a:pPr marL="285750" indent="-285750">
              <a:buFont typeface="Arial" panose="020B0604020202020204" pitchFamily="34" charset="0"/>
              <a:buChar char="•"/>
            </a:pPr>
            <a:r>
              <a:rPr lang="en-US" sz="3200" dirty="0"/>
              <a:t>ER must use shortest amount of time; not greater than one hour</a:t>
            </a:r>
          </a:p>
          <a:p>
            <a:endParaRPr lang="en-US" sz="3200" dirty="0"/>
          </a:p>
          <a:p>
            <a:pPr marL="285750" indent="-285750">
              <a:buFont typeface="Arial" panose="020B0604020202020204" pitchFamily="34" charset="0"/>
              <a:buChar char="•"/>
            </a:pPr>
            <a:r>
              <a:rPr lang="en-US" sz="3200" dirty="0"/>
              <a:t>Exempt employees – if leave exhausted, can deduct pay (825.206)</a:t>
            </a:r>
          </a:p>
        </p:txBody>
      </p:sp>
      <mc:AlternateContent xmlns:mc="http://schemas.openxmlformats.org/markup-compatibility/2006">
        <mc:Choice xmlns:am3d="http://schemas.microsoft.com/office/drawing/2017/model3d" Requires="am3d">
          <p:graphicFrame>
            <p:nvGraphicFramePr>
              <p:cNvPr id="2" name="3D Model 1" descr="Hourglass">
                <a:extLst>
                  <a:ext uri="{FF2B5EF4-FFF2-40B4-BE49-F238E27FC236}">
                    <a16:creationId xmlns:a16="http://schemas.microsoft.com/office/drawing/2014/main" id="{8427D2CA-DDAC-4FFD-553D-9C0D5612A731}"/>
                  </a:ext>
                </a:extLst>
              </p:cNvPr>
              <p:cNvGraphicFramePr>
                <a:graphicFrameLocks noChangeAspect="1"/>
              </p:cNvGraphicFramePr>
              <p:nvPr>
                <p:extLst>
                  <p:ext uri="{D42A27DB-BD31-4B8C-83A1-F6EECF244321}">
                    <p14:modId xmlns:p14="http://schemas.microsoft.com/office/powerpoint/2010/main" val="55476051"/>
                  </p:ext>
                </p:extLst>
              </p:nvPr>
            </p:nvGraphicFramePr>
            <p:xfrm rot="345249">
              <a:off x="8325978" y="2668264"/>
              <a:ext cx="2142413" cy="3589731"/>
            </p:xfrm>
            <a:graphic>
              <a:graphicData uri="http://schemas.microsoft.com/office/drawing/2017/model3d">
                <am3d:model3d r:embed="rId2">
                  <am3d:spPr>
                    <a:xfrm rot="345249">
                      <a:off x="0" y="0"/>
                      <a:ext cx="2142413" cy="3589731"/>
                    </a:xfrm>
                    <a:prstGeom prst="rect">
                      <a:avLst/>
                    </a:prstGeom>
                    <a:effectLst>
                      <a:outerShdw blurRad="76200" dir="13500000" sy="23000" kx="1200000" algn="br" rotWithShape="0">
                        <a:prstClr val="black">
                          <a:alpha val="20000"/>
                        </a:prstClr>
                      </a:outerShdw>
                    </a:effectLst>
                  </am3d:spPr>
                  <am3d:camera>
                    <am3d:pos x="0" y="0" z="61826861"/>
                    <am3d:up dx="0" dy="36000000" dz="0"/>
                    <am3d:lookAt x="0" y="0" z="0"/>
                    <am3d:perspective fov="2700000"/>
                  </am3d:camera>
                  <am3d:trans>
                    <am3d:meterPerModelUnit n="3117996" d="1000000"/>
                    <am3d:preTrans dx="25" dy="-18000000" dz="-12"/>
                    <am3d:scale>
                      <am3d:sx n="1000000" d="1000000"/>
                      <am3d:sy n="1000000" d="1000000"/>
                      <am3d:sz n="1000000" d="1000000"/>
                    </am3d:scale>
                    <am3d:rot ax="3828748" ay="-3655070" az="-3637890"/>
                    <am3d:postTrans dx="0" dy="0" dz="0"/>
                  </am3d:trans>
                  <am3d:attrSrcUrl r:id="rId3"/>
                  <am3d:raster rName="Office3DRenderer" rVer="16.0.8326">
                    <am3d:blip r:embed="rId4"/>
                  </am3d:raster>
                  <am3d:objViewport viewportSz="418008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Hourglass">
                <a:extLst>
                  <a:ext uri="{FF2B5EF4-FFF2-40B4-BE49-F238E27FC236}">
                    <a16:creationId xmlns:a16="http://schemas.microsoft.com/office/drawing/2014/main" id="{8427D2CA-DDAC-4FFD-553D-9C0D5612A731}"/>
                  </a:ext>
                </a:extLst>
              </p:cNvPr>
              <p:cNvPicPr>
                <a:picLocks noGrp="1" noRot="1" noChangeAspect="1" noMove="1" noResize="1" noEditPoints="1" noAdjustHandles="1" noChangeArrowheads="1" noChangeShapeType="1" noCrop="1"/>
              </p:cNvPicPr>
              <p:nvPr/>
            </p:nvPicPr>
            <p:blipFill>
              <a:blip r:embed="rId4"/>
              <a:stretch>
                <a:fillRect/>
              </a:stretch>
            </p:blipFill>
            <p:spPr>
              <a:xfrm rot="345249">
                <a:off x="8325978" y="2668264"/>
                <a:ext cx="2142413" cy="3589731"/>
              </a:xfrm>
              <a:prstGeom prst="rect">
                <a:avLst/>
              </a:prstGeom>
              <a:effectLst>
                <a:outerShdw blurRad="76200" dir="13500000" sy="23000" kx="1200000" algn="br" rotWithShape="0">
                  <a:prstClr val="black">
                    <a:alpha val="20000"/>
                  </a:prstClr>
                </a:outerShdw>
              </a:effectLst>
            </p:spPr>
          </p:pic>
        </mc:Fallback>
      </mc:AlternateContent>
    </p:spTree>
    <p:extLst>
      <p:ext uri="{BB962C8B-B14F-4D97-AF65-F5344CB8AC3E}">
        <p14:creationId xmlns:p14="http://schemas.microsoft.com/office/powerpoint/2010/main" val="42109044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5053D-C613-4D4D-9A42-482E0F5C5C31}"/>
              </a:ext>
            </a:extLst>
          </p:cNvPr>
          <p:cNvSpPr>
            <a:spLocks noGrp="1"/>
          </p:cNvSpPr>
          <p:nvPr>
            <p:ph type="title"/>
          </p:nvPr>
        </p:nvSpPr>
        <p:spPr>
          <a:xfrm>
            <a:off x="5458969" y="2386744"/>
            <a:ext cx="5928358" cy="1645920"/>
          </a:xfrm>
          <a:ln w="57150">
            <a:solidFill>
              <a:srgbClr val="584A75"/>
            </a:solidFill>
          </a:ln>
        </p:spPr>
        <p:txBody>
          <a:bodyPr vert="horz" lIns="274320" tIns="182880" rIns="274320" bIns="182880" rtlCol="0" anchor="ctr" anchorCtr="1">
            <a:normAutofit fontScale="90000"/>
          </a:bodyPr>
          <a:lstStyle/>
          <a:p>
            <a:pPr marR="0"/>
            <a:r>
              <a:rPr lang="en-US" sz="6600" b="1" i="0" u="none" strike="noStrike" dirty="0">
                <a:latin typeface="+mn-lt"/>
              </a:rPr>
              <a:t>Return to Work</a:t>
            </a:r>
          </a:p>
        </p:txBody>
      </p:sp>
      <p:pic>
        <p:nvPicPr>
          <p:cNvPr id="6" name="Picture 5" descr="Topview of mint green workspace with laptop, coffee, notebook, pen, glasses, and mouse">
            <a:extLst>
              <a:ext uri="{FF2B5EF4-FFF2-40B4-BE49-F238E27FC236}">
                <a16:creationId xmlns:a16="http://schemas.microsoft.com/office/drawing/2014/main" id="{1B431F97-E05C-4E39-8866-C11DFA401928}"/>
              </a:ext>
            </a:extLst>
          </p:cNvPr>
          <p:cNvPicPr>
            <a:picLocks noChangeAspect="1"/>
          </p:cNvPicPr>
          <p:nvPr/>
        </p:nvPicPr>
        <p:blipFill rotWithShape="1">
          <a:blip r:embed="rId3"/>
          <a:srcRect r="54698" b="-1"/>
          <a:stretch/>
        </p:blipFill>
        <p:spPr>
          <a:xfrm>
            <a:off x="20" y="10"/>
            <a:ext cx="4654277" cy="6857990"/>
          </a:xfrm>
          <a:prstGeom prst="rect">
            <a:avLst/>
          </a:prstGeom>
        </p:spPr>
      </p:pic>
    </p:spTree>
    <p:extLst>
      <p:ext uri="{BB962C8B-B14F-4D97-AF65-F5344CB8AC3E}">
        <p14:creationId xmlns:p14="http://schemas.microsoft.com/office/powerpoint/2010/main" val="13248782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23DE71B-CD0D-4BD7-43A6-03A345F8B37A}"/>
              </a:ext>
            </a:extLst>
          </p:cNvPr>
          <p:cNvSpPr txBox="1"/>
          <p:nvPr/>
        </p:nvSpPr>
        <p:spPr>
          <a:xfrm>
            <a:off x="838201" y="545762"/>
            <a:ext cx="11164535" cy="1446550"/>
          </a:xfrm>
          <a:prstGeom prst="rect">
            <a:avLst/>
          </a:prstGeom>
          <a:noFill/>
        </p:spPr>
        <p:txBody>
          <a:bodyPr wrap="square" rtlCol="0">
            <a:spAutoFit/>
          </a:bodyPr>
          <a:lstStyle/>
          <a:p>
            <a:r>
              <a:rPr lang="en-US" sz="4400" b="1" dirty="0"/>
              <a:t>Fitness-for-Duty/Return to Work Certifications </a:t>
            </a:r>
          </a:p>
        </p:txBody>
      </p:sp>
      <p:sp>
        <p:nvSpPr>
          <p:cNvPr id="11" name="TextBox 10">
            <a:extLst>
              <a:ext uri="{FF2B5EF4-FFF2-40B4-BE49-F238E27FC236}">
                <a16:creationId xmlns:a16="http://schemas.microsoft.com/office/drawing/2014/main" id="{4349717A-44E3-75AF-87FC-08A2ECBBDA3D}"/>
              </a:ext>
            </a:extLst>
          </p:cNvPr>
          <p:cNvSpPr txBox="1"/>
          <p:nvPr/>
        </p:nvSpPr>
        <p:spPr>
          <a:xfrm>
            <a:off x="940642" y="2094173"/>
            <a:ext cx="8213750" cy="4616648"/>
          </a:xfrm>
          <a:prstGeom prst="rect">
            <a:avLst/>
          </a:prstGeom>
          <a:noFill/>
        </p:spPr>
        <p:txBody>
          <a:bodyPr wrap="square" rtlCol="0">
            <a:spAutoFit/>
          </a:bodyPr>
          <a:lstStyle/>
          <a:p>
            <a:pPr marL="285750" indent="-285750">
              <a:buFont typeface="Arial" panose="020B0604020202020204" pitchFamily="34" charset="0"/>
              <a:buChar char="•"/>
            </a:pPr>
            <a:r>
              <a:rPr lang="en-US" sz="1470" dirty="0"/>
              <a:t>Require before return to work if leave due to EE’s own SHC, but only if advance Notice given to EE &amp; limited to SHC causing FMLA leave</a:t>
            </a:r>
          </a:p>
          <a:p>
            <a:endParaRPr lang="en-US" sz="1470" dirty="0"/>
          </a:p>
          <a:p>
            <a:pPr marL="285750" indent="-285750">
              <a:buFont typeface="Arial" panose="020B0604020202020204" pitchFamily="34" charset="0"/>
              <a:buChar char="•"/>
            </a:pPr>
            <a:r>
              <a:rPr lang="en-US" sz="1470" dirty="0"/>
              <a:t>Designation Notice – include job description w/ essential job functions </a:t>
            </a:r>
          </a:p>
          <a:p>
            <a:endParaRPr lang="en-US" sz="1470" dirty="0"/>
          </a:p>
          <a:p>
            <a:pPr marL="285750" indent="-285750">
              <a:buFont typeface="Arial" panose="020B0604020202020204" pitchFamily="34" charset="0"/>
              <a:buChar char="•"/>
            </a:pPr>
            <a:r>
              <a:rPr lang="en-US" sz="1470" dirty="0"/>
              <a:t>Must specifically address ability to perform essential job functions set out in Designation Notice (or in attached job description), but limited to SHC causing FMLA leave</a:t>
            </a:r>
          </a:p>
          <a:p>
            <a:endParaRPr lang="en-US" sz="1470" dirty="0"/>
          </a:p>
          <a:p>
            <a:pPr marL="285750" indent="-285750">
              <a:buFont typeface="Arial" panose="020B0604020202020204" pitchFamily="34" charset="0"/>
              <a:buChar char="•"/>
            </a:pPr>
            <a:r>
              <a:rPr lang="en-US" sz="1470" dirty="0"/>
              <a:t>EE responsible for costs &amp; not paid for time or travel costs</a:t>
            </a:r>
          </a:p>
          <a:p>
            <a:endParaRPr lang="en-US" sz="1470" dirty="0"/>
          </a:p>
          <a:p>
            <a:pPr marL="285750" indent="-285750">
              <a:buFont typeface="Arial" panose="020B0604020202020204" pitchFamily="34" charset="0"/>
              <a:buChar char="•"/>
            </a:pPr>
            <a:r>
              <a:rPr lang="en-US" sz="1470" dirty="0"/>
              <a:t>HR (not supervisor) may contact HCP to clarify/authenticate, but can’t delay return to work while contacting HCP</a:t>
            </a:r>
          </a:p>
          <a:p>
            <a:endParaRPr lang="en-US" sz="1470" dirty="0"/>
          </a:p>
          <a:p>
            <a:pPr marL="285750" indent="-285750">
              <a:buFont typeface="Arial" panose="020B0604020202020204" pitchFamily="34" charset="0"/>
              <a:buChar char="•"/>
            </a:pPr>
            <a:r>
              <a:rPr lang="en-US" sz="1470" dirty="0"/>
              <a:t>Can’t require for each intermittent absence; can require once every 30 days if reasonable belief of significant risk of harm to EE/others</a:t>
            </a:r>
          </a:p>
          <a:p>
            <a:endParaRPr lang="en-US" sz="1470" dirty="0"/>
          </a:p>
          <a:p>
            <a:pPr marL="285750" indent="-285750">
              <a:buFont typeface="Arial" panose="020B0604020202020204" pitchFamily="34" charset="0"/>
              <a:buChar char="•"/>
            </a:pPr>
            <a:r>
              <a:rPr lang="en-US" sz="1470" dirty="0"/>
              <a:t>If EE fails to timely provide, not allowed to return to work</a:t>
            </a:r>
          </a:p>
          <a:p>
            <a:endParaRPr lang="en-US" sz="1470" dirty="0"/>
          </a:p>
          <a:p>
            <a:pPr marL="285750" indent="-285750">
              <a:buFont typeface="Arial" panose="020B0604020202020204" pitchFamily="34" charset="0"/>
              <a:buChar char="•"/>
            </a:pPr>
            <a:r>
              <a:rPr lang="en-US" sz="1470" dirty="0"/>
              <a:t>If EE fails to provide at all &amp; fails to request more FMLA leave, EE not entitled to reinstatement &amp; may be terminated; ER might ask for recertification</a:t>
            </a:r>
          </a:p>
        </p:txBody>
      </p:sp>
      <p:pic>
        <p:nvPicPr>
          <p:cNvPr id="5" name="Picture 4" descr="A person standing next to another person&#10;&#10;Description automatically generated">
            <a:extLst>
              <a:ext uri="{FF2B5EF4-FFF2-40B4-BE49-F238E27FC236}">
                <a16:creationId xmlns:a16="http://schemas.microsoft.com/office/drawing/2014/main" id="{E1A2841B-8F98-494E-E38E-B22BADB8B4DD}"/>
              </a:ext>
            </a:extLst>
          </p:cNvPr>
          <p:cNvPicPr>
            <a:picLocks noChangeAspect="1"/>
          </p:cNvPicPr>
          <p:nvPr/>
        </p:nvPicPr>
        <p:blipFill>
          <a:blip r:embed="rId3"/>
          <a:stretch>
            <a:fillRect/>
          </a:stretch>
        </p:blipFill>
        <p:spPr>
          <a:xfrm>
            <a:off x="8988136" y="2952807"/>
            <a:ext cx="2938031" cy="3281306"/>
          </a:xfrm>
          <a:prstGeom prst="rect">
            <a:avLst/>
          </a:prstGeom>
        </p:spPr>
      </p:pic>
    </p:spTree>
    <p:extLst>
      <p:ext uri="{BB962C8B-B14F-4D97-AF65-F5344CB8AC3E}">
        <p14:creationId xmlns:p14="http://schemas.microsoft.com/office/powerpoint/2010/main" val="1906378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23DE71B-CD0D-4BD7-43A6-03A345F8B37A}"/>
              </a:ext>
            </a:extLst>
          </p:cNvPr>
          <p:cNvSpPr txBox="1"/>
          <p:nvPr/>
        </p:nvSpPr>
        <p:spPr>
          <a:xfrm>
            <a:off x="838201" y="545762"/>
            <a:ext cx="11164535" cy="1446550"/>
          </a:xfrm>
          <a:prstGeom prst="rect">
            <a:avLst/>
          </a:prstGeom>
          <a:noFill/>
        </p:spPr>
        <p:txBody>
          <a:bodyPr wrap="square" rtlCol="0">
            <a:spAutoFit/>
          </a:bodyPr>
          <a:lstStyle/>
          <a:p>
            <a:r>
              <a:rPr lang="en-US" sz="4400" b="1" dirty="0"/>
              <a:t>FMLA &amp; ADA:  Fitness-for-Duty/Return to Work Certifications </a:t>
            </a:r>
          </a:p>
        </p:txBody>
      </p:sp>
      <p:graphicFrame>
        <p:nvGraphicFramePr>
          <p:cNvPr id="2" name="Text Placeholder 2">
            <a:extLst>
              <a:ext uri="{FF2B5EF4-FFF2-40B4-BE49-F238E27FC236}">
                <a16:creationId xmlns:a16="http://schemas.microsoft.com/office/drawing/2014/main" id="{4EDE685D-8C2A-387D-C923-CEC233EA0E39}"/>
              </a:ext>
            </a:extLst>
          </p:cNvPr>
          <p:cNvGraphicFramePr/>
          <p:nvPr>
            <p:extLst>
              <p:ext uri="{D42A27DB-BD31-4B8C-83A1-F6EECF244321}">
                <p14:modId xmlns:p14="http://schemas.microsoft.com/office/powerpoint/2010/main" val="2570514496"/>
              </p:ext>
            </p:extLst>
          </p:nvPr>
        </p:nvGraphicFramePr>
        <p:xfrm>
          <a:off x="793436" y="2875499"/>
          <a:ext cx="10605128" cy="3101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66424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23DE71B-CD0D-4BD7-43A6-03A345F8B37A}"/>
              </a:ext>
            </a:extLst>
          </p:cNvPr>
          <p:cNvSpPr txBox="1"/>
          <p:nvPr/>
        </p:nvSpPr>
        <p:spPr>
          <a:xfrm>
            <a:off x="870096" y="917902"/>
            <a:ext cx="11164535" cy="769441"/>
          </a:xfrm>
          <a:prstGeom prst="rect">
            <a:avLst/>
          </a:prstGeom>
          <a:noFill/>
        </p:spPr>
        <p:txBody>
          <a:bodyPr wrap="square" rtlCol="0">
            <a:spAutoFit/>
          </a:bodyPr>
          <a:lstStyle/>
          <a:p>
            <a:r>
              <a:rPr lang="en-US" sz="4400" b="1" dirty="0"/>
              <a:t>VIP Stuff!</a:t>
            </a:r>
          </a:p>
        </p:txBody>
      </p:sp>
      <p:sp>
        <p:nvSpPr>
          <p:cNvPr id="11" name="TextBox 10">
            <a:extLst>
              <a:ext uri="{FF2B5EF4-FFF2-40B4-BE49-F238E27FC236}">
                <a16:creationId xmlns:a16="http://schemas.microsoft.com/office/drawing/2014/main" id="{4349717A-44E3-75AF-87FC-08A2ECBBDA3D}"/>
              </a:ext>
            </a:extLst>
          </p:cNvPr>
          <p:cNvSpPr txBox="1"/>
          <p:nvPr/>
        </p:nvSpPr>
        <p:spPr>
          <a:xfrm>
            <a:off x="870096" y="2722418"/>
            <a:ext cx="8710322" cy="446032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a:t>Do you have a Return to Work/Fitness for Duty form for FMLA?</a:t>
            </a:r>
          </a:p>
          <a:p>
            <a:pPr marL="285750" indent="-285750">
              <a:lnSpc>
                <a:spcPct val="150000"/>
              </a:lnSpc>
              <a:buFont typeface="Arial" panose="020B0604020202020204" pitchFamily="34" charset="0"/>
              <a:buChar char="•"/>
            </a:pPr>
            <a:endParaRPr lang="en-US" sz="2400" dirty="0"/>
          </a:p>
          <a:p>
            <a:pPr marL="285750" indent="-285750">
              <a:lnSpc>
                <a:spcPct val="150000"/>
              </a:lnSpc>
              <a:buFont typeface="Arial" panose="020B0604020202020204" pitchFamily="34" charset="0"/>
              <a:buChar char="•"/>
            </a:pPr>
            <a:r>
              <a:rPr lang="en-US" sz="2400" dirty="0"/>
              <a:t>Calendar communications with employees while on FMLA!</a:t>
            </a:r>
          </a:p>
          <a:p>
            <a:pPr marL="285750" indent="-285750">
              <a:lnSpc>
                <a:spcPct val="150000"/>
              </a:lnSpc>
              <a:buFont typeface="Arial" panose="020B0604020202020204" pitchFamily="34" charset="0"/>
              <a:buChar char="•"/>
            </a:pPr>
            <a:endParaRPr lang="en-US" sz="2400" dirty="0"/>
          </a:p>
          <a:p>
            <a:pPr marL="285750" indent="-285750">
              <a:lnSpc>
                <a:spcPct val="150000"/>
              </a:lnSpc>
              <a:buFont typeface="Arial" panose="020B0604020202020204" pitchFamily="34" charset="0"/>
              <a:buChar char="•"/>
            </a:pPr>
            <a:r>
              <a:rPr lang="en-US" sz="2400" dirty="0"/>
              <a:t>Attendance? </a:t>
            </a:r>
          </a:p>
          <a:p>
            <a:pPr>
              <a:lnSpc>
                <a:spcPct val="150000"/>
              </a:lnSpc>
            </a:pPr>
            <a:endParaRPr lang="en-US" sz="2400" dirty="0"/>
          </a:p>
          <a:p>
            <a:pPr>
              <a:lnSpc>
                <a:spcPct val="150000"/>
              </a:lnSpc>
            </a:pPr>
            <a:endParaRPr lang="en-US" sz="2400" dirty="0"/>
          </a:p>
        </p:txBody>
      </p:sp>
      <p:pic>
        <p:nvPicPr>
          <p:cNvPr id="3" name="Picture 2" descr="A yellow star with a black background&#10;&#10;Description automatically generated">
            <a:extLst>
              <a:ext uri="{FF2B5EF4-FFF2-40B4-BE49-F238E27FC236}">
                <a16:creationId xmlns:a16="http://schemas.microsoft.com/office/drawing/2014/main" id="{6E16F703-6B90-4D20-618B-E0F96D2DA361}"/>
              </a:ext>
            </a:extLst>
          </p:cNvPr>
          <p:cNvPicPr>
            <a:picLocks noChangeAspect="1"/>
          </p:cNvPicPr>
          <p:nvPr/>
        </p:nvPicPr>
        <p:blipFill>
          <a:blip r:embed="rId3"/>
          <a:stretch>
            <a:fillRect/>
          </a:stretch>
        </p:blipFill>
        <p:spPr>
          <a:xfrm>
            <a:off x="9369031" y="97636"/>
            <a:ext cx="2424652" cy="2409972"/>
          </a:xfrm>
          <a:prstGeom prst="rect">
            <a:avLst/>
          </a:prstGeom>
        </p:spPr>
      </p:pic>
    </p:spTree>
    <p:extLst>
      <p:ext uri="{BB962C8B-B14F-4D97-AF65-F5344CB8AC3E}">
        <p14:creationId xmlns:p14="http://schemas.microsoft.com/office/powerpoint/2010/main" val="30991291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23DE71B-CD0D-4BD7-43A6-03A345F8B37A}"/>
              </a:ext>
            </a:extLst>
          </p:cNvPr>
          <p:cNvSpPr txBox="1"/>
          <p:nvPr/>
        </p:nvSpPr>
        <p:spPr>
          <a:xfrm>
            <a:off x="816933" y="191500"/>
            <a:ext cx="11164535" cy="2123658"/>
          </a:xfrm>
          <a:prstGeom prst="rect">
            <a:avLst/>
          </a:prstGeom>
          <a:noFill/>
        </p:spPr>
        <p:txBody>
          <a:bodyPr wrap="square" rtlCol="0">
            <a:spAutoFit/>
          </a:bodyPr>
          <a:lstStyle/>
          <a:p>
            <a:r>
              <a:rPr lang="en-US" sz="4400" b="1" dirty="0"/>
              <a:t>Courts More Likely to Find Regular, Predictable Attendance Essential Job Function If: </a:t>
            </a:r>
          </a:p>
        </p:txBody>
      </p:sp>
      <p:sp>
        <p:nvSpPr>
          <p:cNvPr id="11" name="TextBox 10">
            <a:extLst>
              <a:ext uri="{FF2B5EF4-FFF2-40B4-BE49-F238E27FC236}">
                <a16:creationId xmlns:a16="http://schemas.microsoft.com/office/drawing/2014/main" id="{4349717A-44E3-75AF-87FC-08A2ECBBDA3D}"/>
              </a:ext>
            </a:extLst>
          </p:cNvPr>
          <p:cNvSpPr txBox="1"/>
          <p:nvPr/>
        </p:nvSpPr>
        <p:spPr>
          <a:xfrm>
            <a:off x="568215" y="2210954"/>
            <a:ext cx="6686770" cy="4524315"/>
          </a:xfrm>
          <a:prstGeom prst="rect">
            <a:avLst/>
          </a:prstGeom>
          <a:noFill/>
        </p:spPr>
        <p:txBody>
          <a:bodyPr wrap="square" rtlCol="0">
            <a:spAutoFit/>
          </a:bodyPr>
          <a:lstStyle/>
          <a:p>
            <a:pPr marL="285750" indent="-285750">
              <a:buFont typeface="Arial" panose="020B0604020202020204" pitchFamily="34" charset="0"/>
              <a:buChar char="•"/>
            </a:pPr>
            <a:r>
              <a:rPr lang="en-US" dirty="0"/>
              <a:t>Job requires specialization or other circumstances make it difficult to replace EE</a:t>
            </a:r>
          </a:p>
          <a:p>
            <a:endParaRPr lang="en-US" dirty="0"/>
          </a:p>
          <a:p>
            <a:pPr marL="285750" indent="-285750">
              <a:buFont typeface="Arial" panose="020B0604020202020204" pitchFamily="34" charset="0"/>
              <a:buChar char="•"/>
            </a:pPr>
            <a:r>
              <a:rPr lang="en-US" dirty="0"/>
              <a:t>Job requires performance at place of employment</a:t>
            </a:r>
          </a:p>
          <a:p>
            <a:endParaRPr lang="en-US" dirty="0"/>
          </a:p>
          <a:p>
            <a:pPr marL="285750" indent="-285750">
              <a:buFont typeface="Arial" panose="020B0604020202020204" pitchFamily="34" charset="0"/>
              <a:buChar char="•"/>
            </a:pPr>
            <a:r>
              <a:rPr lang="en-US" dirty="0"/>
              <a:t>Employment tasks are time sensitive</a:t>
            </a:r>
          </a:p>
          <a:p>
            <a:endParaRPr lang="en-US" dirty="0"/>
          </a:p>
          <a:p>
            <a:pPr marL="285750" indent="-285750">
              <a:buFont typeface="Arial" panose="020B0604020202020204" pitchFamily="34" charset="0"/>
              <a:buChar char="•"/>
            </a:pPr>
            <a:r>
              <a:rPr lang="en-US" dirty="0"/>
              <a:t>Performance requires teamwork</a:t>
            </a:r>
          </a:p>
          <a:p>
            <a:endParaRPr lang="en-US" dirty="0"/>
          </a:p>
          <a:p>
            <a:pPr marL="285750" indent="-285750">
              <a:buFont typeface="Arial" panose="020B0604020202020204" pitchFamily="34" charset="0"/>
              <a:buChar char="•"/>
            </a:pPr>
            <a:r>
              <a:rPr lang="en-US" dirty="0"/>
              <a:t>Work is critical, &amp; failure to be present adversely affects others</a:t>
            </a:r>
          </a:p>
          <a:p>
            <a:endParaRPr lang="en-US" dirty="0"/>
          </a:p>
          <a:p>
            <a:pPr marL="285750" indent="-285750">
              <a:buFont typeface="Arial" panose="020B0604020202020204" pitchFamily="34" charset="0"/>
              <a:buChar char="•"/>
            </a:pPr>
            <a:r>
              <a:rPr lang="en-US" dirty="0"/>
              <a:t>Number of available employees to cover absences is limited</a:t>
            </a:r>
          </a:p>
          <a:p>
            <a:endParaRPr lang="en-US" dirty="0"/>
          </a:p>
          <a:p>
            <a:pPr marL="285750" indent="-285750">
              <a:buFont typeface="Arial" panose="020B0604020202020204" pitchFamily="34" charset="0"/>
              <a:buChar char="•"/>
            </a:pPr>
            <a:r>
              <a:rPr lang="en-US" dirty="0"/>
              <a:t>ER has strictly enforced its attendance policy, </a:t>
            </a:r>
            <a:r>
              <a:rPr lang="en-US" i="1" dirty="0"/>
              <a:t>i.e.</a:t>
            </a:r>
            <a:r>
              <a:rPr lang="en-US" dirty="0"/>
              <a:t>, consistently treats attendance as essential job function.</a:t>
            </a:r>
          </a:p>
        </p:txBody>
      </p:sp>
      <p:pic>
        <p:nvPicPr>
          <p:cNvPr id="3" name="Picture 2" descr="A picture containing player&#10;&#10;Description automatically generated">
            <a:extLst>
              <a:ext uri="{FF2B5EF4-FFF2-40B4-BE49-F238E27FC236}">
                <a16:creationId xmlns:a16="http://schemas.microsoft.com/office/drawing/2014/main" id="{EA1C1E15-25C3-32C9-0410-00044E5E7895}"/>
              </a:ext>
            </a:extLst>
          </p:cNvPr>
          <p:cNvPicPr>
            <a:picLocks noChangeAspect="1"/>
          </p:cNvPicPr>
          <p:nvPr/>
        </p:nvPicPr>
        <p:blipFill>
          <a:blip r:embed="rId2"/>
          <a:stretch>
            <a:fillRect/>
          </a:stretch>
        </p:blipFill>
        <p:spPr>
          <a:xfrm>
            <a:off x="7780270" y="3390738"/>
            <a:ext cx="4123322" cy="2304210"/>
          </a:xfrm>
          <a:prstGeom prst="rect">
            <a:avLst/>
          </a:prstGeom>
        </p:spPr>
      </p:pic>
    </p:spTree>
    <p:extLst>
      <p:ext uri="{BB962C8B-B14F-4D97-AF65-F5344CB8AC3E}">
        <p14:creationId xmlns:p14="http://schemas.microsoft.com/office/powerpoint/2010/main" val="1533983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450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23DE71B-CD0D-4BD7-43A6-03A345F8B37A}"/>
              </a:ext>
            </a:extLst>
          </p:cNvPr>
          <p:cNvSpPr txBox="1"/>
          <p:nvPr/>
        </p:nvSpPr>
        <p:spPr>
          <a:xfrm>
            <a:off x="794898" y="296765"/>
            <a:ext cx="11164535" cy="1446550"/>
          </a:xfrm>
          <a:prstGeom prst="rect">
            <a:avLst/>
          </a:prstGeom>
          <a:noFill/>
        </p:spPr>
        <p:txBody>
          <a:bodyPr wrap="square" rtlCol="0">
            <a:spAutoFit/>
          </a:bodyPr>
          <a:lstStyle/>
          <a:p>
            <a:r>
              <a:rPr lang="en-US" sz="4400" b="1" dirty="0"/>
              <a:t>Bermuda Triangle: </a:t>
            </a:r>
            <a:br>
              <a:rPr lang="en-US" sz="4400" b="1" dirty="0"/>
            </a:br>
            <a:r>
              <a:rPr lang="en-US" sz="4400" b="1" dirty="0"/>
              <a:t>FMLA, ADA &amp; Worker’s Comp</a:t>
            </a:r>
          </a:p>
        </p:txBody>
      </p:sp>
      <p:sp>
        <p:nvSpPr>
          <p:cNvPr id="2" name="Content Placeholder 1">
            <a:extLst>
              <a:ext uri="{FF2B5EF4-FFF2-40B4-BE49-F238E27FC236}">
                <a16:creationId xmlns:a16="http://schemas.microsoft.com/office/drawing/2014/main" id="{8F39D394-4184-5691-D137-437058BEEAC4}"/>
              </a:ext>
            </a:extLst>
          </p:cNvPr>
          <p:cNvSpPr txBox="1">
            <a:spLocks/>
          </p:cNvSpPr>
          <p:nvPr/>
        </p:nvSpPr>
        <p:spPr>
          <a:xfrm>
            <a:off x="671692" y="2001607"/>
            <a:ext cx="5705474" cy="4798619"/>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i="1" dirty="0"/>
              <a:t>Ramji v. Hospital Housekeeping </a:t>
            </a:r>
            <a:r>
              <a:rPr lang="en-US" sz="2000" dirty="0"/>
              <a:t>System, 	       (11</a:t>
            </a:r>
            <a:r>
              <a:rPr lang="en-US" sz="2000" baseline="30000" dirty="0"/>
              <a:t>th</a:t>
            </a:r>
            <a:r>
              <a:rPr lang="en-US" sz="2000" dirty="0"/>
              <a:t> Cir. Apr. 6, 2021)</a:t>
            </a:r>
          </a:p>
          <a:p>
            <a:r>
              <a:rPr lang="en-US" sz="2000" dirty="0"/>
              <a:t>Ramji seriously injured knee at work</a:t>
            </a:r>
          </a:p>
          <a:p>
            <a:r>
              <a:rPr lang="en-US" sz="2000" dirty="0"/>
              <a:t>HHS told her nothing about FMLA; provided WC benefits</a:t>
            </a:r>
          </a:p>
          <a:p>
            <a:r>
              <a:rPr lang="en-US" sz="2000" dirty="0"/>
              <a:t>HHS gave some time off and light duty and Ramji was medically cleared</a:t>
            </a:r>
          </a:p>
          <a:p>
            <a:r>
              <a:rPr lang="en-US" sz="2000" dirty="0"/>
              <a:t>HHS required essential functions test prior to reinstatement; included deep squats</a:t>
            </a:r>
          </a:p>
          <a:p>
            <a:r>
              <a:rPr lang="en-US" sz="2000" dirty="0"/>
              <a:t>Ramji suffered knee pain and failed test</a:t>
            </a:r>
          </a:p>
          <a:p>
            <a:r>
              <a:rPr lang="en-US" sz="2000" dirty="0"/>
              <a:t>HHS fired her</a:t>
            </a:r>
          </a:p>
          <a:p>
            <a:r>
              <a:rPr lang="en-US" sz="2000" dirty="0"/>
              <a:t>Ramji sued for FMLA interference</a:t>
            </a:r>
          </a:p>
          <a:p>
            <a:r>
              <a:rPr lang="en-US" sz="2000" dirty="0"/>
              <a:t>HHS lost on appeal</a:t>
            </a:r>
          </a:p>
        </p:txBody>
      </p:sp>
      <p:sp>
        <p:nvSpPr>
          <p:cNvPr id="4" name="Content Placeholder 2">
            <a:extLst>
              <a:ext uri="{FF2B5EF4-FFF2-40B4-BE49-F238E27FC236}">
                <a16:creationId xmlns:a16="http://schemas.microsoft.com/office/drawing/2014/main" id="{6C64727C-DD9B-B262-07CE-F77D40A94D9D}"/>
              </a:ext>
            </a:extLst>
          </p:cNvPr>
          <p:cNvSpPr txBox="1">
            <a:spLocks/>
          </p:cNvSpPr>
          <p:nvPr/>
        </p:nvSpPr>
        <p:spPr>
          <a:xfrm>
            <a:off x="5930151" y="1893155"/>
            <a:ext cx="6152490" cy="4907071"/>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cap="small" dirty="0"/>
              <a:t>Takeaways</a:t>
            </a:r>
          </a:p>
          <a:p>
            <a:pPr lvl="1"/>
            <a:r>
              <a:rPr lang="en-US" sz="2200" dirty="0"/>
              <a:t>When EE informs ER of SHC, ER must provide FMLA notice of rights (5 days), including 1) leave may be counted against FMLA entitlement; 2) rights to substituted paid leave for unpaid leave and 3) right to maintain benefits during FMLA and job restoration</a:t>
            </a:r>
          </a:p>
          <a:p>
            <a:pPr lvl="1"/>
            <a:r>
              <a:rPr lang="en-US" sz="2200" dirty="0"/>
              <a:t>Workers’ compensation benefits not substitute for FMLA; statutory schemes overlap, but WC does not displace FMLA</a:t>
            </a:r>
          </a:p>
          <a:p>
            <a:pPr lvl="1"/>
            <a:r>
              <a:rPr lang="en-US" sz="2200" dirty="0"/>
              <a:t>EE cannot be mandated to work light duty instead of FMLA; EE is free to reject light duty offer under FMLA analysis</a:t>
            </a:r>
          </a:p>
        </p:txBody>
      </p:sp>
      <p:pic>
        <p:nvPicPr>
          <p:cNvPr id="5" name="Picture 4">
            <a:extLst>
              <a:ext uri="{FF2B5EF4-FFF2-40B4-BE49-F238E27FC236}">
                <a16:creationId xmlns:a16="http://schemas.microsoft.com/office/drawing/2014/main" id="{24BF10D6-FFF2-4E8D-2ADD-329519EAA6D2}"/>
              </a:ext>
            </a:extLst>
          </p:cNvPr>
          <p:cNvPicPr>
            <a:picLocks noChangeAspect="1"/>
          </p:cNvPicPr>
          <p:nvPr/>
        </p:nvPicPr>
        <p:blipFill>
          <a:blip r:embed="rId2">
            <a:clrChange>
              <a:clrFrom>
                <a:srgbClr val="FFFFFF"/>
              </a:clrFrom>
              <a:clrTo>
                <a:srgbClr val="FFFFFF">
                  <a:alpha val="0"/>
                </a:srgbClr>
              </a:clrTo>
            </a:clrChange>
            <a:alphaModFix amt="35000"/>
            <a:extLst>
              <a:ext uri="{837473B0-CC2E-450A-ABE3-18F120FF3D39}">
                <a1611:picAttrSrcUrl xmlns:a1611="http://schemas.microsoft.com/office/drawing/2016/11/main" r:id="rId3"/>
              </a:ext>
            </a:extLst>
          </a:blip>
          <a:stretch>
            <a:fillRect/>
          </a:stretch>
        </p:blipFill>
        <p:spPr>
          <a:xfrm>
            <a:off x="3075970" y="1893154"/>
            <a:ext cx="4907071" cy="4907071"/>
          </a:xfrm>
          <a:prstGeom prst="rect">
            <a:avLst/>
          </a:prstGeom>
        </p:spPr>
      </p:pic>
    </p:spTree>
    <p:extLst>
      <p:ext uri="{BB962C8B-B14F-4D97-AF65-F5344CB8AC3E}">
        <p14:creationId xmlns:p14="http://schemas.microsoft.com/office/powerpoint/2010/main" val="38913067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DD499DF-7891-B58A-A6FD-71BA250CB27D}"/>
              </a:ext>
            </a:extLst>
          </p:cNvPr>
          <p:cNvSpPr>
            <a:spLocks noGrp="1"/>
          </p:cNvSpPr>
          <p:nvPr>
            <p:ph type="sldNum" sz="quarter" idx="12"/>
          </p:nvPr>
        </p:nvSpPr>
        <p:spPr/>
        <p:txBody>
          <a:bodyPr/>
          <a:lstStyle/>
          <a:p>
            <a:fld id="{18D65601-5AE2-46FC-B138-694DDD2B510D}" type="slidenum">
              <a:rPr lang="en-US" smtClean="0"/>
              <a:pPr/>
              <a:t>39</a:t>
            </a:fld>
            <a:endParaRPr lang="en-US" dirty="0"/>
          </a:p>
        </p:txBody>
      </p:sp>
      <p:sp>
        <p:nvSpPr>
          <p:cNvPr id="10" name="TextBox 9">
            <a:extLst>
              <a:ext uri="{FF2B5EF4-FFF2-40B4-BE49-F238E27FC236}">
                <a16:creationId xmlns:a16="http://schemas.microsoft.com/office/drawing/2014/main" id="{623DE71B-CD0D-4BD7-43A6-03A345F8B37A}"/>
              </a:ext>
            </a:extLst>
          </p:cNvPr>
          <p:cNvSpPr txBox="1"/>
          <p:nvPr/>
        </p:nvSpPr>
        <p:spPr>
          <a:xfrm>
            <a:off x="838201" y="971065"/>
            <a:ext cx="11164535" cy="1446550"/>
          </a:xfrm>
          <a:prstGeom prst="rect">
            <a:avLst/>
          </a:prstGeom>
          <a:noFill/>
        </p:spPr>
        <p:txBody>
          <a:bodyPr wrap="square" rtlCol="0">
            <a:spAutoFit/>
          </a:bodyPr>
          <a:lstStyle/>
          <a:p>
            <a:r>
              <a:rPr lang="en-US" sz="4400" b="1" dirty="0"/>
              <a:t>What Happens if No FMLA or if 12 Weeks of FMLA Runs Out?</a:t>
            </a:r>
          </a:p>
        </p:txBody>
      </p:sp>
      <p:sp>
        <p:nvSpPr>
          <p:cNvPr id="11" name="TextBox 10">
            <a:extLst>
              <a:ext uri="{FF2B5EF4-FFF2-40B4-BE49-F238E27FC236}">
                <a16:creationId xmlns:a16="http://schemas.microsoft.com/office/drawing/2014/main" id="{4349717A-44E3-75AF-87FC-08A2ECBBDA3D}"/>
              </a:ext>
            </a:extLst>
          </p:cNvPr>
          <p:cNvSpPr txBox="1"/>
          <p:nvPr/>
        </p:nvSpPr>
        <p:spPr>
          <a:xfrm>
            <a:off x="838201" y="2716978"/>
            <a:ext cx="10891090" cy="3754874"/>
          </a:xfrm>
          <a:prstGeom prst="rect">
            <a:avLst/>
          </a:prstGeom>
          <a:noFill/>
        </p:spPr>
        <p:txBody>
          <a:bodyPr wrap="square" rtlCol="0">
            <a:spAutoFit/>
          </a:bodyPr>
          <a:lstStyle/>
          <a:p>
            <a:pPr marL="285750" indent="-285750">
              <a:buFont typeface="Arial" panose="020B0604020202020204" pitchFamily="34" charset="0"/>
              <a:buChar char="•"/>
            </a:pPr>
            <a:r>
              <a:rPr lang="en-US" sz="2800" dirty="0"/>
              <a:t>Additional leave may be reasonable accommodation under ADA if: </a:t>
            </a:r>
          </a:p>
          <a:p>
            <a:pPr marL="742950" lvl="1" indent="-285750">
              <a:lnSpc>
                <a:spcPct val="150000"/>
              </a:lnSpc>
              <a:buFont typeface="Arial" panose="020B0604020202020204" pitchFamily="34" charset="0"/>
              <a:buChar char="•"/>
            </a:pPr>
            <a:r>
              <a:rPr lang="en-US" sz="2800" dirty="0"/>
              <a:t>Enables EE to return to work &amp; perform essential job functions</a:t>
            </a:r>
          </a:p>
          <a:p>
            <a:pPr marL="742950" lvl="1" indent="-285750">
              <a:lnSpc>
                <a:spcPct val="150000"/>
              </a:lnSpc>
              <a:buFont typeface="Arial" panose="020B0604020202020204" pitchFamily="34" charset="0"/>
              <a:buChar char="•"/>
            </a:pPr>
            <a:r>
              <a:rPr lang="en-US" sz="2800" dirty="0"/>
              <a:t>Does not cause ER undue hardship</a:t>
            </a:r>
          </a:p>
          <a:p>
            <a:pPr lvl="1">
              <a:lnSpc>
                <a:spcPct val="150000"/>
              </a:lnSpc>
            </a:pPr>
            <a:endParaRPr lang="en-US" sz="2800" dirty="0"/>
          </a:p>
          <a:p>
            <a:pPr lvl="1" algn="ctr"/>
            <a:r>
              <a:rPr lang="en-US" sz="2800" i="1" dirty="0"/>
              <a:t>“ADA was enacted to enable people to work, not excuse them from working”</a:t>
            </a:r>
          </a:p>
        </p:txBody>
      </p:sp>
    </p:spTree>
    <p:extLst>
      <p:ext uri="{BB962C8B-B14F-4D97-AF65-F5344CB8AC3E}">
        <p14:creationId xmlns:p14="http://schemas.microsoft.com/office/powerpoint/2010/main" val="2923598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92973A5-7197-E96B-BC1B-0D498D796AE3}"/>
              </a:ext>
            </a:extLst>
          </p:cNvPr>
          <p:cNvSpPr>
            <a:spLocks noGrp="1"/>
          </p:cNvSpPr>
          <p:nvPr>
            <p:ph type="dt" sz="half" idx="10"/>
          </p:nvPr>
        </p:nvSpPr>
        <p:spPr/>
        <p:txBody>
          <a:bodyPr/>
          <a:lstStyle/>
          <a:p>
            <a:r>
              <a:rPr lang="en-US" dirty="0"/>
              <a:t>8/05/20XX</a:t>
            </a:r>
          </a:p>
        </p:txBody>
      </p:sp>
      <p:sp>
        <p:nvSpPr>
          <p:cNvPr id="5" name="Slide Number Placeholder 4">
            <a:extLst>
              <a:ext uri="{FF2B5EF4-FFF2-40B4-BE49-F238E27FC236}">
                <a16:creationId xmlns:a16="http://schemas.microsoft.com/office/drawing/2014/main" id="{BDD499DF-7891-B58A-A6FD-71BA250CB27D}"/>
              </a:ext>
            </a:extLst>
          </p:cNvPr>
          <p:cNvSpPr>
            <a:spLocks noGrp="1"/>
          </p:cNvSpPr>
          <p:nvPr>
            <p:ph type="sldNum" sz="quarter" idx="12"/>
          </p:nvPr>
        </p:nvSpPr>
        <p:spPr/>
        <p:txBody>
          <a:bodyPr/>
          <a:lstStyle/>
          <a:p>
            <a:fld id="{18D65601-5AE2-46FC-B138-694DDD2B510D}" type="slidenum">
              <a:rPr lang="en-US" smtClean="0"/>
              <a:pPr/>
              <a:t>4</a:t>
            </a:fld>
            <a:endParaRPr lang="en-US" dirty="0"/>
          </a:p>
        </p:txBody>
      </p:sp>
      <p:sp>
        <p:nvSpPr>
          <p:cNvPr id="10" name="TextBox 9">
            <a:extLst>
              <a:ext uri="{FF2B5EF4-FFF2-40B4-BE49-F238E27FC236}">
                <a16:creationId xmlns:a16="http://schemas.microsoft.com/office/drawing/2014/main" id="{623DE71B-CD0D-4BD7-43A6-03A345F8B37A}"/>
              </a:ext>
            </a:extLst>
          </p:cNvPr>
          <p:cNvSpPr txBox="1"/>
          <p:nvPr/>
        </p:nvSpPr>
        <p:spPr>
          <a:xfrm>
            <a:off x="1176129" y="873969"/>
            <a:ext cx="8832273" cy="769441"/>
          </a:xfrm>
          <a:prstGeom prst="rect">
            <a:avLst/>
          </a:prstGeom>
          <a:noFill/>
        </p:spPr>
        <p:txBody>
          <a:bodyPr wrap="square" rtlCol="0">
            <a:spAutoFit/>
          </a:bodyPr>
          <a:lstStyle/>
          <a:p>
            <a:r>
              <a:rPr lang="en-US" sz="4400" b="1" dirty="0"/>
              <a:t>FMLA Basics: Employee Eligibility</a:t>
            </a:r>
          </a:p>
        </p:txBody>
      </p:sp>
      <p:sp>
        <p:nvSpPr>
          <p:cNvPr id="11" name="TextBox 10">
            <a:extLst>
              <a:ext uri="{FF2B5EF4-FFF2-40B4-BE49-F238E27FC236}">
                <a16:creationId xmlns:a16="http://schemas.microsoft.com/office/drawing/2014/main" id="{4349717A-44E3-75AF-87FC-08A2ECBBDA3D}"/>
              </a:ext>
            </a:extLst>
          </p:cNvPr>
          <p:cNvSpPr txBox="1"/>
          <p:nvPr/>
        </p:nvSpPr>
        <p:spPr>
          <a:xfrm>
            <a:off x="838201" y="2100405"/>
            <a:ext cx="7881593" cy="4401205"/>
          </a:xfrm>
          <a:prstGeom prst="rect">
            <a:avLst/>
          </a:prstGeom>
          <a:noFill/>
        </p:spPr>
        <p:txBody>
          <a:bodyPr wrap="square" rtlCol="0">
            <a:spAutoFit/>
          </a:bodyPr>
          <a:lstStyle/>
          <a:p>
            <a:pPr marL="285750" indent="-285750">
              <a:buFont typeface="Arial" panose="020B0604020202020204" pitchFamily="34" charset="0"/>
              <a:buChar char="•"/>
            </a:pPr>
            <a:r>
              <a:rPr lang="en-US" sz="2000" dirty="0"/>
              <a:t>50 or more EEs, within 75 miles; includes F/T, P/T, and employees on leave </a:t>
            </a:r>
          </a:p>
          <a:p>
            <a:endParaRPr lang="en-US" sz="2000" dirty="0"/>
          </a:p>
          <a:p>
            <a:pPr marL="285750" indent="-285750">
              <a:buFont typeface="Arial" panose="020B0604020202020204" pitchFamily="34" charset="0"/>
              <a:buChar char="•"/>
            </a:pPr>
            <a:r>
              <a:rPr lang="en-US" sz="2000" dirty="0"/>
              <a:t>12 months of employment (within past 7 years) </a:t>
            </a:r>
          </a:p>
          <a:p>
            <a:endParaRPr lang="en-US" sz="2000" dirty="0"/>
          </a:p>
          <a:p>
            <a:pPr marL="285750" indent="-285750">
              <a:buFont typeface="Arial" panose="020B0604020202020204" pitchFamily="34" charset="0"/>
              <a:buChar char="•"/>
            </a:pPr>
            <a:r>
              <a:rPr lang="en-US" sz="2000" dirty="0"/>
              <a:t>1,250 hours of service (include OT) during 12 months prior to leave</a:t>
            </a:r>
          </a:p>
          <a:p>
            <a:endParaRPr lang="en-US" sz="2000" dirty="0"/>
          </a:p>
          <a:p>
            <a:pPr marL="285750" indent="-285750">
              <a:buFont typeface="Arial" panose="020B0604020202020204" pitchFamily="34" charset="0"/>
              <a:buChar char="•"/>
            </a:pPr>
            <a:r>
              <a:rPr lang="en-US" sz="2000" dirty="0"/>
              <a:t>Not already taken 12 or more weeks leave within previous 12-month period</a:t>
            </a:r>
          </a:p>
          <a:p>
            <a:endParaRPr lang="en-US" sz="2000" dirty="0"/>
          </a:p>
          <a:p>
            <a:pPr marL="285750" indent="-285750">
              <a:buFont typeface="Arial" panose="020B0604020202020204" pitchFamily="34" charset="0"/>
              <a:buChar char="•"/>
            </a:pPr>
            <a:r>
              <a:rPr lang="en-US" sz="2000" dirty="0"/>
              <a:t>EE must provide 30 days’ notice if foreseeable; otherwise, as soon as practicable (§825.302, §825.303)</a:t>
            </a:r>
          </a:p>
          <a:p>
            <a:pPr marL="285750" indent="-285750">
              <a:buFont typeface="Arial" panose="020B0604020202020204" pitchFamily="34" charset="0"/>
              <a:buChar char="•"/>
            </a:pPr>
            <a:endParaRPr lang="en-US" sz="2000" dirty="0"/>
          </a:p>
        </p:txBody>
      </p:sp>
      <p:pic>
        <p:nvPicPr>
          <p:cNvPr id="4" name="Picture 3" descr="Calendar&#10;&#10;Description automatically generated">
            <a:extLst>
              <a:ext uri="{FF2B5EF4-FFF2-40B4-BE49-F238E27FC236}">
                <a16:creationId xmlns:a16="http://schemas.microsoft.com/office/drawing/2014/main" id="{EB48B4AE-83F1-3CFF-8B5D-F7C74AFD593B}"/>
              </a:ext>
            </a:extLst>
          </p:cNvPr>
          <p:cNvPicPr>
            <a:picLocks noChangeAspect="1"/>
          </p:cNvPicPr>
          <p:nvPr/>
        </p:nvPicPr>
        <p:blipFill>
          <a:blip r:embed="rId2"/>
          <a:stretch>
            <a:fillRect/>
          </a:stretch>
        </p:blipFill>
        <p:spPr>
          <a:xfrm>
            <a:off x="8719794" y="2456864"/>
            <a:ext cx="3144954" cy="3144954"/>
          </a:xfrm>
          <a:prstGeom prst="rect">
            <a:avLst/>
          </a:prstGeom>
        </p:spPr>
      </p:pic>
    </p:spTree>
    <p:extLst>
      <p:ext uri="{BB962C8B-B14F-4D97-AF65-F5344CB8AC3E}">
        <p14:creationId xmlns:p14="http://schemas.microsoft.com/office/powerpoint/2010/main" val="12341687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50B02E-B090-4A79-1E8B-DC008DB3F068}"/>
              </a:ext>
            </a:extLst>
          </p:cNvPr>
          <p:cNvSpPr>
            <a:spLocks noGrp="1"/>
          </p:cNvSpPr>
          <p:nvPr>
            <p:ph type="title"/>
          </p:nvPr>
        </p:nvSpPr>
        <p:spPr>
          <a:xfrm>
            <a:off x="3951514" y="3429000"/>
            <a:ext cx="4288971" cy="532862"/>
          </a:xfrm>
        </p:spPr>
        <p:txBody>
          <a:bodyPr/>
          <a:lstStyle/>
          <a:p>
            <a:pPr algn="ctr"/>
            <a:r>
              <a:rPr lang="en-US" sz="6000" dirty="0">
                <a:solidFill>
                  <a:schemeClr val="tx1"/>
                </a:solidFill>
              </a:rPr>
              <a:t>Questions?</a:t>
            </a:r>
          </a:p>
        </p:txBody>
      </p:sp>
    </p:spTree>
    <p:extLst>
      <p:ext uri="{BB962C8B-B14F-4D97-AF65-F5344CB8AC3E}">
        <p14:creationId xmlns:p14="http://schemas.microsoft.com/office/powerpoint/2010/main" val="17665182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and white text&#10;&#10;Description automatically generated">
            <a:extLst>
              <a:ext uri="{FF2B5EF4-FFF2-40B4-BE49-F238E27FC236}">
                <a16:creationId xmlns:a16="http://schemas.microsoft.com/office/drawing/2014/main" id="{68105F96-4655-0BFD-ED6D-E8803069EA1B}"/>
              </a:ext>
            </a:extLst>
          </p:cNvPr>
          <p:cNvPicPr>
            <a:picLocks noChangeAspect="1"/>
          </p:cNvPicPr>
          <p:nvPr/>
        </p:nvPicPr>
        <p:blipFill>
          <a:blip r:embed="rId2"/>
          <a:stretch>
            <a:fillRect/>
          </a:stretch>
        </p:blipFill>
        <p:spPr>
          <a:xfrm>
            <a:off x="2930784" y="622103"/>
            <a:ext cx="8806931" cy="3720928"/>
          </a:xfrm>
          <a:prstGeom prst="rect">
            <a:avLst/>
          </a:prstGeom>
          <a:noFill/>
        </p:spPr>
      </p:pic>
      <p:sp>
        <p:nvSpPr>
          <p:cNvPr id="18" name="Title 4">
            <a:extLst>
              <a:ext uri="{FF2B5EF4-FFF2-40B4-BE49-F238E27FC236}">
                <a16:creationId xmlns:a16="http://schemas.microsoft.com/office/drawing/2014/main" id="{A661F2ED-FF5F-B08F-C188-130FD3ED3756}"/>
              </a:ext>
            </a:extLst>
          </p:cNvPr>
          <p:cNvSpPr>
            <a:spLocks noGrp="1"/>
          </p:cNvSpPr>
          <p:nvPr>
            <p:ph type="title"/>
          </p:nvPr>
        </p:nvSpPr>
        <p:spPr>
          <a:xfrm>
            <a:off x="796137" y="4837321"/>
            <a:ext cx="5750136" cy="1596004"/>
          </a:xfrm>
        </p:spPr>
        <p:txBody>
          <a:bodyPr/>
          <a:lstStyle/>
          <a:p>
            <a:r>
              <a:rPr lang="en-US" sz="4800" dirty="0">
                <a:solidFill>
                  <a:schemeClr val="tx1"/>
                </a:solidFill>
                <a:latin typeface="+mn-lt"/>
              </a:rPr>
              <a:t>Julia Gannaway</a:t>
            </a:r>
            <a:br>
              <a:rPr lang="en-US" dirty="0">
                <a:solidFill>
                  <a:schemeClr val="tx1"/>
                </a:solidFill>
              </a:rPr>
            </a:br>
            <a:br>
              <a:rPr lang="en-US" dirty="0">
                <a:solidFill>
                  <a:schemeClr val="tx1"/>
                </a:solidFill>
              </a:rPr>
            </a:br>
            <a:br>
              <a:rPr lang="en-US" dirty="0">
                <a:solidFill>
                  <a:schemeClr val="tx1"/>
                </a:solidFill>
              </a:rPr>
            </a:br>
            <a:r>
              <a:rPr lang="en-US" sz="2800" dirty="0">
                <a:solidFill>
                  <a:schemeClr val="tx1"/>
                </a:solidFill>
                <a:hlinkClick r:id="rId3">
                  <a:extLst>
                    <a:ext uri="{A12FA001-AC4F-418D-AE19-62706E023703}">
                      <ahyp:hlinkClr xmlns:ahyp="http://schemas.microsoft.com/office/drawing/2018/hyperlinkcolor" val="tx"/>
                    </a:ext>
                  </a:extLst>
                </a:hlinkClick>
              </a:rPr>
              <a:t>JG@RossGannaway.Law</a:t>
            </a:r>
            <a:br>
              <a:rPr lang="en-US" sz="2800" dirty="0">
                <a:solidFill>
                  <a:schemeClr val="tx1"/>
                </a:solidFill>
              </a:rPr>
            </a:br>
            <a:br>
              <a:rPr lang="en-US" sz="2800" dirty="0">
                <a:solidFill>
                  <a:schemeClr val="tx1"/>
                </a:solidFill>
              </a:rPr>
            </a:br>
            <a:r>
              <a:rPr lang="en-US" sz="2800" dirty="0">
                <a:solidFill>
                  <a:schemeClr val="tx1"/>
                </a:solidFill>
              </a:rPr>
              <a:t>817.332.8512</a:t>
            </a:r>
            <a:br>
              <a:rPr lang="en-US" dirty="0">
                <a:solidFill>
                  <a:schemeClr val="tx1"/>
                </a:solidFill>
              </a:rPr>
            </a:br>
            <a:endParaRPr lang="en-US" dirty="0">
              <a:solidFill>
                <a:schemeClr val="tx1"/>
              </a:solidFill>
            </a:endParaRPr>
          </a:p>
        </p:txBody>
      </p:sp>
      <p:sp>
        <p:nvSpPr>
          <p:cNvPr id="5" name="Slide Number Placeholder 4" hidden="1">
            <a:extLst>
              <a:ext uri="{FF2B5EF4-FFF2-40B4-BE49-F238E27FC236}">
                <a16:creationId xmlns:a16="http://schemas.microsoft.com/office/drawing/2014/main" id="{FC0E68D1-C282-6C3A-4CF4-5B6876C09866}"/>
              </a:ext>
            </a:extLst>
          </p:cNvPr>
          <p:cNvSpPr>
            <a:spLocks noGrp="1"/>
          </p:cNvSpPr>
          <p:nvPr>
            <p:ph type="sldNum" sz="quarter" idx="4294967295"/>
          </p:nvPr>
        </p:nvSpPr>
        <p:spPr>
          <a:xfrm>
            <a:off x="9448800" y="6356350"/>
            <a:ext cx="2743200" cy="365125"/>
          </a:xfrm>
        </p:spPr>
        <p:txBody>
          <a:bodyPr/>
          <a:lstStyle/>
          <a:p>
            <a:pPr>
              <a:spcAft>
                <a:spcPts val="600"/>
              </a:spcAft>
            </a:pPr>
            <a:fld id="{18D65601-5AE2-46FC-B138-694DDD2B510D}" type="slidenum">
              <a:rPr lang="en-US" smtClean="0"/>
              <a:pPr>
                <a:spcAft>
                  <a:spcPts val="600"/>
                </a:spcAft>
              </a:pPr>
              <a:t>41</a:t>
            </a:fld>
            <a:endParaRPr lang="en-US" dirty="0"/>
          </a:p>
        </p:txBody>
      </p:sp>
      <p:pic>
        <p:nvPicPr>
          <p:cNvPr id="10" name="Picture 9" descr="A black background with purple text&#10;&#10;Description automatically generated">
            <a:extLst>
              <a:ext uri="{FF2B5EF4-FFF2-40B4-BE49-F238E27FC236}">
                <a16:creationId xmlns:a16="http://schemas.microsoft.com/office/drawing/2014/main" id="{8AB26714-B5B5-A575-3CA4-964D6F3B0E91}"/>
              </a:ext>
            </a:extLst>
          </p:cNvPr>
          <p:cNvPicPr>
            <a:picLocks noChangeAspect="1"/>
          </p:cNvPicPr>
          <p:nvPr/>
        </p:nvPicPr>
        <p:blipFill>
          <a:blip r:embed="rId4"/>
          <a:stretch>
            <a:fillRect/>
          </a:stretch>
        </p:blipFill>
        <p:spPr>
          <a:xfrm>
            <a:off x="603751" y="4343031"/>
            <a:ext cx="9177153" cy="1596004"/>
          </a:xfrm>
          <a:prstGeom prst="rect">
            <a:avLst/>
          </a:prstGeom>
        </p:spPr>
      </p:pic>
      <p:sp>
        <p:nvSpPr>
          <p:cNvPr id="2" name="Rectangle 1">
            <a:extLst>
              <a:ext uri="{FF2B5EF4-FFF2-40B4-BE49-F238E27FC236}">
                <a16:creationId xmlns:a16="http://schemas.microsoft.com/office/drawing/2014/main" id="{DBB7203D-EC3D-F4F9-4CDF-9D86C528FA5C}"/>
              </a:ext>
            </a:extLst>
          </p:cNvPr>
          <p:cNvSpPr/>
          <p:nvPr/>
        </p:nvSpPr>
        <p:spPr>
          <a:xfrm>
            <a:off x="8963247" y="5898083"/>
            <a:ext cx="3270314" cy="938719"/>
          </a:xfrm>
          <a:prstGeom prst="rect">
            <a:avLst/>
          </a:prstGeom>
        </p:spPr>
        <p:txBody>
          <a:bodyPr wrap="square">
            <a:spAutoFit/>
          </a:bodyPr>
          <a:lstStyle/>
          <a:p>
            <a:pPr algn="r"/>
            <a:r>
              <a:rPr lang="en-US" sz="1100" b="1" i="1" dirty="0">
                <a:ea typeface="Times New Roman" panose="02020603050405020304" pitchFamily="18" charset="0"/>
                <a:cs typeface="Arial" panose="020B0604020202020204" pitchFamily="34" charset="0"/>
              </a:rPr>
              <a:t>This document is provided for general informational purposes only.  It is not intended and is not to be construed to constitute legal advice.  Please consult your employment attorney for specific situations.</a:t>
            </a:r>
            <a:endParaRPr lang="en-US" sz="1200" dirty="0">
              <a:effectLst/>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779122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92973A5-7197-E96B-BC1B-0D498D796AE3}"/>
              </a:ext>
            </a:extLst>
          </p:cNvPr>
          <p:cNvSpPr>
            <a:spLocks noGrp="1"/>
          </p:cNvSpPr>
          <p:nvPr>
            <p:ph type="dt" sz="half" idx="10"/>
          </p:nvPr>
        </p:nvSpPr>
        <p:spPr/>
        <p:txBody>
          <a:bodyPr/>
          <a:lstStyle/>
          <a:p>
            <a:r>
              <a:rPr lang="en-US" dirty="0"/>
              <a:t>8/05/20XX</a:t>
            </a:r>
          </a:p>
        </p:txBody>
      </p:sp>
      <p:sp>
        <p:nvSpPr>
          <p:cNvPr id="5" name="Slide Number Placeholder 4">
            <a:extLst>
              <a:ext uri="{FF2B5EF4-FFF2-40B4-BE49-F238E27FC236}">
                <a16:creationId xmlns:a16="http://schemas.microsoft.com/office/drawing/2014/main" id="{BDD499DF-7891-B58A-A6FD-71BA250CB27D}"/>
              </a:ext>
            </a:extLst>
          </p:cNvPr>
          <p:cNvSpPr>
            <a:spLocks noGrp="1"/>
          </p:cNvSpPr>
          <p:nvPr>
            <p:ph type="sldNum" sz="quarter" idx="12"/>
          </p:nvPr>
        </p:nvSpPr>
        <p:spPr/>
        <p:txBody>
          <a:bodyPr/>
          <a:lstStyle/>
          <a:p>
            <a:fld id="{18D65601-5AE2-46FC-B138-694DDD2B510D}" type="slidenum">
              <a:rPr lang="en-US" smtClean="0"/>
              <a:pPr/>
              <a:t>5</a:t>
            </a:fld>
            <a:endParaRPr lang="en-US" dirty="0"/>
          </a:p>
        </p:txBody>
      </p:sp>
      <p:sp>
        <p:nvSpPr>
          <p:cNvPr id="10" name="TextBox 9">
            <a:extLst>
              <a:ext uri="{FF2B5EF4-FFF2-40B4-BE49-F238E27FC236}">
                <a16:creationId xmlns:a16="http://schemas.microsoft.com/office/drawing/2014/main" id="{623DE71B-CD0D-4BD7-43A6-03A345F8B37A}"/>
              </a:ext>
            </a:extLst>
          </p:cNvPr>
          <p:cNvSpPr txBox="1"/>
          <p:nvPr/>
        </p:nvSpPr>
        <p:spPr>
          <a:xfrm>
            <a:off x="1176129" y="873969"/>
            <a:ext cx="8832273" cy="1446550"/>
          </a:xfrm>
          <a:prstGeom prst="rect">
            <a:avLst/>
          </a:prstGeom>
          <a:noFill/>
        </p:spPr>
        <p:txBody>
          <a:bodyPr wrap="square" rtlCol="0">
            <a:spAutoFit/>
          </a:bodyPr>
          <a:lstStyle/>
          <a:p>
            <a:r>
              <a:rPr lang="en-US" sz="4400" b="1" dirty="0"/>
              <a:t>FMLA Basics:  Qualifying </a:t>
            </a:r>
            <a:br>
              <a:rPr lang="en-US" sz="4400" b="1" dirty="0"/>
            </a:br>
            <a:r>
              <a:rPr lang="en-US" sz="4400" b="1" dirty="0"/>
              <a:t>Reasons for Leave</a:t>
            </a:r>
          </a:p>
        </p:txBody>
      </p:sp>
      <p:sp>
        <p:nvSpPr>
          <p:cNvPr id="11" name="TextBox 10">
            <a:extLst>
              <a:ext uri="{FF2B5EF4-FFF2-40B4-BE49-F238E27FC236}">
                <a16:creationId xmlns:a16="http://schemas.microsoft.com/office/drawing/2014/main" id="{4349717A-44E3-75AF-87FC-08A2ECBBDA3D}"/>
              </a:ext>
            </a:extLst>
          </p:cNvPr>
          <p:cNvSpPr txBox="1"/>
          <p:nvPr/>
        </p:nvSpPr>
        <p:spPr>
          <a:xfrm>
            <a:off x="892202" y="2344879"/>
            <a:ext cx="7827592" cy="3477875"/>
          </a:xfrm>
          <a:prstGeom prst="rect">
            <a:avLst/>
          </a:prstGeom>
          <a:noFill/>
        </p:spPr>
        <p:txBody>
          <a:bodyPr wrap="square" rtlCol="0">
            <a:spAutoFit/>
          </a:bodyPr>
          <a:lstStyle/>
          <a:p>
            <a:pPr marL="285750" indent="-285750">
              <a:buFont typeface="Arial" panose="020B0604020202020204" pitchFamily="34" charset="0"/>
              <a:buChar char="•"/>
            </a:pPr>
            <a:r>
              <a:rPr lang="en-US" sz="2000" dirty="0"/>
              <a:t>EE’s own serious health condition (SHC) that prevents EE from working</a:t>
            </a:r>
          </a:p>
          <a:p>
            <a:endParaRPr lang="en-US" sz="2000" dirty="0"/>
          </a:p>
          <a:p>
            <a:pPr marL="285750" indent="-285750">
              <a:buFont typeface="Arial" panose="020B0604020202020204" pitchFamily="34" charset="0"/>
              <a:buChar char="•"/>
            </a:pPr>
            <a:r>
              <a:rPr lang="en-US" sz="2000" dirty="0"/>
              <a:t>To care for a spouse, child, or parent with a SHC</a:t>
            </a:r>
          </a:p>
          <a:p>
            <a:endParaRPr lang="en-US" sz="2000" dirty="0"/>
          </a:p>
          <a:p>
            <a:pPr marL="285750" indent="-285750">
              <a:buFont typeface="Arial" panose="020B0604020202020204" pitchFamily="34" charset="0"/>
              <a:buChar char="•"/>
            </a:pPr>
            <a:r>
              <a:rPr lang="en-US" sz="2000" dirty="0"/>
              <a:t>Incapacity due to pregnancy, prenatal medical care, or child birth</a:t>
            </a:r>
          </a:p>
          <a:p>
            <a:endParaRPr lang="en-US" sz="2000" dirty="0"/>
          </a:p>
          <a:p>
            <a:pPr marL="285750" indent="-285750">
              <a:buFont typeface="Arial" panose="020B0604020202020204" pitchFamily="34" charset="0"/>
              <a:buChar char="•"/>
            </a:pPr>
            <a:r>
              <a:rPr lang="en-US" sz="2000" dirty="0"/>
              <a:t>To care for EE’s child after birth, or placement for adoption or foster care (must conclude within 12 months of birth/placement)</a:t>
            </a:r>
          </a:p>
          <a:p>
            <a:endParaRPr lang="en-US" sz="2000" dirty="0"/>
          </a:p>
          <a:p>
            <a:pPr marL="285750" indent="-285750">
              <a:buFont typeface="Arial" panose="020B0604020202020204" pitchFamily="34" charset="0"/>
              <a:buChar char="•"/>
            </a:pPr>
            <a:r>
              <a:rPr lang="en-US" sz="2000" dirty="0"/>
              <a:t>Military family leave</a:t>
            </a:r>
          </a:p>
        </p:txBody>
      </p:sp>
      <mc:AlternateContent xmlns:mc="http://schemas.openxmlformats.org/markup-compatibility/2006">
        <mc:Choice xmlns:am3d="http://schemas.microsoft.com/office/drawing/2017/model3d" Requires="am3d">
          <p:graphicFrame>
            <p:nvGraphicFramePr>
              <p:cNvPr id="2" name="3D Model 1" descr="Stethoscope">
                <a:extLst>
                  <a:ext uri="{FF2B5EF4-FFF2-40B4-BE49-F238E27FC236}">
                    <a16:creationId xmlns:a16="http://schemas.microsoft.com/office/drawing/2014/main" id="{FFAB3A2E-F349-A56F-55C6-E2B2F387F321}"/>
                  </a:ext>
                </a:extLst>
              </p:cNvPr>
              <p:cNvGraphicFramePr>
                <a:graphicFrameLocks noChangeAspect="1"/>
              </p:cNvGraphicFramePr>
              <p:nvPr/>
            </p:nvGraphicFramePr>
            <p:xfrm>
              <a:off x="8628376" y="2549565"/>
              <a:ext cx="4447297" cy="3285476"/>
            </p:xfrm>
            <a:graphic>
              <a:graphicData uri="http://schemas.microsoft.com/office/drawing/2017/model3d">
                <am3d:model3d r:embed="rId3">
                  <am3d:spPr>
                    <a:xfrm>
                      <a:off x="0" y="0"/>
                      <a:ext cx="4447297" cy="3285476"/>
                    </a:xfrm>
                    <a:prstGeom prst="rect">
                      <a:avLst/>
                    </a:prstGeom>
                  </am3d:spPr>
                  <am3d:camera>
                    <am3d:pos x="0" y="0" z="58114959"/>
                    <am3d:up dx="0" dy="36000000" dz="0"/>
                    <am3d:lookAt x="0" y="0" z="0"/>
                    <am3d:perspective fov="2700000"/>
                  </am3d:camera>
                  <am3d:trans>
                    <am3d:meterPerModelUnit n="9533442" d="1000000"/>
                    <am3d:preTrans dx="-1523891" dy="-1211684" dz="-7069068"/>
                    <am3d:scale>
                      <am3d:sx n="1000000" d="1000000"/>
                      <am3d:sy n="1000000" d="1000000"/>
                      <am3d:sz n="1000000" d="1000000"/>
                    </am3d:scale>
                    <am3d:rot ax="3827523" ay="1527287" az="2467548"/>
                    <am3d:postTrans dx="0" dy="0" dz="0"/>
                  </am3d:trans>
                  <am3d:attrSrcUrl r:id="rId4"/>
                  <am3d:raster rName="Office3DRenderer" rVer="16.0.8326">
                    <am3d:blip r:embed="rId5"/>
                  </am3d:raster>
                  <am3d:objViewport viewportSz="541865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Stethoscope">
                <a:extLst>
                  <a:ext uri="{FF2B5EF4-FFF2-40B4-BE49-F238E27FC236}">
                    <a16:creationId xmlns:a16="http://schemas.microsoft.com/office/drawing/2014/main" id="{FFAB3A2E-F349-A56F-55C6-E2B2F387F321}"/>
                  </a:ext>
                </a:extLst>
              </p:cNvPr>
              <p:cNvPicPr>
                <a:picLocks noGrp="1" noRot="1" noChangeAspect="1" noMove="1" noResize="1" noEditPoints="1" noAdjustHandles="1" noChangeArrowheads="1" noChangeShapeType="1" noCrop="1"/>
              </p:cNvPicPr>
              <p:nvPr/>
            </p:nvPicPr>
            <p:blipFill>
              <a:blip r:embed="rId5"/>
              <a:stretch>
                <a:fillRect/>
              </a:stretch>
            </p:blipFill>
            <p:spPr>
              <a:xfrm>
                <a:off x="8628376" y="2549565"/>
                <a:ext cx="4447297" cy="3285476"/>
              </a:xfrm>
              <a:prstGeom prst="rect">
                <a:avLst/>
              </a:prstGeom>
            </p:spPr>
          </p:pic>
        </mc:Fallback>
      </mc:AlternateContent>
    </p:spTree>
    <p:extLst>
      <p:ext uri="{BB962C8B-B14F-4D97-AF65-F5344CB8AC3E}">
        <p14:creationId xmlns:p14="http://schemas.microsoft.com/office/powerpoint/2010/main" val="1395503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23DE71B-CD0D-4BD7-43A6-03A345F8B37A}"/>
              </a:ext>
            </a:extLst>
          </p:cNvPr>
          <p:cNvSpPr txBox="1"/>
          <p:nvPr/>
        </p:nvSpPr>
        <p:spPr>
          <a:xfrm>
            <a:off x="870096" y="917902"/>
            <a:ext cx="11164535" cy="1446550"/>
          </a:xfrm>
          <a:prstGeom prst="rect">
            <a:avLst/>
          </a:prstGeom>
          <a:noFill/>
        </p:spPr>
        <p:txBody>
          <a:bodyPr wrap="square" rtlCol="0">
            <a:spAutoFit/>
          </a:bodyPr>
          <a:lstStyle/>
          <a:p>
            <a:r>
              <a:rPr lang="en-US" sz="4400" b="1" dirty="0"/>
              <a:t>Job Descriptions Must be Updated &amp; Include Essential Job Functions </a:t>
            </a:r>
          </a:p>
        </p:txBody>
      </p:sp>
      <p:sp>
        <p:nvSpPr>
          <p:cNvPr id="11" name="TextBox 10">
            <a:extLst>
              <a:ext uri="{FF2B5EF4-FFF2-40B4-BE49-F238E27FC236}">
                <a16:creationId xmlns:a16="http://schemas.microsoft.com/office/drawing/2014/main" id="{4349717A-44E3-75AF-87FC-08A2ECBBDA3D}"/>
              </a:ext>
            </a:extLst>
          </p:cNvPr>
          <p:cNvSpPr txBox="1"/>
          <p:nvPr/>
        </p:nvSpPr>
        <p:spPr>
          <a:xfrm>
            <a:off x="649695" y="2457855"/>
            <a:ext cx="7930779"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Just because supervisor says function is essential doesn’t make it so</a:t>
            </a:r>
          </a:p>
          <a:p>
            <a:endParaRPr lang="en-US" sz="2400" dirty="0"/>
          </a:p>
          <a:p>
            <a:pPr marL="285750" indent="-285750">
              <a:buFont typeface="Arial" panose="020B0604020202020204" pitchFamily="34" charset="0"/>
              <a:buChar char="•"/>
            </a:pPr>
            <a:r>
              <a:rPr lang="en-US" sz="2400" dirty="0"/>
              <a:t>If it’s essential, make sure “regular and timely attendance” is in job description</a:t>
            </a:r>
          </a:p>
          <a:p>
            <a:endParaRPr lang="en-US" sz="2400" dirty="0"/>
          </a:p>
          <a:p>
            <a:pPr marL="285750" indent="-285750">
              <a:buFont typeface="Arial" panose="020B0604020202020204" pitchFamily="34" charset="0"/>
              <a:buChar char="•"/>
            </a:pPr>
            <a:r>
              <a:rPr lang="en-US" sz="2400" dirty="0"/>
              <a:t>Consider: Frequency &amp; importance of task; Can others perform task? Do other employees with same job title/duties perform same task? </a:t>
            </a:r>
          </a:p>
        </p:txBody>
      </p:sp>
      <mc:AlternateContent xmlns:mc="http://schemas.openxmlformats.org/markup-compatibility/2006">
        <mc:Choice xmlns:am3d="http://schemas.microsoft.com/office/drawing/2017/model3d" Requires="am3d">
          <p:graphicFrame>
            <p:nvGraphicFramePr>
              <p:cNvPr id="2" name="3D Model 1" descr="bloc note">
                <a:extLst>
                  <a:ext uri="{FF2B5EF4-FFF2-40B4-BE49-F238E27FC236}">
                    <a16:creationId xmlns:a16="http://schemas.microsoft.com/office/drawing/2014/main" id="{BD00C92B-08EC-4712-3229-6A84E54DD969}"/>
                  </a:ext>
                </a:extLst>
              </p:cNvPr>
              <p:cNvGraphicFramePr>
                <a:graphicFrameLocks noChangeAspect="1"/>
              </p:cNvGraphicFramePr>
              <p:nvPr/>
            </p:nvGraphicFramePr>
            <p:xfrm rot="748589">
              <a:off x="8769300" y="2462995"/>
              <a:ext cx="3138314" cy="4104471"/>
            </p:xfrm>
            <a:graphic>
              <a:graphicData uri="http://schemas.microsoft.com/office/drawing/2017/model3d">
                <am3d:model3d r:embed="rId2">
                  <am3d:spPr>
                    <a:xfrm rot="748589">
                      <a:off x="0" y="0"/>
                      <a:ext cx="3138314" cy="4104471"/>
                    </a:xfrm>
                    <a:prstGeom prst="rect">
                      <a:avLst/>
                    </a:prstGeom>
                  </am3d:spPr>
                  <am3d:camera>
                    <am3d:pos x="0" y="0" z="59279930"/>
                    <am3d:up dx="0" dy="36000000" dz="0"/>
                    <am3d:lookAt x="0" y="0" z="0"/>
                    <am3d:perspective fov="2700000"/>
                  </am3d:camera>
                  <am3d:trans>
                    <am3d:meterPerModelUnit n="2019" d="1000000"/>
                    <am3d:preTrans dx="-7435772" dy="-7747266" dz="-39786369"/>
                    <am3d:scale>
                      <am3d:sx n="1000000" d="1000000"/>
                      <am3d:sy n="1000000" d="1000000"/>
                      <am3d:sz n="1000000" d="1000000"/>
                    </am3d:scale>
                    <am3d:rot ax="867532" ay="407331" az="104758"/>
                    <am3d:postTrans dx="0" dy="0" dz="0"/>
                  </am3d:trans>
                  <am3d:attrSrcUrl r:id="rId3"/>
                  <am3d:raster rName="Office3DRenderer" rVer="16.0.8326">
                    <am3d:blip r:embed="rId4"/>
                  </am3d:raster>
                  <am3d:objViewport viewportSz="541866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bloc note">
                <a:extLst>
                  <a:ext uri="{FF2B5EF4-FFF2-40B4-BE49-F238E27FC236}">
                    <a16:creationId xmlns:a16="http://schemas.microsoft.com/office/drawing/2014/main" id="{BD00C92B-08EC-4712-3229-6A84E54DD969}"/>
                  </a:ext>
                </a:extLst>
              </p:cNvPr>
              <p:cNvPicPr>
                <a:picLocks noGrp="1" noRot="1" noChangeAspect="1" noMove="1" noResize="1" noEditPoints="1" noAdjustHandles="1" noChangeArrowheads="1" noChangeShapeType="1" noCrop="1"/>
              </p:cNvPicPr>
              <p:nvPr/>
            </p:nvPicPr>
            <p:blipFill>
              <a:blip r:embed="rId4"/>
              <a:stretch>
                <a:fillRect/>
              </a:stretch>
            </p:blipFill>
            <p:spPr>
              <a:xfrm rot="748589">
                <a:off x="8769300" y="2462995"/>
                <a:ext cx="3138314" cy="4104471"/>
              </a:xfrm>
              <a:prstGeom prst="rect">
                <a:avLst/>
              </a:prstGeom>
            </p:spPr>
          </p:pic>
        </mc:Fallback>
      </mc:AlternateContent>
    </p:spTree>
    <p:extLst>
      <p:ext uri="{BB962C8B-B14F-4D97-AF65-F5344CB8AC3E}">
        <p14:creationId xmlns:p14="http://schemas.microsoft.com/office/powerpoint/2010/main" val="1194002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A881FA0-C5D5-DAC7-C7D3-CB06B6EFF113}"/>
              </a:ext>
            </a:extLst>
          </p:cNvPr>
          <p:cNvSpPr>
            <a:spLocks noGrp="1"/>
          </p:cNvSpPr>
          <p:nvPr>
            <p:ph type="pic" sz="quarter" idx="13"/>
          </p:nvPr>
        </p:nvSpPr>
        <p:spPr>
          <a:xfrm>
            <a:off x="1482906" y="0"/>
            <a:ext cx="6954924" cy="1801640"/>
          </a:xfrm>
        </p:spPr>
        <p:txBody>
          <a:bodyPr/>
          <a:lstStyle/>
          <a:p>
            <a:endParaRPr lang="en-US" dirty="0"/>
          </a:p>
          <a:p>
            <a:r>
              <a:rPr lang="en-US" sz="3600" b="1" dirty="0"/>
              <a:t>What is Continuing Treatment?</a:t>
            </a:r>
          </a:p>
        </p:txBody>
      </p:sp>
      <p:sp>
        <p:nvSpPr>
          <p:cNvPr id="3" name="Date Placeholder 2">
            <a:extLst>
              <a:ext uri="{FF2B5EF4-FFF2-40B4-BE49-F238E27FC236}">
                <a16:creationId xmlns:a16="http://schemas.microsoft.com/office/drawing/2014/main" id="{AAFE181D-858D-EC65-4F37-1AC883F9249F}"/>
              </a:ext>
            </a:extLst>
          </p:cNvPr>
          <p:cNvSpPr>
            <a:spLocks noGrp="1"/>
          </p:cNvSpPr>
          <p:nvPr>
            <p:ph type="dt" sz="half" idx="10"/>
          </p:nvPr>
        </p:nvSpPr>
        <p:spPr/>
        <p:txBody>
          <a:bodyPr/>
          <a:lstStyle/>
          <a:p>
            <a:r>
              <a:rPr lang="en-US" dirty="0"/>
              <a:t>8/05/20XX</a:t>
            </a:r>
          </a:p>
        </p:txBody>
      </p:sp>
      <p:sp>
        <p:nvSpPr>
          <p:cNvPr id="5" name="Slide Number Placeholder 4">
            <a:extLst>
              <a:ext uri="{FF2B5EF4-FFF2-40B4-BE49-F238E27FC236}">
                <a16:creationId xmlns:a16="http://schemas.microsoft.com/office/drawing/2014/main" id="{46A91BF6-16EB-10D1-2906-97A2CBC68493}"/>
              </a:ext>
            </a:extLst>
          </p:cNvPr>
          <p:cNvSpPr>
            <a:spLocks noGrp="1"/>
          </p:cNvSpPr>
          <p:nvPr>
            <p:ph type="sldNum" sz="quarter" idx="12"/>
          </p:nvPr>
        </p:nvSpPr>
        <p:spPr/>
        <p:txBody>
          <a:bodyPr/>
          <a:lstStyle/>
          <a:p>
            <a:fld id="{18D65601-5AE2-46FC-B138-694DDD2B510D}" type="slidenum">
              <a:rPr lang="en-US" smtClean="0"/>
              <a:pPr/>
              <a:t>7</a:t>
            </a:fld>
            <a:endParaRPr lang="en-US" dirty="0"/>
          </a:p>
        </p:txBody>
      </p:sp>
      <p:sp>
        <p:nvSpPr>
          <p:cNvPr id="10" name="TextBox 9">
            <a:extLst>
              <a:ext uri="{FF2B5EF4-FFF2-40B4-BE49-F238E27FC236}">
                <a16:creationId xmlns:a16="http://schemas.microsoft.com/office/drawing/2014/main" id="{91C2F143-9ECC-A692-C59A-8D6A79AFF814}"/>
              </a:ext>
            </a:extLst>
          </p:cNvPr>
          <p:cNvSpPr txBox="1"/>
          <p:nvPr/>
        </p:nvSpPr>
        <p:spPr>
          <a:xfrm>
            <a:off x="847274" y="1832035"/>
            <a:ext cx="7912262" cy="4893647"/>
          </a:xfrm>
          <a:prstGeom prst="rect">
            <a:avLst/>
          </a:prstGeom>
          <a:noFill/>
        </p:spPr>
        <p:txBody>
          <a:bodyPr wrap="square">
            <a:spAutoFit/>
          </a:bodyPr>
          <a:lstStyle/>
          <a:p>
            <a:pPr marL="0" indent="0">
              <a:lnSpc>
                <a:spcPct val="100000"/>
              </a:lnSpc>
              <a:spcBef>
                <a:spcPts val="0"/>
              </a:spcBef>
              <a:spcAft>
                <a:spcPts val="0"/>
              </a:spcAft>
              <a:buNone/>
              <a:defRPr/>
            </a:pPr>
            <a:r>
              <a:rPr lang="en-US" sz="2400" b="1" dirty="0">
                <a:ea typeface="PMingLiU" pitchFamily="18" charset="-120"/>
                <a:sym typeface="Monotype Sorts" pitchFamily="2" charset="2"/>
              </a:rPr>
              <a:t>Possibilities:</a:t>
            </a:r>
          </a:p>
          <a:p>
            <a:pPr marL="342900" indent="-342900">
              <a:lnSpc>
                <a:spcPct val="100000"/>
              </a:lnSpc>
              <a:spcBef>
                <a:spcPts val="0"/>
              </a:spcBef>
              <a:spcAft>
                <a:spcPts val="0"/>
              </a:spcAft>
              <a:buFont typeface="Arial" panose="020B0604020202020204" pitchFamily="34" charset="0"/>
              <a:buChar char="•"/>
            </a:pPr>
            <a:r>
              <a:rPr lang="en-US" sz="2400" dirty="0">
                <a:ea typeface="PMingLiU" pitchFamily="18" charset="-120"/>
                <a:sym typeface="Monotype Sorts" pitchFamily="2" charset="2"/>
              </a:rPr>
              <a:t>Incapacity &amp; treatment - </a:t>
            </a:r>
            <a:r>
              <a:rPr lang="en-US" altLang="en-US" sz="2400" dirty="0"/>
              <a:t>Inability to work, go to school, or perform other regular daily activities for more than 3 consecutive full calendar days, that also involves either:</a:t>
            </a:r>
          </a:p>
          <a:p>
            <a:pPr lvl="2">
              <a:lnSpc>
                <a:spcPct val="100000"/>
              </a:lnSpc>
              <a:spcBef>
                <a:spcPts val="0"/>
              </a:spcBef>
              <a:spcAft>
                <a:spcPts val="0"/>
              </a:spcAft>
            </a:pPr>
            <a:r>
              <a:rPr lang="en-US" altLang="en-US" sz="2400" b="1" dirty="0">
                <a:ea typeface="PMingLiU" panose="02020500000000000000" pitchFamily="18" charset="-120"/>
                <a:sym typeface="Monotype Sorts" pitchFamily="2" charset="2"/>
              </a:rPr>
              <a:t> </a:t>
            </a:r>
            <a:r>
              <a:rPr lang="en-US" altLang="en-US" sz="2400" dirty="0"/>
              <a:t>2 doctor visits (1</a:t>
            </a:r>
            <a:r>
              <a:rPr lang="en-US" altLang="en-US" sz="2400" baseline="30000" dirty="0"/>
              <a:t>st</a:t>
            </a:r>
            <a:r>
              <a:rPr lang="en-US" altLang="en-US" sz="2400" dirty="0"/>
              <a:t> within 7 &amp; 2</a:t>
            </a:r>
            <a:r>
              <a:rPr lang="en-US" altLang="en-US" sz="2400" baseline="30000" dirty="0"/>
              <a:t>nd</a:t>
            </a:r>
            <a:r>
              <a:rPr lang="en-US" altLang="en-US" sz="2400" dirty="0"/>
              <a:t> within 30 days of 1</a:t>
            </a:r>
            <a:r>
              <a:rPr lang="en-US" altLang="en-US" sz="2400" baseline="30000" dirty="0"/>
              <a:t>st</a:t>
            </a:r>
            <a:r>
              <a:rPr lang="en-US" altLang="en-US" sz="2400" dirty="0"/>
              <a:t> day of incapacity)</a:t>
            </a:r>
          </a:p>
          <a:p>
            <a:pPr lvl="2">
              <a:lnSpc>
                <a:spcPct val="100000"/>
              </a:lnSpc>
              <a:spcBef>
                <a:spcPts val="0"/>
              </a:spcBef>
              <a:spcAft>
                <a:spcPts val="0"/>
              </a:spcAft>
            </a:pPr>
            <a:r>
              <a:rPr lang="en-US" altLang="en-US" sz="2400" dirty="0"/>
              <a:t> 1 doctor visit with regimen of continuing treatment (within 7 days of 1</a:t>
            </a:r>
            <a:r>
              <a:rPr lang="en-US" altLang="en-US" sz="2400" baseline="30000" dirty="0"/>
              <a:t>st</a:t>
            </a:r>
            <a:r>
              <a:rPr lang="en-US" altLang="en-US" sz="2400" dirty="0"/>
              <a:t> day of incapacity)</a:t>
            </a:r>
          </a:p>
          <a:p>
            <a:pPr marL="342900" indent="-342900">
              <a:lnSpc>
                <a:spcPct val="100000"/>
              </a:lnSpc>
              <a:spcBef>
                <a:spcPts val="0"/>
              </a:spcBef>
              <a:spcAft>
                <a:spcPts val="0"/>
              </a:spcAft>
              <a:buFont typeface="Arial" panose="020B0604020202020204" pitchFamily="34" charset="0"/>
              <a:buChar char="•"/>
              <a:defRPr/>
            </a:pPr>
            <a:r>
              <a:rPr lang="en-US" sz="2400" dirty="0">
                <a:ea typeface="PMingLiU" pitchFamily="18" charset="-120"/>
                <a:sym typeface="Monotype Sorts" pitchFamily="2" charset="2"/>
              </a:rPr>
              <a:t>Pregnancy &amp; prenatal care</a:t>
            </a:r>
          </a:p>
          <a:p>
            <a:pPr marL="342900" indent="-342900">
              <a:lnSpc>
                <a:spcPct val="100000"/>
              </a:lnSpc>
              <a:spcBef>
                <a:spcPts val="0"/>
              </a:spcBef>
              <a:spcAft>
                <a:spcPts val="0"/>
              </a:spcAft>
              <a:buFont typeface="Arial" panose="020B0604020202020204" pitchFamily="34" charset="0"/>
              <a:buChar char="•"/>
              <a:defRPr/>
            </a:pPr>
            <a:r>
              <a:rPr lang="en-US" sz="2400" dirty="0">
                <a:ea typeface="PMingLiU" pitchFamily="18" charset="-120"/>
                <a:sym typeface="Monotype Sorts" pitchFamily="2" charset="2"/>
              </a:rPr>
              <a:t>Chronic conditions</a:t>
            </a:r>
          </a:p>
          <a:p>
            <a:pPr marL="342900" indent="-342900">
              <a:lnSpc>
                <a:spcPct val="100000"/>
              </a:lnSpc>
              <a:spcBef>
                <a:spcPts val="0"/>
              </a:spcBef>
              <a:spcAft>
                <a:spcPts val="0"/>
              </a:spcAft>
              <a:buFont typeface="Arial" panose="020B0604020202020204" pitchFamily="34" charset="0"/>
              <a:buChar char="•"/>
              <a:defRPr/>
            </a:pPr>
            <a:r>
              <a:rPr lang="en-US" sz="2400" dirty="0">
                <a:ea typeface="PMingLiU" pitchFamily="18" charset="-120"/>
                <a:sym typeface="Monotype Sorts" pitchFamily="2" charset="2"/>
              </a:rPr>
              <a:t>Permanent or long-term conditions</a:t>
            </a:r>
          </a:p>
          <a:p>
            <a:pPr marL="342900" indent="-342900">
              <a:lnSpc>
                <a:spcPct val="100000"/>
              </a:lnSpc>
              <a:spcBef>
                <a:spcPts val="0"/>
              </a:spcBef>
              <a:spcAft>
                <a:spcPts val="0"/>
              </a:spcAft>
              <a:buFont typeface="Arial" panose="020B0604020202020204" pitchFamily="34" charset="0"/>
              <a:buChar char="•"/>
              <a:defRPr/>
            </a:pPr>
            <a:r>
              <a:rPr lang="en-US" sz="2400" dirty="0">
                <a:ea typeface="PMingLiU" pitchFamily="18" charset="-120"/>
                <a:sym typeface="Monotype Sorts" pitchFamily="2" charset="2"/>
              </a:rPr>
              <a:t>Conditions requiring multiple treatments</a:t>
            </a:r>
            <a:endParaRPr lang="en-US" sz="2400" dirty="0"/>
          </a:p>
        </p:txBody>
      </p:sp>
      <p:pic>
        <p:nvPicPr>
          <p:cNvPr id="11" name="Picture 10" descr="A person and person sitting on a couch holding a shield and stethoscope&#10;&#10;Description automatically generated">
            <a:extLst>
              <a:ext uri="{FF2B5EF4-FFF2-40B4-BE49-F238E27FC236}">
                <a16:creationId xmlns:a16="http://schemas.microsoft.com/office/drawing/2014/main" id="{BE15DA4B-23AA-4148-BBEF-B0647AA1ED88}"/>
              </a:ext>
            </a:extLst>
          </p:cNvPr>
          <p:cNvPicPr>
            <a:picLocks noChangeAspect="1"/>
          </p:cNvPicPr>
          <p:nvPr/>
        </p:nvPicPr>
        <p:blipFill>
          <a:blip r:embed="rId2"/>
          <a:stretch>
            <a:fillRect/>
          </a:stretch>
        </p:blipFill>
        <p:spPr>
          <a:xfrm>
            <a:off x="8623411" y="3055952"/>
            <a:ext cx="3274180" cy="244581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98843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DD499DF-7891-B58A-A6FD-71BA250CB27D}"/>
              </a:ext>
            </a:extLst>
          </p:cNvPr>
          <p:cNvSpPr>
            <a:spLocks noGrp="1"/>
          </p:cNvSpPr>
          <p:nvPr>
            <p:ph type="sldNum" sz="quarter" idx="12"/>
          </p:nvPr>
        </p:nvSpPr>
        <p:spPr/>
        <p:txBody>
          <a:bodyPr/>
          <a:lstStyle/>
          <a:p>
            <a:fld id="{18D65601-5AE2-46FC-B138-694DDD2B510D}" type="slidenum">
              <a:rPr lang="en-US" smtClean="0"/>
              <a:pPr/>
              <a:t>8</a:t>
            </a:fld>
            <a:endParaRPr lang="en-US" dirty="0"/>
          </a:p>
        </p:txBody>
      </p:sp>
      <p:sp>
        <p:nvSpPr>
          <p:cNvPr id="10" name="TextBox 9">
            <a:extLst>
              <a:ext uri="{FF2B5EF4-FFF2-40B4-BE49-F238E27FC236}">
                <a16:creationId xmlns:a16="http://schemas.microsoft.com/office/drawing/2014/main" id="{623DE71B-CD0D-4BD7-43A6-03A345F8B37A}"/>
              </a:ext>
            </a:extLst>
          </p:cNvPr>
          <p:cNvSpPr txBox="1"/>
          <p:nvPr/>
        </p:nvSpPr>
        <p:spPr>
          <a:xfrm>
            <a:off x="1176129" y="873969"/>
            <a:ext cx="8832273" cy="769441"/>
          </a:xfrm>
          <a:prstGeom prst="rect">
            <a:avLst/>
          </a:prstGeom>
          <a:noFill/>
        </p:spPr>
        <p:txBody>
          <a:bodyPr wrap="square" rtlCol="0">
            <a:spAutoFit/>
          </a:bodyPr>
          <a:lstStyle/>
          <a:p>
            <a:r>
              <a:rPr lang="en-US" sz="4400" b="1" dirty="0"/>
              <a:t>FMLA Basics: Key Definitions</a:t>
            </a:r>
          </a:p>
        </p:txBody>
      </p:sp>
      <p:sp>
        <p:nvSpPr>
          <p:cNvPr id="11" name="TextBox 10">
            <a:extLst>
              <a:ext uri="{FF2B5EF4-FFF2-40B4-BE49-F238E27FC236}">
                <a16:creationId xmlns:a16="http://schemas.microsoft.com/office/drawing/2014/main" id="{4349717A-44E3-75AF-87FC-08A2ECBBDA3D}"/>
              </a:ext>
            </a:extLst>
          </p:cNvPr>
          <p:cNvSpPr txBox="1"/>
          <p:nvPr/>
        </p:nvSpPr>
        <p:spPr>
          <a:xfrm>
            <a:off x="446809" y="1877773"/>
            <a:ext cx="11589327" cy="4401205"/>
          </a:xfrm>
          <a:prstGeom prst="rect">
            <a:avLst/>
          </a:prstGeom>
          <a:noFill/>
        </p:spPr>
        <p:txBody>
          <a:bodyPr wrap="square" rtlCol="0">
            <a:spAutoFit/>
          </a:bodyPr>
          <a:lstStyle/>
          <a:p>
            <a:pPr marL="285750" indent="-285750">
              <a:buFont typeface="Arial" panose="020B0604020202020204" pitchFamily="34" charset="0"/>
              <a:buChar char="•"/>
            </a:pPr>
            <a:r>
              <a:rPr lang="en-US" sz="2000" b="1" dirty="0"/>
              <a:t>Serious health condition </a:t>
            </a:r>
            <a:r>
              <a:rPr lang="en-US" sz="2000" dirty="0"/>
              <a:t>(SHC) – illness, injury, impairment or physical or mental condition that involves inpatient care (§825.114) or continuing treatment (§825.115) by a health care provider (§825.125)</a:t>
            </a:r>
          </a:p>
          <a:p>
            <a:endParaRPr lang="en-US" sz="2000" dirty="0"/>
          </a:p>
          <a:p>
            <a:pPr marL="285750" indent="-285750">
              <a:buFont typeface="Arial" panose="020B0604020202020204" pitchFamily="34" charset="0"/>
              <a:buChar char="•"/>
            </a:pPr>
            <a:r>
              <a:rPr lang="en-US" sz="2000" b="1" dirty="0"/>
              <a:t>Spouse, Parent, Child </a:t>
            </a:r>
            <a:r>
              <a:rPr lang="en-US" sz="2000" dirty="0"/>
              <a:t>(§825.122) – son or daughter includes stepchild, legal ward, and foster</a:t>
            </a:r>
          </a:p>
          <a:p>
            <a:endParaRPr lang="en-US" sz="2000" dirty="0"/>
          </a:p>
          <a:p>
            <a:pPr marL="285750" indent="-285750">
              <a:buFont typeface="Arial" panose="020B0604020202020204" pitchFamily="34" charset="0"/>
              <a:buChar char="•"/>
            </a:pPr>
            <a:r>
              <a:rPr lang="en-US" sz="2000" b="1" dirty="0"/>
              <a:t>In loco parentis </a:t>
            </a:r>
            <a:r>
              <a:rPr lang="en-US" sz="2000" dirty="0"/>
              <a:t>(§825.122) – persons in loco parentis include those with day-to-day responsibilities to care and financially support a child, or, in the case of an employee, who had such responsibility for the employee when the employee was a child.  A biological or legal relationship is not necessary.</a:t>
            </a:r>
          </a:p>
          <a:p>
            <a:endParaRPr lang="en-US" sz="2000" dirty="0"/>
          </a:p>
          <a:p>
            <a:pPr marL="285750" indent="-285750">
              <a:buFont typeface="Arial" panose="020B0604020202020204" pitchFamily="34" charset="0"/>
              <a:buChar char="•"/>
            </a:pPr>
            <a:r>
              <a:rPr lang="en-US" sz="2000" b="1" dirty="0"/>
              <a:t>Intermittent leave / reduced schedule leave </a:t>
            </a:r>
            <a:r>
              <a:rPr lang="en-US" sz="2000" dirty="0"/>
              <a:t>(§825.202) – FMLA taken in separate blocks of time due to a single qualifying reason / schedule that reduces usual number of hours per workday (normally from F/T to P/T)</a:t>
            </a:r>
          </a:p>
        </p:txBody>
      </p:sp>
    </p:spTree>
    <p:extLst>
      <p:ext uri="{BB962C8B-B14F-4D97-AF65-F5344CB8AC3E}">
        <p14:creationId xmlns:p14="http://schemas.microsoft.com/office/powerpoint/2010/main" val="1651962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DD499DF-7891-B58A-A6FD-71BA250CB27D}"/>
              </a:ext>
            </a:extLst>
          </p:cNvPr>
          <p:cNvSpPr>
            <a:spLocks noGrp="1"/>
          </p:cNvSpPr>
          <p:nvPr>
            <p:ph type="sldNum" sz="quarter" idx="12"/>
          </p:nvPr>
        </p:nvSpPr>
        <p:spPr/>
        <p:txBody>
          <a:bodyPr/>
          <a:lstStyle/>
          <a:p>
            <a:fld id="{18D65601-5AE2-46FC-B138-694DDD2B510D}" type="slidenum">
              <a:rPr lang="en-US" smtClean="0"/>
              <a:pPr/>
              <a:t>9</a:t>
            </a:fld>
            <a:endParaRPr lang="en-US" dirty="0"/>
          </a:p>
        </p:txBody>
      </p:sp>
      <p:sp>
        <p:nvSpPr>
          <p:cNvPr id="10" name="TextBox 9">
            <a:extLst>
              <a:ext uri="{FF2B5EF4-FFF2-40B4-BE49-F238E27FC236}">
                <a16:creationId xmlns:a16="http://schemas.microsoft.com/office/drawing/2014/main" id="{623DE71B-CD0D-4BD7-43A6-03A345F8B37A}"/>
              </a:ext>
            </a:extLst>
          </p:cNvPr>
          <p:cNvSpPr txBox="1"/>
          <p:nvPr/>
        </p:nvSpPr>
        <p:spPr>
          <a:xfrm>
            <a:off x="1165738" y="894750"/>
            <a:ext cx="8832273" cy="1446550"/>
          </a:xfrm>
          <a:prstGeom prst="rect">
            <a:avLst/>
          </a:prstGeom>
          <a:noFill/>
        </p:spPr>
        <p:txBody>
          <a:bodyPr wrap="square" rtlCol="0">
            <a:spAutoFit/>
          </a:bodyPr>
          <a:lstStyle/>
          <a:p>
            <a:r>
              <a:rPr lang="en-US" sz="4400" b="1" dirty="0"/>
              <a:t>FMLA Leave Year – 12 Weeks in 12-Month Period</a:t>
            </a:r>
          </a:p>
        </p:txBody>
      </p:sp>
      <p:sp>
        <p:nvSpPr>
          <p:cNvPr id="11" name="TextBox 10">
            <a:extLst>
              <a:ext uri="{FF2B5EF4-FFF2-40B4-BE49-F238E27FC236}">
                <a16:creationId xmlns:a16="http://schemas.microsoft.com/office/drawing/2014/main" id="{4349717A-44E3-75AF-87FC-08A2ECBBDA3D}"/>
              </a:ext>
            </a:extLst>
          </p:cNvPr>
          <p:cNvSpPr txBox="1"/>
          <p:nvPr/>
        </p:nvSpPr>
        <p:spPr>
          <a:xfrm>
            <a:off x="746729" y="2664646"/>
            <a:ext cx="11299798" cy="4093428"/>
          </a:xfrm>
          <a:prstGeom prst="rect">
            <a:avLst/>
          </a:prstGeom>
          <a:noFill/>
        </p:spPr>
        <p:txBody>
          <a:bodyPr wrap="square" rtlCol="0">
            <a:spAutoFit/>
          </a:bodyPr>
          <a:lstStyle/>
          <a:p>
            <a:r>
              <a:rPr lang="en-US" sz="2000" b="1" dirty="0"/>
              <a:t>4 methods to establish 12-month period (§825.200), but ER must use for </a:t>
            </a:r>
            <a:r>
              <a:rPr lang="en-US" sz="2000" b="1" i="1" dirty="0"/>
              <a:t>all</a:t>
            </a:r>
            <a:r>
              <a:rPr lang="en-US" sz="2000" b="1" dirty="0"/>
              <a:t> EEs &amp; changes require 60 days’ notice with no harm to EE:</a:t>
            </a:r>
          </a:p>
          <a:p>
            <a:endParaRPr lang="en-US" sz="2000" b="1" dirty="0"/>
          </a:p>
          <a:p>
            <a:pPr marL="742950" lvl="1" indent="-285750">
              <a:buFont typeface="Arial" panose="020B0604020202020204" pitchFamily="34" charset="0"/>
              <a:buChar char="•"/>
            </a:pPr>
            <a:r>
              <a:rPr lang="en-US" sz="2000" dirty="0"/>
              <a:t>Calendar year</a:t>
            </a:r>
          </a:p>
          <a:p>
            <a:pPr lvl="1"/>
            <a:endParaRPr lang="en-US" sz="2000" dirty="0"/>
          </a:p>
          <a:p>
            <a:pPr marL="742950" lvl="1" indent="-285750">
              <a:buFont typeface="Arial" panose="020B0604020202020204" pitchFamily="34" charset="0"/>
              <a:buChar char="•"/>
            </a:pPr>
            <a:r>
              <a:rPr lang="en-US" sz="2000" dirty="0"/>
              <a:t>Any fixed 12-months</a:t>
            </a:r>
          </a:p>
          <a:p>
            <a:pPr lvl="1"/>
            <a:endParaRPr lang="en-US" sz="2000" dirty="0"/>
          </a:p>
          <a:p>
            <a:pPr marL="742950" lvl="1" indent="-285750">
              <a:buFont typeface="Arial" panose="020B0604020202020204" pitchFamily="34" charset="0"/>
              <a:buChar char="•"/>
            </a:pPr>
            <a:r>
              <a:rPr lang="en-US" sz="2000" dirty="0"/>
              <a:t>12-month period measured forward – measured from first date EE takes FMLA; next 12-month period begins first time EE takes FMLA after completion of prior 12-month period</a:t>
            </a:r>
          </a:p>
          <a:p>
            <a:pPr lvl="1"/>
            <a:endParaRPr lang="en-US" sz="2000" dirty="0"/>
          </a:p>
          <a:p>
            <a:pPr marL="742950" lvl="1" indent="-285750">
              <a:buFont typeface="Arial" panose="020B0604020202020204" pitchFamily="34" charset="0"/>
              <a:buChar char="•"/>
            </a:pPr>
            <a:r>
              <a:rPr lang="en-US" sz="2000" dirty="0"/>
              <a:t>Rolling 12-month period measured backward - from date EE uses any FMLA leave</a:t>
            </a:r>
          </a:p>
          <a:p>
            <a:pPr lvl="1"/>
            <a:endParaRPr lang="en-US" sz="2000" dirty="0"/>
          </a:p>
          <a:p>
            <a:pPr lvl="2"/>
            <a:r>
              <a:rPr lang="en-US" sz="2000" i="1" dirty="0"/>
              <a:t>*</a:t>
            </a:r>
            <a:r>
              <a:rPr lang="en-US" sz="2000" b="1" i="1" dirty="0"/>
              <a:t>If do not set forth time period, calendar year applies</a:t>
            </a:r>
          </a:p>
        </p:txBody>
      </p:sp>
    </p:spTree>
    <p:extLst>
      <p:ext uri="{BB962C8B-B14F-4D97-AF65-F5344CB8AC3E}">
        <p14:creationId xmlns:p14="http://schemas.microsoft.com/office/powerpoint/2010/main" val="51080209"/>
      </p:ext>
    </p:extLst>
  </p:cSld>
  <p:clrMapOvr>
    <a:masterClrMapping/>
  </p:clrMapOvr>
</p:sld>
</file>

<file path=ppt/theme/theme1.xml><?xml version="1.0" encoding="utf-8"?>
<a:theme xmlns:a="http://schemas.openxmlformats.org/drawingml/2006/main" name="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Custom 30">
      <a:majorFont>
        <a:latin typeface="Tisa Offc Serif Pro"/>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odern Conference PPT_TM78544816_Win32_JC_v2.potx" id="{35CB27CA-E61E-4531-88B2-D5572B8A3A01}" vid="{854ED03E-8373-4C81-B2CB-0118884FF5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523a9fe-24b3-4fba-b4b4-99549620bb68" xsi:nil="true"/>
    <lcf76f155ced4ddcb4097134ff3c332f xmlns="42d80b5b-9166-41de-9abd-a7089d0244a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E44FEF859F5BA4B89A4DC153F9F7047" ma:contentTypeVersion="15" ma:contentTypeDescription="Create a new document." ma:contentTypeScope="" ma:versionID="b5fa590b7f45a361efbe31527972df3a">
  <xsd:schema xmlns:xsd="http://www.w3.org/2001/XMLSchema" xmlns:xs="http://www.w3.org/2001/XMLSchema" xmlns:p="http://schemas.microsoft.com/office/2006/metadata/properties" xmlns:ns2="42d80b5b-9166-41de-9abd-a7089d0244a6" xmlns:ns3="8523a9fe-24b3-4fba-b4b4-99549620bb68" targetNamespace="http://schemas.microsoft.com/office/2006/metadata/properties" ma:root="true" ma:fieldsID="b01e48d6b3b521a7505fc0082122531f" ns2:_="" ns3:_="">
    <xsd:import namespace="42d80b5b-9166-41de-9abd-a7089d0244a6"/>
    <xsd:import namespace="8523a9fe-24b3-4fba-b4b4-99549620bb6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d80b5b-9166-41de-9abd-a7089d0244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edaba5d-021b-47f3-88ae-893c76e4e397"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description="" ma:hidden="true" ma:indexed="true" ma:internalName="MediaServiceDateTaken" ma:readOnly="true">
      <xsd:simpleType>
        <xsd:restriction base="dms:Text"/>
      </xsd:simpleType>
    </xsd:element>
    <xsd:element name="MediaServiceLocation" ma:index="14" nillable="true" ma:displayName="Location" ma:description="" ma:indexed="true"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23a9fe-24b3-4fba-b4b4-99549620bb6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ab375bf-7140-4311-8b8b-4d36e8f1518a}" ma:internalName="TaxCatchAll" ma:showField="CatchAllData" ma:web="8523a9fe-24b3-4fba-b4b4-99549620bb6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9B3369-3F0F-499C-9EE7-8EC46B6E8A79}">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6CAC0445-CDA7-47AE-A13D-37F6997D11BC}"/>
</file>

<file path=customXml/itemProps3.xml><?xml version="1.0" encoding="utf-8"?>
<ds:datastoreItem xmlns:ds="http://schemas.openxmlformats.org/officeDocument/2006/customXml" ds:itemID="{CAC34B31-7353-4357-814E-0E5916A110F2}">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505</TotalTime>
  <Words>2887</Words>
  <Application>Microsoft Office PowerPoint</Application>
  <PresentationFormat>Widescreen</PresentationFormat>
  <Paragraphs>355</Paragraphs>
  <Slides>41</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PMingLiU</vt:lpstr>
      <vt:lpstr>Arial</vt:lpstr>
      <vt:lpstr>Calibri</vt:lpstr>
      <vt:lpstr>Times New Roman</vt:lpstr>
      <vt:lpstr>Univers Light</vt:lpstr>
      <vt:lpstr>Univers LT Std 45 Light</vt:lpstr>
      <vt:lpstr>Office Theme</vt:lpstr>
      <vt:lpstr>FMLA: Tips and Tricks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Internal Processes/Best Practices</vt:lpstr>
      <vt:lpstr>PowerPoint Presentation</vt:lpstr>
      <vt:lpstr>PowerPoint Presentation</vt:lpstr>
      <vt:lpstr>PowerPoint Presentation</vt:lpstr>
      <vt:lpstr>PowerPoint Presentation</vt:lpstr>
      <vt:lpstr>PowerPoint Presentation</vt:lpstr>
      <vt:lpstr>Leave Entitlements – How to Calculate</vt:lpstr>
      <vt:lpstr>PowerPoint Presentation</vt:lpstr>
      <vt:lpstr>PowerPoint Presentation</vt:lpstr>
      <vt:lpstr>PowerPoint Presentation</vt:lpstr>
      <vt:lpstr>PowerPoint Presentation</vt:lpstr>
      <vt:lpstr>Return to Work</vt:lpstr>
      <vt:lpstr>PowerPoint Presentation</vt:lpstr>
      <vt:lpstr>PowerPoint Presentation</vt:lpstr>
      <vt:lpstr>PowerPoint Presentation</vt:lpstr>
      <vt:lpstr>PowerPoint Presentation</vt:lpstr>
      <vt:lpstr>PowerPoint Presentation</vt:lpstr>
      <vt:lpstr>PowerPoint Presentation</vt:lpstr>
      <vt:lpstr>Questions?</vt:lpstr>
      <vt:lpstr>Julia Gannaway   JG@RossGannaway.Law  817.332.8512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Conference presentation</dc:title>
  <dc:creator>Abby McKevitt</dc:creator>
  <cp:lastModifiedBy>Abby McKevitt</cp:lastModifiedBy>
  <cp:revision>18</cp:revision>
  <dcterms:created xsi:type="dcterms:W3CDTF">2024-04-22T17:02:02Z</dcterms:created>
  <dcterms:modified xsi:type="dcterms:W3CDTF">2024-04-30T15:46:49Z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