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6"/>
  </p:notesMasterIdLst>
  <p:sldIdLst>
    <p:sldId id="256" r:id="rId2"/>
    <p:sldId id="634" r:id="rId3"/>
    <p:sldId id="631" r:id="rId4"/>
    <p:sldId id="635" r:id="rId5"/>
    <p:sldId id="623" r:id="rId6"/>
    <p:sldId id="638" r:id="rId7"/>
    <p:sldId id="292" r:id="rId8"/>
    <p:sldId id="294" r:id="rId9"/>
    <p:sldId id="296" r:id="rId10"/>
    <p:sldId id="297" r:id="rId11"/>
    <p:sldId id="300" r:id="rId12"/>
    <p:sldId id="301" r:id="rId13"/>
    <p:sldId id="281" r:id="rId14"/>
    <p:sldId id="282" r:id="rId15"/>
    <p:sldId id="283" r:id="rId16"/>
    <p:sldId id="284" r:id="rId17"/>
    <p:sldId id="285" r:id="rId18"/>
    <p:sldId id="276" r:id="rId19"/>
    <p:sldId id="619" r:id="rId20"/>
    <p:sldId id="591" r:id="rId21"/>
    <p:sldId id="592" r:id="rId22"/>
    <p:sldId id="594" r:id="rId23"/>
    <p:sldId id="595" r:id="rId24"/>
    <p:sldId id="596" r:id="rId25"/>
    <p:sldId id="621" r:id="rId26"/>
    <p:sldId id="609" r:id="rId27"/>
    <p:sldId id="602" r:id="rId28"/>
    <p:sldId id="603" r:id="rId29"/>
    <p:sldId id="622" r:id="rId30"/>
    <p:sldId id="291" r:id="rId31"/>
    <p:sldId id="293" r:id="rId32"/>
    <p:sldId id="627" r:id="rId33"/>
    <p:sldId id="526" r:id="rId34"/>
    <p:sldId id="528" r:id="rId35"/>
    <p:sldId id="529" r:id="rId36"/>
    <p:sldId id="610" r:id="rId37"/>
    <p:sldId id="625" r:id="rId38"/>
    <p:sldId id="626" r:id="rId39"/>
    <p:sldId id="538" r:id="rId40"/>
    <p:sldId id="535" r:id="rId41"/>
    <p:sldId id="536" r:id="rId42"/>
    <p:sldId id="537" r:id="rId43"/>
    <p:sldId id="539" r:id="rId44"/>
    <p:sldId id="611" r:id="rId45"/>
    <p:sldId id="550" r:id="rId46"/>
    <p:sldId id="551" r:id="rId47"/>
    <p:sldId id="612" r:id="rId48"/>
    <p:sldId id="553" r:id="rId49"/>
    <p:sldId id="554" r:id="rId50"/>
    <p:sldId id="555" r:id="rId51"/>
    <p:sldId id="556" r:id="rId52"/>
    <p:sldId id="557" r:id="rId53"/>
    <p:sldId id="558" r:id="rId54"/>
    <p:sldId id="559" r:id="rId55"/>
    <p:sldId id="613" r:id="rId56"/>
    <p:sldId id="561" r:id="rId57"/>
    <p:sldId id="562" r:id="rId58"/>
    <p:sldId id="614" r:id="rId59"/>
    <p:sldId id="564" r:id="rId60"/>
    <p:sldId id="565" r:id="rId61"/>
    <p:sldId id="566" r:id="rId62"/>
    <p:sldId id="567" r:id="rId63"/>
    <p:sldId id="568" r:id="rId64"/>
    <p:sldId id="569" r:id="rId65"/>
    <p:sldId id="570" r:id="rId66"/>
    <p:sldId id="571" r:id="rId67"/>
    <p:sldId id="572" r:id="rId68"/>
    <p:sldId id="575" r:id="rId69"/>
    <p:sldId id="576" r:id="rId70"/>
    <p:sldId id="615" r:id="rId71"/>
    <p:sldId id="578" r:id="rId72"/>
    <p:sldId id="579" r:id="rId73"/>
    <p:sldId id="580" r:id="rId74"/>
    <p:sldId id="581" r:id="rId75"/>
    <p:sldId id="582" r:id="rId76"/>
    <p:sldId id="583" r:id="rId77"/>
    <p:sldId id="584" r:id="rId78"/>
    <p:sldId id="585" r:id="rId79"/>
    <p:sldId id="616" r:id="rId80"/>
    <p:sldId id="617" r:id="rId81"/>
    <p:sldId id="618" r:id="rId82"/>
    <p:sldId id="589" r:id="rId83"/>
    <p:sldId id="629" r:id="rId84"/>
    <p:sldId id="630"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6BEACE8-DE01-41BB-BE05-01B26B1E1320}">
          <p14:sldIdLst>
            <p14:sldId id="256"/>
          </p14:sldIdLst>
        </p14:section>
        <p14:section name="Misclassifications" id="{B77FFD9E-47E7-49E4-9BAF-FCFD7C068C5E}">
          <p14:sldIdLst>
            <p14:sldId id="634"/>
            <p14:sldId id="631"/>
            <p14:sldId id="635"/>
            <p14:sldId id="623"/>
            <p14:sldId id="638"/>
            <p14:sldId id="292"/>
            <p14:sldId id="294"/>
            <p14:sldId id="296"/>
            <p14:sldId id="297"/>
            <p14:sldId id="300"/>
            <p14:sldId id="301"/>
            <p14:sldId id="281"/>
            <p14:sldId id="282"/>
            <p14:sldId id="283"/>
            <p14:sldId id="284"/>
            <p14:sldId id="285"/>
            <p14:sldId id="276"/>
          </p14:sldIdLst>
        </p14:section>
        <p14:section name="Salary" id="{D11D9EA9-4A8A-41C8-B12A-33F47997A66B}">
          <p14:sldIdLst>
            <p14:sldId id="619"/>
            <p14:sldId id="591"/>
            <p14:sldId id="592"/>
            <p14:sldId id="594"/>
            <p14:sldId id="595"/>
            <p14:sldId id="596"/>
            <p14:sldId id="621"/>
            <p14:sldId id="609"/>
            <p14:sldId id="602"/>
            <p14:sldId id="603"/>
            <p14:sldId id="622"/>
            <p14:sldId id="291"/>
            <p14:sldId id="293"/>
          </p14:sldIdLst>
        </p14:section>
        <p14:section name="Final Rule" id="{76B551A7-03CC-406E-8AA5-CCB6C7AFC61F}">
          <p14:sldIdLst>
            <p14:sldId id="627"/>
            <p14:sldId id="526"/>
            <p14:sldId id="528"/>
            <p14:sldId id="529"/>
            <p14:sldId id="610"/>
            <p14:sldId id="625"/>
            <p14:sldId id="626"/>
            <p14:sldId id="538"/>
            <p14:sldId id="535"/>
            <p14:sldId id="536"/>
            <p14:sldId id="537"/>
            <p14:sldId id="539"/>
          </p14:sldIdLst>
        </p14:section>
        <p14:section name="Exepmtions" id="{7B5097AE-75F1-43CB-9E70-73E82FAB141D}">
          <p14:sldIdLst>
            <p14:sldId id="611"/>
            <p14:sldId id="550"/>
            <p14:sldId id="551"/>
            <p14:sldId id="612"/>
            <p14:sldId id="553"/>
            <p14:sldId id="554"/>
            <p14:sldId id="555"/>
            <p14:sldId id="556"/>
            <p14:sldId id="557"/>
            <p14:sldId id="558"/>
            <p14:sldId id="559"/>
            <p14:sldId id="613"/>
            <p14:sldId id="561"/>
            <p14:sldId id="562"/>
            <p14:sldId id="614"/>
            <p14:sldId id="564"/>
            <p14:sldId id="565"/>
            <p14:sldId id="566"/>
            <p14:sldId id="567"/>
            <p14:sldId id="568"/>
            <p14:sldId id="569"/>
            <p14:sldId id="570"/>
            <p14:sldId id="571"/>
            <p14:sldId id="572"/>
            <p14:sldId id="575"/>
            <p14:sldId id="576"/>
            <p14:sldId id="615"/>
            <p14:sldId id="578"/>
            <p14:sldId id="579"/>
            <p14:sldId id="580"/>
            <p14:sldId id="581"/>
            <p14:sldId id="582"/>
            <p14:sldId id="583"/>
            <p14:sldId id="584"/>
            <p14:sldId id="585"/>
            <p14:sldId id="616"/>
            <p14:sldId id="617"/>
            <p14:sldId id="618"/>
            <p14:sldId id="589"/>
          </p14:sldIdLst>
        </p14:section>
        <p14:section name="End" id="{D0B5537A-9462-40C2-ADA4-9A80EFFA8DC0}">
          <p14:sldIdLst>
            <p14:sldId id="629"/>
            <p14:sldId id="6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70581" autoAdjust="0"/>
  </p:normalViewPr>
  <p:slideViewPr>
    <p:cSldViewPr snapToGrid="0">
      <p:cViewPr varScale="1">
        <p:scale>
          <a:sx n="41" d="100"/>
          <a:sy n="41" d="100"/>
        </p:scale>
        <p:origin x="1830" y="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svg"/><Relationship Id="rId5" Type="http://schemas.openxmlformats.org/officeDocument/2006/relationships/image" Target="../media/image18.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svg"/><Relationship Id="rId5" Type="http://schemas.openxmlformats.org/officeDocument/2006/relationships/image" Target="../media/image18.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33CA2-6646-4CE8-8A32-6D4247D95D47}"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C4851F48-6D43-41B9-A046-212FF69E94F2}">
      <dgm:prSet/>
      <dgm:spPr/>
      <dgm:t>
        <a:bodyPr/>
        <a:lstStyle/>
        <a:p>
          <a:pPr>
            <a:lnSpc>
              <a:spcPct val="100000"/>
            </a:lnSpc>
          </a:pPr>
          <a:r>
            <a:rPr lang="en-US" b="1" dirty="0"/>
            <a:t>Executive or Administrative Assistants</a:t>
          </a:r>
          <a:endParaRPr lang="en-US" dirty="0"/>
        </a:p>
      </dgm:t>
    </dgm:pt>
    <dgm:pt modelId="{C0426C2B-BDA3-4962-9CAF-8E0149DF9F97}" type="parTrans" cxnId="{FA2ECA69-A06C-430C-814B-D30AB1BE46C7}">
      <dgm:prSet/>
      <dgm:spPr/>
      <dgm:t>
        <a:bodyPr/>
        <a:lstStyle/>
        <a:p>
          <a:endParaRPr lang="en-US"/>
        </a:p>
      </dgm:t>
    </dgm:pt>
    <dgm:pt modelId="{2E6078AC-DFE5-4726-A015-210F6FB755B5}" type="sibTrans" cxnId="{FA2ECA69-A06C-430C-814B-D30AB1BE46C7}">
      <dgm:prSet/>
      <dgm:spPr/>
      <dgm:t>
        <a:bodyPr/>
        <a:lstStyle/>
        <a:p>
          <a:endParaRPr lang="en-US"/>
        </a:p>
      </dgm:t>
    </dgm:pt>
    <dgm:pt modelId="{D7D7B18B-40D9-4FD4-AFC2-71C2FD812350}">
      <dgm:prSet custT="1"/>
      <dgm:spPr/>
      <dgm:t>
        <a:bodyPr/>
        <a:lstStyle/>
        <a:p>
          <a:pPr>
            <a:lnSpc>
              <a:spcPct val="100000"/>
            </a:lnSpc>
          </a:pPr>
          <a:r>
            <a:rPr lang="en-US" sz="1600" dirty="0"/>
            <a:t>Assistants to senior executives</a:t>
          </a:r>
        </a:p>
      </dgm:t>
    </dgm:pt>
    <dgm:pt modelId="{A6935BD9-84A6-4538-AC5D-A3D300C4F619}" type="parTrans" cxnId="{EDA72BC3-139F-40E1-8C35-479A60359B58}">
      <dgm:prSet/>
      <dgm:spPr/>
      <dgm:t>
        <a:bodyPr/>
        <a:lstStyle/>
        <a:p>
          <a:endParaRPr lang="en-US"/>
        </a:p>
      </dgm:t>
    </dgm:pt>
    <dgm:pt modelId="{B432744B-A7AD-4B91-A967-B02DF33E3DE0}" type="sibTrans" cxnId="{EDA72BC3-139F-40E1-8C35-479A60359B58}">
      <dgm:prSet/>
      <dgm:spPr/>
      <dgm:t>
        <a:bodyPr/>
        <a:lstStyle/>
        <a:p>
          <a:endParaRPr lang="en-US"/>
        </a:p>
      </dgm:t>
    </dgm:pt>
    <dgm:pt modelId="{19A36E82-5610-468C-8FDA-15227797C513}">
      <dgm:prSet custT="1"/>
      <dgm:spPr/>
      <dgm:t>
        <a:bodyPr/>
        <a:lstStyle/>
        <a:p>
          <a:pPr>
            <a:lnSpc>
              <a:spcPct val="100000"/>
            </a:lnSpc>
          </a:pPr>
          <a:r>
            <a:rPr lang="en-US" sz="1600" dirty="0"/>
            <a:t>Exempt where they work without specific instructions or prescribed procedures, and have been delegated authority regarding matters of significance</a:t>
          </a:r>
        </a:p>
      </dgm:t>
    </dgm:pt>
    <dgm:pt modelId="{6E588424-458B-4076-B0C5-205C60BBEB1B}" type="parTrans" cxnId="{CE2B3802-5B26-4783-A5EE-EF30C4386F93}">
      <dgm:prSet/>
      <dgm:spPr/>
      <dgm:t>
        <a:bodyPr/>
        <a:lstStyle/>
        <a:p>
          <a:endParaRPr lang="en-US"/>
        </a:p>
      </dgm:t>
    </dgm:pt>
    <dgm:pt modelId="{17E66B73-B27A-44B9-B3BC-5AEB16E8DD01}" type="sibTrans" cxnId="{CE2B3802-5B26-4783-A5EE-EF30C4386F93}">
      <dgm:prSet/>
      <dgm:spPr/>
      <dgm:t>
        <a:bodyPr/>
        <a:lstStyle/>
        <a:p>
          <a:endParaRPr lang="en-US"/>
        </a:p>
      </dgm:t>
    </dgm:pt>
    <dgm:pt modelId="{67A4B975-80F6-4293-A9CF-42477CCA5DDA}">
      <dgm:prSet/>
      <dgm:spPr/>
      <dgm:t>
        <a:bodyPr/>
        <a:lstStyle/>
        <a:p>
          <a:pPr>
            <a:lnSpc>
              <a:spcPct val="100000"/>
            </a:lnSpc>
          </a:pPr>
          <a:r>
            <a:rPr lang="en-US" b="1" dirty="0"/>
            <a:t>Human Resource Managers</a:t>
          </a:r>
          <a:endParaRPr lang="en-US" dirty="0"/>
        </a:p>
      </dgm:t>
    </dgm:pt>
    <dgm:pt modelId="{4A9DF940-6FB3-428D-BEB0-BE8C595CFB64}" type="parTrans" cxnId="{83263714-99C5-4BD0-AC05-9F6470C86168}">
      <dgm:prSet/>
      <dgm:spPr/>
      <dgm:t>
        <a:bodyPr/>
        <a:lstStyle/>
        <a:p>
          <a:endParaRPr lang="en-US"/>
        </a:p>
      </dgm:t>
    </dgm:pt>
    <dgm:pt modelId="{A81DC542-74B5-43D1-A02D-E910EB66DF54}" type="sibTrans" cxnId="{83263714-99C5-4BD0-AC05-9F6470C86168}">
      <dgm:prSet/>
      <dgm:spPr/>
      <dgm:t>
        <a:bodyPr/>
        <a:lstStyle/>
        <a:p>
          <a:endParaRPr lang="en-US"/>
        </a:p>
      </dgm:t>
    </dgm:pt>
    <dgm:pt modelId="{CFD04280-A877-479F-B8D7-85DA071EC48E}">
      <dgm:prSet custT="1"/>
      <dgm:spPr/>
      <dgm:t>
        <a:bodyPr/>
        <a:lstStyle/>
        <a:p>
          <a:pPr>
            <a:lnSpc>
              <a:spcPct val="100000"/>
            </a:lnSpc>
          </a:pPr>
          <a:r>
            <a:rPr lang="en-US" sz="1800" dirty="0"/>
            <a:t>Formulate, interpret or implement employment policies</a:t>
          </a:r>
        </a:p>
      </dgm:t>
    </dgm:pt>
    <dgm:pt modelId="{53C67F31-6099-48AC-9E96-59FABF69A227}" type="parTrans" cxnId="{84AB7C82-84EC-4322-9A22-BCA873F64F41}">
      <dgm:prSet/>
      <dgm:spPr/>
      <dgm:t>
        <a:bodyPr/>
        <a:lstStyle/>
        <a:p>
          <a:endParaRPr lang="en-US"/>
        </a:p>
      </dgm:t>
    </dgm:pt>
    <dgm:pt modelId="{D664B8EE-C847-43A2-92ED-1A11E987167D}" type="sibTrans" cxnId="{84AB7C82-84EC-4322-9A22-BCA873F64F41}">
      <dgm:prSet/>
      <dgm:spPr/>
      <dgm:t>
        <a:bodyPr/>
        <a:lstStyle/>
        <a:p>
          <a:endParaRPr lang="en-US"/>
        </a:p>
      </dgm:t>
    </dgm:pt>
    <dgm:pt modelId="{3195926E-F760-4D23-833C-11345F000C6C}">
      <dgm:prSet custT="1"/>
      <dgm:spPr/>
      <dgm:t>
        <a:bodyPr/>
        <a:lstStyle/>
        <a:p>
          <a:pPr>
            <a:lnSpc>
              <a:spcPct val="100000"/>
            </a:lnSpc>
          </a:pPr>
          <a:r>
            <a:rPr lang="en-US" sz="1800" dirty="0"/>
            <a:t>Management Consultants</a:t>
          </a:r>
        </a:p>
      </dgm:t>
    </dgm:pt>
    <dgm:pt modelId="{BD3AD372-8A75-418F-AA57-3814C9D68FE1}" type="parTrans" cxnId="{9AC3894E-938B-4492-B413-8248112B6328}">
      <dgm:prSet/>
      <dgm:spPr/>
      <dgm:t>
        <a:bodyPr/>
        <a:lstStyle/>
        <a:p>
          <a:endParaRPr lang="en-US"/>
        </a:p>
      </dgm:t>
    </dgm:pt>
    <dgm:pt modelId="{45AEEE95-0554-4A98-AC66-4F78F74FF276}" type="sibTrans" cxnId="{9AC3894E-938B-4492-B413-8248112B6328}">
      <dgm:prSet/>
      <dgm:spPr/>
      <dgm:t>
        <a:bodyPr/>
        <a:lstStyle/>
        <a:p>
          <a:endParaRPr lang="en-US"/>
        </a:p>
      </dgm:t>
    </dgm:pt>
    <dgm:pt modelId="{E6C8C930-70A9-45C0-B21D-2BDD4518A47D}">
      <dgm:prSet custT="1"/>
      <dgm:spPr/>
      <dgm:t>
        <a:bodyPr/>
        <a:lstStyle/>
        <a:p>
          <a:pPr>
            <a:lnSpc>
              <a:spcPct val="100000"/>
            </a:lnSpc>
          </a:pPr>
          <a:r>
            <a:rPr lang="en-US" sz="1800" dirty="0"/>
            <a:t>Propose changes in organization</a:t>
          </a:r>
        </a:p>
      </dgm:t>
    </dgm:pt>
    <dgm:pt modelId="{577F1319-D5EE-40D7-86A8-BA9161112E1C}" type="parTrans" cxnId="{11938E23-E6DC-4B86-AB58-F6761B26D4AA}">
      <dgm:prSet/>
      <dgm:spPr/>
      <dgm:t>
        <a:bodyPr/>
        <a:lstStyle/>
        <a:p>
          <a:endParaRPr lang="en-US"/>
        </a:p>
      </dgm:t>
    </dgm:pt>
    <dgm:pt modelId="{791C0554-5953-4917-B0F1-9EE43C34E2D4}" type="sibTrans" cxnId="{11938E23-E6DC-4B86-AB58-F6761B26D4AA}">
      <dgm:prSet/>
      <dgm:spPr/>
      <dgm:t>
        <a:bodyPr/>
        <a:lstStyle/>
        <a:p>
          <a:endParaRPr lang="en-US"/>
        </a:p>
      </dgm:t>
    </dgm:pt>
    <dgm:pt modelId="{CAF97F52-9286-483E-8972-88428524B868}">
      <dgm:prSet/>
      <dgm:spPr/>
      <dgm:t>
        <a:bodyPr/>
        <a:lstStyle/>
        <a:p>
          <a:pPr>
            <a:lnSpc>
              <a:spcPct val="100000"/>
            </a:lnSpc>
          </a:pPr>
          <a:r>
            <a:rPr lang="en-US" b="1" dirty="0"/>
            <a:t>Purchasing Agents</a:t>
          </a:r>
          <a:endParaRPr lang="en-US" dirty="0"/>
        </a:p>
      </dgm:t>
    </dgm:pt>
    <dgm:pt modelId="{909631E0-0576-4D5C-BA4D-DBC508C6E8C6}" type="parTrans" cxnId="{A8E8BF5B-5550-4C91-969F-6B1778DA7D3D}">
      <dgm:prSet/>
      <dgm:spPr/>
      <dgm:t>
        <a:bodyPr/>
        <a:lstStyle/>
        <a:p>
          <a:endParaRPr lang="en-US"/>
        </a:p>
      </dgm:t>
    </dgm:pt>
    <dgm:pt modelId="{414B49F4-9D60-4079-BB60-50E16525AA83}" type="sibTrans" cxnId="{A8E8BF5B-5550-4C91-969F-6B1778DA7D3D}">
      <dgm:prSet/>
      <dgm:spPr/>
      <dgm:t>
        <a:bodyPr/>
        <a:lstStyle/>
        <a:p>
          <a:endParaRPr lang="en-US"/>
        </a:p>
      </dgm:t>
    </dgm:pt>
    <dgm:pt modelId="{A5465D68-75F3-465A-BC76-4C7A4A6BE565}">
      <dgm:prSet custT="1"/>
      <dgm:spPr/>
      <dgm:t>
        <a:bodyPr/>
        <a:lstStyle/>
        <a:p>
          <a:pPr>
            <a:lnSpc>
              <a:spcPct val="100000"/>
            </a:lnSpc>
          </a:pPr>
          <a:r>
            <a:rPr lang="en-US" sz="1600" dirty="0"/>
            <a:t>Authority to bind city on significant purchases</a:t>
          </a:r>
        </a:p>
      </dgm:t>
    </dgm:pt>
    <dgm:pt modelId="{041B37B2-9B24-4E4F-BA12-F155B7640FCC}" type="parTrans" cxnId="{21CA79EE-46B7-4037-A50D-A443103FB60C}">
      <dgm:prSet/>
      <dgm:spPr/>
      <dgm:t>
        <a:bodyPr/>
        <a:lstStyle/>
        <a:p>
          <a:endParaRPr lang="en-US"/>
        </a:p>
      </dgm:t>
    </dgm:pt>
    <dgm:pt modelId="{D25B4CD5-5B32-492D-855E-BA4303AE7DAA}" type="sibTrans" cxnId="{21CA79EE-46B7-4037-A50D-A443103FB60C}">
      <dgm:prSet/>
      <dgm:spPr/>
      <dgm:t>
        <a:bodyPr/>
        <a:lstStyle/>
        <a:p>
          <a:endParaRPr lang="en-US"/>
        </a:p>
      </dgm:t>
    </dgm:pt>
    <dgm:pt modelId="{262F5409-46F3-42D8-85D9-53D32F45C4C2}">
      <dgm:prSet custT="1"/>
      <dgm:spPr/>
      <dgm:t>
        <a:bodyPr/>
        <a:lstStyle/>
        <a:p>
          <a:pPr>
            <a:lnSpc>
              <a:spcPct val="100000"/>
            </a:lnSpc>
          </a:pPr>
          <a:r>
            <a:rPr lang="en-US" sz="1600" dirty="0"/>
            <a:t>True, even if they must consult with top management officials when making purchase commitment for raw material in excess of contemplated plant needs</a:t>
          </a:r>
        </a:p>
      </dgm:t>
    </dgm:pt>
    <dgm:pt modelId="{51C65ED9-87B0-45CA-B3BB-77A32374DA90}" type="parTrans" cxnId="{E8315269-D24F-46BC-9AC1-4965B0DD1AB9}">
      <dgm:prSet/>
      <dgm:spPr/>
      <dgm:t>
        <a:bodyPr/>
        <a:lstStyle/>
        <a:p>
          <a:endParaRPr lang="en-US"/>
        </a:p>
      </dgm:t>
    </dgm:pt>
    <dgm:pt modelId="{6CD45EEA-DA96-456F-A28E-729CFF79AFF1}" type="sibTrans" cxnId="{E8315269-D24F-46BC-9AC1-4965B0DD1AB9}">
      <dgm:prSet/>
      <dgm:spPr/>
      <dgm:t>
        <a:bodyPr/>
        <a:lstStyle/>
        <a:p>
          <a:endParaRPr lang="en-US"/>
        </a:p>
      </dgm:t>
    </dgm:pt>
    <dgm:pt modelId="{78F7F730-A570-463A-8020-67FB14E4DE23}" type="pres">
      <dgm:prSet presAssocID="{89E33CA2-6646-4CE8-8A32-6D4247D95D47}" presName="root" presStyleCnt="0">
        <dgm:presLayoutVars>
          <dgm:dir/>
          <dgm:resizeHandles val="exact"/>
        </dgm:presLayoutVars>
      </dgm:prSet>
      <dgm:spPr/>
    </dgm:pt>
    <dgm:pt modelId="{40DF70C2-7FAA-42D2-98CF-70E21697B8F0}" type="pres">
      <dgm:prSet presAssocID="{C4851F48-6D43-41B9-A046-212FF69E94F2}" presName="compNode" presStyleCnt="0"/>
      <dgm:spPr/>
    </dgm:pt>
    <dgm:pt modelId="{CB33FE1E-16D8-447F-A5EC-C41AA60AEB99}" type="pres">
      <dgm:prSet presAssocID="{C4851F48-6D43-41B9-A046-212FF69E94F2}" presName="bgRect" presStyleLbl="bgShp" presStyleIdx="0" presStyleCnt="3" custLinFactNeighborX="1007" custLinFactNeighborY="1571"/>
      <dgm:spPr/>
    </dgm:pt>
    <dgm:pt modelId="{BECFE68F-6C57-4C51-94A2-B7A6F4181925}" type="pres">
      <dgm:prSet presAssocID="{C4851F48-6D43-41B9-A046-212FF69E94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390FC788-A803-4630-8BCB-D59F35494638}" type="pres">
      <dgm:prSet presAssocID="{C4851F48-6D43-41B9-A046-212FF69E94F2}" presName="spaceRect" presStyleCnt="0"/>
      <dgm:spPr/>
    </dgm:pt>
    <dgm:pt modelId="{F52B14B8-5F47-485D-832B-1C1A38DD71E7}" type="pres">
      <dgm:prSet presAssocID="{C4851F48-6D43-41B9-A046-212FF69E94F2}" presName="parTx" presStyleLbl="revTx" presStyleIdx="0" presStyleCnt="6">
        <dgm:presLayoutVars>
          <dgm:chMax val="0"/>
          <dgm:chPref val="0"/>
        </dgm:presLayoutVars>
      </dgm:prSet>
      <dgm:spPr/>
    </dgm:pt>
    <dgm:pt modelId="{9919ED61-E095-4533-97CA-9750BBE39514}" type="pres">
      <dgm:prSet presAssocID="{C4851F48-6D43-41B9-A046-212FF69E94F2}" presName="desTx" presStyleLbl="revTx" presStyleIdx="1" presStyleCnt="6" custScaleX="137469" custLinFactNeighborX="-24520" custLinFactNeighborY="-524">
        <dgm:presLayoutVars/>
      </dgm:prSet>
      <dgm:spPr/>
    </dgm:pt>
    <dgm:pt modelId="{DD945936-A86E-47F9-8170-6817E41E5ACB}" type="pres">
      <dgm:prSet presAssocID="{2E6078AC-DFE5-4726-A015-210F6FB755B5}" presName="sibTrans" presStyleCnt="0"/>
      <dgm:spPr/>
    </dgm:pt>
    <dgm:pt modelId="{73FA32E4-CE4C-4645-9D0F-E8EA23A6FD96}" type="pres">
      <dgm:prSet presAssocID="{67A4B975-80F6-4293-A9CF-42477CCA5DDA}" presName="compNode" presStyleCnt="0"/>
      <dgm:spPr/>
    </dgm:pt>
    <dgm:pt modelId="{461B8953-E490-4268-B933-A3674D30FD66}" type="pres">
      <dgm:prSet presAssocID="{67A4B975-80F6-4293-A9CF-42477CCA5DDA}" presName="bgRect" presStyleLbl="bgShp" presStyleIdx="1" presStyleCnt="3"/>
      <dgm:spPr/>
    </dgm:pt>
    <dgm:pt modelId="{C392C19C-C032-45AF-A0B6-CAA878F2D594}" type="pres">
      <dgm:prSet presAssocID="{67A4B975-80F6-4293-A9CF-42477CCA5D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55DFDE28-5898-4C04-9DD3-F3F57B201DA2}" type="pres">
      <dgm:prSet presAssocID="{67A4B975-80F6-4293-A9CF-42477CCA5DDA}" presName="spaceRect" presStyleCnt="0"/>
      <dgm:spPr/>
    </dgm:pt>
    <dgm:pt modelId="{D3D245AA-08BB-47F0-951C-56D56CE2451F}" type="pres">
      <dgm:prSet presAssocID="{67A4B975-80F6-4293-A9CF-42477CCA5DDA}" presName="parTx" presStyleLbl="revTx" presStyleIdx="2" presStyleCnt="6">
        <dgm:presLayoutVars>
          <dgm:chMax val="0"/>
          <dgm:chPref val="0"/>
        </dgm:presLayoutVars>
      </dgm:prSet>
      <dgm:spPr/>
    </dgm:pt>
    <dgm:pt modelId="{2CE0B251-AB69-490E-BC36-BDF96503FAD1}" type="pres">
      <dgm:prSet presAssocID="{67A4B975-80F6-4293-A9CF-42477CCA5DDA}" presName="desTx" presStyleLbl="revTx" presStyleIdx="3" presStyleCnt="6" custScaleX="127671" custLinFactNeighborX="-26452" custLinFactNeighborY="524">
        <dgm:presLayoutVars/>
      </dgm:prSet>
      <dgm:spPr/>
    </dgm:pt>
    <dgm:pt modelId="{C03A4F5D-1577-4834-80A7-2A6C1E456344}" type="pres">
      <dgm:prSet presAssocID="{A81DC542-74B5-43D1-A02D-E910EB66DF54}" presName="sibTrans" presStyleCnt="0"/>
      <dgm:spPr/>
    </dgm:pt>
    <dgm:pt modelId="{B56531C8-FFFF-4E83-A6DF-9E9600E30154}" type="pres">
      <dgm:prSet presAssocID="{CAF97F52-9286-483E-8972-88428524B868}" presName="compNode" presStyleCnt="0"/>
      <dgm:spPr/>
    </dgm:pt>
    <dgm:pt modelId="{9DDA754B-7CE4-435E-89AC-4E71B1294352}" type="pres">
      <dgm:prSet presAssocID="{CAF97F52-9286-483E-8972-88428524B868}" presName="bgRect" presStyleLbl="bgShp" presStyleIdx="2" presStyleCnt="3"/>
      <dgm:spPr/>
    </dgm:pt>
    <dgm:pt modelId="{A95E75AD-361A-42E7-A855-5D9E5F6C7683}" type="pres">
      <dgm:prSet presAssocID="{CAF97F52-9286-483E-8972-88428524B86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llar with solid fill"/>
        </a:ext>
      </dgm:extLst>
    </dgm:pt>
    <dgm:pt modelId="{F31C77DF-C3B5-4FFA-A5D4-B68E4512DA4B}" type="pres">
      <dgm:prSet presAssocID="{CAF97F52-9286-483E-8972-88428524B868}" presName="spaceRect" presStyleCnt="0"/>
      <dgm:spPr/>
    </dgm:pt>
    <dgm:pt modelId="{BA44C555-7E8C-4527-8B95-F38B6567E7E1}" type="pres">
      <dgm:prSet presAssocID="{CAF97F52-9286-483E-8972-88428524B868}" presName="parTx" presStyleLbl="revTx" presStyleIdx="4" presStyleCnt="6">
        <dgm:presLayoutVars>
          <dgm:chMax val="0"/>
          <dgm:chPref val="0"/>
        </dgm:presLayoutVars>
      </dgm:prSet>
      <dgm:spPr/>
    </dgm:pt>
    <dgm:pt modelId="{DF6E4A68-1A52-409E-9F6B-40F1F8671A4C}" type="pres">
      <dgm:prSet presAssocID="{CAF97F52-9286-483E-8972-88428524B868}" presName="desTx" presStyleLbl="revTx" presStyleIdx="5" presStyleCnt="6" custScaleX="136386" custLinFactNeighborX="-17897" custLinFactNeighborY="557">
        <dgm:presLayoutVars/>
      </dgm:prSet>
      <dgm:spPr/>
    </dgm:pt>
  </dgm:ptLst>
  <dgm:cxnLst>
    <dgm:cxn modelId="{CE2B3802-5B26-4783-A5EE-EF30C4386F93}" srcId="{C4851F48-6D43-41B9-A046-212FF69E94F2}" destId="{19A36E82-5610-468C-8FDA-15227797C513}" srcOrd="1" destOrd="0" parTransId="{6E588424-458B-4076-B0C5-205C60BBEB1B}" sibTransId="{17E66B73-B27A-44B9-B3BC-5AEB16E8DD01}"/>
    <dgm:cxn modelId="{83263714-99C5-4BD0-AC05-9F6470C86168}" srcId="{89E33CA2-6646-4CE8-8A32-6D4247D95D47}" destId="{67A4B975-80F6-4293-A9CF-42477CCA5DDA}" srcOrd="1" destOrd="0" parTransId="{4A9DF940-6FB3-428D-BEB0-BE8C595CFB64}" sibTransId="{A81DC542-74B5-43D1-A02D-E910EB66DF54}"/>
    <dgm:cxn modelId="{11938E23-E6DC-4B86-AB58-F6761B26D4AA}" srcId="{67A4B975-80F6-4293-A9CF-42477CCA5DDA}" destId="{E6C8C930-70A9-45C0-B21D-2BDD4518A47D}" srcOrd="2" destOrd="0" parTransId="{577F1319-D5EE-40D7-86A8-BA9161112E1C}" sibTransId="{791C0554-5953-4917-B0F1-9EE43C34E2D4}"/>
    <dgm:cxn modelId="{F345633E-DE13-4A01-8549-207F46978953}" type="presOf" srcId="{19A36E82-5610-468C-8FDA-15227797C513}" destId="{9919ED61-E095-4533-97CA-9750BBE39514}" srcOrd="0" destOrd="1" presId="urn:microsoft.com/office/officeart/2018/2/layout/IconVerticalSolidList"/>
    <dgm:cxn modelId="{826EFA3F-955C-4142-8E9E-0A8814551DA9}" type="presOf" srcId="{3195926E-F760-4D23-833C-11345F000C6C}" destId="{2CE0B251-AB69-490E-BC36-BDF96503FAD1}" srcOrd="0" destOrd="1" presId="urn:microsoft.com/office/officeart/2018/2/layout/IconVerticalSolidList"/>
    <dgm:cxn modelId="{A8E8BF5B-5550-4C91-969F-6B1778DA7D3D}" srcId="{89E33CA2-6646-4CE8-8A32-6D4247D95D47}" destId="{CAF97F52-9286-483E-8972-88428524B868}" srcOrd="2" destOrd="0" parTransId="{909631E0-0576-4D5C-BA4D-DBC508C6E8C6}" sibTransId="{414B49F4-9D60-4079-BB60-50E16525AA83}"/>
    <dgm:cxn modelId="{B014AD5E-7643-49F4-8B6E-960FB87AABC0}" type="presOf" srcId="{A5465D68-75F3-465A-BC76-4C7A4A6BE565}" destId="{DF6E4A68-1A52-409E-9F6B-40F1F8671A4C}" srcOrd="0" destOrd="0" presId="urn:microsoft.com/office/officeart/2018/2/layout/IconVerticalSolidList"/>
    <dgm:cxn modelId="{FC930945-479F-4677-9AF3-09A20CC44E52}" type="presOf" srcId="{C4851F48-6D43-41B9-A046-212FF69E94F2}" destId="{F52B14B8-5F47-485D-832B-1C1A38DD71E7}" srcOrd="0" destOrd="0" presId="urn:microsoft.com/office/officeart/2018/2/layout/IconVerticalSolidList"/>
    <dgm:cxn modelId="{E8315269-D24F-46BC-9AC1-4965B0DD1AB9}" srcId="{CAF97F52-9286-483E-8972-88428524B868}" destId="{262F5409-46F3-42D8-85D9-53D32F45C4C2}" srcOrd="1" destOrd="0" parTransId="{51C65ED9-87B0-45CA-B3BB-77A32374DA90}" sibTransId="{6CD45EEA-DA96-456F-A28E-729CFF79AFF1}"/>
    <dgm:cxn modelId="{FA2ECA69-A06C-430C-814B-D30AB1BE46C7}" srcId="{89E33CA2-6646-4CE8-8A32-6D4247D95D47}" destId="{C4851F48-6D43-41B9-A046-212FF69E94F2}" srcOrd="0" destOrd="0" parTransId="{C0426C2B-BDA3-4962-9CAF-8E0149DF9F97}" sibTransId="{2E6078AC-DFE5-4726-A015-210F6FB755B5}"/>
    <dgm:cxn modelId="{9AC3894E-938B-4492-B413-8248112B6328}" srcId="{67A4B975-80F6-4293-A9CF-42477CCA5DDA}" destId="{3195926E-F760-4D23-833C-11345F000C6C}" srcOrd="1" destOrd="0" parTransId="{BD3AD372-8A75-418F-AA57-3814C9D68FE1}" sibTransId="{45AEEE95-0554-4A98-AC66-4F78F74FF276}"/>
    <dgm:cxn modelId="{C58B1C54-5603-4415-9ABC-B80C61157506}" type="presOf" srcId="{CFD04280-A877-479F-B8D7-85DA071EC48E}" destId="{2CE0B251-AB69-490E-BC36-BDF96503FAD1}" srcOrd="0" destOrd="0" presId="urn:microsoft.com/office/officeart/2018/2/layout/IconVerticalSolidList"/>
    <dgm:cxn modelId="{87260256-A8DA-47A6-B759-37DE6FC2F23A}" type="presOf" srcId="{D7D7B18B-40D9-4FD4-AFC2-71C2FD812350}" destId="{9919ED61-E095-4533-97CA-9750BBE39514}" srcOrd="0" destOrd="0" presId="urn:microsoft.com/office/officeart/2018/2/layout/IconVerticalSolidList"/>
    <dgm:cxn modelId="{84AB7C82-84EC-4322-9A22-BCA873F64F41}" srcId="{67A4B975-80F6-4293-A9CF-42477CCA5DDA}" destId="{CFD04280-A877-479F-B8D7-85DA071EC48E}" srcOrd="0" destOrd="0" parTransId="{53C67F31-6099-48AC-9E96-59FABF69A227}" sibTransId="{D664B8EE-C847-43A2-92ED-1A11E987167D}"/>
    <dgm:cxn modelId="{B1BFAB88-8998-4DD7-9621-ED41883628CF}" type="presOf" srcId="{CAF97F52-9286-483E-8972-88428524B868}" destId="{BA44C555-7E8C-4527-8B95-F38B6567E7E1}" srcOrd="0" destOrd="0" presId="urn:microsoft.com/office/officeart/2018/2/layout/IconVerticalSolidList"/>
    <dgm:cxn modelId="{9F5AA089-70EA-4D62-860F-21B493ED4CBD}" type="presOf" srcId="{67A4B975-80F6-4293-A9CF-42477CCA5DDA}" destId="{D3D245AA-08BB-47F0-951C-56D56CE2451F}" srcOrd="0" destOrd="0" presId="urn:microsoft.com/office/officeart/2018/2/layout/IconVerticalSolidList"/>
    <dgm:cxn modelId="{DF0728AD-ABBE-4CCC-BBAE-B4FC9C52D857}" type="presOf" srcId="{262F5409-46F3-42D8-85D9-53D32F45C4C2}" destId="{DF6E4A68-1A52-409E-9F6B-40F1F8671A4C}" srcOrd="0" destOrd="1" presId="urn:microsoft.com/office/officeart/2018/2/layout/IconVerticalSolidList"/>
    <dgm:cxn modelId="{EDA72BC3-139F-40E1-8C35-479A60359B58}" srcId="{C4851F48-6D43-41B9-A046-212FF69E94F2}" destId="{D7D7B18B-40D9-4FD4-AFC2-71C2FD812350}" srcOrd="0" destOrd="0" parTransId="{A6935BD9-84A6-4538-AC5D-A3D300C4F619}" sibTransId="{B432744B-A7AD-4B91-A967-B02DF33E3DE0}"/>
    <dgm:cxn modelId="{AB5BE2D7-97E6-4B4C-B184-9B8AEA398A39}" type="presOf" srcId="{89E33CA2-6646-4CE8-8A32-6D4247D95D47}" destId="{78F7F730-A570-463A-8020-67FB14E4DE23}" srcOrd="0" destOrd="0" presId="urn:microsoft.com/office/officeart/2018/2/layout/IconVerticalSolidList"/>
    <dgm:cxn modelId="{21CA79EE-46B7-4037-A50D-A443103FB60C}" srcId="{CAF97F52-9286-483E-8972-88428524B868}" destId="{A5465D68-75F3-465A-BC76-4C7A4A6BE565}" srcOrd="0" destOrd="0" parTransId="{041B37B2-9B24-4E4F-BA12-F155B7640FCC}" sibTransId="{D25B4CD5-5B32-492D-855E-BA4303AE7DAA}"/>
    <dgm:cxn modelId="{ACAF56F0-923A-46D6-B81E-09C7F8B9A611}" type="presOf" srcId="{E6C8C930-70A9-45C0-B21D-2BDD4518A47D}" destId="{2CE0B251-AB69-490E-BC36-BDF96503FAD1}" srcOrd="0" destOrd="2" presId="urn:microsoft.com/office/officeart/2018/2/layout/IconVerticalSolidList"/>
    <dgm:cxn modelId="{69E75D0F-6060-45A4-8786-10384DAE58E1}" type="presParOf" srcId="{78F7F730-A570-463A-8020-67FB14E4DE23}" destId="{40DF70C2-7FAA-42D2-98CF-70E21697B8F0}" srcOrd="0" destOrd="0" presId="urn:microsoft.com/office/officeart/2018/2/layout/IconVerticalSolidList"/>
    <dgm:cxn modelId="{92166299-1C8E-4D2D-A6B5-2E6976A47574}" type="presParOf" srcId="{40DF70C2-7FAA-42D2-98CF-70E21697B8F0}" destId="{CB33FE1E-16D8-447F-A5EC-C41AA60AEB99}" srcOrd="0" destOrd="0" presId="urn:microsoft.com/office/officeart/2018/2/layout/IconVerticalSolidList"/>
    <dgm:cxn modelId="{216F8B69-4652-4883-8087-EAEABFD41E70}" type="presParOf" srcId="{40DF70C2-7FAA-42D2-98CF-70E21697B8F0}" destId="{BECFE68F-6C57-4C51-94A2-B7A6F4181925}" srcOrd="1" destOrd="0" presId="urn:microsoft.com/office/officeart/2018/2/layout/IconVerticalSolidList"/>
    <dgm:cxn modelId="{02E973CE-718C-46DC-BCD0-98CBD67E214A}" type="presParOf" srcId="{40DF70C2-7FAA-42D2-98CF-70E21697B8F0}" destId="{390FC788-A803-4630-8BCB-D59F35494638}" srcOrd="2" destOrd="0" presId="urn:microsoft.com/office/officeart/2018/2/layout/IconVerticalSolidList"/>
    <dgm:cxn modelId="{84289AEF-4AB0-4248-A39B-ACC37E253485}" type="presParOf" srcId="{40DF70C2-7FAA-42D2-98CF-70E21697B8F0}" destId="{F52B14B8-5F47-485D-832B-1C1A38DD71E7}" srcOrd="3" destOrd="0" presId="urn:microsoft.com/office/officeart/2018/2/layout/IconVerticalSolidList"/>
    <dgm:cxn modelId="{AF392FC6-51A5-4AB7-874C-8DAED280D2E9}" type="presParOf" srcId="{40DF70C2-7FAA-42D2-98CF-70E21697B8F0}" destId="{9919ED61-E095-4533-97CA-9750BBE39514}" srcOrd="4" destOrd="0" presId="urn:microsoft.com/office/officeart/2018/2/layout/IconVerticalSolidList"/>
    <dgm:cxn modelId="{04D5D931-3829-4E85-9191-4713A5D9F1FB}" type="presParOf" srcId="{78F7F730-A570-463A-8020-67FB14E4DE23}" destId="{DD945936-A86E-47F9-8170-6817E41E5ACB}" srcOrd="1" destOrd="0" presId="urn:microsoft.com/office/officeart/2018/2/layout/IconVerticalSolidList"/>
    <dgm:cxn modelId="{4E9A1F0B-902D-4E7C-9F30-93E1621D3A5B}" type="presParOf" srcId="{78F7F730-A570-463A-8020-67FB14E4DE23}" destId="{73FA32E4-CE4C-4645-9D0F-E8EA23A6FD96}" srcOrd="2" destOrd="0" presId="urn:microsoft.com/office/officeart/2018/2/layout/IconVerticalSolidList"/>
    <dgm:cxn modelId="{1AC3CAE3-F181-41CB-94FE-30BCA8CBC896}" type="presParOf" srcId="{73FA32E4-CE4C-4645-9D0F-E8EA23A6FD96}" destId="{461B8953-E490-4268-B933-A3674D30FD66}" srcOrd="0" destOrd="0" presId="urn:microsoft.com/office/officeart/2018/2/layout/IconVerticalSolidList"/>
    <dgm:cxn modelId="{548697D4-BABD-4883-B1CC-F65E61E04081}" type="presParOf" srcId="{73FA32E4-CE4C-4645-9D0F-E8EA23A6FD96}" destId="{C392C19C-C032-45AF-A0B6-CAA878F2D594}" srcOrd="1" destOrd="0" presId="urn:microsoft.com/office/officeart/2018/2/layout/IconVerticalSolidList"/>
    <dgm:cxn modelId="{3882329C-5666-4489-A5B4-BAC79296F88B}" type="presParOf" srcId="{73FA32E4-CE4C-4645-9D0F-E8EA23A6FD96}" destId="{55DFDE28-5898-4C04-9DD3-F3F57B201DA2}" srcOrd="2" destOrd="0" presId="urn:microsoft.com/office/officeart/2018/2/layout/IconVerticalSolidList"/>
    <dgm:cxn modelId="{D6897C95-B181-468C-B6D7-136A89606873}" type="presParOf" srcId="{73FA32E4-CE4C-4645-9D0F-E8EA23A6FD96}" destId="{D3D245AA-08BB-47F0-951C-56D56CE2451F}" srcOrd="3" destOrd="0" presId="urn:microsoft.com/office/officeart/2018/2/layout/IconVerticalSolidList"/>
    <dgm:cxn modelId="{4F95E976-F716-43F0-8969-B972C5970A68}" type="presParOf" srcId="{73FA32E4-CE4C-4645-9D0F-E8EA23A6FD96}" destId="{2CE0B251-AB69-490E-BC36-BDF96503FAD1}" srcOrd="4" destOrd="0" presId="urn:microsoft.com/office/officeart/2018/2/layout/IconVerticalSolidList"/>
    <dgm:cxn modelId="{D7D5212E-7237-4147-9DB8-55E5B0C12975}" type="presParOf" srcId="{78F7F730-A570-463A-8020-67FB14E4DE23}" destId="{C03A4F5D-1577-4834-80A7-2A6C1E456344}" srcOrd="3" destOrd="0" presId="urn:microsoft.com/office/officeart/2018/2/layout/IconVerticalSolidList"/>
    <dgm:cxn modelId="{D08B56C3-6739-41C4-A588-A4A41CDCD7B1}" type="presParOf" srcId="{78F7F730-A570-463A-8020-67FB14E4DE23}" destId="{B56531C8-FFFF-4E83-A6DF-9E9600E30154}" srcOrd="4" destOrd="0" presId="urn:microsoft.com/office/officeart/2018/2/layout/IconVerticalSolidList"/>
    <dgm:cxn modelId="{D622A684-C855-4749-B256-65A6E2067D95}" type="presParOf" srcId="{B56531C8-FFFF-4E83-A6DF-9E9600E30154}" destId="{9DDA754B-7CE4-435E-89AC-4E71B1294352}" srcOrd="0" destOrd="0" presId="urn:microsoft.com/office/officeart/2018/2/layout/IconVerticalSolidList"/>
    <dgm:cxn modelId="{9BAA2FB4-BFC0-4FC4-99D1-86A3C942E8F8}" type="presParOf" srcId="{B56531C8-FFFF-4E83-A6DF-9E9600E30154}" destId="{A95E75AD-361A-42E7-A855-5D9E5F6C7683}" srcOrd="1" destOrd="0" presId="urn:microsoft.com/office/officeart/2018/2/layout/IconVerticalSolidList"/>
    <dgm:cxn modelId="{EFDB8CBD-B98E-4F65-915E-CF3C16C94463}" type="presParOf" srcId="{B56531C8-FFFF-4E83-A6DF-9E9600E30154}" destId="{F31C77DF-C3B5-4FFA-A5D4-B68E4512DA4B}" srcOrd="2" destOrd="0" presId="urn:microsoft.com/office/officeart/2018/2/layout/IconVerticalSolidList"/>
    <dgm:cxn modelId="{8D5DDF21-0C52-40CD-9CAA-2838F6DEABA6}" type="presParOf" srcId="{B56531C8-FFFF-4E83-A6DF-9E9600E30154}" destId="{BA44C555-7E8C-4527-8B95-F38B6567E7E1}" srcOrd="3" destOrd="0" presId="urn:microsoft.com/office/officeart/2018/2/layout/IconVerticalSolidList"/>
    <dgm:cxn modelId="{BC2A6AF5-323C-4673-8EDC-35D5183D8977}" type="presParOf" srcId="{B56531C8-FFFF-4E83-A6DF-9E9600E30154}" destId="{DF6E4A68-1A52-409E-9F6B-40F1F8671A4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3FE1E-16D8-447F-A5EC-C41AA60AEB99}">
      <dsp:nvSpPr>
        <dsp:cNvPr id="0" name=""/>
        <dsp:cNvSpPr/>
      </dsp:nvSpPr>
      <dsp:spPr>
        <a:xfrm>
          <a:off x="-192794" y="38689"/>
          <a:ext cx="9456681" cy="18184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FE68F-6C57-4C51-94A2-B7A6F4181925}">
      <dsp:nvSpPr>
        <dsp:cNvPr id="0" name=""/>
        <dsp:cNvSpPr/>
      </dsp:nvSpPr>
      <dsp:spPr>
        <a:xfrm>
          <a:off x="262067" y="419279"/>
          <a:ext cx="1000164" cy="1000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B14B8-5F47-485D-832B-1C1A38DD71E7}">
      <dsp:nvSpPr>
        <dsp:cNvPr id="0" name=""/>
        <dsp:cNvSpPr/>
      </dsp:nvSpPr>
      <dsp:spPr>
        <a:xfrm>
          <a:off x="1812321" y="10120"/>
          <a:ext cx="4255506" cy="181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56" tIns="192456" rIns="192456" bIns="192456" numCol="1" spcCol="1270" anchor="ctr" anchorCtr="0">
          <a:noAutofit/>
        </a:bodyPr>
        <a:lstStyle/>
        <a:p>
          <a:pPr marL="0" lvl="0" indent="0" algn="l" defTabSz="1111250">
            <a:lnSpc>
              <a:spcPct val="100000"/>
            </a:lnSpc>
            <a:spcBef>
              <a:spcPct val="0"/>
            </a:spcBef>
            <a:spcAft>
              <a:spcPct val="35000"/>
            </a:spcAft>
            <a:buNone/>
          </a:pPr>
          <a:r>
            <a:rPr lang="en-US" sz="2500" b="1" kern="1200" dirty="0"/>
            <a:t>Executive or Administrative Assistants</a:t>
          </a:r>
          <a:endParaRPr lang="en-US" sz="2500" kern="1200" dirty="0"/>
        </a:p>
      </dsp:txBody>
      <dsp:txXfrm>
        <a:off x="1812321" y="10120"/>
        <a:ext cx="4255506" cy="1818480"/>
      </dsp:txXfrm>
    </dsp:sp>
    <dsp:sp modelId="{9919ED61-E095-4533-97CA-9750BBE39514}">
      <dsp:nvSpPr>
        <dsp:cNvPr id="0" name=""/>
        <dsp:cNvSpPr/>
      </dsp:nvSpPr>
      <dsp:spPr>
        <a:xfrm>
          <a:off x="4728357" y="592"/>
          <a:ext cx="4257031" cy="181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56" tIns="192456" rIns="192456" bIns="192456" numCol="1" spcCol="1270" anchor="ctr" anchorCtr="0">
          <a:noAutofit/>
        </a:bodyPr>
        <a:lstStyle/>
        <a:p>
          <a:pPr marL="0" lvl="0" indent="0" algn="l" defTabSz="711200">
            <a:lnSpc>
              <a:spcPct val="100000"/>
            </a:lnSpc>
            <a:spcBef>
              <a:spcPct val="0"/>
            </a:spcBef>
            <a:spcAft>
              <a:spcPct val="35000"/>
            </a:spcAft>
            <a:buNone/>
          </a:pPr>
          <a:r>
            <a:rPr lang="en-US" sz="1600" kern="1200" dirty="0"/>
            <a:t>Assistants to senior executives</a:t>
          </a:r>
        </a:p>
        <a:p>
          <a:pPr marL="0" lvl="0" indent="0" algn="l" defTabSz="711200">
            <a:lnSpc>
              <a:spcPct val="100000"/>
            </a:lnSpc>
            <a:spcBef>
              <a:spcPct val="0"/>
            </a:spcBef>
            <a:spcAft>
              <a:spcPct val="35000"/>
            </a:spcAft>
            <a:buNone/>
          </a:pPr>
          <a:r>
            <a:rPr lang="en-US" sz="1600" kern="1200" dirty="0"/>
            <a:t>Exempt where they work without specific instructions or prescribed procedures, and have been delegated authority regarding matters of significance</a:t>
          </a:r>
        </a:p>
      </dsp:txBody>
      <dsp:txXfrm>
        <a:off x="4728357" y="592"/>
        <a:ext cx="4257031" cy="1818480"/>
      </dsp:txXfrm>
    </dsp:sp>
    <dsp:sp modelId="{461B8953-E490-4268-B933-A3674D30FD66}">
      <dsp:nvSpPr>
        <dsp:cNvPr id="0" name=""/>
        <dsp:cNvSpPr/>
      </dsp:nvSpPr>
      <dsp:spPr>
        <a:xfrm>
          <a:off x="-288023" y="2283222"/>
          <a:ext cx="9456681" cy="18184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92C19C-C032-45AF-A0B6-CAA878F2D594}">
      <dsp:nvSpPr>
        <dsp:cNvPr id="0" name=""/>
        <dsp:cNvSpPr/>
      </dsp:nvSpPr>
      <dsp:spPr>
        <a:xfrm>
          <a:off x="262067" y="2692380"/>
          <a:ext cx="1000164" cy="1000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245AA-08BB-47F0-951C-56D56CE2451F}">
      <dsp:nvSpPr>
        <dsp:cNvPr id="0" name=""/>
        <dsp:cNvSpPr/>
      </dsp:nvSpPr>
      <dsp:spPr>
        <a:xfrm>
          <a:off x="1812321" y="2283222"/>
          <a:ext cx="4255506" cy="181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56" tIns="192456" rIns="192456" bIns="192456" numCol="1" spcCol="1270" anchor="ctr" anchorCtr="0">
          <a:noAutofit/>
        </a:bodyPr>
        <a:lstStyle/>
        <a:p>
          <a:pPr marL="0" lvl="0" indent="0" algn="l" defTabSz="1111250">
            <a:lnSpc>
              <a:spcPct val="100000"/>
            </a:lnSpc>
            <a:spcBef>
              <a:spcPct val="0"/>
            </a:spcBef>
            <a:spcAft>
              <a:spcPct val="35000"/>
            </a:spcAft>
            <a:buNone/>
          </a:pPr>
          <a:r>
            <a:rPr lang="en-US" sz="2500" b="1" kern="1200" dirty="0"/>
            <a:t>Human Resource Managers</a:t>
          </a:r>
          <a:endParaRPr lang="en-US" sz="2500" kern="1200" dirty="0"/>
        </a:p>
      </dsp:txBody>
      <dsp:txXfrm>
        <a:off x="1812321" y="2283222"/>
        <a:ext cx="4255506" cy="1818480"/>
      </dsp:txXfrm>
    </dsp:sp>
    <dsp:sp modelId="{2CE0B251-AB69-490E-BC36-BDF96503FAD1}">
      <dsp:nvSpPr>
        <dsp:cNvPr id="0" name=""/>
        <dsp:cNvSpPr/>
      </dsp:nvSpPr>
      <dsp:spPr>
        <a:xfrm>
          <a:off x="4820237" y="2292750"/>
          <a:ext cx="3953614" cy="181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56" tIns="192456" rIns="192456" bIns="192456" numCol="1" spcCol="1270" anchor="ctr" anchorCtr="0">
          <a:noAutofit/>
        </a:bodyPr>
        <a:lstStyle/>
        <a:p>
          <a:pPr marL="0" lvl="0" indent="0" algn="l" defTabSz="800100">
            <a:lnSpc>
              <a:spcPct val="100000"/>
            </a:lnSpc>
            <a:spcBef>
              <a:spcPct val="0"/>
            </a:spcBef>
            <a:spcAft>
              <a:spcPct val="35000"/>
            </a:spcAft>
            <a:buNone/>
          </a:pPr>
          <a:r>
            <a:rPr lang="en-US" sz="1800" kern="1200" dirty="0"/>
            <a:t>Formulate, interpret or implement employment policies</a:t>
          </a:r>
        </a:p>
        <a:p>
          <a:pPr marL="0" lvl="0" indent="0" algn="l" defTabSz="800100">
            <a:lnSpc>
              <a:spcPct val="100000"/>
            </a:lnSpc>
            <a:spcBef>
              <a:spcPct val="0"/>
            </a:spcBef>
            <a:spcAft>
              <a:spcPct val="35000"/>
            </a:spcAft>
            <a:buNone/>
          </a:pPr>
          <a:r>
            <a:rPr lang="en-US" sz="1800" kern="1200" dirty="0"/>
            <a:t>Management Consultants</a:t>
          </a:r>
        </a:p>
        <a:p>
          <a:pPr marL="0" lvl="0" indent="0" algn="l" defTabSz="800100">
            <a:lnSpc>
              <a:spcPct val="100000"/>
            </a:lnSpc>
            <a:spcBef>
              <a:spcPct val="0"/>
            </a:spcBef>
            <a:spcAft>
              <a:spcPct val="35000"/>
            </a:spcAft>
            <a:buNone/>
          </a:pPr>
          <a:r>
            <a:rPr lang="en-US" sz="1800" kern="1200" dirty="0"/>
            <a:t>Propose changes in organization</a:t>
          </a:r>
        </a:p>
      </dsp:txBody>
      <dsp:txXfrm>
        <a:off x="4820237" y="2292750"/>
        <a:ext cx="3953614" cy="1818480"/>
      </dsp:txXfrm>
    </dsp:sp>
    <dsp:sp modelId="{9DDA754B-7CE4-435E-89AC-4E71B1294352}">
      <dsp:nvSpPr>
        <dsp:cNvPr id="0" name=""/>
        <dsp:cNvSpPr/>
      </dsp:nvSpPr>
      <dsp:spPr>
        <a:xfrm>
          <a:off x="-288023" y="4556323"/>
          <a:ext cx="9456681" cy="18184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E75AD-361A-42E7-A855-5D9E5F6C7683}">
      <dsp:nvSpPr>
        <dsp:cNvPr id="0" name=""/>
        <dsp:cNvSpPr/>
      </dsp:nvSpPr>
      <dsp:spPr>
        <a:xfrm>
          <a:off x="262067" y="4965481"/>
          <a:ext cx="1000164" cy="10001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4C555-7E8C-4527-8B95-F38B6567E7E1}">
      <dsp:nvSpPr>
        <dsp:cNvPr id="0" name=""/>
        <dsp:cNvSpPr/>
      </dsp:nvSpPr>
      <dsp:spPr>
        <a:xfrm>
          <a:off x="1812321" y="4556323"/>
          <a:ext cx="4255506" cy="181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56" tIns="192456" rIns="192456" bIns="192456" numCol="1" spcCol="1270" anchor="ctr" anchorCtr="0">
          <a:noAutofit/>
        </a:bodyPr>
        <a:lstStyle/>
        <a:p>
          <a:pPr marL="0" lvl="0" indent="0" algn="l" defTabSz="1111250">
            <a:lnSpc>
              <a:spcPct val="100000"/>
            </a:lnSpc>
            <a:spcBef>
              <a:spcPct val="0"/>
            </a:spcBef>
            <a:spcAft>
              <a:spcPct val="35000"/>
            </a:spcAft>
            <a:buNone/>
          </a:pPr>
          <a:r>
            <a:rPr lang="en-US" sz="2500" b="1" kern="1200" dirty="0"/>
            <a:t>Purchasing Agents</a:t>
          </a:r>
          <a:endParaRPr lang="en-US" sz="2500" kern="1200" dirty="0"/>
        </a:p>
      </dsp:txBody>
      <dsp:txXfrm>
        <a:off x="1812321" y="4556323"/>
        <a:ext cx="4255506" cy="1818480"/>
      </dsp:txXfrm>
    </dsp:sp>
    <dsp:sp modelId="{DF6E4A68-1A52-409E-9F6B-40F1F8671A4C}">
      <dsp:nvSpPr>
        <dsp:cNvPr id="0" name=""/>
        <dsp:cNvSpPr/>
      </dsp:nvSpPr>
      <dsp:spPr>
        <a:xfrm>
          <a:off x="4950221" y="4566444"/>
          <a:ext cx="4223493" cy="181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56" tIns="192456" rIns="192456" bIns="192456" numCol="1" spcCol="1270" anchor="ctr" anchorCtr="0">
          <a:noAutofit/>
        </a:bodyPr>
        <a:lstStyle/>
        <a:p>
          <a:pPr marL="0" lvl="0" indent="0" algn="l" defTabSz="711200">
            <a:lnSpc>
              <a:spcPct val="100000"/>
            </a:lnSpc>
            <a:spcBef>
              <a:spcPct val="0"/>
            </a:spcBef>
            <a:spcAft>
              <a:spcPct val="35000"/>
            </a:spcAft>
            <a:buNone/>
          </a:pPr>
          <a:r>
            <a:rPr lang="en-US" sz="1600" kern="1200" dirty="0"/>
            <a:t>Authority to bind city on significant purchases</a:t>
          </a:r>
        </a:p>
        <a:p>
          <a:pPr marL="0" lvl="0" indent="0" algn="l" defTabSz="711200">
            <a:lnSpc>
              <a:spcPct val="100000"/>
            </a:lnSpc>
            <a:spcBef>
              <a:spcPct val="0"/>
            </a:spcBef>
            <a:spcAft>
              <a:spcPct val="35000"/>
            </a:spcAft>
            <a:buNone/>
          </a:pPr>
          <a:r>
            <a:rPr lang="en-US" sz="1600" kern="1200" dirty="0"/>
            <a:t>True, even if they must consult with top management officials when making purchase commitment for raw material in excess of contemplated plant needs</a:t>
          </a:r>
        </a:p>
      </dsp:txBody>
      <dsp:txXfrm>
        <a:off x="4950221" y="4566444"/>
        <a:ext cx="4223493" cy="18184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48F2A7-B882-4B90-967A-B0C0B9F45269}" type="datetimeFigureOut">
              <a:rPr lang="en-US" smtClean="0"/>
              <a:t>5/7/2024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4B5DE3-666A-456D-8517-C38FAEC02074}" type="slidenum">
              <a:rPr lang="en-US" smtClean="0"/>
              <a:t>‹#›</a:t>
            </a:fld>
            <a:endParaRPr lang="en-US" dirty="0"/>
          </a:p>
        </p:txBody>
      </p:sp>
    </p:spTree>
    <p:extLst>
      <p:ext uri="{BB962C8B-B14F-4D97-AF65-F5344CB8AC3E}">
        <p14:creationId xmlns:p14="http://schemas.microsoft.com/office/powerpoint/2010/main" val="284761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1</a:t>
            </a:fld>
            <a:endParaRPr lang="en-US" dirty="0"/>
          </a:p>
        </p:txBody>
      </p:sp>
    </p:spTree>
    <p:extLst>
      <p:ext uri="{BB962C8B-B14F-4D97-AF65-F5344CB8AC3E}">
        <p14:creationId xmlns:p14="http://schemas.microsoft.com/office/powerpoint/2010/main" val="260290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10</a:t>
            </a:fld>
            <a:endParaRPr lang="en-US" dirty="0"/>
          </a:p>
        </p:txBody>
      </p:sp>
      <p:sp>
        <p:nvSpPr>
          <p:cNvPr id="5" name="Footer Placeholder 4">
            <a:extLst>
              <a:ext uri="{FF2B5EF4-FFF2-40B4-BE49-F238E27FC236}">
                <a16:creationId xmlns:a16="http://schemas.microsoft.com/office/drawing/2014/main" id="{A4C6D9EB-F854-4E1F-A625-229CEB33F93A}"/>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122514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11</a:t>
            </a:fld>
            <a:endParaRPr lang="en-US" dirty="0"/>
          </a:p>
        </p:txBody>
      </p:sp>
      <p:sp>
        <p:nvSpPr>
          <p:cNvPr id="5" name="Footer Placeholder 4">
            <a:extLst>
              <a:ext uri="{FF2B5EF4-FFF2-40B4-BE49-F238E27FC236}">
                <a16:creationId xmlns:a16="http://schemas.microsoft.com/office/drawing/2014/main" id="{0FCAA901-16C9-439B-A1DD-DA9437DB72B9}"/>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1913944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12</a:t>
            </a:fld>
            <a:endParaRPr lang="en-US" dirty="0"/>
          </a:p>
        </p:txBody>
      </p:sp>
      <p:sp>
        <p:nvSpPr>
          <p:cNvPr id="5" name="Footer Placeholder 4">
            <a:extLst>
              <a:ext uri="{FF2B5EF4-FFF2-40B4-BE49-F238E27FC236}">
                <a16:creationId xmlns:a16="http://schemas.microsoft.com/office/drawing/2014/main" id="{9C5C22E7-605F-48D2-9C99-7FA15D022977}"/>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18513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13</a:t>
            </a:fld>
            <a:endParaRPr lang="en-US" dirty="0"/>
          </a:p>
        </p:txBody>
      </p:sp>
      <p:sp>
        <p:nvSpPr>
          <p:cNvPr id="5" name="Footer Placeholder 4">
            <a:extLst>
              <a:ext uri="{FF2B5EF4-FFF2-40B4-BE49-F238E27FC236}">
                <a16:creationId xmlns:a16="http://schemas.microsoft.com/office/drawing/2014/main" id="{26569DD6-5603-46A1-9601-DA450684938A}"/>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196618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FC040-C8E2-42EA-A243-F73F52EA6F5F}" type="slidenum">
              <a:rPr lang="en-US" smtClean="0"/>
              <a:t>14</a:t>
            </a:fld>
            <a:endParaRPr lang="en-US" dirty="0"/>
          </a:p>
        </p:txBody>
      </p:sp>
      <p:sp>
        <p:nvSpPr>
          <p:cNvPr id="5" name="Footer Placeholder 4">
            <a:extLst>
              <a:ext uri="{FF2B5EF4-FFF2-40B4-BE49-F238E27FC236}">
                <a16:creationId xmlns:a16="http://schemas.microsoft.com/office/drawing/2014/main" id="{6A3531D8-9D12-42AC-85DB-83DF7D5E7BA6}"/>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56327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D17FDE4-77FD-48A5-997B-5C6E40FC4F8A}" type="slidenum">
              <a:rPr lang="en-US">
                <a:solidFill>
                  <a:prstClr val="black"/>
                </a:solidFill>
                <a:latin typeface="Calibri" panose="020F0502020204030204"/>
              </a:rPr>
              <a:pPr defTabSz="465887">
                <a:defRPr/>
              </a:pPr>
              <a:t>15</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758970B4-39C9-444A-8BA2-650FA0D1C1DC}"/>
              </a:ext>
            </a:extLst>
          </p:cNvPr>
          <p:cNvSpPr>
            <a:spLocks noGrp="1"/>
          </p:cNvSpPr>
          <p:nvPr>
            <p:ph type="ftr" sz="quarter" idx="11"/>
          </p:nvPr>
        </p:nvSpPr>
        <p:spPr/>
        <p:txBody>
          <a:bodyPr/>
          <a:lstStyle/>
          <a:p>
            <a:pPr defTabSz="931774">
              <a:defRPr/>
            </a:pPr>
            <a:r>
              <a:rPr lang="en-US" dirty="0">
                <a:solidFill>
                  <a:prstClr val="black"/>
                </a:solidFill>
                <a:latin typeface="Calibri" panose="020F0502020204030204"/>
              </a:rPr>
              <a:t>TMHRA 2018</a:t>
            </a:r>
          </a:p>
        </p:txBody>
      </p:sp>
    </p:spTree>
    <p:extLst>
      <p:ext uri="{BB962C8B-B14F-4D97-AF65-F5344CB8AC3E}">
        <p14:creationId xmlns:p14="http://schemas.microsoft.com/office/powerpoint/2010/main" val="378939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FC040-C8E2-42EA-A243-F73F52EA6F5F}" type="slidenum">
              <a:rPr lang="en-US" smtClean="0"/>
              <a:t>16</a:t>
            </a:fld>
            <a:endParaRPr lang="en-US" dirty="0"/>
          </a:p>
        </p:txBody>
      </p:sp>
      <p:sp>
        <p:nvSpPr>
          <p:cNvPr id="5" name="Footer Placeholder 4">
            <a:extLst>
              <a:ext uri="{FF2B5EF4-FFF2-40B4-BE49-F238E27FC236}">
                <a16:creationId xmlns:a16="http://schemas.microsoft.com/office/drawing/2014/main" id="{A2FF43B1-2A57-40EB-9C66-40A1D558BDB8}"/>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380514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17</a:t>
            </a:fld>
            <a:endParaRPr lang="en-US" dirty="0"/>
          </a:p>
        </p:txBody>
      </p:sp>
      <p:sp>
        <p:nvSpPr>
          <p:cNvPr id="5" name="Footer Placeholder 4">
            <a:extLst>
              <a:ext uri="{FF2B5EF4-FFF2-40B4-BE49-F238E27FC236}">
                <a16:creationId xmlns:a16="http://schemas.microsoft.com/office/drawing/2014/main" id="{3B38C7F2-FC0B-4DC0-9B88-A8230EA92B13}"/>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275733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18</a:t>
            </a:fld>
            <a:endParaRPr lang="en-US" dirty="0"/>
          </a:p>
        </p:txBody>
      </p:sp>
      <p:sp>
        <p:nvSpPr>
          <p:cNvPr id="5" name="Footer Placeholder 4">
            <a:extLst>
              <a:ext uri="{FF2B5EF4-FFF2-40B4-BE49-F238E27FC236}">
                <a16:creationId xmlns:a16="http://schemas.microsoft.com/office/drawing/2014/main" id="{47353875-88C0-4D7C-908A-5F7904EB74E5}"/>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3549849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19</a:t>
            </a:fld>
            <a:endParaRPr lang="en-US" dirty="0"/>
          </a:p>
        </p:txBody>
      </p:sp>
    </p:spTree>
    <p:extLst>
      <p:ext uri="{BB962C8B-B14F-4D97-AF65-F5344CB8AC3E}">
        <p14:creationId xmlns:p14="http://schemas.microsoft.com/office/powerpoint/2010/main" val="245703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2</a:t>
            </a:fld>
            <a:endParaRPr lang="en-US" dirty="0"/>
          </a:p>
        </p:txBody>
      </p:sp>
    </p:spTree>
    <p:extLst>
      <p:ext uri="{BB962C8B-B14F-4D97-AF65-F5344CB8AC3E}">
        <p14:creationId xmlns:p14="http://schemas.microsoft.com/office/powerpoint/2010/main" val="2750613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20</a:t>
            </a:fld>
            <a:endParaRPr lang="en-US" dirty="0"/>
          </a:p>
        </p:txBody>
      </p:sp>
    </p:spTree>
    <p:extLst>
      <p:ext uri="{BB962C8B-B14F-4D97-AF65-F5344CB8AC3E}">
        <p14:creationId xmlns:p14="http://schemas.microsoft.com/office/powerpoint/2010/main" val="247918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21</a:t>
            </a:fld>
            <a:endParaRPr lang="en-US" dirty="0"/>
          </a:p>
        </p:txBody>
      </p:sp>
    </p:spTree>
    <p:extLst>
      <p:ext uri="{BB962C8B-B14F-4D97-AF65-F5344CB8AC3E}">
        <p14:creationId xmlns:p14="http://schemas.microsoft.com/office/powerpoint/2010/main" val="275671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22</a:t>
            </a:fld>
            <a:endParaRPr lang="en-US" dirty="0"/>
          </a:p>
        </p:txBody>
      </p:sp>
    </p:spTree>
    <p:extLst>
      <p:ext uri="{BB962C8B-B14F-4D97-AF65-F5344CB8AC3E}">
        <p14:creationId xmlns:p14="http://schemas.microsoft.com/office/powerpoint/2010/main" val="272873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23</a:t>
            </a:fld>
            <a:endParaRPr lang="en-US" dirty="0"/>
          </a:p>
        </p:txBody>
      </p:sp>
    </p:spTree>
    <p:extLst>
      <p:ext uri="{BB962C8B-B14F-4D97-AF65-F5344CB8AC3E}">
        <p14:creationId xmlns:p14="http://schemas.microsoft.com/office/powerpoint/2010/main" val="1075937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24</a:t>
            </a:fld>
            <a:endParaRPr lang="en-US" dirty="0"/>
          </a:p>
        </p:txBody>
      </p:sp>
    </p:spTree>
    <p:extLst>
      <p:ext uri="{BB962C8B-B14F-4D97-AF65-F5344CB8AC3E}">
        <p14:creationId xmlns:p14="http://schemas.microsoft.com/office/powerpoint/2010/main" val="312042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25</a:t>
            </a:fld>
            <a:endParaRPr lang="en-US" dirty="0"/>
          </a:p>
        </p:txBody>
      </p:sp>
    </p:spTree>
    <p:extLst>
      <p:ext uri="{BB962C8B-B14F-4D97-AF65-F5344CB8AC3E}">
        <p14:creationId xmlns:p14="http://schemas.microsoft.com/office/powerpoint/2010/main" val="3496027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26</a:t>
            </a:fld>
            <a:endParaRPr lang="en-US" dirty="0"/>
          </a:p>
        </p:txBody>
      </p:sp>
    </p:spTree>
    <p:extLst>
      <p:ext uri="{BB962C8B-B14F-4D97-AF65-F5344CB8AC3E}">
        <p14:creationId xmlns:p14="http://schemas.microsoft.com/office/powerpoint/2010/main" val="2501688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7B473-67AE-4F02-A313-136A92E8A982}" type="slidenum">
              <a:rPr lang="en-US" smtClean="0"/>
              <a:t>27</a:t>
            </a:fld>
            <a:endParaRPr lang="en-US" dirty="0"/>
          </a:p>
        </p:txBody>
      </p:sp>
    </p:spTree>
    <p:extLst>
      <p:ext uri="{BB962C8B-B14F-4D97-AF65-F5344CB8AC3E}">
        <p14:creationId xmlns:p14="http://schemas.microsoft.com/office/powerpoint/2010/main" val="1345061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28</a:t>
            </a:fld>
            <a:endParaRPr lang="en-US" dirty="0"/>
          </a:p>
        </p:txBody>
      </p:sp>
    </p:spTree>
    <p:extLst>
      <p:ext uri="{BB962C8B-B14F-4D97-AF65-F5344CB8AC3E}">
        <p14:creationId xmlns:p14="http://schemas.microsoft.com/office/powerpoint/2010/main" val="1084593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29</a:t>
            </a:fld>
            <a:endParaRPr lang="en-US" dirty="0"/>
          </a:p>
        </p:txBody>
      </p:sp>
    </p:spTree>
    <p:extLst>
      <p:ext uri="{BB962C8B-B14F-4D97-AF65-F5344CB8AC3E}">
        <p14:creationId xmlns:p14="http://schemas.microsoft.com/office/powerpoint/2010/main" val="229580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3</a:t>
            </a:fld>
            <a:endParaRPr lang="en-US" dirty="0"/>
          </a:p>
        </p:txBody>
      </p:sp>
    </p:spTree>
    <p:extLst>
      <p:ext uri="{BB962C8B-B14F-4D97-AF65-F5344CB8AC3E}">
        <p14:creationId xmlns:p14="http://schemas.microsoft.com/office/powerpoint/2010/main" val="421633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FC040-C8E2-42EA-A243-F73F52EA6F5F}" type="slidenum">
              <a:rPr lang="en-US" smtClean="0"/>
              <a:t>30</a:t>
            </a:fld>
            <a:endParaRPr lang="en-US" dirty="0"/>
          </a:p>
        </p:txBody>
      </p:sp>
      <p:sp>
        <p:nvSpPr>
          <p:cNvPr id="5" name="Footer Placeholder 4">
            <a:extLst>
              <a:ext uri="{FF2B5EF4-FFF2-40B4-BE49-F238E27FC236}">
                <a16:creationId xmlns:a16="http://schemas.microsoft.com/office/drawing/2014/main" id="{4168BF0A-87B6-4AD1-9288-9376028D988D}"/>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1878411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31</a:t>
            </a:fld>
            <a:endParaRPr lang="en-US" dirty="0"/>
          </a:p>
        </p:txBody>
      </p:sp>
      <p:sp>
        <p:nvSpPr>
          <p:cNvPr id="5" name="Footer Placeholder 4">
            <a:extLst>
              <a:ext uri="{FF2B5EF4-FFF2-40B4-BE49-F238E27FC236}">
                <a16:creationId xmlns:a16="http://schemas.microsoft.com/office/drawing/2014/main" id="{70BE23EA-F77E-4E8B-9449-7291344EDD52}"/>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626169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32</a:t>
            </a:fld>
            <a:endParaRPr lang="en-US" dirty="0"/>
          </a:p>
        </p:txBody>
      </p:sp>
    </p:spTree>
    <p:extLst>
      <p:ext uri="{BB962C8B-B14F-4D97-AF65-F5344CB8AC3E}">
        <p14:creationId xmlns:p14="http://schemas.microsoft.com/office/powerpoint/2010/main" val="552405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33</a:t>
            </a:fld>
            <a:endParaRPr lang="en-US" dirty="0"/>
          </a:p>
        </p:txBody>
      </p:sp>
    </p:spTree>
    <p:extLst>
      <p:ext uri="{BB962C8B-B14F-4D97-AF65-F5344CB8AC3E}">
        <p14:creationId xmlns:p14="http://schemas.microsoft.com/office/powerpoint/2010/main" val="261327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34</a:t>
            </a:fld>
            <a:endParaRPr lang="en-US" dirty="0"/>
          </a:p>
        </p:txBody>
      </p:sp>
    </p:spTree>
    <p:extLst>
      <p:ext uri="{BB962C8B-B14F-4D97-AF65-F5344CB8AC3E}">
        <p14:creationId xmlns:p14="http://schemas.microsoft.com/office/powerpoint/2010/main" val="2125811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35</a:t>
            </a:fld>
            <a:endParaRPr lang="en-US" dirty="0"/>
          </a:p>
        </p:txBody>
      </p:sp>
    </p:spTree>
    <p:extLst>
      <p:ext uri="{BB962C8B-B14F-4D97-AF65-F5344CB8AC3E}">
        <p14:creationId xmlns:p14="http://schemas.microsoft.com/office/powerpoint/2010/main" val="3640558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36</a:t>
            </a:fld>
            <a:endParaRPr lang="en-US" dirty="0"/>
          </a:p>
        </p:txBody>
      </p:sp>
    </p:spTree>
    <p:extLst>
      <p:ext uri="{BB962C8B-B14F-4D97-AF65-F5344CB8AC3E}">
        <p14:creationId xmlns:p14="http://schemas.microsoft.com/office/powerpoint/2010/main" val="263018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37</a:t>
            </a:fld>
            <a:endParaRPr lang="en-US" dirty="0"/>
          </a:p>
        </p:txBody>
      </p:sp>
    </p:spTree>
    <p:extLst>
      <p:ext uri="{BB962C8B-B14F-4D97-AF65-F5344CB8AC3E}">
        <p14:creationId xmlns:p14="http://schemas.microsoft.com/office/powerpoint/2010/main" val="3337453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38</a:t>
            </a:fld>
            <a:endParaRPr lang="en-US" dirty="0"/>
          </a:p>
        </p:txBody>
      </p:sp>
    </p:spTree>
    <p:extLst>
      <p:ext uri="{BB962C8B-B14F-4D97-AF65-F5344CB8AC3E}">
        <p14:creationId xmlns:p14="http://schemas.microsoft.com/office/powerpoint/2010/main" val="2464703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39</a:t>
            </a:fld>
            <a:endParaRPr lang="en-US" dirty="0"/>
          </a:p>
        </p:txBody>
      </p:sp>
    </p:spTree>
    <p:extLst>
      <p:ext uri="{BB962C8B-B14F-4D97-AF65-F5344CB8AC3E}">
        <p14:creationId xmlns:p14="http://schemas.microsoft.com/office/powerpoint/2010/main" val="137981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4</a:t>
            </a:fld>
            <a:endParaRPr lang="en-US" dirty="0"/>
          </a:p>
        </p:txBody>
      </p:sp>
    </p:spTree>
    <p:extLst>
      <p:ext uri="{BB962C8B-B14F-4D97-AF65-F5344CB8AC3E}">
        <p14:creationId xmlns:p14="http://schemas.microsoft.com/office/powerpoint/2010/main" val="3129756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40</a:t>
            </a:fld>
            <a:endParaRPr lang="en-US" dirty="0"/>
          </a:p>
        </p:txBody>
      </p:sp>
    </p:spTree>
    <p:extLst>
      <p:ext uri="{BB962C8B-B14F-4D97-AF65-F5344CB8AC3E}">
        <p14:creationId xmlns:p14="http://schemas.microsoft.com/office/powerpoint/2010/main" val="2357204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41</a:t>
            </a:fld>
            <a:endParaRPr lang="en-US" dirty="0"/>
          </a:p>
        </p:txBody>
      </p:sp>
    </p:spTree>
    <p:extLst>
      <p:ext uri="{BB962C8B-B14F-4D97-AF65-F5344CB8AC3E}">
        <p14:creationId xmlns:p14="http://schemas.microsoft.com/office/powerpoint/2010/main" val="2188380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42</a:t>
            </a:fld>
            <a:endParaRPr lang="en-US" dirty="0"/>
          </a:p>
        </p:txBody>
      </p:sp>
    </p:spTree>
    <p:extLst>
      <p:ext uri="{BB962C8B-B14F-4D97-AF65-F5344CB8AC3E}">
        <p14:creationId xmlns:p14="http://schemas.microsoft.com/office/powerpoint/2010/main" val="385998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43</a:t>
            </a:fld>
            <a:endParaRPr lang="en-US" dirty="0"/>
          </a:p>
        </p:txBody>
      </p:sp>
    </p:spTree>
    <p:extLst>
      <p:ext uri="{BB962C8B-B14F-4D97-AF65-F5344CB8AC3E}">
        <p14:creationId xmlns:p14="http://schemas.microsoft.com/office/powerpoint/2010/main" val="2362606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44</a:t>
            </a:fld>
            <a:endParaRPr lang="en-US" dirty="0"/>
          </a:p>
        </p:txBody>
      </p:sp>
    </p:spTree>
    <p:extLst>
      <p:ext uri="{BB962C8B-B14F-4D97-AF65-F5344CB8AC3E}">
        <p14:creationId xmlns:p14="http://schemas.microsoft.com/office/powerpoint/2010/main" val="3436767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45</a:t>
            </a:fld>
            <a:endParaRPr lang="en-US" dirty="0"/>
          </a:p>
        </p:txBody>
      </p:sp>
    </p:spTree>
    <p:extLst>
      <p:ext uri="{BB962C8B-B14F-4D97-AF65-F5344CB8AC3E}">
        <p14:creationId xmlns:p14="http://schemas.microsoft.com/office/powerpoint/2010/main" val="1635374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CFR 541.700</a:t>
            </a:r>
          </a:p>
        </p:txBody>
      </p:sp>
      <p:sp>
        <p:nvSpPr>
          <p:cNvPr id="4" name="Slide Number Placeholder 3"/>
          <p:cNvSpPr>
            <a:spLocks noGrp="1"/>
          </p:cNvSpPr>
          <p:nvPr>
            <p:ph type="sldNum" sz="quarter" idx="10"/>
          </p:nvPr>
        </p:nvSpPr>
        <p:spPr/>
        <p:txBody>
          <a:bodyPr/>
          <a:lstStyle/>
          <a:p>
            <a:fld id="{4E7FFE40-F4DB-4545-8FF2-E1B88BA26D54}" type="slidenum">
              <a:rPr lang="en-US" smtClean="0"/>
              <a:t>46</a:t>
            </a:fld>
            <a:endParaRPr lang="en-US" dirty="0"/>
          </a:p>
        </p:txBody>
      </p:sp>
    </p:spTree>
    <p:extLst>
      <p:ext uri="{BB962C8B-B14F-4D97-AF65-F5344CB8AC3E}">
        <p14:creationId xmlns:p14="http://schemas.microsoft.com/office/powerpoint/2010/main" val="1663972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47</a:t>
            </a:fld>
            <a:endParaRPr lang="en-US" dirty="0"/>
          </a:p>
        </p:txBody>
      </p:sp>
    </p:spTree>
    <p:extLst>
      <p:ext uri="{BB962C8B-B14F-4D97-AF65-F5344CB8AC3E}">
        <p14:creationId xmlns:p14="http://schemas.microsoft.com/office/powerpoint/2010/main" val="3378593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“Customarily and regularly”  means a frequency that must be greater than occasional but which, of course, may be less than constant; normally and recurrently performed every workweek 29 CFR 541.701</a:t>
            </a:r>
          </a:p>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48</a:t>
            </a:fld>
            <a:endParaRPr lang="en-US" dirty="0"/>
          </a:p>
        </p:txBody>
      </p:sp>
    </p:spTree>
    <p:extLst>
      <p:ext uri="{BB962C8B-B14F-4D97-AF65-F5344CB8AC3E}">
        <p14:creationId xmlns:p14="http://schemas.microsoft.com/office/powerpoint/2010/main" val="259029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29 CFR 541.102</a:t>
            </a:r>
          </a:p>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49</a:t>
            </a:fld>
            <a:endParaRPr lang="en-US" dirty="0"/>
          </a:p>
        </p:txBody>
      </p:sp>
    </p:spTree>
    <p:extLst>
      <p:ext uri="{BB962C8B-B14F-4D97-AF65-F5344CB8AC3E}">
        <p14:creationId xmlns:p14="http://schemas.microsoft.com/office/powerpoint/2010/main" val="41309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5</a:t>
            </a:fld>
            <a:endParaRPr lang="en-US" dirty="0"/>
          </a:p>
        </p:txBody>
      </p:sp>
    </p:spTree>
    <p:extLst>
      <p:ext uri="{BB962C8B-B14F-4D97-AF65-F5344CB8AC3E}">
        <p14:creationId xmlns:p14="http://schemas.microsoft.com/office/powerpoint/2010/main" val="2910409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50</a:t>
            </a:fld>
            <a:endParaRPr lang="en-US" dirty="0"/>
          </a:p>
        </p:txBody>
      </p:sp>
    </p:spTree>
    <p:extLst>
      <p:ext uri="{BB962C8B-B14F-4D97-AF65-F5344CB8AC3E}">
        <p14:creationId xmlns:p14="http://schemas.microsoft.com/office/powerpoint/2010/main" val="3679642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51</a:t>
            </a:fld>
            <a:endParaRPr lang="en-US" dirty="0"/>
          </a:p>
        </p:txBody>
      </p:sp>
    </p:spTree>
    <p:extLst>
      <p:ext uri="{BB962C8B-B14F-4D97-AF65-F5344CB8AC3E}">
        <p14:creationId xmlns:p14="http://schemas.microsoft.com/office/powerpoint/2010/main" val="3829273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52</a:t>
            </a:fld>
            <a:endParaRPr lang="en-US" dirty="0"/>
          </a:p>
        </p:txBody>
      </p:sp>
    </p:spTree>
    <p:extLst>
      <p:ext uri="{BB962C8B-B14F-4D97-AF65-F5344CB8AC3E}">
        <p14:creationId xmlns:p14="http://schemas.microsoft.com/office/powerpoint/2010/main" val="809377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53</a:t>
            </a:fld>
            <a:endParaRPr lang="en-US" dirty="0"/>
          </a:p>
        </p:txBody>
      </p:sp>
    </p:spTree>
    <p:extLst>
      <p:ext uri="{BB962C8B-B14F-4D97-AF65-F5344CB8AC3E}">
        <p14:creationId xmlns:p14="http://schemas.microsoft.com/office/powerpoint/2010/main" val="797743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54</a:t>
            </a:fld>
            <a:endParaRPr lang="en-US" dirty="0"/>
          </a:p>
        </p:txBody>
      </p:sp>
    </p:spTree>
    <p:extLst>
      <p:ext uri="{BB962C8B-B14F-4D97-AF65-F5344CB8AC3E}">
        <p14:creationId xmlns:p14="http://schemas.microsoft.com/office/powerpoint/2010/main" val="21580862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55</a:t>
            </a:fld>
            <a:endParaRPr lang="en-US" dirty="0"/>
          </a:p>
        </p:txBody>
      </p:sp>
    </p:spTree>
    <p:extLst>
      <p:ext uri="{BB962C8B-B14F-4D97-AF65-F5344CB8AC3E}">
        <p14:creationId xmlns:p14="http://schemas.microsoft.com/office/powerpoint/2010/main" val="3320389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56</a:t>
            </a:fld>
            <a:endParaRPr lang="en-US" dirty="0"/>
          </a:p>
        </p:txBody>
      </p:sp>
    </p:spTree>
    <p:extLst>
      <p:ext uri="{BB962C8B-B14F-4D97-AF65-F5344CB8AC3E}">
        <p14:creationId xmlns:p14="http://schemas.microsoft.com/office/powerpoint/2010/main" val="3062189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57</a:t>
            </a:fld>
            <a:endParaRPr lang="en-US" dirty="0"/>
          </a:p>
        </p:txBody>
      </p:sp>
    </p:spTree>
    <p:extLst>
      <p:ext uri="{BB962C8B-B14F-4D97-AF65-F5344CB8AC3E}">
        <p14:creationId xmlns:p14="http://schemas.microsoft.com/office/powerpoint/2010/main" val="4210702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58</a:t>
            </a:fld>
            <a:endParaRPr lang="en-US" dirty="0"/>
          </a:p>
        </p:txBody>
      </p:sp>
    </p:spTree>
    <p:extLst>
      <p:ext uri="{BB962C8B-B14F-4D97-AF65-F5344CB8AC3E}">
        <p14:creationId xmlns:p14="http://schemas.microsoft.com/office/powerpoint/2010/main" val="2934882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59</a:t>
            </a:fld>
            <a:endParaRPr lang="en-US" dirty="0"/>
          </a:p>
        </p:txBody>
      </p:sp>
    </p:spTree>
    <p:extLst>
      <p:ext uri="{BB962C8B-B14F-4D97-AF65-F5344CB8AC3E}">
        <p14:creationId xmlns:p14="http://schemas.microsoft.com/office/powerpoint/2010/main" val="381153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6</a:t>
            </a:fld>
            <a:endParaRPr lang="en-US" dirty="0"/>
          </a:p>
        </p:txBody>
      </p:sp>
    </p:spTree>
    <p:extLst>
      <p:ext uri="{BB962C8B-B14F-4D97-AF65-F5344CB8AC3E}">
        <p14:creationId xmlns:p14="http://schemas.microsoft.com/office/powerpoint/2010/main" val="2710130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60</a:t>
            </a:fld>
            <a:endParaRPr lang="en-US" dirty="0"/>
          </a:p>
        </p:txBody>
      </p:sp>
    </p:spTree>
    <p:extLst>
      <p:ext uri="{BB962C8B-B14F-4D97-AF65-F5344CB8AC3E}">
        <p14:creationId xmlns:p14="http://schemas.microsoft.com/office/powerpoint/2010/main" val="7619547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61</a:t>
            </a:fld>
            <a:endParaRPr lang="en-US" dirty="0"/>
          </a:p>
        </p:txBody>
      </p:sp>
    </p:spTree>
    <p:extLst>
      <p:ext uri="{BB962C8B-B14F-4D97-AF65-F5344CB8AC3E}">
        <p14:creationId xmlns:p14="http://schemas.microsoft.com/office/powerpoint/2010/main" val="15926607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62</a:t>
            </a:fld>
            <a:endParaRPr lang="en-US" dirty="0"/>
          </a:p>
        </p:txBody>
      </p:sp>
    </p:spTree>
    <p:extLst>
      <p:ext uri="{BB962C8B-B14F-4D97-AF65-F5344CB8AC3E}">
        <p14:creationId xmlns:p14="http://schemas.microsoft.com/office/powerpoint/2010/main" val="1033921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63</a:t>
            </a:fld>
            <a:endParaRPr lang="en-US" dirty="0"/>
          </a:p>
        </p:txBody>
      </p:sp>
    </p:spTree>
    <p:extLst>
      <p:ext uri="{BB962C8B-B14F-4D97-AF65-F5344CB8AC3E}">
        <p14:creationId xmlns:p14="http://schemas.microsoft.com/office/powerpoint/2010/main" val="12517292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64</a:t>
            </a:fld>
            <a:endParaRPr lang="en-US" dirty="0"/>
          </a:p>
        </p:txBody>
      </p:sp>
    </p:spTree>
    <p:extLst>
      <p:ext uri="{BB962C8B-B14F-4D97-AF65-F5344CB8AC3E}">
        <p14:creationId xmlns:p14="http://schemas.microsoft.com/office/powerpoint/2010/main" val="13086411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65</a:t>
            </a:fld>
            <a:endParaRPr lang="en-US" dirty="0"/>
          </a:p>
        </p:txBody>
      </p:sp>
    </p:spTree>
    <p:extLst>
      <p:ext uri="{BB962C8B-B14F-4D97-AF65-F5344CB8AC3E}">
        <p14:creationId xmlns:p14="http://schemas.microsoft.com/office/powerpoint/2010/main" val="9438315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57200" y="719138"/>
            <a:ext cx="6410325" cy="3605212"/>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2" name="Slide Number Placeholder 1"/>
          <p:cNvSpPr>
            <a:spLocks noGrp="1"/>
          </p:cNvSpPr>
          <p:nvPr>
            <p:ph type="sldNum" sz="quarter" idx="10"/>
          </p:nvPr>
        </p:nvSpPr>
        <p:spPr/>
        <p:txBody>
          <a:bodyPr/>
          <a:lstStyle/>
          <a:p>
            <a:fld id="{2446C1E2-C65D-4997-AE76-E5705A187446}" type="slidenum">
              <a:rPr lang="en-US" smtClean="0"/>
              <a:t>66</a:t>
            </a:fld>
            <a:endParaRPr lang="en-US" dirty="0"/>
          </a:p>
        </p:txBody>
      </p:sp>
    </p:spTree>
    <p:extLst>
      <p:ext uri="{BB962C8B-B14F-4D97-AF65-F5344CB8AC3E}">
        <p14:creationId xmlns:p14="http://schemas.microsoft.com/office/powerpoint/2010/main" val="1640885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67</a:t>
            </a:fld>
            <a:endParaRPr lang="en-US" dirty="0"/>
          </a:p>
        </p:txBody>
      </p:sp>
    </p:spTree>
    <p:extLst>
      <p:ext uri="{BB962C8B-B14F-4D97-AF65-F5344CB8AC3E}">
        <p14:creationId xmlns:p14="http://schemas.microsoft.com/office/powerpoint/2010/main" val="3619738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68</a:t>
            </a:fld>
            <a:endParaRPr lang="en-US" dirty="0"/>
          </a:p>
        </p:txBody>
      </p:sp>
    </p:spTree>
    <p:extLst>
      <p:ext uri="{BB962C8B-B14F-4D97-AF65-F5344CB8AC3E}">
        <p14:creationId xmlns:p14="http://schemas.microsoft.com/office/powerpoint/2010/main" val="2291105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6C1E2-C65D-4997-AE76-E5705A187446}" type="slidenum">
              <a:rPr lang="en-US" smtClean="0"/>
              <a:t>69</a:t>
            </a:fld>
            <a:endParaRPr lang="en-US" dirty="0"/>
          </a:p>
        </p:txBody>
      </p:sp>
    </p:spTree>
    <p:extLst>
      <p:ext uri="{BB962C8B-B14F-4D97-AF65-F5344CB8AC3E}">
        <p14:creationId xmlns:p14="http://schemas.microsoft.com/office/powerpoint/2010/main" val="24060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7</a:t>
            </a:fld>
            <a:endParaRPr lang="en-US" dirty="0"/>
          </a:p>
        </p:txBody>
      </p:sp>
      <p:sp>
        <p:nvSpPr>
          <p:cNvPr id="5" name="Footer Placeholder 4">
            <a:extLst>
              <a:ext uri="{FF2B5EF4-FFF2-40B4-BE49-F238E27FC236}">
                <a16:creationId xmlns:a16="http://schemas.microsoft.com/office/drawing/2014/main" id="{5112B579-B1EE-4C90-8F05-D119C8B2E858}"/>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18304932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70</a:t>
            </a:fld>
            <a:endParaRPr lang="en-US" dirty="0"/>
          </a:p>
        </p:txBody>
      </p:sp>
    </p:spTree>
    <p:extLst>
      <p:ext uri="{BB962C8B-B14F-4D97-AF65-F5344CB8AC3E}">
        <p14:creationId xmlns:p14="http://schemas.microsoft.com/office/powerpoint/2010/main" val="1706258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71</a:t>
            </a:fld>
            <a:endParaRPr lang="en-US" dirty="0"/>
          </a:p>
        </p:txBody>
      </p:sp>
    </p:spTree>
    <p:extLst>
      <p:ext uri="{BB962C8B-B14F-4D97-AF65-F5344CB8AC3E}">
        <p14:creationId xmlns:p14="http://schemas.microsoft.com/office/powerpoint/2010/main" val="20255303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72</a:t>
            </a:fld>
            <a:endParaRPr lang="en-US" dirty="0"/>
          </a:p>
        </p:txBody>
      </p:sp>
    </p:spTree>
    <p:extLst>
      <p:ext uri="{BB962C8B-B14F-4D97-AF65-F5344CB8AC3E}">
        <p14:creationId xmlns:p14="http://schemas.microsoft.com/office/powerpoint/2010/main" val="21352015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73</a:t>
            </a:fld>
            <a:endParaRPr lang="en-US" dirty="0"/>
          </a:p>
        </p:txBody>
      </p:sp>
    </p:spTree>
    <p:extLst>
      <p:ext uri="{BB962C8B-B14F-4D97-AF65-F5344CB8AC3E}">
        <p14:creationId xmlns:p14="http://schemas.microsoft.com/office/powerpoint/2010/main" val="34948639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74</a:t>
            </a:fld>
            <a:endParaRPr lang="en-US" dirty="0"/>
          </a:p>
        </p:txBody>
      </p:sp>
    </p:spTree>
    <p:extLst>
      <p:ext uri="{BB962C8B-B14F-4D97-AF65-F5344CB8AC3E}">
        <p14:creationId xmlns:p14="http://schemas.microsoft.com/office/powerpoint/2010/main" val="12311284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75</a:t>
            </a:fld>
            <a:endParaRPr lang="en-US" dirty="0"/>
          </a:p>
        </p:txBody>
      </p:sp>
    </p:spTree>
    <p:extLst>
      <p:ext uri="{BB962C8B-B14F-4D97-AF65-F5344CB8AC3E}">
        <p14:creationId xmlns:p14="http://schemas.microsoft.com/office/powerpoint/2010/main" val="16101594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76</a:t>
            </a:fld>
            <a:endParaRPr lang="en-US" dirty="0"/>
          </a:p>
        </p:txBody>
      </p:sp>
    </p:spTree>
    <p:extLst>
      <p:ext uri="{BB962C8B-B14F-4D97-AF65-F5344CB8AC3E}">
        <p14:creationId xmlns:p14="http://schemas.microsoft.com/office/powerpoint/2010/main" val="8177052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77</a:t>
            </a:fld>
            <a:endParaRPr lang="en-US" dirty="0"/>
          </a:p>
        </p:txBody>
      </p:sp>
    </p:spTree>
    <p:extLst>
      <p:ext uri="{BB962C8B-B14F-4D97-AF65-F5344CB8AC3E}">
        <p14:creationId xmlns:p14="http://schemas.microsoft.com/office/powerpoint/2010/main" val="21044772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78</a:t>
            </a:fld>
            <a:endParaRPr lang="en-US" dirty="0"/>
          </a:p>
        </p:txBody>
      </p:sp>
    </p:spTree>
    <p:extLst>
      <p:ext uri="{BB962C8B-B14F-4D97-AF65-F5344CB8AC3E}">
        <p14:creationId xmlns:p14="http://schemas.microsoft.com/office/powerpoint/2010/main" val="11382140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79</a:t>
            </a:fld>
            <a:endParaRPr lang="en-US" dirty="0"/>
          </a:p>
        </p:txBody>
      </p:sp>
    </p:spTree>
    <p:extLst>
      <p:ext uri="{BB962C8B-B14F-4D97-AF65-F5344CB8AC3E}">
        <p14:creationId xmlns:p14="http://schemas.microsoft.com/office/powerpoint/2010/main" val="406313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8</a:t>
            </a:fld>
            <a:endParaRPr lang="en-US" dirty="0"/>
          </a:p>
        </p:txBody>
      </p:sp>
      <p:sp>
        <p:nvSpPr>
          <p:cNvPr id="5" name="Footer Placeholder 4">
            <a:extLst>
              <a:ext uri="{FF2B5EF4-FFF2-40B4-BE49-F238E27FC236}">
                <a16:creationId xmlns:a16="http://schemas.microsoft.com/office/drawing/2014/main" id="{42CD3862-A6A8-421D-BE91-7119911A9FAA}"/>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334681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80</a:t>
            </a:fld>
            <a:endParaRPr lang="en-US" dirty="0"/>
          </a:p>
        </p:txBody>
      </p:sp>
    </p:spTree>
    <p:extLst>
      <p:ext uri="{BB962C8B-B14F-4D97-AF65-F5344CB8AC3E}">
        <p14:creationId xmlns:p14="http://schemas.microsoft.com/office/powerpoint/2010/main" val="6809343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81</a:t>
            </a:fld>
            <a:endParaRPr lang="en-US" dirty="0"/>
          </a:p>
        </p:txBody>
      </p:sp>
    </p:spTree>
    <p:extLst>
      <p:ext uri="{BB962C8B-B14F-4D97-AF65-F5344CB8AC3E}">
        <p14:creationId xmlns:p14="http://schemas.microsoft.com/office/powerpoint/2010/main" val="4030976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FFE40-F4DB-4545-8FF2-E1B88BA26D54}" type="slidenum">
              <a:rPr lang="en-US" smtClean="0"/>
              <a:t>82</a:t>
            </a:fld>
            <a:endParaRPr lang="en-US" dirty="0"/>
          </a:p>
        </p:txBody>
      </p:sp>
    </p:spTree>
    <p:extLst>
      <p:ext uri="{BB962C8B-B14F-4D97-AF65-F5344CB8AC3E}">
        <p14:creationId xmlns:p14="http://schemas.microsoft.com/office/powerpoint/2010/main" val="25012907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B5DE3-666A-456D-8517-C38FAEC02074}" type="slidenum">
              <a:rPr lang="en-US" smtClean="0"/>
              <a:t>83</a:t>
            </a:fld>
            <a:endParaRPr lang="en-US" dirty="0"/>
          </a:p>
        </p:txBody>
      </p:sp>
    </p:spTree>
    <p:extLst>
      <p:ext uri="{BB962C8B-B14F-4D97-AF65-F5344CB8AC3E}">
        <p14:creationId xmlns:p14="http://schemas.microsoft.com/office/powerpoint/2010/main" val="2357223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B5DE3-666A-456D-8517-C38FAEC02074}" type="slidenum">
              <a:rPr lang="en-US" smtClean="0"/>
              <a:t>84</a:t>
            </a:fld>
            <a:endParaRPr lang="en-US" dirty="0"/>
          </a:p>
        </p:txBody>
      </p:sp>
    </p:spTree>
    <p:extLst>
      <p:ext uri="{BB962C8B-B14F-4D97-AF65-F5344CB8AC3E}">
        <p14:creationId xmlns:p14="http://schemas.microsoft.com/office/powerpoint/2010/main" val="395920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FDE4-77FD-48A5-997B-5C6E40FC4F8A}" type="slidenum">
              <a:rPr lang="en-US" smtClean="0"/>
              <a:t>9</a:t>
            </a:fld>
            <a:endParaRPr lang="en-US" dirty="0"/>
          </a:p>
        </p:txBody>
      </p:sp>
      <p:sp>
        <p:nvSpPr>
          <p:cNvPr id="5" name="Footer Placeholder 4">
            <a:extLst>
              <a:ext uri="{FF2B5EF4-FFF2-40B4-BE49-F238E27FC236}">
                <a16:creationId xmlns:a16="http://schemas.microsoft.com/office/drawing/2014/main" id="{0D7B5D71-BC51-4D8A-AE6F-EBEAD4342715}"/>
              </a:ext>
            </a:extLst>
          </p:cNvPr>
          <p:cNvSpPr>
            <a:spLocks noGrp="1"/>
          </p:cNvSpPr>
          <p:nvPr>
            <p:ph type="ftr" sz="quarter" idx="11"/>
          </p:nvPr>
        </p:nvSpPr>
        <p:spPr/>
        <p:txBody>
          <a:bodyPr/>
          <a:lstStyle/>
          <a:p>
            <a:r>
              <a:rPr lang="en-US" dirty="0"/>
              <a:t>TMHRA 2018</a:t>
            </a:r>
          </a:p>
        </p:txBody>
      </p:sp>
    </p:spTree>
    <p:extLst>
      <p:ext uri="{BB962C8B-B14F-4D97-AF65-F5344CB8AC3E}">
        <p14:creationId xmlns:p14="http://schemas.microsoft.com/office/powerpoint/2010/main" val="4287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5DA01042-8E12-4212-AFBC-CB2DB3ACD27E}" type="datetime1">
              <a:rPr lang="en-US" smtClean="0"/>
              <a:t>5/7/2024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r>
              <a:rPr lang="en-US" dirty="0"/>
              <a:t>Ross, Gannaway, Clifton PLLC 2024</a:t>
            </a: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A9CD3243-E09A-4110-AE1A-2A71D33FE486}" type="datetime1">
              <a:rPr lang="en-US" smtClean="0"/>
              <a:t>5/7/2024</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r>
              <a:rPr lang="en-US" dirty="0"/>
              <a:t>Ross, Gannaway, Clifton PLLC 2024</a:t>
            </a:r>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5BCABB74-6319-4CD7-829A-656BBF8DB0ED}" type="datetime1">
              <a:rPr lang="en-US" smtClean="0"/>
              <a:t>5/7/2024</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r>
              <a:rPr lang="en-US" dirty="0"/>
              <a:t>Ross, Gannaway, Clifton PLLC 2024</a:t>
            </a:r>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920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5/7/2024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4404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EB014DB-4852-4B04-9B93-9E5156AFF409}" type="datetime1">
              <a:rPr lang="en-US" smtClean="0"/>
              <a:t>5/7/2024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dirty="0"/>
              <a:t>Ross, Gannaway, Clifton PLLC 2024</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ACD16E0F-B9D0-4B13-8F0A-9C4687EDCFF5}" type="datetime1">
              <a:rPr lang="en-US" smtClean="0"/>
              <a:t>5/7/2024</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r>
              <a:rPr lang="en-US" dirty="0"/>
              <a:t>Ross, Gannaway, Clifton PLLC 2024</a:t>
            </a:r>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D2882065-F69A-4B1E-B59F-78C5491C8694}" type="datetime1">
              <a:rPr lang="en-US" smtClean="0"/>
              <a:t>5/7/2024</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r>
              <a:rPr lang="en-US" dirty="0"/>
              <a:t>Ross, Gannaway, Clifton PLLC 2024</a:t>
            </a: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F1064D3-11D6-4B90-B6E2-C8840B487815}" type="datetime1">
              <a:rPr lang="en-US" smtClean="0"/>
              <a:t>5/7/2024</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Ross, Gannaway, Clifton PLLC 2024</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A263767F-A338-4ACD-AC19-0C6D0E4D9175}" type="datetime1">
              <a:rPr lang="en-US" smtClean="0"/>
              <a:t>5/7/2024</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r>
              <a:rPr lang="en-US" dirty="0"/>
              <a:t>Ross, Gannaway, Clifton PLLC 2024</a:t>
            </a:r>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3535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0779E23E-B83E-4090-B68C-9EF124C0DD98}" type="datetime1">
              <a:rPr lang="en-US" smtClean="0"/>
              <a:t>5/7/2024</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Ross, Gannaway, Clifton PLLC 2024</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1972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AF0A67A-3B85-4C0A-BCBC-6938AA86A40E}" type="datetime1">
              <a:rPr lang="en-US" smtClean="0"/>
              <a:t>5/7/2024</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r>
              <a:rPr lang="en-US" dirty="0"/>
              <a:t>Ross, Gannaway, Clifton PLLC 2024</a:t>
            </a:r>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2679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4E9108A5-B225-4C49-89CC-7511AD902FC7}" type="datetime1">
              <a:rPr lang="en-US" smtClean="0"/>
              <a:t>5/7/2024</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r>
              <a:rPr lang="en-US" dirty="0"/>
              <a:t>Ross, Gannaway, Clifton PLLC 2024</a:t>
            </a:r>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5698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CD6FA682-ECCE-4736-9F01-AE5CF4B7D8B3}" type="datetime1">
              <a:rPr lang="en-US" smtClean="0"/>
              <a:t>5/7/2024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Ross, Gannaway, Clifton PLLC 2024</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ew-educ.com/android-apps-for-screencas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iojayo.wikispaces.com/USA+Test+Pre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lproyectomatriz.wordpress.com/2008/02/15/john-f-kennedy-y-la-reserva-federal/"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ertiaux.fr/2011/04/reseaux-sociaux-et-entreprises-atteindre-les-objectif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aspray-itsawonderfullife.blogspot.com/2007_04_01_archive.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dcyadeveronica9.blogspot.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l.gov/agencies/whd/flsa/misclassification/rulemaking/faq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nvestitwisely.com/5-fees-you-should-never-ever-pa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kenyaemploymentlaw.com/2016/01/22/casual-employees-what-are-the-limits/"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mailto:JG@RossGannaway.La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ragonvalley.com/en/osh-duties-self-employed-workers-h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EA05-1BA0-B6BE-CFD0-F9648E585A48}"/>
              </a:ext>
            </a:extLst>
          </p:cNvPr>
          <p:cNvSpPr>
            <a:spLocks noGrp="1"/>
          </p:cNvSpPr>
          <p:nvPr>
            <p:ph type="ctrTitle"/>
          </p:nvPr>
        </p:nvSpPr>
        <p:spPr>
          <a:xfrm>
            <a:off x="1293873" y="392312"/>
            <a:ext cx="9601200" cy="2548348"/>
          </a:xfrm>
        </p:spPr>
        <p:txBody>
          <a:bodyPr anchor="b">
            <a:normAutofit/>
          </a:bodyPr>
          <a:lstStyle/>
          <a:p>
            <a:r>
              <a:rPr lang="en-US" sz="8800" dirty="0">
                <a:solidFill>
                  <a:srgbClr val="002060"/>
                </a:solidFill>
              </a:rPr>
              <a:t>FLSA:</a:t>
            </a:r>
            <a:br>
              <a:rPr lang="en-US" dirty="0">
                <a:solidFill>
                  <a:srgbClr val="002060"/>
                </a:solidFill>
              </a:rPr>
            </a:br>
            <a:r>
              <a:rPr lang="en-US" sz="2700" b="0" i="1" dirty="0">
                <a:solidFill>
                  <a:srgbClr val="002060"/>
                </a:solidFill>
              </a:rPr>
              <a:t>Dangers of Misclassification and White-Collar Revisions</a:t>
            </a:r>
            <a:br>
              <a:rPr lang="en-US" sz="3600" dirty="0">
                <a:solidFill>
                  <a:srgbClr val="002060"/>
                </a:solidFill>
              </a:rPr>
            </a:br>
            <a:r>
              <a:rPr lang="en-US" sz="3600" i="1" dirty="0">
                <a:solidFill>
                  <a:srgbClr val="002060"/>
                </a:solidFill>
              </a:rPr>
              <a:t>Are You Ready?</a:t>
            </a:r>
            <a:endParaRPr lang="en-US" i="1" dirty="0">
              <a:solidFill>
                <a:srgbClr val="002060"/>
              </a:solidFill>
            </a:endParaRPr>
          </a:p>
        </p:txBody>
      </p:sp>
      <p:sp>
        <p:nvSpPr>
          <p:cNvPr id="3" name="Subtitle 2">
            <a:extLst>
              <a:ext uri="{FF2B5EF4-FFF2-40B4-BE49-F238E27FC236}">
                <a16:creationId xmlns:a16="http://schemas.microsoft.com/office/drawing/2014/main" id="{6CFD209C-1D04-CA5F-530D-097D40D8EADE}"/>
              </a:ext>
            </a:extLst>
          </p:cNvPr>
          <p:cNvSpPr>
            <a:spLocks noGrp="1"/>
          </p:cNvSpPr>
          <p:nvPr>
            <p:ph type="subTitle" idx="1"/>
          </p:nvPr>
        </p:nvSpPr>
        <p:spPr>
          <a:xfrm>
            <a:off x="1712973" y="3035139"/>
            <a:ext cx="8763001" cy="962442"/>
          </a:xfrm>
        </p:spPr>
        <p:txBody>
          <a:bodyPr anchor="t">
            <a:normAutofit/>
          </a:bodyPr>
          <a:lstStyle/>
          <a:p>
            <a:r>
              <a:rPr lang="en-US" sz="1800" dirty="0">
                <a:solidFill>
                  <a:srgbClr val="002060"/>
                </a:solidFill>
              </a:rPr>
              <a:t>Presented By:</a:t>
            </a:r>
          </a:p>
          <a:p>
            <a:r>
              <a:rPr lang="en-US" sz="2200" b="1" dirty="0">
                <a:solidFill>
                  <a:srgbClr val="002060"/>
                </a:solidFill>
              </a:rPr>
              <a:t>Julia Gannaway, JD</a:t>
            </a:r>
          </a:p>
        </p:txBody>
      </p:sp>
      <p:pic>
        <p:nvPicPr>
          <p:cNvPr id="10" name="Picture 9" descr="A blue background with white text&#10;&#10;Description automatically generated">
            <a:extLst>
              <a:ext uri="{FF2B5EF4-FFF2-40B4-BE49-F238E27FC236}">
                <a16:creationId xmlns:a16="http://schemas.microsoft.com/office/drawing/2014/main" id="{17700E2C-2A84-ED89-99E2-991305C58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7" y="4090103"/>
            <a:ext cx="10479025" cy="24611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19222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45D9-FF94-4D63-A2B6-347D4CE22929}"/>
              </a:ext>
            </a:extLst>
          </p:cNvPr>
          <p:cNvSpPr>
            <a:spLocks noGrp="1"/>
          </p:cNvSpPr>
          <p:nvPr>
            <p:ph type="title"/>
          </p:nvPr>
        </p:nvSpPr>
        <p:spPr/>
        <p:txBody>
          <a:bodyPr>
            <a:normAutofit fontScale="90000"/>
          </a:bodyPr>
          <a:lstStyle/>
          <a:p>
            <a:pPr marR="0" rtl="0"/>
            <a:r>
              <a:rPr lang="en-US" i="0" u="none" strike="noStrike" baseline="0" dirty="0">
                <a:solidFill>
                  <a:prstClr val="black"/>
                </a:solidFill>
              </a:rPr>
              <a:t>Independent Contractor v. Employee – Priority for IRS &amp; DOL</a:t>
            </a:r>
          </a:p>
        </p:txBody>
      </p:sp>
      <p:sp>
        <p:nvSpPr>
          <p:cNvPr id="3" name="Text Placeholder 2">
            <a:extLst>
              <a:ext uri="{FF2B5EF4-FFF2-40B4-BE49-F238E27FC236}">
                <a16:creationId xmlns:a16="http://schemas.microsoft.com/office/drawing/2014/main" id="{5284AEC5-093F-4CD0-998A-482461318E6B}"/>
              </a:ext>
            </a:extLst>
          </p:cNvPr>
          <p:cNvSpPr>
            <a:spLocks noGrp="1"/>
          </p:cNvSpPr>
          <p:nvPr>
            <p:ph idx="1"/>
          </p:nvPr>
        </p:nvSpPr>
        <p:spPr>
          <a:xfrm>
            <a:off x="6505108" y="2020923"/>
            <a:ext cx="5091113" cy="4379054"/>
          </a:xfrm>
        </p:spPr>
        <p:txBody>
          <a:bodyPr>
            <a:normAutofit/>
          </a:bodyPr>
          <a:lstStyle/>
          <a:p>
            <a:pPr marR="0" lvl="0" rtl="0">
              <a:lnSpc>
                <a:spcPct val="100000"/>
              </a:lnSpc>
              <a:spcBef>
                <a:spcPts val="600"/>
              </a:spcBef>
            </a:pPr>
            <a:r>
              <a:rPr lang="en-US" sz="2400" b="0" i="0" u="none" strike="noStrike" baseline="0" dirty="0">
                <a:solidFill>
                  <a:prstClr val="black"/>
                </a:solidFill>
                <a:latin typeface="+mj-lt"/>
              </a:rPr>
              <a:t>DOL has an ongoing Misclassification Initiative</a:t>
            </a:r>
          </a:p>
          <a:p>
            <a:pPr marR="0" lvl="0" rtl="0">
              <a:lnSpc>
                <a:spcPct val="100000"/>
              </a:lnSpc>
              <a:spcBef>
                <a:spcPts val="600"/>
              </a:spcBef>
            </a:pPr>
            <a:r>
              <a:rPr lang="en-US" sz="2400" b="0" i="0" u="none" strike="noStrike" baseline="0" dirty="0">
                <a:solidFill>
                  <a:prstClr val="black"/>
                </a:solidFill>
                <a:latin typeface="+mj-lt"/>
              </a:rPr>
              <a:t>IRS and DOL both focusing on misclassification (but use different criteria)</a:t>
            </a:r>
          </a:p>
          <a:p>
            <a:pPr marR="0" lvl="0" rtl="0">
              <a:lnSpc>
                <a:spcPct val="100000"/>
              </a:lnSpc>
              <a:spcBef>
                <a:spcPts val="600"/>
              </a:spcBef>
            </a:pPr>
            <a:r>
              <a:rPr lang="en-US" sz="2400" b="0" i="0" u="none" strike="noStrike" baseline="0" dirty="0">
                <a:solidFill>
                  <a:prstClr val="black"/>
                </a:solidFill>
                <a:latin typeface="+mj-lt"/>
              </a:rPr>
              <a:t>DOL is aggressively working with IRS and state agencies to share resources and information.</a:t>
            </a:r>
          </a:p>
          <a:p>
            <a:pPr marR="0" lvl="0" rtl="0">
              <a:lnSpc>
                <a:spcPct val="100000"/>
              </a:lnSpc>
              <a:spcBef>
                <a:spcPts val="600"/>
              </a:spcBef>
            </a:pPr>
            <a:r>
              <a:rPr lang="en-US" sz="2400" b="0" i="0" u="none" strike="noStrike" baseline="0" dirty="0">
                <a:solidFill>
                  <a:prstClr val="black"/>
                </a:solidFill>
                <a:latin typeface="+mj-lt"/>
              </a:rPr>
              <a:t>DOL has MOU’s with 25+ states, including Texas, to share information and resources</a:t>
            </a:r>
          </a:p>
        </p:txBody>
      </p:sp>
      <p:sp>
        <p:nvSpPr>
          <p:cNvPr id="5" name="Slide Number Placeholder 4">
            <a:extLst>
              <a:ext uri="{FF2B5EF4-FFF2-40B4-BE49-F238E27FC236}">
                <a16:creationId xmlns:a16="http://schemas.microsoft.com/office/drawing/2014/main" id="{493B8E77-E3B5-4FB1-8FF5-5C49FE1FF52C}"/>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9" name="Picture 8">
            <a:extLst>
              <a:ext uri="{FF2B5EF4-FFF2-40B4-BE49-F238E27FC236}">
                <a16:creationId xmlns:a16="http://schemas.microsoft.com/office/drawing/2014/main" id="{A8A27A23-32EC-42A4-A933-11978B4580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8727" y="2215838"/>
            <a:ext cx="5674886" cy="2578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a:extLst>
              <a:ext uri="{FF2B5EF4-FFF2-40B4-BE49-F238E27FC236}">
                <a16:creationId xmlns:a16="http://schemas.microsoft.com/office/drawing/2014/main" id="{4105CD57-BBE1-43F1-B271-9BABA060F489}"/>
              </a:ext>
            </a:extLst>
          </p:cNvPr>
          <p:cNvSpPr/>
          <p:nvPr/>
        </p:nvSpPr>
        <p:spPr>
          <a:xfrm>
            <a:off x="1889167" y="3287120"/>
            <a:ext cx="1117615"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IRS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a:extLst>
              <a:ext uri="{FF2B5EF4-FFF2-40B4-BE49-F238E27FC236}">
                <a16:creationId xmlns:a16="http://schemas.microsoft.com/office/drawing/2014/main" id="{8F3C5D5B-D3D3-4144-824F-1246A1CCCAAD}"/>
              </a:ext>
            </a:extLst>
          </p:cNvPr>
          <p:cNvSpPr/>
          <p:nvPr/>
        </p:nvSpPr>
        <p:spPr>
          <a:xfrm>
            <a:off x="3375779" y="2581904"/>
            <a:ext cx="1451039"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DOL</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847820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A8A4-9D18-4AD8-A6FC-388BBA76ED73}"/>
              </a:ext>
            </a:extLst>
          </p:cNvPr>
          <p:cNvSpPr>
            <a:spLocks noGrp="1"/>
          </p:cNvSpPr>
          <p:nvPr>
            <p:ph type="title"/>
          </p:nvPr>
        </p:nvSpPr>
        <p:spPr>
          <a:xfrm>
            <a:off x="838200" y="129677"/>
            <a:ext cx="10515600" cy="1325563"/>
          </a:xfrm>
        </p:spPr>
        <p:txBody>
          <a:bodyPr>
            <a:normAutofit/>
          </a:bodyPr>
          <a:lstStyle/>
          <a:p>
            <a:pPr marR="0" algn="ctr" rtl="0"/>
            <a:r>
              <a:rPr lang="en-US" sz="3200" i="0" u="none" strike="noStrike" baseline="0" dirty="0">
                <a:solidFill>
                  <a:prstClr val="black"/>
                </a:solidFill>
              </a:rPr>
              <a:t>Independent Contractor v. Employee – TWC Independent Contractor Test</a:t>
            </a:r>
          </a:p>
        </p:txBody>
      </p:sp>
      <p:sp>
        <p:nvSpPr>
          <p:cNvPr id="3" name="Text Placeholder 2">
            <a:extLst>
              <a:ext uri="{FF2B5EF4-FFF2-40B4-BE49-F238E27FC236}">
                <a16:creationId xmlns:a16="http://schemas.microsoft.com/office/drawing/2014/main" id="{F96E28A7-A9BB-4DF6-AF8F-E5752EAD9AA6}"/>
              </a:ext>
            </a:extLst>
          </p:cNvPr>
          <p:cNvSpPr>
            <a:spLocks noGrp="1"/>
          </p:cNvSpPr>
          <p:nvPr>
            <p:ph idx="1"/>
          </p:nvPr>
        </p:nvSpPr>
        <p:spPr>
          <a:xfrm>
            <a:off x="451530" y="1935133"/>
            <a:ext cx="9446003" cy="4389467"/>
          </a:xfrm>
        </p:spPr>
        <p:txBody>
          <a:bodyPr numCol="2" spcCol="91440">
            <a:noAutofit/>
          </a:bodyPr>
          <a:lstStyle/>
          <a:p>
            <a:pPr marL="403225" lvl="0" indent="-403225">
              <a:lnSpc>
                <a:spcPct val="100000"/>
              </a:lnSpc>
              <a:spcBef>
                <a:spcPts val="0"/>
              </a:spcBef>
              <a:buFont typeface="+mj-lt"/>
              <a:buAutoNum type="arabicPeriod"/>
            </a:pPr>
            <a:r>
              <a:rPr lang="en-US" sz="2000" dirty="0">
                <a:latin typeface="+mj-lt"/>
              </a:rPr>
              <a:t>Instructions</a:t>
            </a:r>
          </a:p>
          <a:p>
            <a:pPr marL="403225" lvl="0" indent="-403225">
              <a:lnSpc>
                <a:spcPct val="100000"/>
              </a:lnSpc>
              <a:spcBef>
                <a:spcPts val="0"/>
              </a:spcBef>
              <a:buFont typeface="+mj-lt"/>
              <a:buAutoNum type="arabicPeriod"/>
            </a:pPr>
            <a:r>
              <a:rPr lang="en-US" sz="2000" dirty="0">
                <a:latin typeface="+mj-lt"/>
              </a:rPr>
              <a:t>Training</a:t>
            </a:r>
          </a:p>
          <a:p>
            <a:pPr marL="403225" lvl="0" indent="-403225">
              <a:lnSpc>
                <a:spcPct val="100000"/>
              </a:lnSpc>
              <a:spcBef>
                <a:spcPts val="0"/>
              </a:spcBef>
              <a:buFont typeface="+mj-lt"/>
              <a:buAutoNum type="arabicPeriod"/>
            </a:pPr>
            <a:r>
              <a:rPr lang="en-US" sz="2000" dirty="0">
                <a:latin typeface="+mj-lt"/>
              </a:rPr>
              <a:t>Integration</a:t>
            </a:r>
          </a:p>
          <a:p>
            <a:pPr marL="403225" lvl="0" indent="-403225">
              <a:lnSpc>
                <a:spcPct val="100000"/>
              </a:lnSpc>
              <a:spcBef>
                <a:spcPts val="0"/>
              </a:spcBef>
              <a:buFont typeface="+mj-lt"/>
              <a:buAutoNum type="arabicPeriod"/>
            </a:pPr>
            <a:r>
              <a:rPr lang="en-US" sz="2000" dirty="0">
                <a:latin typeface="+mj-lt"/>
              </a:rPr>
              <a:t>Services Rendered Personally</a:t>
            </a:r>
          </a:p>
          <a:p>
            <a:pPr marL="403225" lvl="0" indent="-403225">
              <a:lnSpc>
                <a:spcPct val="100000"/>
              </a:lnSpc>
              <a:spcBef>
                <a:spcPts val="0"/>
              </a:spcBef>
              <a:buFont typeface="+mj-lt"/>
              <a:buAutoNum type="arabicPeriod"/>
            </a:pPr>
            <a:r>
              <a:rPr lang="en-US" sz="2000" dirty="0">
                <a:latin typeface="+mj-lt"/>
              </a:rPr>
              <a:t>Hiring, Supervising &amp; Paying Helpers</a:t>
            </a:r>
          </a:p>
          <a:p>
            <a:pPr marL="403225" lvl="0" indent="-403225">
              <a:lnSpc>
                <a:spcPct val="100000"/>
              </a:lnSpc>
              <a:spcBef>
                <a:spcPts val="0"/>
              </a:spcBef>
              <a:buFont typeface="+mj-lt"/>
              <a:buAutoNum type="arabicPeriod"/>
            </a:pPr>
            <a:r>
              <a:rPr lang="en-US" sz="2000" dirty="0">
                <a:latin typeface="+mj-lt"/>
              </a:rPr>
              <a:t>Continuing Relationship</a:t>
            </a:r>
          </a:p>
          <a:p>
            <a:pPr marL="403225" lvl="0" indent="-403225">
              <a:lnSpc>
                <a:spcPct val="100000"/>
              </a:lnSpc>
              <a:spcBef>
                <a:spcPts val="0"/>
              </a:spcBef>
              <a:buFont typeface="+mj-lt"/>
              <a:buAutoNum type="arabicPeriod"/>
            </a:pPr>
            <a:r>
              <a:rPr lang="en-US" sz="2000" dirty="0">
                <a:latin typeface="+mj-lt"/>
              </a:rPr>
              <a:t>Set Hours of Work</a:t>
            </a:r>
          </a:p>
          <a:p>
            <a:pPr marL="403225" lvl="0" indent="-403225">
              <a:lnSpc>
                <a:spcPct val="100000"/>
              </a:lnSpc>
              <a:spcBef>
                <a:spcPts val="0"/>
              </a:spcBef>
              <a:buFont typeface="+mj-lt"/>
              <a:buAutoNum type="arabicPeriod"/>
            </a:pPr>
            <a:r>
              <a:rPr lang="en-US" sz="2000" dirty="0">
                <a:latin typeface="+mj-lt"/>
              </a:rPr>
              <a:t>Full Time Required</a:t>
            </a:r>
          </a:p>
          <a:p>
            <a:pPr marL="403225" lvl="0" indent="-403225">
              <a:lnSpc>
                <a:spcPct val="100000"/>
              </a:lnSpc>
              <a:spcBef>
                <a:spcPts val="0"/>
              </a:spcBef>
              <a:buFont typeface="+mj-lt"/>
              <a:buAutoNum type="arabicPeriod"/>
            </a:pPr>
            <a:r>
              <a:rPr lang="en-US" sz="2000" dirty="0">
                <a:latin typeface="+mj-lt"/>
              </a:rPr>
              <a:t>Location Where Services Performed</a:t>
            </a:r>
          </a:p>
          <a:p>
            <a:pPr marL="403225" lvl="0" indent="-403225">
              <a:lnSpc>
                <a:spcPct val="100000"/>
              </a:lnSpc>
              <a:spcBef>
                <a:spcPts val="0"/>
              </a:spcBef>
              <a:buFont typeface="+mj-lt"/>
              <a:buAutoNum type="arabicPeriod"/>
            </a:pPr>
            <a:r>
              <a:rPr lang="en-US" sz="2000" dirty="0">
                <a:latin typeface="+mj-lt"/>
              </a:rPr>
              <a:t>Order or Sequence Set</a:t>
            </a:r>
          </a:p>
          <a:p>
            <a:pPr marL="403225" lvl="0" indent="-403225">
              <a:lnSpc>
                <a:spcPct val="100000"/>
              </a:lnSpc>
              <a:spcBef>
                <a:spcPts val="0"/>
              </a:spcBef>
              <a:buFont typeface="+mj-lt"/>
              <a:buAutoNum type="arabicPeriod"/>
            </a:pPr>
            <a:r>
              <a:rPr lang="en-US" sz="2000" dirty="0">
                <a:latin typeface="+mj-lt"/>
              </a:rPr>
              <a:t>Oral or Written Reports</a:t>
            </a:r>
            <a:endParaRPr lang="en-US" dirty="0">
              <a:latin typeface="+mj-lt"/>
            </a:endParaRPr>
          </a:p>
          <a:p>
            <a:pPr marL="403225" lvl="0" indent="-403225">
              <a:lnSpc>
                <a:spcPct val="100000"/>
              </a:lnSpc>
              <a:spcBef>
                <a:spcPts val="0"/>
              </a:spcBef>
              <a:buFont typeface="+mj-lt"/>
              <a:buAutoNum type="arabicPeriod"/>
            </a:pPr>
            <a:r>
              <a:rPr lang="en-US" sz="2000" dirty="0">
                <a:latin typeface="+mj-lt"/>
              </a:rPr>
              <a:t>Payment by The Hour, Week, or Month</a:t>
            </a:r>
          </a:p>
          <a:p>
            <a:pPr marL="403225" lvl="0" indent="-403225">
              <a:lnSpc>
                <a:spcPct val="100000"/>
              </a:lnSpc>
              <a:spcBef>
                <a:spcPts val="0"/>
              </a:spcBef>
              <a:buFont typeface="+mj-lt"/>
              <a:buAutoNum type="arabicPeriod"/>
            </a:pPr>
            <a:r>
              <a:rPr lang="en-US" sz="2000" dirty="0">
                <a:latin typeface="+mj-lt"/>
              </a:rPr>
              <a:t>Payment of Business &amp; Travel Expense</a:t>
            </a:r>
          </a:p>
          <a:p>
            <a:pPr marL="403225" lvl="0" indent="-403225">
              <a:lnSpc>
                <a:spcPct val="100000"/>
              </a:lnSpc>
              <a:spcBef>
                <a:spcPts val="0"/>
              </a:spcBef>
              <a:buFont typeface="+mj-lt"/>
              <a:buAutoNum type="arabicPeriod"/>
            </a:pPr>
            <a:r>
              <a:rPr lang="en-US" sz="2000" dirty="0">
                <a:latin typeface="+mj-lt"/>
              </a:rPr>
              <a:t>Furnishing Tools &amp; Equipment</a:t>
            </a:r>
          </a:p>
          <a:p>
            <a:pPr marL="403225" lvl="0" indent="-403225">
              <a:lnSpc>
                <a:spcPct val="100000"/>
              </a:lnSpc>
              <a:spcBef>
                <a:spcPts val="0"/>
              </a:spcBef>
              <a:buFont typeface="+mj-lt"/>
              <a:buAutoNum type="arabicPeriod"/>
            </a:pPr>
            <a:r>
              <a:rPr lang="en-US" sz="2000" dirty="0">
                <a:latin typeface="+mj-lt"/>
              </a:rPr>
              <a:t>Significant Investment</a:t>
            </a:r>
          </a:p>
          <a:p>
            <a:pPr marL="403225" lvl="0" indent="-403225">
              <a:lnSpc>
                <a:spcPct val="100000"/>
              </a:lnSpc>
              <a:spcBef>
                <a:spcPts val="0"/>
              </a:spcBef>
              <a:buFont typeface="+mj-lt"/>
              <a:buAutoNum type="arabicPeriod"/>
            </a:pPr>
            <a:r>
              <a:rPr lang="en-US" sz="2000" dirty="0">
                <a:latin typeface="+mj-lt"/>
              </a:rPr>
              <a:t>Realize Profit or Loss</a:t>
            </a:r>
          </a:p>
          <a:p>
            <a:pPr marL="403225" lvl="0" indent="-403225">
              <a:lnSpc>
                <a:spcPct val="100000"/>
              </a:lnSpc>
              <a:spcBef>
                <a:spcPts val="0"/>
              </a:spcBef>
              <a:buFont typeface="+mj-lt"/>
              <a:buAutoNum type="arabicPeriod"/>
            </a:pPr>
            <a:r>
              <a:rPr lang="en-US" sz="2000" dirty="0">
                <a:latin typeface="+mj-lt"/>
              </a:rPr>
              <a:t>Working for More Than One Firm at a Time</a:t>
            </a:r>
          </a:p>
          <a:p>
            <a:pPr marL="403225" lvl="0" indent="-403225">
              <a:lnSpc>
                <a:spcPct val="100000"/>
              </a:lnSpc>
              <a:spcBef>
                <a:spcPts val="0"/>
              </a:spcBef>
              <a:buFont typeface="+mj-lt"/>
              <a:buAutoNum type="arabicPeriod"/>
            </a:pPr>
            <a:r>
              <a:rPr lang="en-US" sz="2000" dirty="0">
                <a:latin typeface="+mj-lt"/>
              </a:rPr>
              <a:t>Making Service Available to the Public</a:t>
            </a:r>
          </a:p>
          <a:p>
            <a:pPr marL="403225" lvl="0" indent="-403225">
              <a:lnSpc>
                <a:spcPct val="100000"/>
              </a:lnSpc>
              <a:spcBef>
                <a:spcPts val="0"/>
              </a:spcBef>
              <a:buFont typeface="+mj-lt"/>
              <a:buAutoNum type="arabicPeriod"/>
            </a:pPr>
            <a:r>
              <a:rPr lang="en-US" sz="2000" dirty="0">
                <a:latin typeface="+mj-lt"/>
              </a:rPr>
              <a:t>Right to Discharge Without Liability</a:t>
            </a:r>
          </a:p>
          <a:p>
            <a:pPr marL="403225" lvl="0" indent="-403225">
              <a:lnSpc>
                <a:spcPct val="100000"/>
              </a:lnSpc>
              <a:spcBef>
                <a:spcPts val="0"/>
              </a:spcBef>
              <a:buFont typeface="+mj-lt"/>
              <a:buAutoNum type="arabicPeriod"/>
            </a:pPr>
            <a:r>
              <a:rPr lang="en-US" sz="2000" dirty="0">
                <a:latin typeface="+mj-lt"/>
              </a:rPr>
              <a:t>Right to Quit Without Liability</a:t>
            </a:r>
          </a:p>
        </p:txBody>
      </p:sp>
      <p:sp>
        <p:nvSpPr>
          <p:cNvPr id="5" name="Slide Number Placeholder 4">
            <a:extLst>
              <a:ext uri="{FF2B5EF4-FFF2-40B4-BE49-F238E27FC236}">
                <a16:creationId xmlns:a16="http://schemas.microsoft.com/office/drawing/2014/main" id="{D2B38B31-1833-4568-B995-E366FA66ED84}"/>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Picture 5">
            <a:extLst>
              <a:ext uri="{FF2B5EF4-FFF2-40B4-BE49-F238E27FC236}">
                <a16:creationId xmlns:a16="http://schemas.microsoft.com/office/drawing/2014/main" id="{124A9F89-CF1A-4A07-AC08-F527869859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77785" y="2557323"/>
            <a:ext cx="1870231" cy="2665194"/>
          </a:xfrm>
          <a:prstGeom prst="rect">
            <a:avLst/>
          </a:prstGeom>
        </p:spPr>
      </p:pic>
    </p:spTree>
    <p:extLst>
      <p:ext uri="{BB962C8B-B14F-4D97-AF65-F5344CB8AC3E}">
        <p14:creationId xmlns:p14="http://schemas.microsoft.com/office/powerpoint/2010/main" val="746802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317713-8331-4026-B508-16C1438180DC}"/>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alphaModFix amt="44000"/>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400000"/>
                    </a14:imgEffect>
                    <a14:imgEffect>
                      <a14:brightnessContrast bright="54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08464" y="0"/>
            <a:ext cx="3683536" cy="3048444"/>
          </a:xfrm>
          <a:prstGeom prst="rect">
            <a:avLst/>
          </a:prstGeom>
        </p:spPr>
      </p:pic>
      <p:sp>
        <p:nvSpPr>
          <p:cNvPr id="2" name="Title 1">
            <a:extLst>
              <a:ext uri="{FF2B5EF4-FFF2-40B4-BE49-F238E27FC236}">
                <a16:creationId xmlns:a16="http://schemas.microsoft.com/office/drawing/2014/main" id="{0CC3F531-1421-4B74-9A0C-692FDABE83A8}"/>
              </a:ext>
            </a:extLst>
          </p:cNvPr>
          <p:cNvSpPr>
            <a:spLocks noGrp="1"/>
          </p:cNvSpPr>
          <p:nvPr>
            <p:ph type="title"/>
          </p:nvPr>
        </p:nvSpPr>
        <p:spPr/>
        <p:txBody>
          <a:bodyPr/>
          <a:lstStyle/>
          <a:p>
            <a:pPr marR="0" rtl="0"/>
            <a:r>
              <a:rPr lang="en-US" i="0" u="none" strike="noStrike" baseline="0" dirty="0">
                <a:solidFill>
                  <a:prstClr val="black"/>
                </a:solidFill>
              </a:rPr>
              <a:t>IRS</a:t>
            </a:r>
          </a:p>
        </p:txBody>
      </p:sp>
      <p:sp>
        <p:nvSpPr>
          <p:cNvPr id="3" name="Text Placeholder 2">
            <a:extLst>
              <a:ext uri="{FF2B5EF4-FFF2-40B4-BE49-F238E27FC236}">
                <a16:creationId xmlns:a16="http://schemas.microsoft.com/office/drawing/2014/main" id="{03B426C9-177D-472C-97BA-547F231C17D3}"/>
              </a:ext>
            </a:extLst>
          </p:cNvPr>
          <p:cNvSpPr>
            <a:spLocks noGrp="1"/>
          </p:cNvSpPr>
          <p:nvPr>
            <p:ph idx="1"/>
          </p:nvPr>
        </p:nvSpPr>
        <p:spPr>
          <a:xfrm>
            <a:off x="504826" y="1691323"/>
            <a:ext cx="10515600" cy="4815839"/>
          </a:xfrm>
        </p:spPr>
        <p:txBody>
          <a:bodyPr>
            <a:normAutofit fontScale="92500" lnSpcReduction="20000"/>
          </a:bodyPr>
          <a:lstStyle/>
          <a:p>
            <a:pPr marR="0" lvl="0" rtl="0">
              <a:spcBef>
                <a:spcPts val="0"/>
              </a:spcBef>
            </a:pPr>
            <a:r>
              <a:rPr lang="en-US" sz="2200" b="0" i="0" u="none" strike="noStrike" kern="1200" baseline="0" dirty="0">
                <a:solidFill>
                  <a:prstClr val="black"/>
                </a:solidFill>
                <a:latin typeface="+mj-lt"/>
              </a:rPr>
              <a:t>“Right to Control”</a:t>
            </a:r>
          </a:p>
          <a:p>
            <a:pPr marR="0" lvl="1" algn="just" rtl="0">
              <a:spcBef>
                <a:spcPts val="0"/>
              </a:spcBef>
            </a:pPr>
            <a:r>
              <a:rPr lang="en-US" sz="2200" b="0" i="0" u="none" strike="noStrike" kern="1200" baseline="0" dirty="0">
                <a:latin typeface="+mj-lt"/>
              </a:rPr>
              <a:t>Behavioral Control</a:t>
            </a:r>
          </a:p>
          <a:p>
            <a:pPr marR="0" lvl="2" algn="just" rtl="0">
              <a:spcBef>
                <a:spcPts val="0"/>
              </a:spcBef>
            </a:pPr>
            <a:r>
              <a:rPr lang="en-US" sz="2000" b="0" i="0" u="none" strike="noStrike" kern="1200" baseline="0" dirty="0">
                <a:latin typeface="+mj-lt"/>
              </a:rPr>
              <a:t>How the contractor performs the work, whether the employer provides instructions or training</a:t>
            </a:r>
          </a:p>
          <a:p>
            <a:pPr marR="0" lvl="1" algn="just" rtl="0">
              <a:spcBef>
                <a:spcPts val="0"/>
              </a:spcBef>
            </a:pPr>
            <a:r>
              <a:rPr lang="en-US" sz="2200" b="0" i="0" u="none" strike="noStrike" kern="1200" baseline="0" dirty="0">
                <a:latin typeface="+mj-lt"/>
              </a:rPr>
              <a:t>Financial Control</a:t>
            </a:r>
          </a:p>
          <a:p>
            <a:pPr marR="0" lvl="2" algn="just" rtl="0">
              <a:spcBef>
                <a:spcPts val="0"/>
              </a:spcBef>
            </a:pPr>
            <a:r>
              <a:rPr lang="en-US" sz="2000" b="0" i="0" u="none" strike="noStrike" kern="1200" baseline="0" dirty="0">
                <a:latin typeface="+mj-lt"/>
              </a:rPr>
              <a:t>Facts that show who directs or controls the financial aspects of the worker’s activities, such as whether the worker must make significant investments to perform the work (e.g., buy equipment) whether the expenses are reimbursed, how the worker is paid, and whether the worker has opportunity for profit or loss</a:t>
            </a:r>
          </a:p>
          <a:p>
            <a:pPr marR="0" lvl="1" algn="just" rtl="0">
              <a:spcBef>
                <a:spcPts val="0"/>
              </a:spcBef>
            </a:pPr>
            <a:r>
              <a:rPr lang="en-US" sz="2400" b="0" i="0" u="none" strike="noStrike" kern="1200" baseline="0" dirty="0">
                <a:latin typeface="+mj-lt"/>
              </a:rPr>
              <a:t>Type of Relationship</a:t>
            </a:r>
          </a:p>
          <a:p>
            <a:pPr marR="0" lvl="2" algn="just" rtl="0">
              <a:spcBef>
                <a:spcPts val="0"/>
              </a:spcBef>
            </a:pPr>
            <a:r>
              <a:rPr lang="en-US" sz="2000" b="0" i="0" u="none" strike="noStrike" kern="1200" baseline="0" dirty="0">
                <a:latin typeface="+mj-lt"/>
              </a:rPr>
              <a:t>Facts that show how parties view the relationship, e.g., written contract, whether employee benefits are available to the worker, limits on the ability to terminate the relationship, and whether the duties/activities that the worker is engaging in is part of the </a:t>
            </a:r>
            <a:r>
              <a:rPr lang="en-US" sz="2200" b="0" i="0" u="none" strike="noStrike" kern="1200" baseline="0" dirty="0">
                <a:latin typeface="+mj-lt"/>
              </a:rPr>
              <a:t>employer’s regular business</a:t>
            </a:r>
          </a:p>
          <a:p>
            <a:pPr marR="0" lvl="0" rtl="0">
              <a:spcBef>
                <a:spcPts val="0"/>
              </a:spcBef>
            </a:pPr>
            <a:r>
              <a:rPr lang="en-US" sz="2200" b="0" i="0" u="none" strike="noStrike" kern="1200" baseline="0" dirty="0">
                <a:solidFill>
                  <a:prstClr val="black"/>
                </a:solidFill>
                <a:latin typeface="+mj-lt"/>
              </a:rPr>
              <a:t>IRS Forms</a:t>
            </a:r>
          </a:p>
          <a:p>
            <a:pPr marR="0" lvl="1" rtl="0">
              <a:spcBef>
                <a:spcPts val="0"/>
              </a:spcBef>
            </a:pPr>
            <a:r>
              <a:rPr lang="en-US" sz="2200" b="0" i="0" u="none" strike="noStrike" kern="1200" baseline="0" dirty="0">
                <a:solidFill>
                  <a:prstClr val="black"/>
                </a:solidFill>
                <a:latin typeface="+mj-lt"/>
              </a:rPr>
              <a:t>Form SS-8 (determination of worker status)</a:t>
            </a:r>
          </a:p>
          <a:p>
            <a:pPr marR="0" lvl="1" rtl="0">
              <a:spcBef>
                <a:spcPts val="0"/>
              </a:spcBef>
            </a:pPr>
            <a:r>
              <a:rPr lang="en-US" sz="2200" b="0" i="0" u="none" strike="noStrike" kern="1200" baseline="0" dirty="0">
                <a:solidFill>
                  <a:prstClr val="black"/>
                </a:solidFill>
                <a:latin typeface="+mj-lt"/>
              </a:rPr>
              <a:t>Form 8919 (Social Security and Medicare tax form for misclassified workers)</a:t>
            </a:r>
          </a:p>
        </p:txBody>
      </p:sp>
      <p:sp>
        <p:nvSpPr>
          <p:cNvPr id="5" name="Slide Number Placeholder 4">
            <a:extLst>
              <a:ext uri="{FF2B5EF4-FFF2-40B4-BE49-F238E27FC236}">
                <a16:creationId xmlns:a16="http://schemas.microsoft.com/office/drawing/2014/main" id="{9966AD01-4060-4697-A1CF-EF82EB5CB9DF}"/>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4017715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5CE6-153B-4C0C-89E1-1CCE148C0D87}"/>
              </a:ext>
            </a:extLst>
          </p:cNvPr>
          <p:cNvSpPr>
            <a:spLocks noGrp="1"/>
          </p:cNvSpPr>
          <p:nvPr>
            <p:ph type="title"/>
          </p:nvPr>
        </p:nvSpPr>
        <p:spPr>
          <a:xfrm>
            <a:off x="1158240" y="339106"/>
            <a:ext cx="9875520" cy="1054513"/>
          </a:xfrm>
        </p:spPr>
        <p:txBody>
          <a:bodyPr>
            <a:noAutofit/>
          </a:bodyPr>
          <a:lstStyle/>
          <a:p>
            <a:pPr marR="0" algn="ctr" rtl="0"/>
            <a:r>
              <a:rPr lang="en-US" sz="3600" i="0" u="none" strike="noStrike" baseline="0" dirty="0"/>
              <a:t>Regardless of Test Used, DOL, IRS, TWC, &amp; Most Courts Lean Toward Classifying Workers as Employees</a:t>
            </a:r>
          </a:p>
        </p:txBody>
      </p:sp>
      <p:sp>
        <p:nvSpPr>
          <p:cNvPr id="3" name="Text Placeholder 2">
            <a:extLst>
              <a:ext uri="{FF2B5EF4-FFF2-40B4-BE49-F238E27FC236}">
                <a16:creationId xmlns:a16="http://schemas.microsoft.com/office/drawing/2014/main" id="{07E94771-39B7-4BCA-8A59-52E41B1C2067}"/>
              </a:ext>
            </a:extLst>
          </p:cNvPr>
          <p:cNvSpPr>
            <a:spLocks noGrp="1"/>
          </p:cNvSpPr>
          <p:nvPr>
            <p:ph idx="1"/>
          </p:nvPr>
        </p:nvSpPr>
        <p:spPr>
          <a:xfrm>
            <a:off x="3111500" y="2336800"/>
            <a:ext cx="8023225" cy="3840162"/>
          </a:xfrm>
        </p:spPr>
        <p:txBody>
          <a:bodyPr>
            <a:normAutofit/>
          </a:bodyPr>
          <a:lstStyle/>
          <a:p>
            <a:pPr marR="0" lvl="0" algn="just" rtl="0">
              <a:lnSpc>
                <a:spcPct val="100000"/>
              </a:lnSpc>
              <a:spcBef>
                <a:spcPts val="600"/>
              </a:spcBef>
              <a:buClrTx/>
            </a:pPr>
            <a:r>
              <a:rPr lang="en-US" sz="2400" b="0" i="0" u="none" strike="noStrike" baseline="0" dirty="0">
                <a:latin typeface="+mj-lt"/>
              </a:rPr>
              <a:t>Does “employer” pay its regular employees to perform essentially same duties as contractor?</a:t>
            </a:r>
          </a:p>
          <a:p>
            <a:pPr marR="0" lvl="0" algn="just" rtl="0">
              <a:lnSpc>
                <a:spcPct val="100000"/>
              </a:lnSpc>
              <a:spcBef>
                <a:spcPts val="600"/>
              </a:spcBef>
              <a:buClrTx/>
            </a:pPr>
            <a:r>
              <a:rPr lang="en-US" sz="2400" b="0" i="0" u="none" strike="noStrike" baseline="0" dirty="0">
                <a:latin typeface="+mj-lt"/>
              </a:rPr>
              <a:t>Did worker previously perform same tasks as employee?</a:t>
            </a:r>
          </a:p>
          <a:p>
            <a:pPr marR="0" lvl="0" algn="just" rtl="0">
              <a:lnSpc>
                <a:spcPct val="100000"/>
              </a:lnSpc>
              <a:spcBef>
                <a:spcPts val="600"/>
              </a:spcBef>
              <a:buClrTx/>
            </a:pPr>
            <a:r>
              <a:rPr lang="en-US" sz="2400" b="0" i="0" u="none" strike="noStrike" baseline="0" dirty="0">
                <a:latin typeface="+mj-lt"/>
              </a:rPr>
              <a:t>Is it “production” work?</a:t>
            </a:r>
          </a:p>
          <a:p>
            <a:pPr marR="0" lvl="0" algn="just" rtl="0">
              <a:lnSpc>
                <a:spcPct val="100000"/>
              </a:lnSpc>
              <a:spcBef>
                <a:spcPts val="600"/>
              </a:spcBef>
              <a:buClrTx/>
            </a:pPr>
            <a:r>
              <a:rPr lang="en-US" sz="2400" b="0" i="0" u="none" strike="noStrike" baseline="0" dirty="0">
                <a:latin typeface="+mj-lt"/>
              </a:rPr>
              <a:t>Are there restrictions on worker’s ability to work for other companies?</a:t>
            </a:r>
          </a:p>
          <a:p>
            <a:pPr marR="0" lvl="0" algn="just" rtl="0">
              <a:lnSpc>
                <a:spcPct val="100000"/>
              </a:lnSpc>
              <a:spcBef>
                <a:spcPts val="600"/>
              </a:spcBef>
              <a:buClrTx/>
            </a:pPr>
            <a:r>
              <a:rPr lang="en-US" sz="2400" b="0" i="0" u="none" strike="noStrike" baseline="0" dirty="0">
                <a:latin typeface="+mj-lt"/>
              </a:rPr>
              <a:t>When in doubt, safest choice is to treat worker as employee</a:t>
            </a:r>
          </a:p>
        </p:txBody>
      </p:sp>
      <p:pic>
        <p:nvPicPr>
          <p:cNvPr id="6" name="Picture 5">
            <a:extLst>
              <a:ext uri="{FF2B5EF4-FFF2-40B4-BE49-F238E27FC236}">
                <a16:creationId xmlns:a16="http://schemas.microsoft.com/office/drawing/2014/main" id="{AE19B8DC-82D7-4E36-BAF0-0BE3C371A9A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650" y="3084844"/>
            <a:ext cx="2555967" cy="1916975"/>
          </a:xfrm>
          <a:prstGeom prst="roundRect">
            <a:avLst>
              <a:gd name="adj" fmla="val 1235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Slide Number Placeholder 7">
            <a:extLst>
              <a:ext uri="{FF2B5EF4-FFF2-40B4-BE49-F238E27FC236}">
                <a16:creationId xmlns:a16="http://schemas.microsoft.com/office/drawing/2014/main" id="{599ACD08-48F7-58EF-4F53-4C425C829F80}"/>
              </a:ext>
            </a:extLst>
          </p:cNvPr>
          <p:cNvSpPr>
            <a:spLocks noGrp="1"/>
          </p:cNvSpPr>
          <p:nvPr>
            <p:ph type="sldNum" sz="quarter" idx="12"/>
          </p:nvPr>
        </p:nvSpPr>
        <p:spPr/>
        <p:txBody>
          <a:bodyPr/>
          <a:lstStyle/>
          <a:p>
            <a:fld id="{73B850FF-6169-4056-8077-06FFA93A5366}" type="slidenum">
              <a:rPr lang="en-US" smtClean="0"/>
              <a:t>13</a:t>
            </a:fld>
            <a:endParaRPr lang="en-US" dirty="0"/>
          </a:p>
        </p:txBody>
      </p:sp>
    </p:spTree>
    <p:extLst>
      <p:ext uri="{BB962C8B-B14F-4D97-AF65-F5344CB8AC3E}">
        <p14:creationId xmlns:p14="http://schemas.microsoft.com/office/powerpoint/2010/main" val="3664643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E4AC-4FDE-4004-87A3-0A3BE6F2C18C}"/>
              </a:ext>
            </a:extLst>
          </p:cNvPr>
          <p:cNvSpPr>
            <a:spLocks noGrp="1"/>
          </p:cNvSpPr>
          <p:nvPr>
            <p:ph type="title"/>
          </p:nvPr>
        </p:nvSpPr>
        <p:spPr/>
        <p:txBody>
          <a:bodyPr/>
          <a:lstStyle/>
          <a:p>
            <a:r>
              <a:rPr lang="en-US" dirty="0"/>
              <a:t>IRS Audits - Beware!!</a:t>
            </a:r>
          </a:p>
        </p:txBody>
      </p:sp>
      <p:sp>
        <p:nvSpPr>
          <p:cNvPr id="3" name="Content Placeholder 2">
            <a:extLst>
              <a:ext uri="{FF2B5EF4-FFF2-40B4-BE49-F238E27FC236}">
                <a16:creationId xmlns:a16="http://schemas.microsoft.com/office/drawing/2014/main" id="{FBBFCE15-6964-42F3-8BB3-5C7CFE701EF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E72073D-10C8-447E-8551-1210B6D6D0C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19308" y="3044225"/>
            <a:ext cx="5959044" cy="20062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Slide Number Placeholder 7">
            <a:extLst>
              <a:ext uri="{FF2B5EF4-FFF2-40B4-BE49-F238E27FC236}">
                <a16:creationId xmlns:a16="http://schemas.microsoft.com/office/drawing/2014/main" id="{EFAC5C12-C1CC-0CCA-750E-56F8AB1E1E63}"/>
              </a:ext>
            </a:extLst>
          </p:cNvPr>
          <p:cNvSpPr>
            <a:spLocks noGrp="1"/>
          </p:cNvSpPr>
          <p:nvPr>
            <p:ph type="sldNum" sz="quarter" idx="12"/>
          </p:nvPr>
        </p:nvSpPr>
        <p:spPr/>
        <p:txBody>
          <a:bodyPr/>
          <a:lstStyle/>
          <a:p>
            <a:fld id="{73B850FF-6169-4056-8077-06FFA93A5366}" type="slidenum">
              <a:rPr lang="en-US" smtClean="0"/>
              <a:t>14</a:t>
            </a:fld>
            <a:endParaRPr lang="en-US" dirty="0"/>
          </a:p>
        </p:txBody>
      </p:sp>
    </p:spTree>
    <p:extLst>
      <p:ext uri="{BB962C8B-B14F-4D97-AF65-F5344CB8AC3E}">
        <p14:creationId xmlns:p14="http://schemas.microsoft.com/office/powerpoint/2010/main" val="6549908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5438-7556-4AFA-A937-1A392ABA27AF}"/>
              </a:ext>
            </a:extLst>
          </p:cNvPr>
          <p:cNvSpPr>
            <a:spLocks noGrp="1"/>
          </p:cNvSpPr>
          <p:nvPr>
            <p:ph type="title"/>
          </p:nvPr>
        </p:nvSpPr>
        <p:spPr>
          <a:xfrm>
            <a:off x="1104900" y="962025"/>
            <a:ext cx="9969500" cy="765175"/>
          </a:xfrm>
          <a:solidFill>
            <a:schemeClr val="bg2">
              <a:alpha val="50000"/>
            </a:schemeClr>
          </a:solidFill>
        </p:spPr>
        <p:txBody>
          <a:bodyPr>
            <a:normAutofit/>
          </a:bodyPr>
          <a:lstStyle/>
          <a:p>
            <a:pPr marR="0" algn="ctr" rtl="0"/>
            <a:r>
              <a:rPr lang="en-US" sz="4000" b="1" i="0" u="none" strike="noStrike" baseline="0" dirty="0">
                <a:latin typeface="Avenir Next LT Pro" panose="020B0504020202020204" pitchFamily="34" charset="0"/>
              </a:rPr>
              <a:t>Misclassification of Interns</a:t>
            </a:r>
          </a:p>
        </p:txBody>
      </p:sp>
      <p:sp>
        <p:nvSpPr>
          <p:cNvPr id="3" name="Text Placeholder 2">
            <a:extLst>
              <a:ext uri="{FF2B5EF4-FFF2-40B4-BE49-F238E27FC236}">
                <a16:creationId xmlns:a16="http://schemas.microsoft.com/office/drawing/2014/main" id="{58ED449F-8F81-4ABA-A31A-07DF169C0FB3}"/>
              </a:ext>
            </a:extLst>
          </p:cNvPr>
          <p:cNvSpPr>
            <a:spLocks noGrp="1"/>
          </p:cNvSpPr>
          <p:nvPr>
            <p:ph idx="1"/>
          </p:nvPr>
        </p:nvSpPr>
        <p:spPr>
          <a:xfrm>
            <a:off x="1104900" y="1714500"/>
            <a:ext cx="9969500" cy="3486209"/>
          </a:xfrm>
          <a:solidFill>
            <a:schemeClr val="bg2">
              <a:alpha val="45000"/>
            </a:schemeClr>
          </a:solidFill>
        </p:spPr>
        <p:txBody>
          <a:bodyPr>
            <a:normAutofit fontScale="85000" lnSpcReduction="10000"/>
          </a:bodyPr>
          <a:lstStyle/>
          <a:p>
            <a:pPr marR="0" lvl="0" algn="just" rtl="0"/>
            <a:r>
              <a:rPr lang="en-US" sz="3200" b="1" i="0" u="none" strike="noStrike" baseline="0" dirty="0">
                <a:solidFill>
                  <a:prstClr val="black"/>
                </a:solidFill>
                <a:latin typeface="Avenir Next LT Pro" panose="020B0504020202020204" pitchFamily="34" charset="0"/>
              </a:rPr>
              <a:t>January 2018 – DOL issued Fact Sheet #71, setting forth new guidelines for classifying interns at for-profit companies.</a:t>
            </a:r>
          </a:p>
          <a:p>
            <a:pPr marR="0" lvl="0" algn="just" rtl="0"/>
            <a:r>
              <a:rPr lang="en-US" sz="3200" b="1" i="0" u="none" strike="noStrike" baseline="0" dirty="0">
                <a:solidFill>
                  <a:prstClr val="black"/>
                </a:solidFill>
                <a:latin typeface="Avenir Next LT Pro" panose="020B0504020202020204" pitchFamily="34" charset="0"/>
              </a:rPr>
              <a:t>Primary beneficiary test: which party is the “primary beneficiary” of the relationship?</a:t>
            </a:r>
          </a:p>
          <a:p>
            <a:pPr marR="0" lvl="0" algn="just" rtl="0"/>
            <a:r>
              <a:rPr lang="en-US" sz="3200" b="1" i="0" u="none" strike="noStrike" baseline="0" dirty="0">
                <a:solidFill>
                  <a:prstClr val="black"/>
                </a:solidFill>
                <a:latin typeface="Avenir Next LT Pro" panose="020B0504020202020204" pitchFamily="34" charset="0"/>
              </a:rPr>
              <a:t>Under old six-factor test, intern was employee unless all six factors were met. New test is more flexible.</a:t>
            </a:r>
          </a:p>
        </p:txBody>
      </p:sp>
    </p:spTree>
    <p:extLst>
      <p:ext uri="{BB962C8B-B14F-4D97-AF65-F5344CB8AC3E}">
        <p14:creationId xmlns:p14="http://schemas.microsoft.com/office/powerpoint/2010/main" val="23865759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5829-1392-4A04-B810-5EB3031A542D}"/>
              </a:ext>
            </a:extLst>
          </p:cNvPr>
          <p:cNvSpPr>
            <a:spLocks noGrp="1"/>
          </p:cNvSpPr>
          <p:nvPr>
            <p:ph type="title"/>
          </p:nvPr>
        </p:nvSpPr>
        <p:spPr/>
        <p:txBody>
          <a:bodyPr/>
          <a:lstStyle/>
          <a:p>
            <a:r>
              <a:rPr lang="en-US" dirty="0"/>
              <a:t>DOL’s New Test: Primary Beneficiary	</a:t>
            </a:r>
          </a:p>
        </p:txBody>
      </p:sp>
      <p:sp>
        <p:nvSpPr>
          <p:cNvPr id="3" name="Content Placeholder 2">
            <a:extLst>
              <a:ext uri="{FF2B5EF4-FFF2-40B4-BE49-F238E27FC236}">
                <a16:creationId xmlns:a16="http://schemas.microsoft.com/office/drawing/2014/main" id="{5D1EBEC7-EA8D-42EF-B78A-EEE95FC0EE42}"/>
              </a:ext>
            </a:extLst>
          </p:cNvPr>
          <p:cNvSpPr>
            <a:spLocks noGrp="1"/>
          </p:cNvSpPr>
          <p:nvPr>
            <p:ph idx="1"/>
          </p:nvPr>
        </p:nvSpPr>
        <p:spPr/>
        <p:txBody>
          <a:bodyPr>
            <a:normAutofit fontScale="85000" lnSpcReduction="20000"/>
          </a:bodyPr>
          <a:lstStyle/>
          <a:p>
            <a:pPr>
              <a:buClrTx/>
            </a:pPr>
            <a:r>
              <a:rPr lang="en-US" dirty="0"/>
              <a:t>Clear understanding no expectation of compensation</a:t>
            </a:r>
          </a:p>
          <a:p>
            <a:pPr>
              <a:buClrTx/>
            </a:pPr>
            <a:r>
              <a:rPr lang="en-US" dirty="0"/>
              <a:t>Similarity to educational environment (clinical/hands-on training provided by educational institutions)</a:t>
            </a:r>
          </a:p>
          <a:p>
            <a:pPr>
              <a:buClrTx/>
            </a:pPr>
            <a:r>
              <a:rPr lang="en-US" dirty="0"/>
              <a:t>Tied to intern’s formal education by integrated coursework/academic credit</a:t>
            </a:r>
          </a:p>
          <a:p>
            <a:pPr>
              <a:buClrTx/>
            </a:pPr>
            <a:r>
              <a:rPr lang="en-US" dirty="0"/>
              <a:t>Accommodates/tied to academic calendar</a:t>
            </a:r>
          </a:p>
          <a:p>
            <a:pPr>
              <a:buClrTx/>
            </a:pPr>
            <a:r>
              <a:rPr lang="en-US" dirty="0"/>
              <a:t>Limited in duration to provision of beneficial learning</a:t>
            </a:r>
          </a:p>
          <a:p>
            <a:pPr>
              <a:buClrTx/>
            </a:pPr>
            <a:r>
              <a:rPr lang="en-US" dirty="0"/>
              <a:t>Complements/does not displace paid employee’s work</a:t>
            </a:r>
          </a:p>
          <a:p>
            <a:pPr>
              <a:buClrTx/>
            </a:pPr>
            <a:r>
              <a:rPr lang="en-US" dirty="0"/>
              <a:t>Understanding of no entitlement to job following completion of internship</a:t>
            </a:r>
          </a:p>
        </p:txBody>
      </p:sp>
      <p:sp>
        <p:nvSpPr>
          <p:cNvPr id="7" name="Slide Number Placeholder 6">
            <a:extLst>
              <a:ext uri="{FF2B5EF4-FFF2-40B4-BE49-F238E27FC236}">
                <a16:creationId xmlns:a16="http://schemas.microsoft.com/office/drawing/2014/main" id="{66620933-5493-0D7F-FDF5-BB1E9ED0758C}"/>
              </a:ext>
            </a:extLst>
          </p:cNvPr>
          <p:cNvSpPr>
            <a:spLocks noGrp="1"/>
          </p:cNvSpPr>
          <p:nvPr>
            <p:ph type="sldNum" sz="quarter" idx="12"/>
          </p:nvPr>
        </p:nvSpPr>
        <p:spPr/>
        <p:txBody>
          <a:bodyPr/>
          <a:lstStyle/>
          <a:p>
            <a:fld id="{73B850FF-6169-4056-8077-06FFA93A5366}" type="slidenum">
              <a:rPr lang="en-US" smtClean="0"/>
              <a:t>16</a:t>
            </a:fld>
            <a:endParaRPr lang="en-US" dirty="0"/>
          </a:p>
        </p:txBody>
      </p:sp>
    </p:spTree>
    <p:extLst>
      <p:ext uri="{BB962C8B-B14F-4D97-AF65-F5344CB8AC3E}">
        <p14:creationId xmlns:p14="http://schemas.microsoft.com/office/powerpoint/2010/main" val="3589462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6428-523B-4C54-9457-36530BC46396}"/>
              </a:ext>
            </a:extLst>
          </p:cNvPr>
          <p:cNvSpPr>
            <a:spLocks noGrp="1"/>
          </p:cNvSpPr>
          <p:nvPr>
            <p:ph type="title"/>
          </p:nvPr>
        </p:nvSpPr>
        <p:spPr>
          <a:xfrm>
            <a:off x="1143000" y="298517"/>
            <a:ext cx="9875520" cy="1578666"/>
          </a:xfrm>
        </p:spPr>
        <p:txBody>
          <a:bodyPr>
            <a:noAutofit/>
          </a:bodyPr>
          <a:lstStyle/>
          <a:p>
            <a:pPr marR="0" rtl="0"/>
            <a:r>
              <a:rPr lang="en-US" sz="3600" i="0" u="none" strike="noStrike" baseline="0" dirty="0"/>
              <a:t>Independent Contractor v. Employee – Steps To Avoid Misclassification of Workers as Independent Contractors under FLSA </a:t>
            </a:r>
          </a:p>
        </p:txBody>
      </p:sp>
      <p:sp>
        <p:nvSpPr>
          <p:cNvPr id="3" name="Text Placeholder 2">
            <a:extLst>
              <a:ext uri="{FF2B5EF4-FFF2-40B4-BE49-F238E27FC236}">
                <a16:creationId xmlns:a16="http://schemas.microsoft.com/office/drawing/2014/main" id="{38847E3F-1BBC-4A0D-B5CE-2FE76F8C57B9}"/>
              </a:ext>
            </a:extLst>
          </p:cNvPr>
          <p:cNvSpPr>
            <a:spLocks noGrp="1"/>
          </p:cNvSpPr>
          <p:nvPr>
            <p:ph idx="1"/>
          </p:nvPr>
        </p:nvSpPr>
        <p:spPr>
          <a:xfrm>
            <a:off x="398585" y="2227385"/>
            <a:ext cx="10722488" cy="4462340"/>
          </a:xfrm>
        </p:spPr>
        <p:txBody>
          <a:bodyPr>
            <a:normAutofit fontScale="92500" lnSpcReduction="10000"/>
          </a:bodyPr>
          <a:lstStyle/>
          <a:p>
            <a:pPr marR="0" lvl="0" algn="just" rtl="0">
              <a:lnSpc>
                <a:spcPct val="100000"/>
              </a:lnSpc>
              <a:spcBef>
                <a:spcPts val="0"/>
              </a:spcBef>
              <a:buClrTx/>
            </a:pPr>
            <a:r>
              <a:rPr lang="en-US" b="0" i="0" u="none" strike="noStrike" baseline="0" dirty="0">
                <a:latin typeface="+mj-lt"/>
              </a:rPr>
              <a:t>Look at all individuals currently classified as independent contractors</a:t>
            </a:r>
          </a:p>
          <a:p>
            <a:pPr marR="0" lvl="0" algn="just" rtl="0">
              <a:lnSpc>
                <a:spcPct val="100000"/>
              </a:lnSpc>
              <a:spcBef>
                <a:spcPts val="0"/>
              </a:spcBef>
              <a:buClrTx/>
            </a:pPr>
            <a:r>
              <a:rPr lang="en-US" b="0" i="0" u="none" strike="noStrike" baseline="0" dirty="0">
                <a:latin typeface="+mj-lt"/>
              </a:rPr>
              <a:t>Evaluate based on DOL’s </a:t>
            </a:r>
            <a:r>
              <a:rPr lang="en-US" dirty="0">
                <a:latin typeface="+mj-lt"/>
              </a:rPr>
              <a:t>Final Rule </a:t>
            </a:r>
            <a:endParaRPr lang="en-US" b="0" i="0" u="none" strike="noStrike" baseline="0" dirty="0">
              <a:latin typeface="+mj-lt"/>
            </a:endParaRPr>
          </a:p>
          <a:p>
            <a:pPr marR="0" lvl="0" algn="just" rtl="0">
              <a:lnSpc>
                <a:spcPct val="100000"/>
              </a:lnSpc>
              <a:spcBef>
                <a:spcPts val="0"/>
              </a:spcBef>
              <a:buClrTx/>
            </a:pPr>
            <a:r>
              <a:rPr lang="en-US" b="0" i="0" u="none" strike="noStrike" baseline="0" dirty="0">
                <a:latin typeface="+mj-lt"/>
              </a:rPr>
              <a:t>Ensure contractor’s functions are not integral to core business function &amp; not performing job similar to regular employees</a:t>
            </a:r>
          </a:p>
          <a:p>
            <a:pPr marR="0" lvl="0" algn="just" rtl="0">
              <a:lnSpc>
                <a:spcPct val="100000"/>
              </a:lnSpc>
              <a:spcBef>
                <a:spcPts val="0"/>
              </a:spcBef>
              <a:buClrTx/>
            </a:pPr>
            <a:r>
              <a:rPr lang="en-US" b="0" i="0" u="none" strike="noStrike" baseline="0" dirty="0">
                <a:latin typeface="+mj-lt"/>
              </a:rPr>
              <a:t>Create checklist and require “high level” review and approval of independent contractor/vendor arrangements</a:t>
            </a:r>
          </a:p>
          <a:p>
            <a:pPr marR="0" lvl="0" algn="just" rtl="0">
              <a:lnSpc>
                <a:spcPct val="100000"/>
              </a:lnSpc>
              <a:spcBef>
                <a:spcPts val="0"/>
              </a:spcBef>
              <a:buClrTx/>
            </a:pPr>
            <a:r>
              <a:rPr lang="en-US" b="0" i="1" u="none" strike="noStrike" baseline="0" dirty="0">
                <a:latin typeface="+mj-lt"/>
              </a:rPr>
              <a:t>Require independent contractor to sign written agreement</a:t>
            </a:r>
          </a:p>
          <a:p>
            <a:pPr marR="0" lvl="0" algn="just" rtl="0">
              <a:lnSpc>
                <a:spcPct val="100000"/>
              </a:lnSpc>
              <a:spcBef>
                <a:spcPts val="0"/>
              </a:spcBef>
              <a:buClrTx/>
            </a:pPr>
            <a:r>
              <a:rPr lang="en-US" b="0" i="0" u="none" strike="noStrike" baseline="0" dirty="0">
                <a:latin typeface="+mj-lt"/>
              </a:rPr>
              <a:t>Don’t conduct performance evaluations, provide training, require to work specific hours, or attend employee meetings</a:t>
            </a:r>
          </a:p>
          <a:p>
            <a:pPr marR="0" lvl="0" algn="just" rtl="0">
              <a:lnSpc>
                <a:spcPct val="100000"/>
              </a:lnSpc>
              <a:spcBef>
                <a:spcPts val="0"/>
              </a:spcBef>
              <a:buClrTx/>
            </a:pPr>
            <a:r>
              <a:rPr lang="en-US" b="0" i="0" u="none" strike="noStrike" baseline="0" dirty="0">
                <a:latin typeface="+mj-lt"/>
              </a:rPr>
              <a:t>Maintain separate files and ensure accounting records reflect contractor status – 1099 forms</a:t>
            </a:r>
          </a:p>
          <a:p>
            <a:pPr marR="0" lvl="0" algn="just" rtl="0">
              <a:lnSpc>
                <a:spcPct val="100000"/>
              </a:lnSpc>
              <a:spcBef>
                <a:spcPts val="0"/>
              </a:spcBef>
              <a:buClrTx/>
            </a:pPr>
            <a:r>
              <a:rPr lang="en-US" b="0" i="0" u="none" strike="noStrike" baseline="0" dirty="0">
                <a:latin typeface="+mj-lt"/>
              </a:rPr>
              <a:t>Do not give contractors employee handbooks</a:t>
            </a:r>
          </a:p>
        </p:txBody>
      </p:sp>
      <p:sp>
        <p:nvSpPr>
          <p:cNvPr id="7" name="Slide Number Placeholder 6">
            <a:extLst>
              <a:ext uri="{FF2B5EF4-FFF2-40B4-BE49-F238E27FC236}">
                <a16:creationId xmlns:a16="http://schemas.microsoft.com/office/drawing/2014/main" id="{9195145F-EFBA-3DAA-ADED-E33CB959B758}"/>
              </a:ext>
            </a:extLst>
          </p:cNvPr>
          <p:cNvSpPr>
            <a:spLocks noGrp="1"/>
          </p:cNvSpPr>
          <p:nvPr>
            <p:ph type="sldNum" sz="quarter" idx="12"/>
          </p:nvPr>
        </p:nvSpPr>
        <p:spPr/>
        <p:txBody>
          <a:bodyPr/>
          <a:lstStyle/>
          <a:p>
            <a:fld id="{73B850FF-6169-4056-8077-06FFA93A5366}" type="slidenum">
              <a:rPr lang="en-US" smtClean="0"/>
              <a:t>17</a:t>
            </a:fld>
            <a:endParaRPr lang="en-US" dirty="0"/>
          </a:p>
        </p:txBody>
      </p:sp>
    </p:spTree>
    <p:extLst>
      <p:ext uri="{BB962C8B-B14F-4D97-AF65-F5344CB8AC3E}">
        <p14:creationId xmlns:p14="http://schemas.microsoft.com/office/powerpoint/2010/main" val="26234015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F992-982A-450C-AE69-5467E5CD74E3}"/>
              </a:ext>
            </a:extLst>
          </p:cNvPr>
          <p:cNvSpPr>
            <a:spLocks noGrp="1"/>
          </p:cNvSpPr>
          <p:nvPr>
            <p:ph type="title"/>
          </p:nvPr>
        </p:nvSpPr>
        <p:spPr>
          <a:xfrm>
            <a:off x="1219200" y="168275"/>
            <a:ext cx="10414000" cy="1790700"/>
          </a:xfrm>
        </p:spPr>
        <p:txBody>
          <a:bodyPr>
            <a:noAutofit/>
          </a:bodyPr>
          <a:lstStyle/>
          <a:p>
            <a:r>
              <a:rPr lang="en-US" sz="3600" dirty="0">
                <a:solidFill>
                  <a:prstClr val="black"/>
                </a:solidFill>
              </a:rPr>
              <a:t>Independent Contractor v. Employee – Steps To Avoid Misclassification of Workers as Independent Contractors under FLSA (Cont’d)</a:t>
            </a:r>
            <a:endParaRPr lang="en-US" sz="3600" dirty="0"/>
          </a:p>
        </p:txBody>
      </p:sp>
      <p:sp>
        <p:nvSpPr>
          <p:cNvPr id="3" name="Text Placeholder 2">
            <a:extLst>
              <a:ext uri="{FF2B5EF4-FFF2-40B4-BE49-F238E27FC236}">
                <a16:creationId xmlns:a16="http://schemas.microsoft.com/office/drawing/2014/main" id="{D50B3F34-7937-4CEA-A30F-A29814FA8E86}"/>
              </a:ext>
            </a:extLst>
          </p:cNvPr>
          <p:cNvSpPr>
            <a:spLocks noGrp="1"/>
          </p:cNvSpPr>
          <p:nvPr>
            <p:ph idx="1"/>
          </p:nvPr>
        </p:nvSpPr>
        <p:spPr>
          <a:xfrm>
            <a:off x="1054100" y="1958975"/>
            <a:ext cx="10903438" cy="4899025"/>
          </a:xfrm>
        </p:spPr>
        <p:txBody>
          <a:bodyPr>
            <a:normAutofit fontScale="92500"/>
          </a:bodyPr>
          <a:lstStyle/>
          <a:p>
            <a:pPr lvl="0" algn="just">
              <a:lnSpc>
                <a:spcPct val="100000"/>
              </a:lnSpc>
              <a:spcBef>
                <a:spcPts val="0"/>
              </a:spcBef>
            </a:pPr>
            <a:r>
              <a:rPr lang="en-US" sz="2400" dirty="0">
                <a:solidFill>
                  <a:prstClr val="black"/>
                </a:solidFill>
                <a:latin typeface="+mj-lt"/>
              </a:rPr>
              <a:t>Consider having workers complete “independent contractor” questionnaire and provide supporting documentation to establish independent contractor status </a:t>
            </a:r>
          </a:p>
          <a:p>
            <a:pPr lvl="0" algn="just">
              <a:lnSpc>
                <a:spcPct val="100000"/>
              </a:lnSpc>
              <a:spcBef>
                <a:spcPts val="0"/>
              </a:spcBef>
            </a:pPr>
            <a:r>
              <a:rPr lang="en-US" sz="2400" dirty="0">
                <a:solidFill>
                  <a:prstClr val="black"/>
                </a:solidFill>
                <a:latin typeface="+mj-lt"/>
              </a:rPr>
              <a:t>Select contractors with specialized skill set to perform tasks-for a fixed term—specialized services distinct from employees’ tasks</a:t>
            </a:r>
          </a:p>
          <a:p>
            <a:pPr lvl="0" algn="just">
              <a:lnSpc>
                <a:spcPct val="100000"/>
              </a:lnSpc>
              <a:spcBef>
                <a:spcPts val="0"/>
              </a:spcBef>
            </a:pPr>
            <a:r>
              <a:rPr lang="en-US" sz="2400" dirty="0">
                <a:solidFill>
                  <a:prstClr val="black"/>
                </a:solidFill>
                <a:latin typeface="+mj-lt"/>
              </a:rPr>
              <a:t>Retain/engage independent contractors who are incorporated or otherwise have an established trade or business</a:t>
            </a:r>
          </a:p>
          <a:p>
            <a:pPr lvl="0" algn="just">
              <a:lnSpc>
                <a:spcPct val="100000"/>
              </a:lnSpc>
              <a:spcBef>
                <a:spcPts val="0"/>
              </a:spcBef>
            </a:pPr>
            <a:r>
              <a:rPr lang="en-US" sz="2400" dirty="0">
                <a:solidFill>
                  <a:prstClr val="black"/>
                </a:solidFill>
                <a:latin typeface="+mj-lt"/>
              </a:rPr>
              <a:t>Ensure mutual understanding of independent contractor’s status, including assumption of insurance/licensing</a:t>
            </a:r>
          </a:p>
          <a:p>
            <a:pPr lvl="0" algn="just">
              <a:lnSpc>
                <a:spcPct val="100000"/>
              </a:lnSpc>
              <a:spcBef>
                <a:spcPts val="0"/>
              </a:spcBef>
            </a:pPr>
            <a:r>
              <a:rPr lang="en-US" sz="2400" dirty="0">
                <a:solidFill>
                  <a:prstClr val="black"/>
                </a:solidFill>
                <a:latin typeface="+mj-lt"/>
              </a:rPr>
              <a:t>Do not train or provide benefits, tools, work space or reimbursement to contractor</a:t>
            </a:r>
          </a:p>
          <a:p>
            <a:pPr lvl="0" algn="just">
              <a:lnSpc>
                <a:spcPct val="100000"/>
              </a:lnSpc>
              <a:spcBef>
                <a:spcPts val="0"/>
              </a:spcBef>
            </a:pPr>
            <a:r>
              <a:rPr lang="en-US" sz="2400" dirty="0">
                <a:solidFill>
                  <a:prstClr val="black"/>
                </a:solidFill>
                <a:latin typeface="+mj-lt"/>
              </a:rPr>
              <a:t>Do not restrict ability of contractor to work for others</a:t>
            </a:r>
          </a:p>
          <a:p>
            <a:pPr lvl="0" algn="just">
              <a:lnSpc>
                <a:spcPct val="100000"/>
              </a:lnSpc>
              <a:spcBef>
                <a:spcPts val="0"/>
              </a:spcBef>
            </a:pPr>
            <a:r>
              <a:rPr lang="en-US" sz="2400" dirty="0">
                <a:solidFill>
                  <a:prstClr val="black"/>
                </a:solidFill>
                <a:latin typeface="+mj-lt"/>
              </a:rPr>
              <a:t>Avoid using terminology reflecting wages/employment</a:t>
            </a:r>
          </a:p>
          <a:p>
            <a:pPr lvl="0" algn="just">
              <a:lnSpc>
                <a:spcPct val="100000"/>
              </a:lnSpc>
              <a:spcBef>
                <a:spcPts val="0"/>
              </a:spcBef>
              <a:tabLst>
                <a:tab pos="8686800" algn="r"/>
              </a:tabLst>
            </a:pPr>
            <a:r>
              <a:rPr lang="en-US" sz="2400" dirty="0">
                <a:solidFill>
                  <a:prstClr val="black"/>
                </a:solidFill>
                <a:latin typeface="+mj-lt"/>
              </a:rPr>
              <a:t>Do not issue business cards, identification, voicemail boxes or email addresses to </a:t>
            </a:r>
          </a:p>
          <a:p>
            <a:pPr lvl="0" indent="0" algn="just">
              <a:lnSpc>
                <a:spcPct val="100000"/>
              </a:lnSpc>
              <a:spcBef>
                <a:spcPts val="0"/>
              </a:spcBef>
              <a:buNone/>
              <a:tabLst>
                <a:tab pos="8686800" algn="r"/>
              </a:tabLst>
            </a:pPr>
            <a:r>
              <a:rPr lang="en-US" sz="2400" dirty="0">
                <a:solidFill>
                  <a:prstClr val="black"/>
                </a:solidFill>
                <a:latin typeface="+mj-lt"/>
              </a:rPr>
              <a:t>contractors</a:t>
            </a:r>
          </a:p>
        </p:txBody>
      </p:sp>
      <p:sp>
        <p:nvSpPr>
          <p:cNvPr id="4" name="Footer Placeholder 3">
            <a:extLst>
              <a:ext uri="{FF2B5EF4-FFF2-40B4-BE49-F238E27FC236}">
                <a16:creationId xmlns:a16="http://schemas.microsoft.com/office/drawing/2014/main" id="{94938ABD-E18C-40B1-B220-8C0C4A71B881}"/>
              </a:ext>
            </a:extLst>
          </p:cNvPr>
          <p:cNvSpPr>
            <a:spLocks noGrp="1"/>
          </p:cNvSpPr>
          <p:nvPr>
            <p:ph type="ftr" sz="quarter" idx="11"/>
          </p:nvPr>
        </p:nvSpPr>
        <p:spPr/>
        <p:txBody>
          <a:bodyPr/>
          <a:lstStyle/>
          <a:p>
            <a:r>
              <a:rPr lang="en-US" dirty="0"/>
              <a:t>©Lynn, Ross &amp; Gannaway, LLP 2018</a:t>
            </a:r>
          </a:p>
        </p:txBody>
      </p:sp>
      <p:sp>
        <p:nvSpPr>
          <p:cNvPr id="5" name="Slide Number Placeholder 4">
            <a:extLst>
              <a:ext uri="{FF2B5EF4-FFF2-40B4-BE49-F238E27FC236}">
                <a16:creationId xmlns:a16="http://schemas.microsoft.com/office/drawing/2014/main" id="{41CC98FD-5DBA-4FD2-B2C3-0FE3071DAC71}"/>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2933858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023D-ED07-F8D3-9383-B385CD2AA5E2}"/>
              </a:ext>
            </a:extLst>
          </p:cNvPr>
          <p:cNvSpPr>
            <a:spLocks noGrp="1"/>
          </p:cNvSpPr>
          <p:nvPr>
            <p:ph type="title"/>
          </p:nvPr>
        </p:nvSpPr>
        <p:spPr>
          <a:xfrm>
            <a:off x="0" y="1419226"/>
            <a:ext cx="12192000" cy="3714750"/>
          </a:xfrm>
        </p:spPr>
        <p:txBody>
          <a:bodyPr>
            <a:normAutofit/>
          </a:bodyPr>
          <a:lstStyle/>
          <a:p>
            <a:pPr algn="ctr"/>
            <a:r>
              <a:rPr lang="en-US" sz="4400" b="1" dirty="0"/>
              <a:t>Salaried Employee</a:t>
            </a:r>
            <a:br>
              <a:rPr lang="en-US" sz="4400" b="1" dirty="0"/>
            </a:br>
            <a:br>
              <a:rPr lang="en-US" sz="4400" b="1" dirty="0"/>
            </a:br>
            <a:br>
              <a:rPr lang="en-US" sz="4400" b="1" dirty="0"/>
            </a:br>
            <a:r>
              <a:rPr lang="en-US" sz="4400" b="1" dirty="0"/>
              <a:t>Exempt Employee</a:t>
            </a:r>
            <a:endParaRPr lang="en-US" dirty="0"/>
          </a:p>
        </p:txBody>
      </p:sp>
      <p:sp>
        <p:nvSpPr>
          <p:cNvPr id="4" name="Slide Number Placeholder 3">
            <a:extLst>
              <a:ext uri="{FF2B5EF4-FFF2-40B4-BE49-F238E27FC236}">
                <a16:creationId xmlns:a16="http://schemas.microsoft.com/office/drawing/2014/main" id="{CCF847CA-6E9C-C0CB-8BB1-C3EC274B9A7E}"/>
              </a:ext>
            </a:extLst>
          </p:cNvPr>
          <p:cNvSpPr>
            <a:spLocks noGrp="1"/>
          </p:cNvSpPr>
          <p:nvPr>
            <p:ph type="sldNum" sz="quarter" idx="12"/>
          </p:nvPr>
        </p:nvSpPr>
        <p:spPr/>
        <p:txBody>
          <a:bodyPr/>
          <a:lstStyle/>
          <a:p>
            <a:fld id="{73B850FF-6169-4056-8077-06FFA93A5366}" type="slidenum">
              <a:rPr lang="en-US" smtClean="0"/>
              <a:t>19</a:t>
            </a:fld>
            <a:endParaRPr lang="en-US" dirty="0"/>
          </a:p>
        </p:txBody>
      </p:sp>
      <p:sp>
        <p:nvSpPr>
          <p:cNvPr id="8" name="Not Equal 7">
            <a:extLst>
              <a:ext uri="{FF2B5EF4-FFF2-40B4-BE49-F238E27FC236}">
                <a16:creationId xmlns:a16="http://schemas.microsoft.com/office/drawing/2014/main" id="{8E0A1BFB-8118-4F7E-489C-7C4066A27FBD}"/>
              </a:ext>
            </a:extLst>
          </p:cNvPr>
          <p:cNvSpPr/>
          <p:nvPr/>
        </p:nvSpPr>
        <p:spPr>
          <a:xfrm>
            <a:off x="5562600" y="3276601"/>
            <a:ext cx="914400" cy="914400"/>
          </a:xfrm>
          <a:prstGeom prst="mathNot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4470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6FFE-57E6-AB4D-4A9B-BEDC169EABA0}"/>
              </a:ext>
            </a:extLst>
          </p:cNvPr>
          <p:cNvSpPr>
            <a:spLocks noGrp="1"/>
          </p:cNvSpPr>
          <p:nvPr>
            <p:ph type="ctrTitle"/>
          </p:nvPr>
        </p:nvSpPr>
        <p:spPr/>
        <p:txBody>
          <a:bodyPr/>
          <a:lstStyle/>
          <a:p>
            <a:pPr algn="l"/>
            <a:r>
              <a:rPr lang="en-US" dirty="0"/>
              <a:t>MISCLASSIFICATIONS </a:t>
            </a:r>
          </a:p>
        </p:txBody>
      </p:sp>
      <p:sp>
        <p:nvSpPr>
          <p:cNvPr id="3" name="Subtitle 2">
            <a:extLst>
              <a:ext uri="{FF2B5EF4-FFF2-40B4-BE49-F238E27FC236}">
                <a16:creationId xmlns:a16="http://schemas.microsoft.com/office/drawing/2014/main" id="{DBB0F888-5ACE-4DA3-910E-04DC5EF386E5}"/>
              </a:ext>
            </a:extLst>
          </p:cNvPr>
          <p:cNvSpPr>
            <a:spLocks noGrp="1"/>
          </p:cNvSpPr>
          <p:nvPr>
            <p:ph type="subTitle" idx="1"/>
          </p:nvPr>
        </p:nvSpPr>
        <p:spPr/>
        <p:txBody>
          <a:bodyPr>
            <a:normAutofit lnSpcReduction="10000"/>
          </a:bodyPr>
          <a:lstStyle/>
          <a:p>
            <a:pPr algn="l"/>
            <a:r>
              <a:rPr lang="en-US" sz="2800" i="1" dirty="0"/>
              <a:t>Independent contractors v. Employees</a:t>
            </a:r>
          </a:p>
          <a:p>
            <a:pPr algn="l"/>
            <a:r>
              <a:rPr lang="en-US" sz="2800" i="1" dirty="0"/>
              <a:t>Exempt v. Non-exempt</a:t>
            </a:r>
          </a:p>
          <a:p>
            <a:pPr algn="l"/>
            <a:r>
              <a:rPr lang="en-US" sz="2800" i="1" dirty="0"/>
              <a:t>Volunteer v. Employee</a:t>
            </a:r>
          </a:p>
        </p:txBody>
      </p:sp>
    </p:spTree>
    <p:extLst>
      <p:ext uri="{BB962C8B-B14F-4D97-AF65-F5344CB8AC3E}">
        <p14:creationId xmlns:p14="http://schemas.microsoft.com/office/powerpoint/2010/main" val="222073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p:cNvSpPr>
            <a:spLocks noGrp="1" noChangeArrowheads="1"/>
          </p:cNvSpPr>
          <p:nvPr>
            <p:ph type="title"/>
          </p:nvPr>
        </p:nvSpPr>
        <p:spPr>
          <a:xfrm>
            <a:off x="1432159" y="168275"/>
            <a:ext cx="9327680" cy="1143000"/>
          </a:xfrm>
        </p:spPr>
        <p:txBody>
          <a:bodyPr/>
          <a:lstStyle/>
          <a:p>
            <a:pPr algn="ctr"/>
            <a:r>
              <a:rPr lang="en-US" dirty="0"/>
              <a:t>Salary Basis Test</a:t>
            </a:r>
          </a:p>
        </p:txBody>
      </p:sp>
      <p:sp>
        <p:nvSpPr>
          <p:cNvPr id="221187" name="Rectangle 1027"/>
          <p:cNvSpPr>
            <a:spLocks noGrp="1" noChangeArrowheads="1"/>
          </p:cNvSpPr>
          <p:nvPr>
            <p:ph idx="1"/>
          </p:nvPr>
        </p:nvSpPr>
        <p:spPr>
          <a:xfrm>
            <a:off x="1602758" y="1837340"/>
            <a:ext cx="8986483" cy="5020660"/>
          </a:xfrm>
        </p:spPr>
        <p:txBody>
          <a:bodyPr>
            <a:normAutofit/>
          </a:bodyPr>
          <a:lstStyle/>
          <a:p>
            <a:pPr>
              <a:buFont typeface="Wingdings" pitchFamily="2" charset="2"/>
              <a:buChar char="Ø"/>
            </a:pPr>
            <a:r>
              <a:rPr lang="en-US" dirty="0"/>
              <a:t>Predetermined and fixed salary not subject to reduction because of variations in quality or quantity of work performed</a:t>
            </a:r>
          </a:p>
          <a:p>
            <a:pPr>
              <a:buFont typeface="Wingdings" pitchFamily="2" charset="2"/>
              <a:buChar char="Ø"/>
            </a:pPr>
            <a:endParaRPr lang="en-US" dirty="0"/>
          </a:p>
          <a:p>
            <a:pPr>
              <a:buFont typeface="Wingdings" pitchFamily="2" charset="2"/>
              <a:buChar char="Ø"/>
            </a:pPr>
            <a:r>
              <a:rPr lang="en-US" dirty="0"/>
              <a:t>Partial-day or partial week deductions from an employee’s pay </a:t>
            </a:r>
            <a:r>
              <a:rPr lang="en-US" i="1" dirty="0"/>
              <a:t>generally</a:t>
            </a:r>
            <a:r>
              <a:rPr lang="en-US" dirty="0"/>
              <a:t> do not satisfy salary basis test and will render employee non-exempt</a:t>
            </a:r>
          </a:p>
        </p:txBody>
      </p:sp>
      <p:sp>
        <p:nvSpPr>
          <p:cNvPr id="2" name="Slide Number Placeholder 1"/>
          <p:cNvSpPr>
            <a:spLocks noGrp="1"/>
          </p:cNvSpPr>
          <p:nvPr>
            <p:ph type="sldNum" sz="quarter" idx="12"/>
          </p:nvPr>
        </p:nvSpPr>
        <p:spPr/>
        <p:txBody>
          <a:bodyPr/>
          <a:lstStyle/>
          <a:p>
            <a:fld id="{7764DB9F-9FE8-4DF4-BF39-EA89314BC0C4}"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27856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838200" y="559813"/>
            <a:ext cx="4633785" cy="2397324"/>
          </a:xfrm>
        </p:spPr>
        <p:txBody>
          <a:bodyPr>
            <a:normAutofit/>
          </a:bodyPr>
          <a:lstStyle/>
          <a:p>
            <a:r>
              <a:rPr lang="en-US" dirty="0"/>
              <a:t>Deductions from Pay/Leave Bank</a:t>
            </a:r>
          </a:p>
        </p:txBody>
      </p:sp>
      <p:sp>
        <p:nvSpPr>
          <p:cNvPr id="253955" name="Rectangle 3"/>
          <p:cNvSpPr>
            <a:spLocks noGrp="1" noChangeArrowheads="1"/>
          </p:cNvSpPr>
          <p:nvPr>
            <p:ph idx="1"/>
          </p:nvPr>
        </p:nvSpPr>
        <p:spPr>
          <a:xfrm>
            <a:off x="838200" y="3200400"/>
            <a:ext cx="4633486" cy="2912687"/>
          </a:xfrm>
        </p:spPr>
        <p:txBody>
          <a:bodyPr>
            <a:normAutofit/>
          </a:bodyPr>
          <a:lstStyle/>
          <a:p>
            <a:r>
              <a:rPr lang="en-US" sz="3200" dirty="0"/>
              <a:t>Employer may dock employee’s leave bank</a:t>
            </a:r>
          </a:p>
          <a:p>
            <a:r>
              <a:rPr lang="en-US" sz="3200" dirty="0"/>
              <a:t>Leave bank docking does </a:t>
            </a:r>
            <a:r>
              <a:rPr lang="en-US" sz="3200" i="1" dirty="0"/>
              <a:t>not </a:t>
            </a:r>
            <a:r>
              <a:rPr lang="en-US" sz="3200" dirty="0"/>
              <a:t>constitute pay docking</a:t>
            </a:r>
          </a:p>
        </p:txBody>
      </p:sp>
      <p:pic>
        <p:nvPicPr>
          <p:cNvPr id="3" name="Picture 2" descr="A close-up of a receipt&#10;&#10;Description automatically generated"/>
          <p:cNvPicPr>
            <a:picLocks noChangeAspect="1"/>
          </p:cNvPicPr>
          <p:nvPr/>
        </p:nvPicPr>
        <p:blipFill rotWithShape="1">
          <a:blip r:embed="rId3"/>
          <a:srcRect r="11247" b="-3"/>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2" name="Slide Number Placeholder 1"/>
          <p:cNvSpPr>
            <a:spLocks noGrp="1"/>
          </p:cNvSpPr>
          <p:nvPr>
            <p:ph type="sldNum" sz="quarter" idx="12"/>
          </p:nvPr>
        </p:nvSpPr>
        <p:spPr>
          <a:xfrm>
            <a:off x="8610600" y="6324600"/>
            <a:ext cx="2743200" cy="365125"/>
          </a:xfrm>
        </p:spPr>
        <p:txBody>
          <a:bodyPr>
            <a:normAutofit/>
          </a:bodyPr>
          <a:lstStyle/>
          <a:p>
            <a:pPr>
              <a:spcAft>
                <a:spcPts val="600"/>
              </a:spcAft>
            </a:pPr>
            <a:fld id="{7764DB9F-9FE8-4DF4-BF39-EA89314BC0C4}" type="slidenum">
              <a:rPr lang="en-US"/>
              <a:pPr>
                <a:spcAft>
                  <a:spcPts val="600"/>
                </a:spcAft>
              </a:pPr>
              <a:t>21</a:t>
            </a:fld>
            <a:endParaRPr lang="en-US" dirty="0"/>
          </a:p>
        </p:txBody>
      </p:sp>
    </p:spTree>
    <p:extLst>
      <p:ext uri="{BB962C8B-B14F-4D97-AF65-F5344CB8AC3E}">
        <p14:creationId xmlns:p14="http://schemas.microsoft.com/office/powerpoint/2010/main" val="80146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ChangeArrowheads="1"/>
          </p:cNvSpPr>
          <p:nvPr>
            <p:ph type="title"/>
          </p:nvPr>
        </p:nvSpPr>
        <p:spPr>
          <a:xfrm>
            <a:off x="1432160" y="200025"/>
            <a:ext cx="9327680" cy="1143000"/>
          </a:xfrm>
        </p:spPr>
        <p:txBody>
          <a:bodyPr>
            <a:normAutofit fontScale="90000"/>
          </a:bodyPr>
          <a:lstStyle/>
          <a:p>
            <a:pPr algn="ctr"/>
            <a:r>
              <a:rPr lang="en-US" dirty="0"/>
              <a:t>Improper Deductions May </a:t>
            </a:r>
            <a:br>
              <a:rPr lang="en-US" dirty="0"/>
            </a:br>
            <a:r>
              <a:rPr lang="en-US" dirty="0"/>
              <a:t>Destroy FLSA Exemption</a:t>
            </a:r>
          </a:p>
        </p:txBody>
      </p:sp>
      <p:sp>
        <p:nvSpPr>
          <p:cNvPr id="223235" name="Rectangle 1027"/>
          <p:cNvSpPr>
            <a:spLocks noGrp="1" noChangeArrowheads="1"/>
          </p:cNvSpPr>
          <p:nvPr>
            <p:ph idx="1"/>
          </p:nvPr>
        </p:nvSpPr>
        <p:spPr>
          <a:xfrm>
            <a:off x="1601734" y="2076925"/>
            <a:ext cx="8988532" cy="5020660"/>
          </a:xfrm>
        </p:spPr>
        <p:txBody>
          <a:bodyPr>
            <a:normAutofit/>
          </a:bodyPr>
          <a:lstStyle/>
          <a:p>
            <a:pPr>
              <a:buClrTx/>
            </a:pPr>
            <a:r>
              <a:rPr lang="en-US" dirty="0"/>
              <a:t>FLSA exemption is lost where an employer makes improper deductions from salary</a:t>
            </a:r>
          </a:p>
          <a:p>
            <a:pPr>
              <a:buClrTx/>
            </a:pPr>
            <a:r>
              <a:rPr lang="en-US" dirty="0"/>
              <a:t>Regulations preserve “window of correction”</a:t>
            </a:r>
          </a:p>
          <a:p>
            <a:pPr>
              <a:buClrTx/>
            </a:pPr>
            <a:r>
              <a:rPr lang="en-US" dirty="0"/>
              <a:t>Isolated or inadvertent deductions will not defeat exemption, if employee is reimbursed</a:t>
            </a:r>
          </a:p>
          <a:p>
            <a:pPr marL="0" indent="0">
              <a:buClrTx/>
              <a:buNone/>
            </a:pPr>
            <a:endParaRPr lang="en-US" dirty="0"/>
          </a:p>
        </p:txBody>
      </p:sp>
      <p:sp>
        <p:nvSpPr>
          <p:cNvPr id="5" name="Slide Number Placeholder 2"/>
          <p:cNvSpPr>
            <a:spLocks noGrp="1"/>
          </p:cNvSpPr>
          <p:nvPr>
            <p:ph type="sldNum" sz="quarter" idx="12"/>
          </p:nvPr>
        </p:nvSpPr>
        <p:spPr>
          <a:xfrm>
            <a:off x="11551334" y="6197224"/>
            <a:ext cx="640666" cy="365125"/>
          </a:xfrm>
        </p:spPr>
        <p:txBody>
          <a:bodyPr/>
          <a:lstStyle/>
          <a:p>
            <a:fld id="{9C75EAEB-2820-446D-B410-8C03243F26C8}" type="slidenum">
              <a:rPr lang="en-US" smtClean="0"/>
              <a:t>22</a:t>
            </a:fld>
            <a:endParaRPr lang="en-US" dirty="0"/>
          </a:p>
        </p:txBody>
      </p:sp>
    </p:spTree>
    <p:extLst>
      <p:ext uri="{BB962C8B-B14F-4D97-AF65-F5344CB8AC3E}">
        <p14:creationId xmlns:p14="http://schemas.microsoft.com/office/powerpoint/2010/main" val="40379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026"/>
          <p:cNvSpPr>
            <a:spLocks noGrp="1" noChangeArrowheads="1"/>
          </p:cNvSpPr>
          <p:nvPr>
            <p:ph type="title"/>
          </p:nvPr>
        </p:nvSpPr>
        <p:spPr>
          <a:xfrm>
            <a:off x="838200" y="168275"/>
            <a:ext cx="10515600" cy="1325563"/>
          </a:xfrm>
        </p:spPr>
        <p:txBody>
          <a:bodyPr>
            <a:normAutofit fontScale="90000"/>
          </a:bodyPr>
          <a:lstStyle/>
          <a:p>
            <a:pPr algn="ctr"/>
            <a:r>
              <a:rPr lang="en-US" dirty="0"/>
              <a:t>Six Exceptions To “No Deduction” Rule</a:t>
            </a:r>
          </a:p>
        </p:txBody>
      </p:sp>
      <p:sp>
        <p:nvSpPr>
          <p:cNvPr id="222211" name="Rectangle 1027"/>
          <p:cNvSpPr>
            <a:spLocks noGrp="1" noChangeArrowheads="1"/>
          </p:cNvSpPr>
          <p:nvPr>
            <p:ph idx="1"/>
          </p:nvPr>
        </p:nvSpPr>
        <p:spPr>
          <a:xfrm>
            <a:off x="769167" y="1493838"/>
            <a:ext cx="9213033" cy="5020660"/>
          </a:xfrm>
        </p:spPr>
        <p:txBody>
          <a:bodyPr/>
          <a:lstStyle/>
          <a:p>
            <a:pPr>
              <a:buClrTx/>
            </a:pPr>
            <a:r>
              <a:rPr lang="en-US" sz="2400" dirty="0"/>
              <a:t>For absences from work for full day or more for personal reasons, other than sickness or disability</a:t>
            </a:r>
          </a:p>
          <a:p>
            <a:pPr>
              <a:buClrTx/>
            </a:pPr>
            <a:r>
              <a:rPr lang="en-US" sz="2400" dirty="0"/>
              <a:t>For absences from work for full day or more occasioned by sickness or disability </a:t>
            </a:r>
          </a:p>
          <a:p>
            <a:pPr>
              <a:buClrTx/>
            </a:pPr>
            <a:r>
              <a:rPr lang="en-US" sz="2400" dirty="0"/>
              <a:t>To offset jury or witness fees or military pay</a:t>
            </a:r>
          </a:p>
          <a:p>
            <a:pPr>
              <a:buClrTx/>
            </a:pPr>
            <a:r>
              <a:rPr lang="en-US" sz="2400" dirty="0"/>
              <a:t>For penalties imposed in good faith for infractions of “safety rules of major significance”</a:t>
            </a:r>
          </a:p>
          <a:p>
            <a:pPr>
              <a:buClrTx/>
            </a:pPr>
            <a:r>
              <a:rPr lang="en-US" sz="2400" dirty="0"/>
              <a:t>Hours not worked in first or last weeks of employment</a:t>
            </a:r>
          </a:p>
          <a:p>
            <a:pPr>
              <a:buClrTx/>
            </a:pPr>
            <a:r>
              <a:rPr lang="en-US" sz="2400" dirty="0"/>
              <a:t>Hours taken as unpaid leave under Family and Medical Leave Act (“FMLA”)</a:t>
            </a:r>
          </a:p>
        </p:txBody>
      </p:sp>
      <p:sp>
        <p:nvSpPr>
          <p:cNvPr id="2" name="Slide Number Placeholder 1"/>
          <p:cNvSpPr>
            <a:spLocks noGrp="1"/>
          </p:cNvSpPr>
          <p:nvPr>
            <p:ph type="sldNum" sz="quarter" idx="12"/>
          </p:nvPr>
        </p:nvSpPr>
        <p:spPr/>
        <p:txBody>
          <a:bodyPr/>
          <a:lstStyle/>
          <a:p>
            <a:fld id="{7764DB9F-9FE8-4DF4-BF39-EA89314BC0C4}" type="slidenum">
              <a:rPr lang="en-US" smtClean="0">
                <a:solidFill>
                  <a:schemeClr val="tx1"/>
                </a:solidFill>
              </a:rPr>
              <a:pPr/>
              <a:t>23</a:t>
            </a:fld>
            <a:endParaRPr lang="en-US" sz="1000" dirty="0">
              <a:solidFill>
                <a:schemeClr val="tx1"/>
              </a:solidFill>
            </a:endParaRPr>
          </a:p>
        </p:txBody>
      </p:sp>
    </p:spTree>
    <p:extLst>
      <p:ext uri="{BB962C8B-B14F-4D97-AF65-F5344CB8AC3E}">
        <p14:creationId xmlns:p14="http://schemas.microsoft.com/office/powerpoint/2010/main" val="18249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432160" y="168275"/>
            <a:ext cx="9327680" cy="1143000"/>
          </a:xfrm>
        </p:spPr>
        <p:txBody>
          <a:bodyPr/>
          <a:lstStyle/>
          <a:p>
            <a:pPr algn="ctr"/>
            <a:r>
              <a:rPr lang="en-US" dirty="0"/>
              <a:t>Workplace Conduct</a:t>
            </a:r>
          </a:p>
        </p:txBody>
      </p:sp>
      <p:sp>
        <p:nvSpPr>
          <p:cNvPr id="225283" name="Rectangle 3"/>
          <p:cNvSpPr>
            <a:spLocks noGrp="1" noChangeArrowheads="1"/>
          </p:cNvSpPr>
          <p:nvPr>
            <p:ph idx="1"/>
          </p:nvPr>
        </p:nvSpPr>
        <p:spPr>
          <a:xfrm>
            <a:off x="656493" y="1664677"/>
            <a:ext cx="9960654" cy="5025048"/>
          </a:xfrm>
        </p:spPr>
        <p:txBody>
          <a:bodyPr>
            <a:normAutofit/>
          </a:bodyPr>
          <a:lstStyle/>
          <a:p>
            <a:pPr>
              <a:lnSpc>
                <a:spcPct val="90000"/>
              </a:lnSpc>
              <a:buClrTx/>
            </a:pPr>
            <a:r>
              <a:rPr lang="en-US" sz="2800" dirty="0"/>
              <a:t>Must be a policy</a:t>
            </a:r>
          </a:p>
          <a:p>
            <a:pPr>
              <a:lnSpc>
                <a:spcPct val="90000"/>
              </a:lnSpc>
              <a:buClrTx/>
            </a:pPr>
            <a:r>
              <a:rPr lang="en-US" sz="2800" dirty="0"/>
              <a:t>Must be in a writing and puts employees on notice</a:t>
            </a:r>
          </a:p>
          <a:p>
            <a:pPr>
              <a:lnSpc>
                <a:spcPct val="90000"/>
              </a:lnSpc>
              <a:buClrTx/>
            </a:pPr>
            <a:r>
              <a:rPr lang="en-US" sz="2800" dirty="0"/>
              <a:t>Need not exhaustively list specific violations that could result in suspension</a:t>
            </a:r>
          </a:p>
          <a:p>
            <a:pPr>
              <a:lnSpc>
                <a:spcPct val="90000"/>
              </a:lnSpc>
              <a:buClrTx/>
            </a:pPr>
            <a:r>
              <a:rPr lang="en-US" sz="2800" dirty="0"/>
              <a:t>“One or more full days”</a:t>
            </a:r>
          </a:p>
          <a:p>
            <a:pPr>
              <a:lnSpc>
                <a:spcPct val="90000"/>
              </a:lnSpc>
              <a:buClrTx/>
            </a:pPr>
            <a:r>
              <a:rPr lang="en-US" sz="2800" dirty="0"/>
              <a:t>Deductions of partial-day increments permissible if:</a:t>
            </a:r>
          </a:p>
          <a:p>
            <a:pPr lvl="1">
              <a:lnSpc>
                <a:spcPct val="90000"/>
              </a:lnSpc>
              <a:buClrTx/>
            </a:pPr>
            <a:r>
              <a:rPr lang="en-US" dirty="0"/>
              <a:t>Infractions of safety rules of major significance</a:t>
            </a:r>
          </a:p>
          <a:p>
            <a:pPr lvl="1">
              <a:lnSpc>
                <a:spcPct val="90000"/>
              </a:lnSpc>
              <a:buClrTx/>
            </a:pPr>
            <a:r>
              <a:rPr lang="en-US" dirty="0"/>
              <a:t>Leave under the FMLA</a:t>
            </a:r>
          </a:p>
          <a:p>
            <a:pPr lvl="1">
              <a:lnSpc>
                <a:spcPct val="90000"/>
              </a:lnSpc>
              <a:buClrTx/>
            </a:pPr>
            <a:r>
              <a:rPr lang="en-US" dirty="0"/>
              <a:t>First and last weeks of work</a:t>
            </a:r>
          </a:p>
        </p:txBody>
      </p:sp>
      <p:sp>
        <p:nvSpPr>
          <p:cNvPr id="2" name="Slide Number Placeholder 1"/>
          <p:cNvSpPr>
            <a:spLocks noGrp="1"/>
          </p:cNvSpPr>
          <p:nvPr>
            <p:ph type="sldNum" sz="quarter" idx="12"/>
          </p:nvPr>
        </p:nvSpPr>
        <p:spPr/>
        <p:txBody>
          <a:bodyPr/>
          <a:lstStyle/>
          <a:p>
            <a:fld id="{7764DB9F-9FE8-4DF4-BF39-EA89314BC0C4}" type="slidenum">
              <a:rPr lang="en-US" smtClean="0">
                <a:solidFill>
                  <a:schemeClr val="tx1"/>
                </a:solidFill>
              </a:rPr>
              <a:pPr/>
              <a:t>24</a:t>
            </a:fld>
            <a:endParaRPr lang="en-US" sz="1000" dirty="0">
              <a:solidFill>
                <a:schemeClr val="tx1"/>
              </a:solidFill>
            </a:endParaRPr>
          </a:p>
        </p:txBody>
      </p:sp>
    </p:spTree>
    <p:extLst>
      <p:ext uri="{BB962C8B-B14F-4D97-AF65-F5344CB8AC3E}">
        <p14:creationId xmlns:p14="http://schemas.microsoft.com/office/powerpoint/2010/main" val="13538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9D98-F576-845E-228E-DE9AFCEF239E}"/>
              </a:ext>
            </a:extLst>
          </p:cNvPr>
          <p:cNvSpPr>
            <a:spLocks noGrp="1"/>
          </p:cNvSpPr>
          <p:nvPr>
            <p:ph type="title"/>
          </p:nvPr>
        </p:nvSpPr>
        <p:spPr>
          <a:xfrm>
            <a:off x="0" y="365760"/>
            <a:ext cx="12306300" cy="1325563"/>
          </a:xfrm>
        </p:spPr>
        <p:txBody>
          <a:bodyPr>
            <a:normAutofit fontScale="90000"/>
          </a:bodyPr>
          <a:lstStyle/>
          <a:p>
            <a:pPr algn="ctr"/>
            <a:r>
              <a:rPr kumimoji="1" lang="en-US" sz="4400" b="1" u="sng" dirty="0"/>
              <a:t>PUBLIC EMPLOYER</a:t>
            </a:r>
            <a:r>
              <a:rPr kumimoji="1" lang="en-US" sz="4400" b="1" dirty="0"/>
              <a:t>:</a:t>
            </a:r>
            <a:br>
              <a:rPr kumimoji="1" lang="en-US" sz="4400" b="1" dirty="0"/>
            </a:br>
            <a:r>
              <a:rPr kumimoji="1" lang="en-US" sz="4400" b="1" dirty="0"/>
              <a:t>SPECIAL RULE FOR “DOCKING” EXEMPT EMPLOYEES’ PAY</a:t>
            </a:r>
            <a:endParaRPr lang="en-US" dirty="0"/>
          </a:p>
        </p:txBody>
      </p:sp>
      <p:sp>
        <p:nvSpPr>
          <p:cNvPr id="3" name="Content Placeholder 2">
            <a:extLst>
              <a:ext uri="{FF2B5EF4-FFF2-40B4-BE49-F238E27FC236}">
                <a16:creationId xmlns:a16="http://schemas.microsoft.com/office/drawing/2014/main" id="{DF2FB3DD-432D-CC27-780F-D88F9CCAA724}"/>
              </a:ext>
            </a:extLst>
          </p:cNvPr>
          <p:cNvSpPr>
            <a:spLocks noGrp="1"/>
          </p:cNvSpPr>
          <p:nvPr>
            <p:ph idx="1"/>
          </p:nvPr>
        </p:nvSpPr>
        <p:spPr>
          <a:xfrm>
            <a:off x="838200" y="2296477"/>
            <a:ext cx="10515600" cy="4195763"/>
          </a:xfrm>
        </p:spPr>
        <p:txBody>
          <a:bodyPr/>
          <a:lstStyle/>
          <a:p>
            <a:pPr algn="ctr">
              <a:buFont typeface="Wingdings" pitchFamily="2" charset="2"/>
              <a:buNone/>
            </a:pPr>
            <a:r>
              <a:rPr lang="en-US" b="1" u="sng" dirty="0">
                <a:ea typeface="Arial Unicode MS" pitchFamily="34" charset="-128"/>
                <a:cs typeface="Arial Unicode MS" pitchFamily="34" charset="-128"/>
              </a:rPr>
              <a:t>PUBLIC ACCOUNTABILITY</a:t>
            </a:r>
          </a:p>
          <a:p>
            <a:endParaRPr lang="en-US" sz="1400" b="1" u="sng" dirty="0">
              <a:ea typeface="Arial Unicode MS" pitchFamily="34" charset="-128"/>
              <a:cs typeface="Arial Unicode MS" pitchFamily="34" charset="-128"/>
            </a:endParaRPr>
          </a:p>
          <a:p>
            <a:pPr>
              <a:buClrTx/>
            </a:pPr>
            <a:r>
              <a:rPr lang="en-US" dirty="0"/>
              <a:t>Pay system established by statute, ordinance, regulation or policy/practice established per principles of public accountability</a:t>
            </a:r>
          </a:p>
          <a:p>
            <a:pPr>
              <a:buFont typeface="Wingdings" pitchFamily="2" charset="2"/>
              <a:buChar char="Ø"/>
            </a:pPr>
            <a:endParaRPr lang="en-US" dirty="0"/>
          </a:p>
          <a:p>
            <a:pPr>
              <a:buFont typeface="Wingdings" pitchFamily="2" charset="2"/>
              <a:buChar char="Ø"/>
            </a:pPr>
            <a:r>
              <a:rPr lang="en-US" dirty="0"/>
              <a:t>29 C.F.R. §541.701</a:t>
            </a:r>
          </a:p>
          <a:p>
            <a:pPr algn="ctr"/>
            <a:endParaRPr lang="en-US" dirty="0"/>
          </a:p>
        </p:txBody>
      </p:sp>
      <p:sp>
        <p:nvSpPr>
          <p:cNvPr id="4" name="Slide Number Placeholder 3">
            <a:extLst>
              <a:ext uri="{FF2B5EF4-FFF2-40B4-BE49-F238E27FC236}">
                <a16:creationId xmlns:a16="http://schemas.microsoft.com/office/drawing/2014/main" id="{CD09E40A-3F8B-74CD-C1E9-BD98CBE71C7D}"/>
              </a:ext>
            </a:extLst>
          </p:cNvPr>
          <p:cNvSpPr>
            <a:spLocks noGrp="1"/>
          </p:cNvSpPr>
          <p:nvPr>
            <p:ph type="sldNum" sz="quarter" idx="12"/>
          </p:nvPr>
        </p:nvSpPr>
        <p:spPr/>
        <p:txBody>
          <a:bodyPr/>
          <a:lstStyle/>
          <a:p>
            <a:fld id="{73B850FF-6169-4056-8077-06FFA93A5366}" type="slidenum">
              <a:rPr lang="en-US" smtClean="0"/>
              <a:t>25</a:t>
            </a:fld>
            <a:endParaRPr lang="en-US" dirty="0"/>
          </a:p>
        </p:txBody>
      </p:sp>
    </p:spTree>
    <p:extLst>
      <p:ext uri="{BB962C8B-B14F-4D97-AF65-F5344CB8AC3E}">
        <p14:creationId xmlns:p14="http://schemas.microsoft.com/office/powerpoint/2010/main" val="146376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209800" y="168152"/>
            <a:ext cx="7772400" cy="1143000"/>
          </a:xfrm>
        </p:spPr>
        <p:txBody>
          <a:bodyPr>
            <a:normAutofit/>
          </a:bodyPr>
          <a:lstStyle/>
          <a:p>
            <a:pPr algn="ctr"/>
            <a:r>
              <a:rPr lang="en-US" sz="4400" b="1" dirty="0"/>
              <a:t>Weekly Timesheets</a:t>
            </a:r>
          </a:p>
        </p:txBody>
      </p:sp>
      <p:sp>
        <p:nvSpPr>
          <p:cNvPr id="271363" name="Rectangle 3"/>
          <p:cNvSpPr>
            <a:spLocks noGrp="1" noChangeArrowheads="1"/>
          </p:cNvSpPr>
          <p:nvPr>
            <p:ph idx="1"/>
          </p:nvPr>
        </p:nvSpPr>
        <p:spPr>
          <a:xfrm>
            <a:off x="1417721" y="1790307"/>
            <a:ext cx="9356557" cy="5067693"/>
          </a:xfrm>
        </p:spPr>
        <p:txBody>
          <a:bodyPr>
            <a:normAutofit/>
          </a:bodyPr>
          <a:lstStyle/>
          <a:p>
            <a:pPr>
              <a:buClrTx/>
            </a:pPr>
            <a:r>
              <a:rPr lang="en-US" dirty="0"/>
              <a:t>Policy requiring all employees (exempt and non-exempt) to keep weekly timesheets</a:t>
            </a:r>
          </a:p>
          <a:p>
            <a:pPr>
              <a:buClrTx/>
            </a:pPr>
            <a:r>
              <a:rPr lang="en-US" dirty="0"/>
              <a:t>For exempt, timesheets not kept for purposes of determining employee’s wages, but for determining how much leave employee has taken</a:t>
            </a:r>
          </a:p>
          <a:p>
            <a:pPr>
              <a:buClrTx/>
            </a:pPr>
            <a:r>
              <a:rPr lang="en-US" dirty="0"/>
              <a:t>Practice is permissible</a:t>
            </a:r>
          </a:p>
        </p:txBody>
      </p:sp>
      <p:sp>
        <p:nvSpPr>
          <p:cNvPr id="5" name="Slide Number Placeholder 2"/>
          <p:cNvSpPr>
            <a:spLocks noGrp="1"/>
          </p:cNvSpPr>
          <p:nvPr>
            <p:ph type="sldNum" sz="quarter" idx="12"/>
          </p:nvPr>
        </p:nvSpPr>
        <p:spPr>
          <a:xfrm>
            <a:off x="11551334" y="6197224"/>
            <a:ext cx="640666" cy="365125"/>
          </a:xfrm>
        </p:spPr>
        <p:txBody>
          <a:bodyPr/>
          <a:lstStyle/>
          <a:p>
            <a:fld id="{9C75EAEB-2820-446D-B410-8C03243F26C8}" type="slidenum">
              <a:rPr lang="en-US" smtClean="0"/>
              <a:t>26</a:t>
            </a:fld>
            <a:endParaRPr lang="en-US" dirty="0"/>
          </a:p>
        </p:txBody>
      </p:sp>
    </p:spTree>
    <p:extLst>
      <p:ext uri="{BB962C8B-B14F-4D97-AF65-F5344CB8AC3E}">
        <p14:creationId xmlns:p14="http://schemas.microsoft.com/office/powerpoint/2010/main" val="270254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2160" y="83646"/>
            <a:ext cx="9327680" cy="1143000"/>
          </a:xfrm>
        </p:spPr>
        <p:txBody>
          <a:bodyPr>
            <a:normAutofit fontScale="90000"/>
          </a:bodyPr>
          <a:lstStyle/>
          <a:p>
            <a:pPr algn="ctr"/>
            <a:br>
              <a:rPr lang="en-US" dirty="0"/>
            </a:br>
            <a:r>
              <a:rPr lang="en-US" dirty="0"/>
              <a:t>Recoveries under Federal</a:t>
            </a:r>
            <a:br>
              <a:rPr lang="en-US" dirty="0"/>
            </a:br>
            <a:r>
              <a:rPr lang="en-US" dirty="0"/>
              <a:t>Causes of Action</a:t>
            </a:r>
            <a:br>
              <a:rPr lang="en-US" dirty="0"/>
            </a:br>
            <a:endParaRPr lang="en-US" dirty="0"/>
          </a:p>
        </p:txBody>
      </p:sp>
      <p:sp>
        <p:nvSpPr>
          <p:cNvPr id="5" name="Content Placeholder 4"/>
          <p:cNvSpPr>
            <a:spLocks noGrp="1"/>
          </p:cNvSpPr>
          <p:nvPr>
            <p:ph idx="1"/>
          </p:nvPr>
        </p:nvSpPr>
        <p:spPr>
          <a:xfrm>
            <a:off x="737164" y="1486502"/>
            <a:ext cx="10717672" cy="5020660"/>
          </a:xfrm>
          <a:noFill/>
        </p:spPr>
        <p:txBody>
          <a:bodyPr>
            <a:normAutofit/>
          </a:bodyPr>
          <a:lstStyle/>
          <a:p>
            <a:pPr marL="18288" indent="0">
              <a:buClrTx/>
              <a:buNone/>
            </a:pPr>
            <a:r>
              <a:rPr lang="en-US" sz="3200" dirty="0"/>
              <a:t>Statute of limitations</a:t>
            </a:r>
          </a:p>
          <a:p>
            <a:pPr lvl="0">
              <a:buClrTx/>
            </a:pPr>
            <a:r>
              <a:rPr lang="en-US" sz="3200" dirty="0"/>
              <a:t>2 years</a:t>
            </a:r>
          </a:p>
          <a:p>
            <a:pPr lvl="0">
              <a:buClrTx/>
            </a:pPr>
            <a:r>
              <a:rPr lang="en-US" sz="3200" dirty="0"/>
              <a:t>3 years if willful violation</a:t>
            </a:r>
          </a:p>
          <a:p>
            <a:pPr marL="0" lvl="0" indent="0">
              <a:buClrTx/>
              <a:buNone/>
            </a:pPr>
            <a:r>
              <a:rPr lang="en-US" sz="3200" dirty="0"/>
              <a:t>Private cause of action exists</a:t>
            </a:r>
          </a:p>
          <a:p>
            <a:pPr marL="0" lvl="0" indent="0">
              <a:buClrTx/>
              <a:buNone/>
            </a:pPr>
            <a:r>
              <a:rPr lang="en-US" sz="3200" dirty="0"/>
              <a:t>DOL can also bring suit for:</a:t>
            </a:r>
          </a:p>
          <a:p>
            <a:pPr lvl="1">
              <a:buClrTx/>
            </a:pPr>
            <a:r>
              <a:rPr lang="en-US" sz="2800" dirty="0"/>
              <a:t>Back pay</a:t>
            </a:r>
          </a:p>
          <a:p>
            <a:pPr lvl="1">
              <a:buClrTx/>
            </a:pPr>
            <a:r>
              <a:rPr lang="en-US" sz="2800" dirty="0"/>
              <a:t>Liquidated damages</a:t>
            </a:r>
          </a:p>
          <a:p>
            <a:pPr lvl="1">
              <a:buClrTx/>
            </a:pPr>
            <a:r>
              <a:rPr lang="en-US" sz="2800" dirty="0"/>
              <a:t>Injunction against employer</a:t>
            </a:r>
          </a:p>
          <a:p>
            <a:pPr>
              <a:buClrTx/>
            </a:pPr>
            <a:endParaRPr lang="en-US" sz="3200" dirty="0"/>
          </a:p>
        </p:txBody>
      </p:sp>
      <p:sp>
        <p:nvSpPr>
          <p:cNvPr id="7" name="Slide Number Placeholder 6"/>
          <p:cNvSpPr>
            <a:spLocks noGrp="1"/>
          </p:cNvSpPr>
          <p:nvPr>
            <p:ph type="sldNum" sz="quarter" idx="12"/>
          </p:nvPr>
        </p:nvSpPr>
        <p:spPr/>
        <p:txBody>
          <a:bodyPr/>
          <a:lstStyle/>
          <a:p>
            <a:fld id="{7764DB9F-9FE8-4DF4-BF39-EA89314BC0C4}" type="slidenum">
              <a:rPr lang="en-US" sz="1800" smtClean="0">
                <a:solidFill>
                  <a:schemeClr val="tx1"/>
                </a:solidFill>
              </a:rPr>
              <a:pPr/>
              <a:t>27</a:t>
            </a:fld>
            <a:endParaRPr lang="en-US" sz="1800" dirty="0">
              <a:solidFill>
                <a:schemeClr val="tx1"/>
              </a:solidFill>
            </a:endParaRPr>
          </a:p>
        </p:txBody>
      </p:sp>
    </p:spTree>
    <p:extLst>
      <p:ext uri="{BB962C8B-B14F-4D97-AF65-F5344CB8AC3E}">
        <p14:creationId xmlns:p14="http://schemas.microsoft.com/office/powerpoint/2010/main" val="325972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9060"/>
            <a:ext cx="10515600" cy="1325563"/>
          </a:xfrm>
        </p:spPr>
        <p:txBody>
          <a:bodyPr/>
          <a:lstStyle/>
          <a:p>
            <a:pPr algn="ctr"/>
            <a:r>
              <a:rPr lang="en-US" dirty="0"/>
              <a:t>“Good Faith” Defense</a:t>
            </a:r>
          </a:p>
        </p:txBody>
      </p:sp>
      <p:sp>
        <p:nvSpPr>
          <p:cNvPr id="5" name="Content Placeholder 4"/>
          <p:cNvSpPr>
            <a:spLocks noGrp="1"/>
          </p:cNvSpPr>
          <p:nvPr>
            <p:ph idx="1"/>
          </p:nvPr>
        </p:nvSpPr>
        <p:spPr>
          <a:xfrm>
            <a:off x="1300125" y="1497632"/>
            <a:ext cx="9097862" cy="5020660"/>
          </a:xfrm>
          <a:noFill/>
        </p:spPr>
        <p:txBody>
          <a:bodyPr>
            <a:normAutofit/>
          </a:bodyPr>
          <a:lstStyle/>
          <a:p>
            <a:pPr>
              <a:buClrTx/>
            </a:pPr>
            <a:r>
              <a:rPr lang="en-US" dirty="0"/>
              <a:t>If a court finds an employer did not pay minimum wage or overtime, it can assess “an additional amount as liquidated damages.”</a:t>
            </a:r>
          </a:p>
          <a:p>
            <a:pPr>
              <a:buClrTx/>
            </a:pPr>
            <a:r>
              <a:rPr lang="en-US" dirty="0"/>
              <a:t>Liquidated damages = double damages</a:t>
            </a:r>
          </a:p>
          <a:p>
            <a:pPr>
              <a:buClrTx/>
            </a:pPr>
            <a:r>
              <a:rPr lang="en-US" dirty="0"/>
              <a:t>Some courts conclude that liquidated damages are mandatory if a violation is found . . . Except . . .</a:t>
            </a:r>
          </a:p>
          <a:p>
            <a:pPr>
              <a:buClrTx/>
            </a:pPr>
            <a:r>
              <a:rPr lang="en-US" dirty="0"/>
              <a:t>Absolute Good Faith Defense and the Good Faith Defense as set out in Section 10 of the Portal to Portal Act</a:t>
            </a:r>
          </a:p>
        </p:txBody>
      </p:sp>
      <p:sp>
        <p:nvSpPr>
          <p:cNvPr id="6" name="Slide Number Placeholder 5"/>
          <p:cNvSpPr>
            <a:spLocks noGrp="1"/>
          </p:cNvSpPr>
          <p:nvPr>
            <p:ph type="sldNum" sz="quarter" idx="12"/>
          </p:nvPr>
        </p:nvSpPr>
        <p:spPr/>
        <p:txBody>
          <a:bodyPr/>
          <a:lstStyle/>
          <a:p>
            <a:fld id="{7764DB9F-9FE8-4DF4-BF39-EA89314BC0C4}" type="slidenum">
              <a:rPr lang="en-US" sz="1100" smtClean="0">
                <a:solidFill>
                  <a:schemeClr val="tx1"/>
                </a:solidFill>
              </a:rPr>
              <a:pPr/>
              <a:t>28</a:t>
            </a:fld>
            <a:endParaRPr lang="en-US" sz="500" dirty="0">
              <a:solidFill>
                <a:schemeClr val="tx1"/>
              </a:solidFill>
            </a:endParaRPr>
          </a:p>
        </p:txBody>
      </p:sp>
    </p:spTree>
    <p:extLst>
      <p:ext uri="{BB962C8B-B14F-4D97-AF65-F5344CB8AC3E}">
        <p14:creationId xmlns:p14="http://schemas.microsoft.com/office/powerpoint/2010/main" val="22338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9060"/>
            <a:ext cx="10515600" cy="1325563"/>
          </a:xfrm>
        </p:spPr>
        <p:txBody>
          <a:bodyPr/>
          <a:lstStyle/>
          <a:p>
            <a:pPr algn="ctr"/>
            <a:r>
              <a:rPr lang="en-US" dirty="0"/>
              <a:t>“Good Faith” Defense (cont.)</a:t>
            </a:r>
          </a:p>
        </p:txBody>
      </p:sp>
      <p:sp>
        <p:nvSpPr>
          <p:cNvPr id="5" name="Content Placeholder 4"/>
          <p:cNvSpPr>
            <a:spLocks noGrp="1"/>
          </p:cNvSpPr>
          <p:nvPr>
            <p:ph idx="1"/>
          </p:nvPr>
        </p:nvSpPr>
        <p:spPr>
          <a:xfrm>
            <a:off x="838200" y="1424623"/>
            <a:ext cx="9559787" cy="5093669"/>
          </a:xfrm>
          <a:noFill/>
        </p:spPr>
        <p:txBody>
          <a:bodyPr>
            <a:normAutofit/>
          </a:bodyPr>
          <a:lstStyle/>
          <a:p>
            <a:pPr>
              <a:buClrTx/>
            </a:pPr>
            <a:r>
              <a:rPr lang="en-US" dirty="0"/>
              <a:t>If an employer can show to the court that its actions were in </a:t>
            </a:r>
            <a:r>
              <a:rPr lang="en-US" i="1" dirty="0"/>
              <a:t>good faith</a:t>
            </a:r>
            <a:r>
              <a:rPr lang="en-US" dirty="0"/>
              <a:t> and that it had </a:t>
            </a:r>
            <a:r>
              <a:rPr lang="en-US" i="1" dirty="0"/>
              <a:t>reasonable grounds for believing </a:t>
            </a:r>
            <a:r>
              <a:rPr lang="en-US" dirty="0"/>
              <a:t>that the actions were not in violation of the FLSA, the court may, “in its sound discretion,” award no liquidated damages</a:t>
            </a:r>
          </a:p>
          <a:p>
            <a:pPr>
              <a:buClrTx/>
            </a:pPr>
            <a:r>
              <a:rPr lang="en-US" dirty="0"/>
              <a:t>Has been found where employer relied on advice from a trade association’s attorney</a:t>
            </a:r>
          </a:p>
          <a:p>
            <a:pPr>
              <a:buClrTx/>
            </a:pPr>
            <a:r>
              <a:rPr lang="en-US" dirty="0"/>
              <a:t>It’s not sufficient to consult an attorney---must actually follow the advice!</a:t>
            </a:r>
          </a:p>
        </p:txBody>
      </p:sp>
      <p:sp>
        <p:nvSpPr>
          <p:cNvPr id="6" name="Slide Number Placeholder 5"/>
          <p:cNvSpPr>
            <a:spLocks noGrp="1"/>
          </p:cNvSpPr>
          <p:nvPr>
            <p:ph type="sldNum" sz="quarter" idx="12"/>
          </p:nvPr>
        </p:nvSpPr>
        <p:spPr/>
        <p:txBody>
          <a:bodyPr/>
          <a:lstStyle/>
          <a:p>
            <a:fld id="{7764DB9F-9FE8-4DF4-BF39-EA89314BC0C4}" type="slidenum">
              <a:rPr lang="en-US" sz="1100" smtClean="0">
                <a:solidFill>
                  <a:schemeClr val="tx1"/>
                </a:solidFill>
              </a:rPr>
              <a:pPr/>
              <a:t>29</a:t>
            </a:fld>
            <a:endParaRPr lang="en-US" sz="500" dirty="0">
              <a:solidFill>
                <a:schemeClr val="tx1"/>
              </a:solidFill>
            </a:endParaRPr>
          </a:p>
        </p:txBody>
      </p:sp>
    </p:spTree>
    <p:extLst>
      <p:ext uri="{BB962C8B-B14F-4D97-AF65-F5344CB8AC3E}">
        <p14:creationId xmlns:p14="http://schemas.microsoft.com/office/powerpoint/2010/main" val="22818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pushing a large tax cart&#10;&#10;Description automatically generated">
            <a:extLst>
              <a:ext uri="{FF2B5EF4-FFF2-40B4-BE49-F238E27FC236}">
                <a16:creationId xmlns:a16="http://schemas.microsoft.com/office/drawing/2014/main" id="{1333EB79-0CF9-03BE-1D60-CD6CEA83D42D}"/>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4287013" y="3608832"/>
            <a:ext cx="2883408" cy="2883408"/>
          </a:xfrm>
          <a:prstGeom prst="ellipse">
            <a:avLst/>
          </a:prstGeom>
          <a:ln>
            <a:noFill/>
          </a:ln>
          <a:effectLst>
            <a:softEdge rad="112500"/>
          </a:effectLst>
        </p:spPr>
      </p:pic>
      <p:sp>
        <p:nvSpPr>
          <p:cNvPr id="2" name="Title 1">
            <a:extLst>
              <a:ext uri="{FF2B5EF4-FFF2-40B4-BE49-F238E27FC236}">
                <a16:creationId xmlns:a16="http://schemas.microsoft.com/office/drawing/2014/main" id="{B51A0EE6-9C17-C5FD-E397-BB8A5931659E}"/>
              </a:ext>
            </a:extLst>
          </p:cNvPr>
          <p:cNvSpPr>
            <a:spLocks noGrp="1"/>
          </p:cNvSpPr>
          <p:nvPr>
            <p:ph type="title"/>
          </p:nvPr>
        </p:nvSpPr>
        <p:spPr/>
        <p:txBody>
          <a:bodyPr>
            <a:normAutofit fontScale="90000"/>
          </a:bodyPr>
          <a:lstStyle/>
          <a:p>
            <a:r>
              <a:rPr lang="en-US" dirty="0"/>
              <a:t>Memorandum of Understanding (MOU) for Employment Tax Referrals</a:t>
            </a:r>
          </a:p>
        </p:txBody>
      </p:sp>
      <p:sp>
        <p:nvSpPr>
          <p:cNvPr id="3" name="Content Placeholder 2">
            <a:extLst>
              <a:ext uri="{FF2B5EF4-FFF2-40B4-BE49-F238E27FC236}">
                <a16:creationId xmlns:a16="http://schemas.microsoft.com/office/drawing/2014/main" id="{24174C9D-412A-5B5A-8334-AB29375DA145}"/>
              </a:ext>
            </a:extLst>
          </p:cNvPr>
          <p:cNvSpPr>
            <a:spLocks noGrp="1"/>
          </p:cNvSpPr>
          <p:nvPr>
            <p:ph idx="1"/>
          </p:nvPr>
        </p:nvSpPr>
        <p:spPr>
          <a:xfrm>
            <a:off x="838200" y="1949451"/>
            <a:ext cx="10515600" cy="1586230"/>
          </a:xfrm>
        </p:spPr>
        <p:txBody>
          <a:bodyPr>
            <a:normAutofit/>
          </a:bodyPr>
          <a:lstStyle/>
          <a:p>
            <a:pPr marL="0" indent="0">
              <a:buNone/>
            </a:pPr>
            <a:r>
              <a:rPr lang="en-US" sz="2000" dirty="0"/>
              <a:t>On December 14</a:t>
            </a:r>
            <a:r>
              <a:rPr lang="en-US" sz="2000" baseline="30000" dirty="0"/>
              <a:t>th</a:t>
            </a:r>
            <a:r>
              <a:rPr lang="en-US" sz="2000" dirty="0"/>
              <a:t>, 2022, the DOL and IRS signed an MOU that establishes:</a:t>
            </a:r>
          </a:p>
          <a:p>
            <a:r>
              <a:rPr lang="en-US" sz="2000" dirty="0"/>
              <a:t>A system of referrals from the DOL’s Wage &amp; Hour Division (WHD) to the Small Business/Self Employed Specialty Employment Tax Unit (SB/SE).</a:t>
            </a:r>
          </a:p>
        </p:txBody>
      </p:sp>
      <p:sp>
        <p:nvSpPr>
          <p:cNvPr id="4" name="Slide Number Placeholder 3">
            <a:extLst>
              <a:ext uri="{FF2B5EF4-FFF2-40B4-BE49-F238E27FC236}">
                <a16:creationId xmlns:a16="http://schemas.microsoft.com/office/drawing/2014/main" id="{73FDD35E-6E17-04DA-AD74-3F6BD684FFB0}"/>
              </a:ext>
            </a:extLst>
          </p:cNvPr>
          <p:cNvSpPr>
            <a:spLocks noGrp="1"/>
          </p:cNvSpPr>
          <p:nvPr>
            <p:ph type="sldNum" sz="quarter" idx="12"/>
          </p:nvPr>
        </p:nvSpPr>
        <p:spPr/>
        <p:txBody>
          <a:bodyPr/>
          <a:lstStyle/>
          <a:p>
            <a:fld id="{73B850FF-6169-4056-8077-06FFA93A5366}" type="slidenum">
              <a:rPr lang="en-US" smtClean="0"/>
              <a:t>3</a:t>
            </a:fld>
            <a:endParaRPr lang="en-US" dirty="0"/>
          </a:p>
        </p:txBody>
      </p:sp>
      <p:sp>
        <p:nvSpPr>
          <p:cNvPr id="5" name="TextBox 4">
            <a:extLst>
              <a:ext uri="{FF2B5EF4-FFF2-40B4-BE49-F238E27FC236}">
                <a16:creationId xmlns:a16="http://schemas.microsoft.com/office/drawing/2014/main" id="{16EB8F2D-B3D7-1E1F-E660-FA4D820CD282}"/>
              </a:ext>
            </a:extLst>
          </p:cNvPr>
          <p:cNvSpPr txBox="1"/>
          <p:nvPr/>
        </p:nvSpPr>
        <p:spPr>
          <a:xfrm>
            <a:off x="838201" y="3520443"/>
            <a:ext cx="4892040" cy="3016210"/>
          </a:xfrm>
          <a:prstGeom prst="rect">
            <a:avLst/>
          </a:prstGeom>
          <a:noFill/>
        </p:spPr>
        <p:txBody>
          <a:bodyPr wrap="square" rtlCol="0">
            <a:spAutoFit/>
          </a:bodyPr>
          <a:lstStyle/>
          <a:p>
            <a:r>
              <a:rPr lang="en-US" sz="2800" b="1" i="1" u="sng" dirty="0"/>
              <a:t>Stated Goal:</a:t>
            </a:r>
          </a:p>
          <a:p>
            <a:endParaRPr lang="en-US" dirty="0"/>
          </a:p>
          <a:p>
            <a:r>
              <a:rPr lang="en-US" sz="2400" dirty="0"/>
              <a:t>“To share information between the SB/SE and WHD to assist in the identification of emerging and ongoing employment tax compliance issues related to misclassification.”</a:t>
            </a:r>
          </a:p>
        </p:txBody>
      </p:sp>
      <p:sp>
        <p:nvSpPr>
          <p:cNvPr id="6" name="TextBox 5">
            <a:extLst>
              <a:ext uri="{FF2B5EF4-FFF2-40B4-BE49-F238E27FC236}">
                <a16:creationId xmlns:a16="http://schemas.microsoft.com/office/drawing/2014/main" id="{60FA3064-CE80-FC91-4A07-E7E4E77B1819}"/>
              </a:ext>
            </a:extLst>
          </p:cNvPr>
          <p:cNvSpPr txBox="1"/>
          <p:nvPr/>
        </p:nvSpPr>
        <p:spPr>
          <a:xfrm>
            <a:off x="6461760" y="3550922"/>
            <a:ext cx="4892040" cy="2646878"/>
          </a:xfrm>
          <a:prstGeom prst="rect">
            <a:avLst/>
          </a:prstGeom>
          <a:noFill/>
        </p:spPr>
        <p:txBody>
          <a:bodyPr wrap="square" rtlCol="0">
            <a:spAutoFit/>
          </a:bodyPr>
          <a:lstStyle/>
          <a:p>
            <a:r>
              <a:rPr lang="en-US" sz="2800" b="1" i="1" u="sng" dirty="0"/>
              <a:t>Actual Effect:</a:t>
            </a:r>
          </a:p>
          <a:p>
            <a:endParaRPr lang="en-US" dirty="0"/>
          </a:p>
          <a:p>
            <a:r>
              <a:rPr lang="en-US" sz="2400" dirty="0"/>
              <a:t>Streamline the process for investigating and penalizing businesses that allegedly misclassify their employees as independent contractors.</a:t>
            </a:r>
          </a:p>
        </p:txBody>
      </p:sp>
    </p:spTree>
    <p:extLst>
      <p:ext uri="{BB962C8B-B14F-4D97-AF65-F5344CB8AC3E}">
        <p14:creationId xmlns:p14="http://schemas.microsoft.com/office/powerpoint/2010/main" val="2370844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1010-70C6-464F-A8A8-49D8C0A92DEF}"/>
              </a:ext>
            </a:extLst>
          </p:cNvPr>
          <p:cNvSpPr>
            <a:spLocks noGrp="1"/>
          </p:cNvSpPr>
          <p:nvPr>
            <p:ph type="title"/>
          </p:nvPr>
        </p:nvSpPr>
        <p:spPr>
          <a:xfrm>
            <a:off x="838200" y="168275"/>
            <a:ext cx="10515600" cy="1325563"/>
          </a:xfrm>
        </p:spPr>
        <p:txBody>
          <a:bodyPr>
            <a:normAutofit fontScale="90000"/>
          </a:bodyPr>
          <a:lstStyle/>
          <a:p>
            <a:r>
              <a:rPr lang="en-US" dirty="0"/>
              <a:t>Misclassification – Exempt v. Non-Exempt</a:t>
            </a:r>
          </a:p>
        </p:txBody>
      </p:sp>
      <p:sp>
        <p:nvSpPr>
          <p:cNvPr id="3" name="Content Placeholder 2">
            <a:extLst>
              <a:ext uri="{FF2B5EF4-FFF2-40B4-BE49-F238E27FC236}">
                <a16:creationId xmlns:a16="http://schemas.microsoft.com/office/drawing/2014/main" id="{F2EB837A-91C1-4410-9E27-55A9D1EE7BA6}"/>
              </a:ext>
            </a:extLst>
          </p:cNvPr>
          <p:cNvSpPr>
            <a:spLocks noGrp="1"/>
          </p:cNvSpPr>
          <p:nvPr>
            <p:ph idx="1"/>
          </p:nvPr>
        </p:nvSpPr>
        <p:spPr>
          <a:xfrm>
            <a:off x="838200" y="1811337"/>
            <a:ext cx="10515600" cy="4195763"/>
          </a:xfrm>
        </p:spPr>
        <p:txBody>
          <a:bodyPr>
            <a:normAutofit lnSpcReduction="10000"/>
          </a:bodyPr>
          <a:lstStyle/>
          <a:p>
            <a:r>
              <a:rPr lang="en-US" i="1" dirty="0"/>
              <a:t>Encino Motorcars, LLC, v. Navarro, </a:t>
            </a:r>
          </a:p>
          <a:p>
            <a:pPr lvl="1">
              <a:buClrTx/>
            </a:pPr>
            <a:r>
              <a:rPr lang="en-US" dirty="0"/>
              <a:t>Decided April 2, 2018; 5-4 decision,</a:t>
            </a:r>
          </a:p>
          <a:p>
            <a:pPr lvl="1">
              <a:buClrTx/>
            </a:pPr>
            <a:r>
              <a:rPr lang="en-US" dirty="0"/>
              <a:t>Service advisors found to be exempt “salesmen of servicing”</a:t>
            </a:r>
          </a:p>
          <a:p>
            <a:pPr lvl="1">
              <a:buClrTx/>
            </a:pPr>
            <a:r>
              <a:rPr lang="en-US" dirty="0"/>
              <a:t>Historically, courts have interpreted exemptions from overtime “narrowly” in favor of a right to overtime, but the DOL/courts found service advisors exempt – until DOL rule in 2011</a:t>
            </a:r>
          </a:p>
          <a:p>
            <a:pPr lvl="1">
              <a:buClrTx/>
            </a:pPr>
            <a:r>
              <a:rPr lang="en-US" dirty="0"/>
              <a:t>In vacating the 9</a:t>
            </a:r>
            <a:r>
              <a:rPr lang="en-US" baseline="30000" dirty="0"/>
              <a:t>th</a:t>
            </a:r>
            <a:r>
              <a:rPr lang="en-US" dirty="0"/>
              <a:t> Circuit’s decision, Justice Thomas, writing for the majority, observed that “the FLSA gives no ‘textual indication’ that its exemptions should be construed narrowly, ‘there is no reason to give [them] anything other than a fair (rather than ‘narrow’) interpretation.” </a:t>
            </a:r>
          </a:p>
          <a:p>
            <a:pPr lvl="1"/>
            <a:endParaRPr lang="en-US" dirty="0"/>
          </a:p>
        </p:txBody>
      </p:sp>
      <p:sp>
        <p:nvSpPr>
          <p:cNvPr id="4" name="Slide Number Placeholder 3">
            <a:extLst>
              <a:ext uri="{FF2B5EF4-FFF2-40B4-BE49-F238E27FC236}">
                <a16:creationId xmlns:a16="http://schemas.microsoft.com/office/drawing/2014/main" id="{30E1D3C7-F4AE-C33D-A4C9-B1D7A94BF5BE}"/>
              </a:ext>
            </a:extLst>
          </p:cNvPr>
          <p:cNvSpPr>
            <a:spLocks noGrp="1"/>
          </p:cNvSpPr>
          <p:nvPr>
            <p:ph type="sldNum" sz="quarter" idx="12"/>
          </p:nvPr>
        </p:nvSpPr>
        <p:spPr/>
        <p:txBody>
          <a:bodyPr/>
          <a:lstStyle/>
          <a:p>
            <a:fld id="{73B850FF-6169-4056-8077-06FFA93A5366}" type="slidenum">
              <a:rPr lang="en-US" smtClean="0"/>
              <a:t>30</a:t>
            </a:fld>
            <a:endParaRPr lang="en-US" dirty="0"/>
          </a:p>
        </p:txBody>
      </p:sp>
    </p:spTree>
    <p:extLst>
      <p:ext uri="{BB962C8B-B14F-4D97-AF65-F5344CB8AC3E}">
        <p14:creationId xmlns:p14="http://schemas.microsoft.com/office/powerpoint/2010/main" val="269161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4FDC5-B093-4B30-89BF-B182A4E4D16F}"/>
              </a:ext>
            </a:extLst>
          </p:cNvPr>
          <p:cNvPicPr>
            <a:picLocks noChangeAspect="1"/>
          </p:cNvPicPr>
          <p:nvPr/>
        </p:nvPicPr>
        <p:blipFill>
          <a:blip r:embed="rId3">
            <a:clrChange>
              <a:clrFrom>
                <a:srgbClr val="FFFFFF"/>
              </a:clrFrom>
              <a:clrTo>
                <a:srgbClr val="FFFFFF">
                  <a:alpha val="0"/>
                </a:srgbClr>
              </a:clrTo>
            </a:clrChange>
            <a:alphaModFix amt="32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4454" y="3331094"/>
            <a:ext cx="3924693" cy="2943520"/>
          </a:xfrm>
          <a:prstGeom prst="rect">
            <a:avLst/>
          </a:prstGeom>
        </p:spPr>
      </p:pic>
      <p:sp>
        <p:nvSpPr>
          <p:cNvPr id="2" name="Title 1">
            <a:extLst>
              <a:ext uri="{FF2B5EF4-FFF2-40B4-BE49-F238E27FC236}">
                <a16:creationId xmlns:a16="http://schemas.microsoft.com/office/drawing/2014/main" id="{A87EC65E-FE61-4FCC-967B-FB8E4441F102}"/>
              </a:ext>
            </a:extLst>
          </p:cNvPr>
          <p:cNvSpPr>
            <a:spLocks noGrp="1"/>
          </p:cNvSpPr>
          <p:nvPr>
            <p:ph type="title"/>
          </p:nvPr>
        </p:nvSpPr>
        <p:spPr>
          <a:xfrm>
            <a:off x="1555131" y="168275"/>
            <a:ext cx="9094016" cy="1325563"/>
          </a:xfrm>
        </p:spPr>
        <p:txBody>
          <a:bodyPr>
            <a:normAutofit fontScale="90000"/>
          </a:bodyPr>
          <a:lstStyle/>
          <a:p>
            <a:pPr marR="0" algn="ctr" rtl="0"/>
            <a:r>
              <a:rPr lang="en-US" i="0" u="none" strike="noStrike" baseline="0" dirty="0">
                <a:solidFill>
                  <a:prstClr val="black"/>
                </a:solidFill>
              </a:rPr>
              <a:t>Outlays for Misclassifying Employees</a:t>
            </a:r>
          </a:p>
        </p:txBody>
      </p:sp>
      <p:sp>
        <p:nvSpPr>
          <p:cNvPr id="3" name="Text Placeholder 2">
            <a:extLst>
              <a:ext uri="{FF2B5EF4-FFF2-40B4-BE49-F238E27FC236}">
                <a16:creationId xmlns:a16="http://schemas.microsoft.com/office/drawing/2014/main" id="{9005AAD6-FAE3-4A12-9FAE-140839A28700}"/>
              </a:ext>
            </a:extLst>
          </p:cNvPr>
          <p:cNvSpPr>
            <a:spLocks noGrp="1"/>
          </p:cNvSpPr>
          <p:nvPr>
            <p:ph idx="1"/>
          </p:nvPr>
        </p:nvSpPr>
        <p:spPr>
          <a:xfrm>
            <a:off x="609601" y="1758462"/>
            <a:ext cx="10744200" cy="4516152"/>
          </a:xfrm>
        </p:spPr>
        <p:txBody>
          <a:bodyPr>
            <a:normAutofit fontScale="92500" lnSpcReduction="20000"/>
          </a:bodyPr>
          <a:lstStyle/>
          <a:p>
            <a:pPr marR="0" lvl="0" algn="just" rtl="0"/>
            <a:r>
              <a:rPr lang="en-US" sz="2600" b="0" i="0" u="none" strike="noStrike" baseline="0" dirty="0">
                <a:solidFill>
                  <a:prstClr val="black"/>
                </a:solidFill>
                <a:latin typeface="+mj-lt"/>
              </a:rPr>
              <a:t>Employer typically does not maintain records or limit allowable work hours of independent contractors and exempts whereas, non-exempts must record all hours worked and overtime is prohibited without supervisor’s approval.</a:t>
            </a:r>
          </a:p>
          <a:p>
            <a:pPr marR="0" lvl="0" algn="just" rtl="0"/>
            <a:r>
              <a:rPr lang="en-US" sz="2600" b="0" i="0" u="none" strike="noStrike" baseline="0" dirty="0">
                <a:solidFill>
                  <a:prstClr val="black"/>
                </a:solidFill>
                <a:latin typeface="+mj-lt"/>
              </a:rPr>
              <a:t>In misclassification cases employer is liable for all time worked, which may include:</a:t>
            </a:r>
          </a:p>
          <a:p>
            <a:pPr marR="0" lvl="1" rtl="0">
              <a:spcBef>
                <a:spcPts val="0"/>
              </a:spcBef>
            </a:pPr>
            <a:r>
              <a:rPr lang="en-US" sz="2600" b="0" i="0" u="none" strike="noStrike" baseline="0" dirty="0">
                <a:solidFill>
                  <a:prstClr val="black"/>
                </a:solidFill>
                <a:latin typeface="+mj-lt"/>
              </a:rPr>
              <a:t>Travel time</a:t>
            </a:r>
          </a:p>
          <a:p>
            <a:pPr marR="0" lvl="1" rtl="0">
              <a:spcBef>
                <a:spcPts val="0"/>
              </a:spcBef>
            </a:pPr>
            <a:r>
              <a:rPr lang="en-US" sz="2600" b="0" i="0" u="none" strike="noStrike" baseline="0" dirty="0">
                <a:solidFill>
                  <a:prstClr val="black"/>
                </a:solidFill>
                <a:latin typeface="+mj-lt"/>
              </a:rPr>
              <a:t>Commuting time</a:t>
            </a:r>
          </a:p>
          <a:p>
            <a:pPr marR="0" lvl="1" rtl="0">
              <a:spcBef>
                <a:spcPts val="0"/>
              </a:spcBef>
            </a:pPr>
            <a:r>
              <a:rPr lang="en-US" sz="2600" b="0" i="0" u="none" strike="noStrike" baseline="0" dirty="0">
                <a:solidFill>
                  <a:prstClr val="black"/>
                </a:solidFill>
                <a:latin typeface="+mj-lt"/>
              </a:rPr>
              <a:t>Training time</a:t>
            </a:r>
          </a:p>
          <a:p>
            <a:pPr marR="0" lvl="1" rtl="0">
              <a:spcBef>
                <a:spcPts val="0"/>
              </a:spcBef>
            </a:pPr>
            <a:r>
              <a:rPr lang="en-US" sz="2600" b="0" i="0" u="none" strike="noStrike" baseline="0" dirty="0">
                <a:solidFill>
                  <a:prstClr val="black"/>
                </a:solidFill>
                <a:latin typeface="+mj-lt"/>
              </a:rPr>
              <a:t>On-call time</a:t>
            </a:r>
          </a:p>
          <a:p>
            <a:pPr marR="0" lvl="1" algn="just" rtl="0">
              <a:spcBef>
                <a:spcPts val="0"/>
              </a:spcBef>
            </a:pPr>
            <a:r>
              <a:rPr lang="en-US" sz="2600" b="0" i="0" u="none" strike="noStrike" baseline="0" dirty="0">
                <a:solidFill>
                  <a:prstClr val="black"/>
                </a:solidFill>
                <a:latin typeface="+mj-lt"/>
              </a:rPr>
              <a:t>“After-hours” or “off-day” time spent on smart phone, laptop, checking emails and voice mails, texting, etc.</a:t>
            </a:r>
          </a:p>
        </p:txBody>
      </p:sp>
      <p:sp>
        <p:nvSpPr>
          <p:cNvPr id="5" name="Slide Number Placeholder 4">
            <a:extLst>
              <a:ext uri="{FF2B5EF4-FFF2-40B4-BE49-F238E27FC236}">
                <a16:creationId xmlns:a16="http://schemas.microsoft.com/office/drawing/2014/main" id="{0FDB3827-C18E-41CA-8F90-F8537B3A914A}"/>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8989558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A01B-A249-D6F3-2F48-3D3A61E9D8A1}"/>
              </a:ext>
            </a:extLst>
          </p:cNvPr>
          <p:cNvSpPr>
            <a:spLocks noGrp="1"/>
          </p:cNvSpPr>
          <p:nvPr>
            <p:ph type="title"/>
          </p:nvPr>
        </p:nvSpPr>
        <p:spPr/>
        <p:txBody>
          <a:bodyPr/>
          <a:lstStyle/>
          <a:p>
            <a:r>
              <a:rPr lang="en-US" dirty="0"/>
              <a:t>DEPARTMENT OF LABOR’S 2024 </a:t>
            </a:r>
            <a:r>
              <a:rPr lang="en-US" i="1" dirty="0"/>
              <a:t>FINAL RULE</a:t>
            </a:r>
            <a:br>
              <a:rPr lang="en-US" i="1" dirty="0"/>
            </a:br>
            <a:endParaRPr lang="en-US" i="1" dirty="0"/>
          </a:p>
        </p:txBody>
      </p:sp>
      <p:sp>
        <p:nvSpPr>
          <p:cNvPr id="3" name="Text Placeholder 2">
            <a:extLst>
              <a:ext uri="{FF2B5EF4-FFF2-40B4-BE49-F238E27FC236}">
                <a16:creationId xmlns:a16="http://schemas.microsoft.com/office/drawing/2014/main" id="{3F326E99-E618-78A8-3F2B-1673A1A57F5C}"/>
              </a:ext>
            </a:extLst>
          </p:cNvPr>
          <p:cNvSpPr>
            <a:spLocks noGrp="1"/>
          </p:cNvSpPr>
          <p:nvPr>
            <p:ph type="body" idx="1"/>
          </p:nvPr>
        </p:nvSpPr>
        <p:spPr/>
        <p:txBody>
          <a:bodyPr/>
          <a:lstStyle/>
          <a:p>
            <a:r>
              <a:rPr lang="en-US" i="1" dirty="0"/>
              <a:t>Exemptions and Compensation Updates for EAP and HCE Workers </a:t>
            </a:r>
          </a:p>
        </p:txBody>
      </p:sp>
      <p:sp>
        <p:nvSpPr>
          <p:cNvPr id="4" name="Slide Number Placeholder 3">
            <a:extLst>
              <a:ext uri="{FF2B5EF4-FFF2-40B4-BE49-F238E27FC236}">
                <a16:creationId xmlns:a16="http://schemas.microsoft.com/office/drawing/2014/main" id="{FB21A93F-F0D5-1D13-A2F0-103A9ACDBA8F}"/>
              </a:ext>
            </a:extLst>
          </p:cNvPr>
          <p:cNvSpPr>
            <a:spLocks noGrp="1"/>
          </p:cNvSpPr>
          <p:nvPr>
            <p:ph type="sldNum" sz="quarter" idx="12"/>
          </p:nvPr>
        </p:nvSpPr>
        <p:spPr/>
        <p:txBody>
          <a:bodyPr/>
          <a:lstStyle/>
          <a:p>
            <a:fld id="{73B850FF-6169-4056-8077-06FFA93A5366}" type="slidenum">
              <a:rPr lang="en-US" smtClean="0"/>
              <a:t>32</a:t>
            </a:fld>
            <a:endParaRPr lang="en-US" dirty="0"/>
          </a:p>
        </p:txBody>
      </p:sp>
    </p:spTree>
    <p:extLst>
      <p:ext uri="{BB962C8B-B14F-4D97-AF65-F5344CB8AC3E}">
        <p14:creationId xmlns:p14="http://schemas.microsoft.com/office/powerpoint/2010/main" val="1695450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7052" y="-170089"/>
            <a:ext cx="10434282" cy="1744312"/>
          </a:xfrm>
        </p:spPr>
        <p:txBody>
          <a:bodyPr>
            <a:normAutofit/>
          </a:bodyPr>
          <a:lstStyle/>
          <a:p>
            <a:pPr algn="ctr"/>
            <a:r>
              <a:rPr lang="en-US" sz="4000" dirty="0"/>
              <a:t>DOL’s Final Overtime Rule - Effective July 1, 2024, increase on January 1, 2025</a:t>
            </a:r>
          </a:p>
        </p:txBody>
      </p:sp>
      <p:sp>
        <p:nvSpPr>
          <p:cNvPr id="5" name="Text Placeholder 4"/>
          <p:cNvSpPr>
            <a:spLocks noGrp="1"/>
          </p:cNvSpPr>
          <p:nvPr>
            <p:ph idx="1"/>
          </p:nvPr>
        </p:nvSpPr>
        <p:spPr>
          <a:xfrm>
            <a:off x="1432160" y="1789830"/>
            <a:ext cx="9327680" cy="4589956"/>
          </a:xfrm>
        </p:spPr>
        <p:txBody>
          <a:bodyPr>
            <a:normAutofit/>
          </a:bodyPr>
          <a:lstStyle/>
          <a:p>
            <a:pPr lvl="0">
              <a:buClrTx/>
            </a:pPr>
            <a:r>
              <a:rPr lang="en-US" dirty="0"/>
              <a:t>Final Rule finalized on April 23, 2024</a:t>
            </a:r>
          </a:p>
          <a:p>
            <a:pPr lvl="0">
              <a:buClrTx/>
            </a:pPr>
            <a:r>
              <a:rPr lang="en-US" dirty="0"/>
              <a:t>DOL received 33,000+ comments on proposed rule</a:t>
            </a:r>
          </a:p>
          <a:p>
            <a:pPr lvl="0">
              <a:buClrTx/>
            </a:pPr>
            <a:r>
              <a:rPr lang="en-US" dirty="0"/>
              <a:t>DOL says “will automatically extend overtime pay protections to over 4 million workers”</a:t>
            </a:r>
          </a:p>
          <a:p>
            <a:pPr lvl="0">
              <a:buClrTx/>
            </a:pPr>
            <a:r>
              <a:rPr lang="en-US" dirty="0"/>
              <a:t>Legal challenges to the Biden white-collar rule are anticipated, as seen with rules issued under the Obama and Trump administrations.</a:t>
            </a:r>
          </a:p>
          <a:p>
            <a:pPr lvl="1">
              <a:buClrTx/>
            </a:pPr>
            <a:r>
              <a:rPr lang="en-US" i="1" dirty="0"/>
              <a:t>Mayfield v. U.S. Department of Labor</a:t>
            </a:r>
            <a:r>
              <a:rPr lang="en-US" dirty="0"/>
              <a:t>, No. 23-50724.</a:t>
            </a:r>
          </a:p>
        </p:txBody>
      </p:sp>
      <p:sp>
        <p:nvSpPr>
          <p:cNvPr id="7" name="Slide Number Placeholder 2"/>
          <p:cNvSpPr>
            <a:spLocks noGrp="1"/>
          </p:cNvSpPr>
          <p:nvPr>
            <p:ph type="sldNum" sz="quarter" idx="12"/>
          </p:nvPr>
        </p:nvSpPr>
        <p:spPr>
          <a:xfrm>
            <a:off x="11551334" y="6197224"/>
            <a:ext cx="640666" cy="365125"/>
          </a:xfrm>
        </p:spPr>
        <p:txBody>
          <a:bodyPr/>
          <a:lstStyle/>
          <a:p>
            <a:fld id="{9C75EAEB-2820-446D-B410-8C03243F26C8}" type="slidenum">
              <a:rPr lang="en-US" smtClean="0"/>
              <a:t>33</a:t>
            </a:fld>
            <a:endParaRPr lang="en-US" dirty="0"/>
          </a:p>
        </p:txBody>
      </p:sp>
    </p:spTree>
    <p:extLst>
      <p:ext uri="{BB962C8B-B14F-4D97-AF65-F5344CB8AC3E}">
        <p14:creationId xmlns:p14="http://schemas.microsoft.com/office/powerpoint/2010/main" val="70696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435" y="245268"/>
            <a:ext cx="12192000" cy="1268413"/>
          </a:xfrm>
        </p:spPr>
        <p:txBody>
          <a:bodyPr>
            <a:noAutofit/>
          </a:bodyPr>
          <a:lstStyle/>
          <a:p>
            <a:r>
              <a:rPr lang="en-US" sz="3600" dirty="0"/>
              <a:t>FLSA’s “White Collar” Exemptions - Applies to Executive, Administrative, &amp; Professional (EAP) Employees</a:t>
            </a:r>
          </a:p>
        </p:txBody>
      </p:sp>
      <p:sp>
        <p:nvSpPr>
          <p:cNvPr id="4" name="Text Placeholder 3"/>
          <p:cNvSpPr>
            <a:spLocks noGrp="1"/>
          </p:cNvSpPr>
          <p:nvPr>
            <p:ph idx="4294967295"/>
          </p:nvPr>
        </p:nvSpPr>
        <p:spPr>
          <a:xfrm>
            <a:off x="70338" y="2124075"/>
            <a:ext cx="12121662" cy="5019675"/>
          </a:xfrm>
        </p:spPr>
        <p:txBody>
          <a:bodyPr>
            <a:normAutofit/>
          </a:bodyPr>
          <a:lstStyle/>
          <a:p>
            <a:pPr marL="0" indent="0">
              <a:buNone/>
            </a:pPr>
            <a:r>
              <a:rPr lang="en-US" dirty="0"/>
              <a:t>To qualify for exemption, employee must satisfy three part test:</a:t>
            </a:r>
          </a:p>
          <a:p>
            <a:pPr lvl="0"/>
            <a:r>
              <a:rPr lang="en-US" b="1" dirty="0"/>
              <a:t>Salary-basis test</a:t>
            </a:r>
            <a:r>
              <a:rPr lang="en-US" dirty="0"/>
              <a:t> – Must be paid salary free and clear, </a:t>
            </a:r>
            <a:r>
              <a:rPr lang="en-US" i="1" dirty="0"/>
              <a:t>i.e.,</a:t>
            </a:r>
            <a:r>
              <a:rPr lang="en-US" dirty="0"/>
              <a:t> not subject to deductions for variations in quality or quantity of work </a:t>
            </a:r>
          </a:p>
          <a:p>
            <a:pPr lvl="0"/>
            <a:r>
              <a:rPr lang="en-US" b="1" dirty="0"/>
              <a:t>NEW Salary-level test</a:t>
            </a:r>
            <a:r>
              <a:rPr lang="en-US" dirty="0"/>
              <a:t> - Minimum of $844/week ($43,888/annually).  Employees who make less are non-exempt even if paid on a salary basis &amp; meet duties test (and then January 2025!)</a:t>
            </a:r>
          </a:p>
          <a:p>
            <a:pPr lvl="0"/>
            <a:r>
              <a:rPr lang="en-US" b="1" dirty="0"/>
              <a:t>Duties Test</a:t>
            </a:r>
            <a:r>
              <a:rPr lang="en-US" dirty="0"/>
              <a:t> –  Primary duty must be performance of exempt tasks as set out in DOL regulations (29 C.F.R. part 541)</a:t>
            </a:r>
          </a:p>
          <a:p>
            <a:endParaRPr lang="en-US" dirty="0"/>
          </a:p>
        </p:txBody>
      </p:sp>
      <p:sp>
        <p:nvSpPr>
          <p:cNvPr id="5" name="Slide Number Placeholder 5"/>
          <p:cNvSpPr>
            <a:spLocks noGrp="1"/>
          </p:cNvSpPr>
          <p:nvPr>
            <p:ph type="sldNum" sz="quarter" idx="12"/>
          </p:nvPr>
        </p:nvSpPr>
        <p:spPr>
          <a:xfrm>
            <a:off x="11641769" y="6154937"/>
            <a:ext cx="640666" cy="365125"/>
          </a:xfrm>
          <a:prstGeom prst="rect">
            <a:avLst/>
          </a:prstGeom>
        </p:spPr>
        <p:txBody>
          <a:bodyPr/>
          <a:lstStyle>
            <a:lvl1pPr>
              <a:defRPr sz="1200">
                <a:solidFill>
                  <a:schemeClr val="tx1"/>
                </a:solidFill>
                <a:latin typeface="Garamond" panose="02020404030301010803" pitchFamily="18" charset="0"/>
              </a:defRPr>
            </a:lvl1pPr>
          </a:lstStyle>
          <a:p>
            <a:fld id="{7764DB9F-9FE8-4DF4-BF39-EA89314BC0C4}" type="slidenum">
              <a:rPr lang="en-US" smtClean="0"/>
              <a:pPr/>
              <a:t>34</a:t>
            </a:fld>
            <a:endParaRPr lang="en-US" dirty="0"/>
          </a:p>
        </p:txBody>
      </p:sp>
    </p:spTree>
    <p:extLst>
      <p:ext uri="{BB962C8B-B14F-4D97-AF65-F5344CB8AC3E}">
        <p14:creationId xmlns:p14="http://schemas.microsoft.com/office/powerpoint/2010/main" val="119361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2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6" name="Rectangle 25">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3A02D46F-C48E-4461-A19B-D244194F5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0"/>
            <a:ext cx="12191999" cy="6858000"/>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AA6453C-5851-46D8-A790-031DA34DB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638800" y="1076029"/>
            <a:ext cx="5367527" cy="2833528"/>
          </a:xfrm>
        </p:spPr>
        <p:txBody>
          <a:bodyPr vert="horz" lIns="91440" tIns="45720" rIns="91440" bIns="45720" rtlCol="0" anchor="b">
            <a:normAutofit/>
          </a:bodyPr>
          <a:lstStyle/>
          <a:p>
            <a:pPr>
              <a:lnSpc>
                <a:spcPct val="90000"/>
              </a:lnSpc>
            </a:pPr>
            <a:r>
              <a:rPr lang="en-US" sz="3700" i="1" dirty="0"/>
              <a:t>As of July 1, 2024</a:t>
            </a:r>
            <a:br>
              <a:rPr lang="en-US" sz="3700" i="1" dirty="0"/>
            </a:br>
            <a:r>
              <a:rPr lang="en-US" sz="3700" dirty="0"/>
              <a:t>Employees who make less than $844 a week ($43,888/yr) cannot be exempt!</a:t>
            </a:r>
          </a:p>
        </p:txBody>
      </p:sp>
      <p:sp>
        <p:nvSpPr>
          <p:cNvPr id="5" name="Content Placeholder 4"/>
          <p:cNvSpPr>
            <a:spLocks noGrp="1"/>
          </p:cNvSpPr>
          <p:nvPr>
            <p:ph idx="1"/>
          </p:nvPr>
        </p:nvSpPr>
        <p:spPr>
          <a:xfrm>
            <a:off x="5638800" y="4074784"/>
            <a:ext cx="5367526" cy="1640216"/>
          </a:xfrm>
        </p:spPr>
        <p:txBody>
          <a:bodyPr vert="horz" lIns="91440" tIns="45720" rIns="91440" bIns="45720" rtlCol="0" anchor="t">
            <a:normAutofit/>
          </a:bodyPr>
          <a:lstStyle/>
          <a:p>
            <a:pPr marL="0" indent="0">
              <a:buNone/>
            </a:pPr>
            <a:r>
              <a:rPr lang="en-US" dirty="0"/>
              <a:t>This is true regardless of how they are paid or what their job duties are!</a:t>
            </a:r>
          </a:p>
        </p:txBody>
      </p:sp>
      <p:pic>
        <p:nvPicPr>
          <p:cNvPr id="2" name="Picture 1" descr="A red and black clock with a triangle&#10;&#10;Description automatically generated"/>
          <p:cNvPicPr>
            <a:picLocks noChangeAspect="1"/>
          </p:cNvPicPr>
          <p:nvPr/>
        </p:nvPicPr>
        <p:blipFill>
          <a:blip r:embed="rId5"/>
          <a:stretch>
            <a:fillRect/>
          </a:stretch>
        </p:blipFill>
        <p:spPr>
          <a:xfrm>
            <a:off x="1073970" y="2025792"/>
            <a:ext cx="4209625" cy="2806416"/>
          </a:xfrm>
          <a:prstGeom prst="ellipse">
            <a:avLst/>
          </a:prstGeom>
          <a:ln>
            <a:noFill/>
          </a:ln>
          <a:effectLst>
            <a:softEdge rad="112500"/>
          </a:effectLst>
        </p:spPr>
      </p:pic>
      <p:sp>
        <p:nvSpPr>
          <p:cNvPr id="6" name="Slide Number Placeholder 5"/>
          <p:cNvSpPr>
            <a:spLocks noGrp="1"/>
          </p:cNvSpPr>
          <p:nvPr>
            <p:ph type="sldNum" sz="quarter" idx="12"/>
          </p:nvPr>
        </p:nvSpPr>
        <p:spPr>
          <a:xfrm>
            <a:off x="10058400" y="6327648"/>
            <a:ext cx="1295400" cy="365125"/>
          </a:xfrm>
        </p:spPr>
        <p:txBody>
          <a:bodyPr vert="horz" lIns="91440" tIns="45720" rIns="91440" bIns="45720" rtlCol="0" anchor="ctr">
            <a:normAutofit/>
          </a:bodyPr>
          <a:lstStyle/>
          <a:p>
            <a:pPr>
              <a:spcAft>
                <a:spcPts val="600"/>
              </a:spcAft>
            </a:pPr>
            <a:fld id="{9C75EAEB-2820-446D-B410-8C03243F26C8}" type="slidenum">
              <a:rPr lang="en-US" smtClean="0"/>
              <a:pPr>
                <a:spcAft>
                  <a:spcPts val="600"/>
                </a:spcAft>
              </a:pPr>
              <a:t>35</a:t>
            </a:fld>
            <a:endParaRPr lang="en-US" dirty="0"/>
          </a:p>
        </p:txBody>
      </p:sp>
    </p:spTree>
    <p:extLst>
      <p:ext uri="{BB962C8B-B14F-4D97-AF65-F5344CB8AC3E}">
        <p14:creationId xmlns:p14="http://schemas.microsoft.com/office/powerpoint/2010/main" val="41181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838200" y="381000"/>
            <a:ext cx="10003218" cy="1600124"/>
          </a:xfrm>
        </p:spPr>
        <p:txBody>
          <a:bodyPr>
            <a:normAutofit/>
          </a:bodyPr>
          <a:lstStyle/>
          <a:p>
            <a:pPr>
              <a:lnSpc>
                <a:spcPct val="90000"/>
              </a:lnSpc>
            </a:pPr>
            <a:r>
              <a:rPr lang="en-US" sz="3400" i="1" dirty="0"/>
              <a:t>Final Rule</a:t>
            </a:r>
            <a:r>
              <a:rPr lang="en-US" sz="3400" dirty="0"/>
              <a:t>:  No Changes to Tests for Computer Employees or Outside Sales Exemptions</a:t>
            </a:r>
          </a:p>
        </p:txBody>
      </p:sp>
      <p:sp>
        <p:nvSpPr>
          <p:cNvPr id="5" name="Content Placeholder 4"/>
          <p:cNvSpPr>
            <a:spLocks noGrp="1"/>
          </p:cNvSpPr>
          <p:nvPr>
            <p:ph idx="1"/>
          </p:nvPr>
        </p:nvSpPr>
        <p:spPr>
          <a:xfrm>
            <a:off x="838200" y="2745362"/>
            <a:ext cx="5791200" cy="3552824"/>
          </a:xfrm>
        </p:spPr>
        <p:txBody>
          <a:bodyPr anchor="ctr">
            <a:normAutofit fontScale="92500"/>
          </a:bodyPr>
          <a:lstStyle/>
          <a:p>
            <a:pPr lvl="0">
              <a:spcBef>
                <a:spcPts val="600"/>
              </a:spcBef>
            </a:pPr>
            <a:r>
              <a:rPr lang="en-US" sz="2400" dirty="0">
                <a:solidFill>
                  <a:schemeClr val="tx1"/>
                </a:solidFill>
              </a:rPr>
              <a:t>Certain computer professionals &amp; outside sales employees are also included in FLSA’s white collar exemptions, so excluded from minimum wage &amp; overtime requirements</a:t>
            </a:r>
          </a:p>
          <a:p>
            <a:pPr lvl="0">
              <a:spcBef>
                <a:spcPts val="600"/>
              </a:spcBef>
            </a:pPr>
            <a:r>
              <a:rPr lang="en-US" sz="2400" dirty="0">
                <a:solidFill>
                  <a:schemeClr val="tx1"/>
                </a:solidFill>
              </a:rPr>
              <a:t>DOL did not change outside sales exemption</a:t>
            </a:r>
          </a:p>
          <a:p>
            <a:pPr lvl="0">
              <a:spcBef>
                <a:spcPts val="600"/>
              </a:spcBef>
            </a:pPr>
            <a:r>
              <a:rPr lang="en-US" sz="2400" dirty="0">
                <a:solidFill>
                  <a:schemeClr val="tx1"/>
                </a:solidFill>
              </a:rPr>
              <a:t>DOL did not change computer employee exemption</a:t>
            </a:r>
          </a:p>
        </p:txBody>
      </p:sp>
      <p:pic>
        <p:nvPicPr>
          <p:cNvPr id="3" name="Picture 2" descr="Computer-cartoon.jpg">
            <a:extLst>
              <a:ext uri="{FF2B5EF4-FFF2-40B4-BE49-F238E27FC236}">
                <a16:creationId xmlns:a16="http://schemas.microsoft.com/office/drawing/2014/main" id="{2C129A22-6074-679A-E862-64934F8CD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543" y="2745362"/>
            <a:ext cx="3021942" cy="3552824"/>
          </a:xfrm>
          <a:prstGeom prst="rect">
            <a:avLst/>
          </a:prstGeom>
        </p:spPr>
      </p:pic>
      <p:sp>
        <p:nvSpPr>
          <p:cNvPr id="2" name="Slide Number Placeholder 1"/>
          <p:cNvSpPr>
            <a:spLocks noGrp="1"/>
          </p:cNvSpPr>
          <p:nvPr>
            <p:ph type="sldNum" sz="quarter" idx="12"/>
          </p:nvPr>
        </p:nvSpPr>
        <p:spPr>
          <a:xfrm>
            <a:off x="10257972" y="6298186"/>
            <a:ext cx="1166892" cy="365125"/>
          </a:xfrm>
        </p:spPr>
        <p:txBody>
          <a:bodyPr>
            <a:normAutofit/>
          </a:bodyPr>
          <a:lstStyle/>
          <a:p>
            <a:pPr>
              <a:spcAft>
                <a:spcPts val="600"/>
              </a:spcAft>
            </a:pPr>
            <a:fld id="{9C75EAEB-2820-446D-B410-8C03243F26C8}" type="slidenum">
              <a:rPr lang="en-US" smtClean="0"/>
              <a:pPr>
                <a:spcAft>
                  <a:spcPts val="600"/>
                </a:spcAft>
              </a:pPr>
              <a:t>36</a:t>
            </a:fld>
            <a:endParaRPr lang="en-US" dirty="0"/>
          </a:p>
        </p:txBody>
      </p:sp>
    </p:spTree>
    <p:extLst>
      <p:ext uri="{BB962C8B-B14F-4D97-AF65-F5344CB8AC3E}">
        <p14:creationId xmlns:p14="http://schemas.microsoft.com/office/powerpoint/2010/main" val="20702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3438D8-D65E-70DB-1FA0-06C2A43BCDC2}"/>
              </a:ext>
            </a:extLst>
          </p:cNvPr>
          <p:cNvGraphicFramePr>
            <a:graphicFrameLocks noGrp="1"/>
          </p:cNvGraphicFramePr>
          <p:nvPr>
            <p:extLst>
              <p:ext uri="{D42A27DB-BD31-4B8C-83A1-F6EECF244321}">
                <p14:modId xmlns:p14="http://schemas.microsoft.com/office/powerpoint/2010/main" val="4172436737"/>
              </p:ext>
            </p:extLst>
          </p:nvPr>
        </p:nvGraphicFramePr>
        <p:xfrm>
          <a:off x="357764" y="506359"/>
          <a:ext cx="11315700" cy="6271473"/>
        </p:xfrm>
        <a:graphic>
          <a:graphicData uri="http://schemas.openxmlformats.org/drawingml/2006/table">
            <a:tbl>
              <a:tblPr firstRow="1" bandRow="1">
                <a:tableStyleId>{7DF18680-E054-41AD-8BC1-D1AEF772440D}</a:tableStyleId>
              </a:tblPr>
              <a:tblGrid>
                <a:gridCol w="2666790">
                  <a:extLst>
                    <a:ext uri="{9D8B030D-6E8A-4147-A177-3AD203B41FA5}">
                      <a16:colId xmlns:a16="http://schemas.microsoft.com/office/drawing/2014/main" val="1836263354"/>
                    </a:ext>
                  </a:extLst>
                </a:gridCol>
                <a:gridCol w="3888712">
                  <a:extLst>
                    <a:ext uri="{9D8B030D-6E8A-4147-A177-3AD203B41FA5}">
                      <a16:colId xmlns:a16="http://schemas.microsoft.com/office/drawing/2014/main" val="3356894550"/>
                    </a:ext>
                  </a:extLst>
                </a:gridCol>
                <a:gridCol w="4760198">
                  <a:extLst>
                    <a:ext uri="{9D8B030D-6E8A-4147-A177-3AD203B41FA5}">
                      <a16:colId xmlns:a16="http://schemas.microsoft.com/office/drawing/2014/main" val="2842755763"/>
                    </a:ext>
                  </a:extLst>
                </a:gridCol>
              </a:tblGrid>
              <a:tr h="1193376">
                <a:tc>
                  <a:txBody>
                    <a:bodyPr/>
                    <a:lstStyle/>
                    <a:p>
                      <a:r>
                        <a:rPr lang="en-US" dirty="0"/>
                        <a:t>DATE</a:t>
                      </a:r>
                    </a:p>
                  </a:txBody>
                  <a:tcPr/>
                </a:tc>
                <a:tc>
                  <a:txBody>
                    <a:bodyPr/>
                    <a:lstStyle/>
                    <a:p>
                      <a:r>
                        <a:rPr lang="en-US" dirty="0"/>
                        <a:t>STANDARD SALARY LEVEL</a:t>
                      </a:r>
                    </a:p>
                  </a:txBody>
                  <a:tcPr/>
                </a:tc>
                <a:tc>
                  <a:txBody>
                    <a:bodyPr/>
                    <a:lstStyle/>
                    <a:p>
                      <a:r>
                        <a:rPr lang="en-US" u="sng" dirty="0"/>
                        <a:t>HCE</a:t>
                      </a:r>
                      <a:r>
                        <a:rPr lang="en-US" dirty="0"/>
                        <a:t> TOTAL ANNUAL COMPENSATION THRESHOLD</a:t>
                      </a:r>
                    </a:p>
                  </a:txBody>
                  <a:tcPr/>
                </a:tc>
                <a:extLst>
                  <a:ext uri="{0D108BD9-81ED-4DB2-BD59-A6C34878D82A}">
                    <a16:rowId xmlns:a16="http://schemas.microsoft.com/office/drawing/2014/main" val="640043792"/>
                  </a:ext>
                </a:extLst>
              </a:tr>
              <a:tr h="1205019">
                <a:tc>
                  <a:txBody>
                    <a:bodyPr/>
                    <a:lstStyle/>
                    <a:p>
                      <a:pPr algn="l"/>
                      <a:r>
                        <a:rPr lang="en-US" dirty="0"/>
                        <a:t>BEFORE JULY 1, 2024</a:t>
                      </a:r>
                    </a:p>
                  </a:txBody>
                  <a:tcPr/>
                </a:tc>
                <a:tc>
                  <a:txBody>
                    <a:bodyPr/>
                    <a:lstStyle/>
                    <a:p>
                      <a:r>
                        <a:rPr lang="en-US" dirty="0"/>
                        <a:t>$684/week</a:t>
                      </a:r>
                    </a:p>
                    <a:p>
                      <a:r>
                        <a:rPr lang="en-US" dirty="0"/>
                        <a:t>($35,568/year)</a:t>
                      </a:r>
                    </a:p>
                  </a:txBody>
                  <a:tcPr/>
                </a:tc>
                <a:tc>
                  <a:txBody>
                    <a:bodyPr/>
                    <a:lstStyle/>
                    <a:p>
                      <a:r>
                        <a:rPr lang="en-US" dirty="0"/>
                        <a:t>$107,432/year</a:t>
                      </a:r>
                    </a:p>
                    <a:p>
                      <a:r>
                        <a:rPr lang="en-US" sz="1400" u="sng" dirty="0"/>
                        <a:t>Including: </a:t>
                      </a:r>
                      <a:r>
                        <a:rPr lang="en-US" dirty="0"/>
                        <a:t>AT LEAST $684/week on a salary or fee basis.</a:t>
                      </a:r>
                    </a:p>
                    <a:p>
                      <a:r>
                        <a:rPr lang="en-US" sz="1400" b="1" u="sng" dirty="0"/>
                        <a:t>Overtime exemption: </a:t>
                      </a:r>
                      <a:r>
                        <a:rPr lang="en-US" u="none" dirty="0"/>
                        <a:t>Increases from $107,432 to $132,964</a:t>
                      </a:r>
                    </a:p>
                  </a:txBody>
                  <a:tcPr/>
                </a:tc>
                <a:extLst>
                  <a:ext uri="{0D108BD9-81ED-4DB2-BD59-A6C34878D82A}">
                    <a16:rowId xmlns:a16="http://schemas.microsoft.com/office/drawing/2014/main" val="1747386541"/>
                  </a:ext>
                </a:extLst>
              </a:tr>
              <a:tr h="1205019">
                <a:tc>
                  <a:txBody>
                    <a:bodyPr/>
                    <a:lstStyle/>
                    <a:p>
                      <a:r>
                        <a:rPr lang="en-US" dirty="0"/>
                        <a:t>JULY 1, 2024</a:t>
                      </a:r>
                    </a:p>
                  </a:txBody>
                  <a:tcPr/>
                </a:tc>
                <a:tc>
                  <a:txBody>
                    <a:bodyPr/>
                    <a:lstStyle/>
                    <a:p>
                      <a:r>
                        <a:rPr lang="en-US" dirty="0"/>
                        <a:t>$844/week</a:t>
                      </a:r>
                    </a:p>
                    <a:p>
                      <a:r>
                        <a:rPr lang="en-US" dirty="0"/>
                        <a:t>($43,888/year)</a:t>
                      </a:r>
                    </a:p>
                  </a:txBody>
                  <a:tcPr/>
                </a:tc>
                <a:tc>
                  <a:txBody>
                    <a:bodyPr/>
                    <a:lstStyle/>
                    <a:p>
                      <a:r>
                        <a:rPr lang="en-US" dirty="0"/>
                        <a:t>$132,964/year</a:t>
                      </a:r>
                    </a:p>
                    <a:p>
                      <a:r>
                        <a:rPr lang="en-US" sz="1400" u="sng" dirty="0"/>
                        <a:t>Including: </a:t>
                      </a:r>
                      <a:r>
                        <a:rPr lang="en-US" dirty="0"/>
                        <a:t>AT LEAST $844/week paid on a salary or fee basis</a:t>
                      </a:r>
                    </a:p>
                  </a:txBody>
                  <a:tcPr/>
                </a:tc>
                <a:extLst>
                  <a:ext uri="{0D108BD9-81ED-4DB2-BD59-A6C34878D82A}">
                    <a16:rowId xmlns:a16="http://schemas.microsoft.com/office/drawing/2014/main" val="1316304265"/>
                  </a:ext>
                </a:extLst>
              </a:tr>
              <a:tr h="1205019">
                <a:tc>
                  <a:txBody>
                    <a:bodyPr/>
                    <a:lstStyle/>
                    <a:p>
                      <a:r>
                        <a:rPr lang="en-US" dirty="0"/>
                        <a:t>JANUARY 1, 2025</a:t>
                      </a:r>
                    </a:p>
                  </a:txBody>
                  <a:tcPr/>
                </a:tc>
                <a:tc>
                  <a:txBody>
                    <a:bodyPr/>
                    <a:lstStyle/>
                    <a:p>
                      <a:r>
                        <a:rPr lang="en-US" dirty="0"/>
                        <a:t>$1,128/week</a:t>
                      </a:r>
                    </a:p>
                    <a:p>
                      <a:r>
                        <a:rPr lang="en-US" dirty="0"/>
                        <a:t>(58,656/year)</a:t>
                      </a:r>
                    </a:p>
                  </a:txBody>
                  <a:tcPr/>
                </a:tc>
                <a:tc>
                  <a:txBody>
                    <a:bodyPr/>
                    <a:lstStyle/>
                    <a:p>
                      <a:r>
                        <a:rPr lang="en-US" dirty="0"/>
                        <a:t>$151,164/ year</a:t>
                      </a:r>
                    </a:p>
                    <a:p>
                      <a:r>
                        <a:rPr lang="en-US" sz="1400" u="sng" dirty="0"/>
                        <a:t>Including: </a:t>
                      </a:r>
                      <a:r>
                        <a:rPr lang="en-US" dirty="0"/>
                        <a:t>AT LEAST $1,128/week paid on a salary or fee basis</a:t>
                      </a:r>
                    </a:p>
                  </a:txBody>
                  <a:tcPr/>
                </a:tc>
                <a:extLst>
                  <a:ext uri="{0D108BD9-81ED-4DB2-BD59-A6C34878D82A}">
                    <a16:rowId xmlns:a16="http://schemas.microsoft.com/office/drawing/2014/main" val="3940970930"/>
                  </a:ext>
                </a:extLst>
              </a:tr>
              <a:tr h="1205019">
                <a:tc>
                  <a:txBody>
                    <a:bodyPr/>
                    <a:lstStyle/>
                    <a:p>
                      <a:r>
                        <a:rPr lang="en-US" dirty="0"/>
                        <a:t>JULY 1, 2027 (AND EVERY 3 YEARS THEREAFTER)</a:t>
                      </a:r>
                    </a:p>
                  </a:txBody>
                  <a:tcPr/>
                </a:tc>
                <a:tc>
                  <a:txBody>
                    <a:bodyPr/>
                    <a:lstStyle/>
                    <a:p>
                      <a:r>
                        <a:rPr lang="en-US" dirty="0"/>
                        <a:t>TBD by applying to data methodology used to set salary level in effect at the time of the update.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TBD by applying to data methodology used to set salary level in effect at the time of the update.</a:t>
                      </a:r>
                    </a:p>
                  </a:txBody>
                  <a:tcPr/>
                </a:tc>
                <a:extLst>
                  <a:ext uri="{0D108BD9-81ED-4DB2-BD59-A6C34878D82A}">
                    <a16:rowId xmlns:a16="http://schemas.microsoft.com/office/drawing/2014/main" val="3010700633"/>
                  </a:ext>
                </a:extLst>
              </a:tr>
            </a:tbl>
          </a:graphicData>
        </a:graphic>
      </p:graphicFrame>
      <p:sp>
        <p:nvSpPr>
          <p:cNvPr id="2" name="Slide Number Placeholder 1">
            <a:extLst>
              <a:ext uri="{FF2B5EF4-FFF2-40B4-BE49-F238E27FC236}">
                <a16:creationId xmlns:a16="http://schemas.microsoft.com/office/drawing/2014/main" id="{3966F720-099C-18D1-4EB8-7CAACA539975}"/>
              </a:ext>
            </a:extLst>
          </p:cNvPr>
          <p:cNvSpPr>
            <a:spLocks noGrp="1"/>
          </p:cNvSpPr>
          <p:nvPr>
            <p:ph type="sldNum" sz="quarter" idx="12"/>
          </p:nvPr>
        </p:nvSpPr>
        <p:spPr/>
        <p:txBody>
          <a:bodyPr/>
          <a:lstStyle/>
          <a:p>
            <a:fld id="{73B850FF-6169-4056-8077-06FFA93A5366}" type="slidenum">
              <a:rPr lang="en-US" smtClean="0"/>
              <a:t>37</a:t>
            </a:fld>
            <a:endParaRPr lang="en-US" dirty="0"/>
          </a:p>
        </p:txBody>
      </p:sp>
      <p:sp>
        <p:nvSpPr>
          <p:cNvPr id="4" name="TextBox 3">
            <a:extLst>
              <a:ext uri="{FF2B5EF4-FFF2-40B4-BE49-F238E27FC236}">
                <a16:creationId xmlns:a16="http://schemas.microsoft.com/office/drawing/2014/main" id="{2FDBB7F5-3573-CA3B-09AC-B28788A7AA21}"/>
              </a:ext>
            </a:extLst>
          </p:cNvPr>
          <p:cNvSpPr txBox="1"/>
          <p:nvPr/>
        </p:nvSpPr>
        <p:spPr>
          <a:xfrm>
            <a:off x="357764" y="0"/>
            <a:ext cx="9469525" cy="584775"/>
          </a:xfrm>
          <a:prstGeom prst="rect">
            <a:avLst/>
          </a:prstGeom>
          <a:noFill/>
        </p:spPr>
        <p:txBody>
          <a:bodyPr wrap="square" rtlCol="0">
            <a:spAutoFit/>
          </a:bodyPr>
          <a:lstStyle/>
          <a:p>
            <a:r>
              <a:rPr lang="en-US" sz="3200" b="1" i="1" dirty="0"/>
              <a:t>EARNINGS THRESHOLDS SCHEDULE:</a:t>
            </a:r>
          </a:p>
        </p:txBody>
      </p:sp>
    </p:spTree>
    <p:extLst>
      <p:ext uri="{BB962C8B-B14F-4D97-AF65-F5344CB8AC3E}">
        <p14:creationId xmlns:p14="http://schemas.microsoft.com/office/powerpoint/2010/main" val="212291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B6A4C79-62F0-4DFD-A156-0F1AB7D26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7FF257-5D01-4829-AD0B-B2D6076B3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D9BAE2-8EF4-F871-0FA8-197942E3592E}"/>
              </a:ext>
            </a:extLst>
          </p:cNvPr>
          <p:cNvSpPr>
            <a:spLocks noGrp="1"/>
          </p:cNvSpPr>
          <p:nvPr>
            <p:ph type="title"/>
          </p:nvPr>
        </p:nvSpPr>
        <p:spPr>
          <a:xfrm>
            <a:off x="734873" y="606577"/>
            <a:ext cx="7444485" cy="1997075"/>
          </a:xfrm>
        </p:spPr>
        <p:txBody>
          <a:bodyPr>
            <a:normAutofit/>
          </a:bodyPr>
          <a:lstStyle/>
          <a:p>
            <a:pPr>
              <a:lnSpc>
                <a:spcPct val="90000"/>
              </a:lnSpc>
            </a:pPr>
            <a:r>
              <a:rPr lang="en-US" sz="3600" dirty="0"/>
              <a:t>For each employee who is affected, an employer may respond by:</a:t>
            </a:r>
          </a:p>
        </p:txBody>
      </p:sp>
      <p:sp>
        <p:nvSpPr>
          <p:cNvPr id="3" name="Content Placeholder 2">
            <a:extLst>
              <a:ext uri="{FF2B5EF4-FFF2-40B4-BE49-F238E27FC236}">
                <a16:creationId xmlns:a16="http://schemas.microsoft.com/office/drawing/2014/main" id="{8E84F4B0-D7D8-AE80-EC56-C7E269A3B586}"/>
              </a:ext>
            </a:extLst>
          </p:cNvPr>
          <p:cNvSpPr>
            <a:spLocks noGrp="1"/>
          </p:cNvSpPr>
          <p:nvPr>
            <p:ph idx="1"/>
          </p:nvPr>
        </p:nvSpPr>
        <p:spPr>
          <a:xfrm>
            <a:off x="473215" y="2414954"/>
            <a:ext cx="6919237" cy="3703445"/>
          </a:xfrm>
        </p:spPr>
        <p:txBody>
          <a:bodyPr>
            <a:noAutofit/>
          </a:bodyPr>
          <a:lstStyle/>
          <a:p>
            <a:pPr>
              <a:lnSpc>
                <a:spcPct val="100000"/>
              </a:lnSpc>
            </a:pPr>
            <a:r>
              <a:rPr lang="en-US" sz="1800" dirty="0"/>
              <a:t>Increase the salary of the employee to at least the new salary level to retain their exempt status;</a:t>
            </a:r>
          </a:p>
          <a:p>
            <a:pPr>
              <a:lnSpc>
                <a:spcPct val="100000"/>
              </a:lnSpc>
            </a:pPr>
            <a:r>
              <a:rPr lang="en-US" sz="1800" dirty="0"/>
              <a:t>Pay an overtime premium of one and a half times the employee’s regular rate of pay for any overtime hours worked;</a:t>
            </a:r>
          </a:p>
          <a:p>
            <a:pPr>
              <a:lnSpc>
                <a:spcPct val="100000"/>
              </a:lnSpc>
            </a:pPr>
            <a:r>
              <a:rPr lang="en-US" sz="1800" dirty="0"/>
              <a:t>Reduce or eliminate overtime hours;</a:t>
            </a:r>
          </a:p>
          <a:p>
            <a:pPr>
              <a:lnSpc>
                <a:spcPct val="100000"/>
              </a:lnSpc>
            </a:pPr>
            <a:r>
              <a:rPr lang="en-US" sz="1800" dirty="0"/>
              <a:t>Reduce the amount of pay allocated to the employee’s base salary (provided that the employee still earns at least the applicable hourly minimum wage) to offset new overtime pay; or</a:t>
            </a:r>
          </a:p>
          <a:p>
            <a:pPr>
              <a:lnSpc>
                <a:spcPct val="100000"/>
              </a:lnSpc>
            </a:pPr>
            <a:r>
              <a:rPr lang="en-US" sz="1800" dirty="0"/>
              <a:t>Use some combination of these responses.</a:t>
            </a:r>
          </a:p>
        </p:txBody>
      </p:sp>
      <p:pic>
        <p:nvPicPr>
          <p:cNvPr id="8" name="Graphic 7" descr="Dollar">
            <a:extLst>
              <a:ext uri="{FF2B5EF4-FFF2-40B4-BE49-F238E27FC236}">
                <a16:creationId xmlns:a16="http://schemas.microsoft.com/office/drawing/2014/main" id="{DBDCED2C-87B8-0062-A213-B83D64797C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0400" y="1324187"/>
            <a:ext cx="4209625" cy="4209625"/>
          </a:xfrm>
          <a:prstGeom prst="rect">
            <a:avLst/>
          </a:prstGeom>
        </p:spPr>
      </p:pic>
      <p:sp>
        <p:nvSpPr>
          <p:cNvPr id="4" name="Slide Number Placeholder 3">
            <a:extLst>
              <a:ext uri="{FF2B5EF4-FFF2-40B4-BE49-F238E27FC236}">
                <a16:creationId xmlns:a16="http://schemas.microsoft.com/office/drawing/2014/main" id="{F6E1F14D-E372-9D1E-CCFE-D8B78711BB22}"/>
              </a:ext>
            </a:extLst>
          </p:cNvPr>
          <p:cNvSpPr>
            <a:spLocks noGrp="1"/>
          </p:cNvSpPr>
          <p:nvPr>
            <p:ph type="sldNum" sz="quarter" idx="12"/>
          </p:nvPr>
        </p:nvSpPr>
        <p:spPr>
          <a:xfrm>
            <a:off x="8610600" y="6324600"/>
            <a:ext cx="2743200" cy="365125"/>
          </a:xfrm>
        </p:spPr>
        <p:txBody>
          <a:bodyPr>
            <a:normAutofit/>
          </a:bodyPr>
          <a:lstStyle/>
          <a:p>
            <a:pPr>
              <a:spcAft>
                <a:spcPts val="600"/>
              </a:spcAft>
            </a:pPr>
            <a:fld id="{73B850FF-6169-4056-8077-06FFA93A5366}" type="slidenum">
              <a:rPr lang="en-US" smtClean="0"/>
              <a:pPr>
                <a:spcAft>
                  <a:spcPts val="600"/>
                </a:spcAft>
              </a:pPr>
              <a:t>38</a:t>
            </a:fld>
            <a:endParaRPr lang="en-US" dirty="0"/>
          </a:p>
        </p:txBody>
      </p:sp>
    </p:spTree>
    <p:extLst>
      <p:ext uri="{BB962C8B-B14F-4D97-AF65-F5344CB8AC3E}">
        <p14:creationId xmlns:p14="http://schemas.microsoft.com/office/powerpoint/2010/main" val="3415473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62" y="-251"/>
            <a:ext cx="10300676" cy="1143000"/>
          </a:xfrm>
        </p:spPr>
        <p:txBody>
          <a:bodyPr>
            <a:normAutofit fontScale="90000"/>
          </a:bodyPr>
          <a:lstStyle/>
          <a:p>
            <a:pPr lvl="0" algn="ctr"/>
            <a:r>
              <a:rPr lang="en-US" dirty="0"/>
              <a:t>Overtime Changes – What to do now?</a:t>
            </a:r>
          </a:p>
        </p:txBody>
      </p:sp>
      <p:sp>
        <p:nvSpPr>
          <p:cNvPr id="3" name="Content Placeholder 2"/>
          <p:cNvSpPr>
            <a:spLocks noGrp="1"/>
          </p:cNvSpPr>
          <p:nvPr>
            <p:ph idx="1"/>
          </p:nvPr>
        </p:nvSpPr>
        <p:spPr>
          <a:xfrm>
            <a:off x="-1" y="1142748"/>
            <a:ext cx="11970327" cy="5600951"/>
          </a:xfrm>
        </p:spPr>
        <p:txBody>
          <a:bodyPr>
            <a:noAutofit/>
          </a:bodyPr>
          <a:lstStyle/>
          <a:p>
            <a:pPr marL="0" lvl="0" indent="0" algn="ctr">
              <a:spcBef>
                <a:spcPts val="600"/>
              </a:spcBef>
              <a:buNone/>
            </a:pPr>
            <a:r>
              <a:rPr lang="en-US" sz="1800" b="1" i="1" dirty="0"/>
              <a:t>Be ready to transition and implement necessary changes by July 1, 2024 and January 1, 2025 – and then every 3 years as minimum salary level is adjusted</a:t>
            </a:r>
          </a:p>
          <a:p>
            <a:pPr lvl="0">
              <a:spcBef>
                <a:spcPts val="600"/>
              </a:spcBef>
              <a:buClrTx/>
            </a:pPr>
            <a:r>
              <a:rPr lang="en-US" sz="2400" dirty="0"/>
              <a:t>Adjust payroll and recordkeeping requirements for new non-exempts, including requiring them to punch time clock at beginning and ending of work day, and for lunch breaks.</a:t>
            </a:r>
          </a:p>
          <a:p>
            <a:pPr lvl="0">
              <a:spcBef>
                <a:spcPts val="600"/>
              </a:spcBef>
              <a:buClrTx/>
            </a:pPr>
            <a:r>
              <a:rPr lang="en-US" sz="2400" dirty="0"/>
              <a:t>Train, Train &amp; Train – provide education/training to managers &amp; supervisors &amp; formerly exempt employees</a:t>
            </a:r>
          </a:p>
          <a:p>
            <a:pPr lvl="0">
              <a:spcBef>
                <a:spcPts val="600"/>
              </a:spcBef>
              <a:buClrTx/>
            </a:pPr>
            <a:r>
              <a:rPr lang="en-US" sz="2400" dirty="0"/>
              <a:t>Training topics – new rules, impact on formerly exempt employees, wage &amp; hour polices &amp; practices (</a:t>
            </a:r>
            <a:r>
              <a:rPr lang="en-US" sz="2400" i="1" dirty="0"/>
              <a:t>e.g</a:t>
            </a:r>
            <a:r>
              <a:rPr lang="en-US" sz="2400" dirty="0"/>
              <a:t>., timekeeping &amp; recordkeeping, meal periods, preapproval for working overtime, schedules, business hours &amp; hours of work, what is work time, travel, overtime policies including advance authorization &amp; recording)</a:t>
            </a:r>
          </a:p>
          <a:p>
            <a:pPr lvl="0">
              <a:spcBef>
                <a:spcPts val="600"/>
              </a:spcBef>
              <a:buClrTx/>
            </a:pPr>
            <a:r>
              <a:rPr lang="en-US" sz="2400" dirty="0"/>
              <a:t>Communicate changes (</a:t>
            </a:r>
            <a:r>
              <a:rPr lang="en-US" sz="2400" i="1" dirty="0"/>
              <a:t>e.g</a:t>
            </a:r>
            <a:r>
              <a:rPr lang="en-US" sz="2400" dirty="0"/>
              <a:t>., classification, compensation, schedules, hours of work, overtime policies, requesting time off, etc.)</a:t>
            </a:r>
          </a:p>
          <a:p>
            <a:pPr>
              <a:spcBef>
                <a:spcPts val="600"/>
              </a:spcBef>
            </a:pPr>
            <a:endParaRPr lang="en-US" sz="2400" dirty="0"/>
          </a:p>
        </p:txBody>
      </p:sp>
      <p:sp>
        <p:nvSpPr>
          <p:cNvPr id="4" name="Slide Number Placeholder 3"/>
          <p:cNvSpPr>
            <a:spLocks noGrp="1"/>
          </p:cNvSpPr>
          <p:nvPr>
            <p:ph type="sldNum" sz="quarter" idx="12"/>
          </p:nvPr>
        </p:nvSpPr>
        <p:spPr>
          <a:xfrm>
            <a:off x="11594089" y="6191227"/>
            <a:ext cx="752475" cy="365125"/>
          </a:xfrm>
        </p:spPr>
        <p:txBody>
          <a:bodyPr/>
          <a:lstStyle/>
          <a:p>
            <a:fld id="{9C75EAEB-2820-446D-B410-8C03243F26C8}" type="slidenum">
              <a:rPr lang="en-US" sz="1200" smtClean="0"/>
              <a:t>39</a:t>
            </a:fld>
            <a:endParaRPr lang="en-US" sz="1200" dirty="0"/>
          </a:p>
        </p:txBody>
      </p:sp>
    </p:spTree>
    <p:extLst>
      <p:ext uri="{BB962C8B-B14F-4D97-AF65-F5344CB8AC3E}">
        <p14:creationId xmlns:p14="http://schemas.microsoft.com/office/powerpoint/2010/main" val="1006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A01B-A249-D6F3-2F48-3D3A61E9D8A1}"/>
              </a:ext>
            </a:extLst>
          </p:cNvPr>
          <p:cNvSpPr>
            <a:spLocks noGrp="1"/>
          </p:cNvSpPr>
          <p:nvPr>
            <p:ph type="title"/>
          </p:nvPr>
        </p:nvSpPr>
        <p:spPr/>
        <p:txBody>
          <a:bodyPr/>
          <a:lstStyle/>
          <a:p>
            <a:r>
              <a:rPr lang="en-US" dirty="0"/>
              <a:t>DEPARTMENT OF LABOR’S 2024 </a:t>
            </a:r>
            <a:r>
              <a:rPr lang="en-US" i="1" dirty="0"/>
              <a:t>FINAL RULE</a:t>
            </a:r>
            <a:br>
              <a:rPr lang="en-US" i="1" dirty="0"/>
            </a:br>
            <a:endParaRPr lang="en-US" i="1" dirty="0"/>
          </a:p>
        </p:txBody>
      </p:sp>
      <p:sp>
        <p:nvSpPr>
          <p:cNvPr id="3" name="Text Placeholder 2">
            <a:extLst>
              <a:ext uri="{FF2B5EF4-FFF2-40B4-BE49-F238E27FC236}">
                <a16:creationId xmlns:a16="http://schemas.microsoft.com/office/drawing/2014/main" id="{3F326E99-E618-78A8-3F2B-1673A1A57F5C}"/>
              </a:ext>
            </a:extLst>
          </p:cNvPr>
          <p:cNvSpPr>
            <a:spLocks noGrp="1"/>
          </p:cNvSpPr>
          <p:nvPr>
            <p:ph type="body" idx="1"/>
          </p:nvPr>
        </p:nvSpPr>
        <p:spPr>
          <a:xfrm>
            <a:off x="656492" y="4103077"/>
            <a:ext cx="10690958" cy="1986573"/>
          </a:xfrm>
        </p:spPr>
        <p:txBody>
          <a:bodyPr>
            <a:normAutofit/>
          </a:bodyPr>
          <a:lstStyle/>
          <a:p>
            <a:r>
              <a:rPr lang="en-US" i="1" dirty="0"/>
              <a:t>Independent Contractor v. Employee</a:t>
            </a:r>
          </a:p>
          <a:p>
            <a:pPr marL="117348" lvl="1" indent="0">
              <a:buNone/>
            </a:pPr>
            <a:r>
              <a:rPr lang="en-US" b="1" dirty="0">
                <a:solidFill>
                  <a:schemeClr val="bg1"/>
                </a:solidFill>
              </a:rPr>
              <a:t>FAQs:</a:t>
            </a:r>
          </a:p>
          <a:p>
            <a:pPr marL="117348" lvl="1" indent="0">
              <a:buNone/>
            </a:pPr>
            <a:r>
              <a:rPr lang="en-US" dirty="0">
                <a:hlinkClick r:id="rId3"/>
              </a:rPr>
              <a:t>https://www.dol.gov/agencies/whd/flsa/misclassification/rulemaking/faqs</a:t>
            </a:r>
            <a:endParaRPr lang="en-US" i="1" dirty="0"/>
          </a:p>
        </p:txBody>
      </p:sp>
      <p:sp>
        <p:nvSpPr>
          <p:cNvPr id="4" name="Slide Number Placeholder 3">
            <a:extLst>
              <a:ext uri="{FF2B5EF4-FFF2-40B4-BE49-F238E27FC236}">
                <a16:creationId xmlns:a16="http://schemas.microsoft.com/office/drawing/2014/main" id="{FB21A93F-F0D5-1D13-A2F0-103A9ACDBA8F}"/>
              </a:ext>
            </a:extLst>
          </p:cNvPr>
          <p:cNvSpPr>
            <a:spLocks noGrp="1"/>
          </p:cNvSpPr>
          <p:nvPr>
            <p:ph type="sldNum" sz="quarter" idx="12"/>
          </p:nvPr>
        </p:nvSpPr>
        <p:spPr/>
        <p:txBody>
          <a:bodyPr/>
          <a:lstStyle/>
          <a:p>
            <a:fld id="{73B850FF-6169-4056-8077-06FFA93A5366}" type="slidenum">
              <a:rPr lang="en-US" smtClean="0"/>
              <a:t>4</a:t>
            </a:fld>
            <a:endParaRPr lang="en-US" dirty="0"/>
          </a:p>
        </p:txBody>
      </p:sp>
    </p:spTree>
    <p:extLst>
      <p:ext uri="{BB962C8B-B14F-4D97-AF65-F5344CB8AC3E}">
        <p14:creationId xmlns:p14="http://schemas.microsoft.com/office/powerpoint/2010/main" val="1722053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rmAutofit/>
          </a:bodyPr>
          <a:lstStyle/>
          <a:p>
            <a:pPr algn="ctr"/>
            <a:r>
              <a:rPr lang="en-US" dirty="0"/>
              <a:t>Overtime Changes – What to do now?</a:t>
            </a:r>
          </a:p>
        </p:txBody>
      </p:sp>
      <p:sp>
        <p:nvSpPr>
          <p:cNvPr id="3" name="Content Placeholder 2"/>
          <p:cNvSpPr>
            <a:spLocks noGrp="1"/>
          </p:cNvSpPr>
          <p:nvPr>
            <p:ph idx="1"/>
          </p:nvPr>
        </p:nvSpPr>
        <p:spPr>
          <a:xfrm>
            <a:off x="654520" y="1669065"/>
            <a:ext cx="9327680" cy="5020660"/>
          </a:xfrm>
        </p:spPr>
        <p:txBody>
          <a:bodyPr>
            <a:normAutofit fontScale="92500" lnSpcReduction="10000"/>
          </a:bodyPr>
          <a:lstStyle/>
          <a:p>
            <a:pPr lvl="0">
              <a:lnSpc>
                <a:spcPct val="110000"/>
              </a:lnSpc>
              <a:spcBef>
                <a:spcPts val="600"/>
              </a:spcBef>
              <a:buClrTx/>
            </a:pPr>
            <a:r>
              <a:rPr lang="en-US" dirty="0"/>
              <a:t>Update job descriptions</a:t>
            </a:r>
          </a:p>
          <a:p>
            <a:pPr lvl="0">
              <a:lnSpc>
                <a:spcPct val="110000"/>
              </a:lnSpc>
              <a:spcBef>
                <a:spcPts val="600"/>
              </a:spcBef>
              <a:buClrTx/>
            </a:pPr>
            <a:r>
              <a:rPr lang="en-US" dirty="0"/>
              <a:t>Perform job analysis and classification audit to determine if exempts actually meet FLSA’s duties test – consider having attorney conduct in order to protect work product/advice</a:t>
            </a:r>
          </a:p>
          <a:p>
            <a:pPr lvl="0">
              <a:lnSpc>
                <a:spcPct val="110000"/>
              </a:lnSpc>
              <a:spcBef>
                <a:spcPts val="600"/>
              </a:spcBef>
              <a:buClrTx/>
            </a:pPr>
            <a:r>
              <a:rPr lang="en-US" dirty="0"/>
              <a:t>Use new rules as impetus to make changes to non-exempts currently misclassified as exempt</a:t>
            </a:r>
          </a:p>
          <a:p>
            <a:pPr lvl="0">
              <a:lnSpc>
                <a:spcPct val="110000"/>
              </a:lnSpc>
              <a:spcBef>
                <a:spcPts val="600"/>
              </a:spcBef>
              <a:buClrTx/>
            </a:pPr>
            <a:r>
              <a:rPr lang="en-US" dirty="0"/>
              <a:t>For exempt employees, review salary level (including HCE’s)</a:t>
            </a:r>
          </a:p>
          <a:p>
            <a:pPr lvl="0">
              <a:lnSpc>
                <a:spcPct val="110000"/>
              </a:lnSpc>
              <a:spcBef>
                <a:spcPts val="600"/>
              </a:spcBef>
              <a:buClrTx/>
            </a:pPr>
            <a:r>
              <a:rPr lang="en-US" dirty="0"/>
              <a:t>For exempts below new threshold, decide whether to reclassify, increase compensation, and/or restructure jobs to comply with new rules</a:t>
            </a:r>
          </a:p>
        </p:txBody>
      </p:sp>
      <p:sp>
        <p:nvSpPr>
          <p:cNvPr id="4" name="Slide Number Placeholder 3"/>
          <p:cNvSpPr>
            <a:spLocks noGrp="1"/>
          </p:cNvSpPr>
          <p:nvPr>
            <p:ph type="sldNum" sz="quarter" idx="12"/>
          </p:nvPr>
        </p:nvSpPr>
        <p:spPr/>
        <p:txBody>
          <a:bodyPr/>
          <a:lstStyle/>
          <a:p>
            <a:fld id="{9C75EAEB-2820-446D-B410-8C03243F26C8}" type="slidenum">
              <a:rPr lang="en-US" smtClean="0"/>
              <a:t>40</a:t>
            </a:fld>
            <a:endParaRPr lang="en-US" dirty="0"/>
          </a:p>
        </p:txBody>
      </p:sp>
    </p:spTree>
    <p:extLst>
      <p:ext uri="{BB962C8B-B14F-4D97-AF65-F5344CB8AC3E}">
        <p14:creationId xmlns:p14="http://schemas.microsoft.com/office/powerpoint/2010/main" val="407905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5047"/>
            <a:ext cx="12191999" cy="1143000"/>
          </a:xfrm>
        </p:spPr>
        <p:txBody>
          <a:bodyPr>
            <a:normAutofit fontScale="90000"/>
          </a:bodyPr>
          <a:lstStyle/>
          <a:p>
            <a:pPr algn="ctr"/>
            <a:r>
              <a:rPr lang="en-US" dirty="0"/>
              <a:t>Overtime Changes – Reclassify, increase compensation, and/or restructure jobs to comply with new rules</a:t>
            </a:r>
            <a:br>
              <a:rPr lang="en-US" dirty="0"/>
            </a:br>
            <a:endParaRPr lang="en-US" dirty="0"/>
          </a:p>
        </p:txBody>
      </p:sp>
      <p:sp>
        <p:nvSpPr>
          <p:cNvPr id="3" name="Content Placeholder 2"/>
          <p:cNvSpPr>
            <a:spLocks noGrp="1"/>
          </p:cNvSpPr>
          <p:nvPr>
            <p:ph idx="1"/>
          </p:nvPr>
        </p:nvSpPr>
        <p:spPr>
          <a:xfrm>
            <a:off x="37054" y="2080610"/>
            <a:ext cx="12117892" cy="4275740"/>
          </a:xfrm>
        </p:spPr>
        <p:txBody>
          <a:bodyPr>
            <a:noAutofit/>
          </a:bodyPr>
          <a:lstStyle/>
          <a:p>
            <a:pPr lvl="0">
              <a:spcBef>
                <a:spcPts val="600"/>
              </a:spcBef>
              <a:buClrTx/>
            </a:pPr>
            <a:r>
              <a:rPr lang="en-US" sz="2400" dirty="0"/>
              <a:t>Consider impact on operations, staffing, and budgets</a:t>
            </a:r>
          </a:p>
          <a:p>
            <a:pPr lvl="0">
              <a:spcBef>
                <a:spcPts val="600"/>
              </a:spcBef>
              <a:buClrTx/>
            </a:pPr>
            <a:r>
              <a:rPr lang="en-US" sz="2400" dirty="0"/>
              <a:t>Identify “exempt” jobs with salary at or below $43,888 </a:t>
            </a:r>
            <a:r>
              <a:rPr lang="en-US" sz="2400" i="1" dirty="0"/>
              <a:t>and as of Jan 1: $58,656</a:t>
            </a:r>
            <a:endParaRPr lang="en-US" sz="2400" dirty="0"/>
          </a:p>
          <a:p>
            <a:pPr lvl="0">
              <a:spcBef>
                <a:spcPts val="600"/>
              </a:spcBef>
              <a:buClrTx/>
            </a:pPr>
            <a:r>
              <a:rPr lang="en-US" sz="2400" dirty="0"/>
              <a:t>Figure out how many hours these employees work – carefully consider what is “work time”</a:t>
            </a:r>
          </a:p>
          <a:p>
            <a:pPr lvl="0">
              <a:spcBef>
                <a:spcPts val="600"/>
              </a:spcBef>
              <a:buClrTx/>
            </a:pPr>
            <a:r>
              <a:rPr lang="en-US" sz="2400" dirty="0"/>
              <a:t>Run numbers to determine economic impact of paying overtime v. raising salary to continue exempt status</a:t>
            </a:r>
          </a:p>
          <a:p>
            <a:pPr>
              <a:spcBef>
                <a:spcPts val="600"/>
              </a:spcBef>
              <a:buClrTx/>
            </a:pPr>
            <a:r>
              <a:rPr lang="en-US" sz="2400" dirty="0"/>
              <a:t>Consider travel time, telecommuting, “off the clock” work such as checking emails &amp; responding to texts, “regular rate” for purposes of calculating overtime, etc.</a:t>
            </a:r>
          </a:p>
          <a:p>
            <a:pPr>
              <a:spcBef>
                <a:spcPts val="600"/>
              </a:spcBef>
              <a:buClrTx/>
            </a:pPr>
            <a:endParaRPr lang="en-US" sz="2400" dirty="0"/>
          </a:p>
        </p:txBody>
      </p:sp>
      <p:sp>
        <p:nvSpPr>
          <p:cNvPr id="4" name="Slide Number Placeholder 3"/>
          <p:cNvSpPr>
            <a:spLocks noGrp="1"/>
          </p:cNvSpPr>
          <p:nvPr>
            <p:ph type="sldNum" sz="quarter" idx="12"/>
          </p:nvPr>
        </p:nvSpPr>
        <p:spPr>
          <a:xfrm>
            <a:off x="11598371" y="6173788"/>
            <a:ext cx="519522" cy="365125"/>
          </a:xfrm>
        </p:spPr>
        <p:txBody>
          <a:bodyPr/>
          <a:lstStyle/>
          <a:p>
            <a:fld id="{9C75EAEB-2820-446D-B410-8C03243F26C8}" type="slidenum">
              <a:rPr lang="en-US" sz="1200" smtClean="0"/>
              <a:t>41</a:t>
            </a:fld>
            <a:endParaRPr lang="en-US" sz="1200" dirty="0"/>
          </a:p>
        </p:txBody>
      </p:sp>
    </p:spTree>
    <p:extLst>
      <p:ext uri="{BB962C8B-B14F-4D97-AF65-F5344CB8AC3E}">
        <p14:creationId xmlns:p14="http://schemas.microsoft.com/office/powerpoint/2010/main" val="14012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651"/>
            <a:ext cx="12191999" cy="1143000"/>
          </a:xfrm>
        </p:spPr>
        <p:txBody>
          <a:bodyPr>
            <a:noAutofit/>
          </a:bodyPr>
          <a:lstStyle/>
          <a:p>
            <a:pPr algn="ctr"/>
            <a:r>
              <a:rPr lang="en-US" sz="3600" dirty="0"/>
              <a:t>Overtime Changes – Reclassify, increase compensation, and/or restructure jobs to comply with new rules</a:t>
            </a:r>
          </a:p>
        </p:txBody>
      </p:sp>
      <p:sp>
        <p:nvSpPr>
          <p:cNvPr id="3" name="Content Placeholder 2"/>
          <p:cNvSpPr>
            <a:spLocks noGrp="1"/>
          </p:cNvSpPr>
          <p:nvPr>
            <p:ph idx="1"/>
          </p:nvPr>
        </p:nvSpPr>
        <p:spPr>
          <a:xfrm>
            <a:off x="0" y="1921484"/>
            <a:ext cx="11871667" cy="4275740"/>
          </a:xfrm>
        </p:spPr>
        <p:txBody>
          <a:bodyPr>
            <a:noAutofit/>
          </a:bodyPr>
          <a:lstStyle/>
          <a:p>
            <a:pPr lvl="0">
              <a:spcBef>
                <a:spcPts val="600"/>
              </a:spcBef>
              <a:buClrTx/>
            </a:pPr>
            <a:r>
              <a:rPr lang="en-US" sz="2400" dirty="0"/>
              <a:t>Can you reduce or eliminate overtime hours?</a:t>
            </a:r>
          </a:p>
          <a:p>
            <a:pPr lvl="0">
              <a:spcBef>
                <a:spcPts val="600"/>
              </a:spcBef>
              <a:buClrTx/>
            </a:pPr>
            <a:r>
              <a:rPr lang="en-US" sz="2400" dirty="0"/>
              <a:t>Is it better to reclassify these workers as non-exempt (meaning you will need to track their time &amp; pay overtime), or increase their salary to new minimum ($43,888) to keep exemption?</a:t>
            </a:r>
          </a:p>
          <a:p>
            <a:pPr lvl="0">
              <a:spcBef>
                <a:spcPts val="600"/>
              </a:spcBef>
              <a:buClrTx/>
            </a:pPr>
            <a:r>
              <a:rPr lang="en-US" sz="2400" dirty="0"/>
              <a:t>If salaried exempt employees are reclassified as non-exempt, determine appropriate hourly rate</a:t>
            </a:r>
          </a:p>
          <a:p>
            <a:pPr lvl="0">
              <a:spcBef>
                <a:spcPts val="600"/>
              </a:spcBef>
              <a:buClrTx/>
            </a:pPr>
            <a:r>
              <a:rPr lang="en-US" sz="2400" dirty="0"/>
              <a:t>Dividing current salary by 40 hours to come up with hourly rate will likely result in huge increase in labor costs since overtime must then be added to come up with total compensation</a:t>
            </a:r>
          </a:p>
          <a:p>
            <a:pPr lvl="0">
              <a:spcBef>
                <a:spcPts val="600"/>
              </a:spcBef>
              <a:buClrTx/>
            </a:pPr>
            <a:r>
              <a:rPr lang="en-US" sz="2400" dirty="0"/>
              <a:t>More economical approach - estimate anticipated overtime &amp; calculate hourly rate so that regular hourly rate plus anticipated overtime equals current salary</a:t>
            </a:r>
          </a:p>
          <a:p>
            <a:pPr>
              <a:spcBef>
                <a:spcPts val="600"/>
              </a:spcBef>
              <a:buClrTx/>
            </a:pPr>
            <a:endParaRPr lang="en-US" sz="2400" dirty="0"/>
          </a:p>
        </p:txBody>
      </p:sp>
      <p:sp>
        <p:nvSpPr>
          <p:cNvPr id="5" name="Slide Number Placeholder 2"/>
          <p:cNvSpPr>
            <a:spLocks noGrp="1"/>
          </p:cNvSpPr>
          <p:nvPr>
            <p:ph type="sldNum" sz="quarter" idx="12"/>
          </p:nvPr>
        </p:nvSpPr>
        <p:spPr>
          <a:xfrm>
            <a:off x="11551334" y="6197224"/>
            <a:ext cx="640666" cy="365125"/>
          </a:xfrm>
        </p:spPr>
        <p:txBody>
          <a:bodyPr/>
          <a:lstStyle/>
          <a:p>
            <a:fld id="{9C75EAEB-2820-446D-B410-8C03243F26C8}" type="slidenum">
              <a:rPr lang="en-US" sz="1200" smtClean="0"/>
              <a:t>42</a:t>
            </a:fld>
            <a:endParaRPr lang="en-US" sz="1200" dirty="0"/>
          </a:p>
        </p:txBody>
      </p:sp>
    </p:spTree>
    <p:extLst>
      <p:ext uri="{BB962C8B-B14F-4D97-AF65-F5344CB8AC3E}">
        <p14:creationId xmlns:p14="http://schemas.microsoft.com/office/powerpoint/2010/main" val="29621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523" y="153014"/>
            <a:ext cx="9354927" cy="1143000"/>
          </a:xfrm>
        </p:spPr>
        <p:txBody>
          <a:bodyPr>
            <a:noAutofit/>
          </a:bodyPr>
          <a:lstStyle/>
          <a:p>
            <a:pPr algn="ctr"/>
            <a:r>
              <a:rPr lang="en-US" dirty="0"/>
              <a:t>Overtime Changes – Other Considerations</a:t>
            </a:r>
          </a:p>
        </p:txBody>
      </p:sp>
      <p:sp>
        <p:nvSpPr>
          <p:cNvPr id="3" name="Content Placeholder 2"/>
          <p:cNvSpPr>
            <a:spLocks noGrp="1"/>
          </p:cNvSpPr>
          <p:nvPr>
            <p:ph idx="1"/>
          </p:nvPr>
        </p:nvSpPr>
        <p:spPr>
          <a:xfrm>
            <a:off x="0" y="1733550"/>
            <a:ext cx="12047974" cy="4466854"/>
          </a:xfrm>
        </p:spPr>
        <p:txBody>
          <a:bodyPr>
            <a:noAutofit/>
          </a:bodyPr>
          <a:lstStyle/>
          <a:p>
            <a:pPr marL="274320" lvl="0" indent="-274320">
              <a:spcBef>
                <a:spcPts val="600"/>
              </a:spcBef>
            </a:pPr>
            <a:r>
              <a:rPr lang="en-US" sz="2000" b="1" dirty="0"/>
              <a:t>Impact on employee morale</a:t>
            </a:r>
            <a:r>
              <a:rPr lang="en-US" sz="2000" dirty="0"/>
              <a:t> – employees often feel “exempt status” is more prestigious/desirable than non-exempt; employees may react badly if expect pay bump but find “hourly” rate actually decreased &amp; overall compensation lower if anticipated overtime not considered.  Other exempts not happy if their workload increases</a:t>
            </a:r>
          </a:p>
          <a:p>
            <a:pPr marL="274320" lvl="0" indent="-274320">
              <a:spcBef>
                <a:spcPts val="600"/>
              </a:spcBef>
            </a:pPr>
            <a:r>
              <a:rPr lang="en-US" sz="2000" b="1" dirty="0"/>
              <a:t>Impact on employee flexibility </a:t>
            </a:r>
            <a:r>
              <a:rPr lang="en-US" sz="2000" dirty="0"/>
              <a:t>– exempts typically have more flexibility to “flex” schedule for doctor’s appointments, school meetings, personal business; this flexibility not as available to employees who punch time clock</a:t>
            </a:r>
          </a:p>
          <a:p>
            <a:pPr marL="274320" lvl="0" indent="-274320">
              <a:spcBef>
                <a:spcPts val="600"/>
              </a:spcBef>
            </a:pPr>
            <a:r>
              <a:rPr lang="en-US" sz="2000" b="1" dirty="0"/>
              <a:t>Impact on employer flexibility</a:t>
            </a:r>
            <a:r>
              <a:rPr lang="en-US" sz="2000" dirty="0"/>
              <a:t> – exempt employees normally expected to put in time necessary to get job done; non-exempts typically work a schedule, which may not allow for overtime except in extreme situations</a:t>
            </a:r>
          </a:p>
          <a:p>
            <a:pPr marL="274320" lvl="0" indent="-274320">
              <a:spcBef>
                <a:spcPts val="600"/>
              </a:spcBef>
            </a:pPr>
            <a:r>
              <a:rPr lang="en-US" sz="2000" b="1" dirty="0"/>
              <a:t>Communication strategy </a:t>
            </a:r>
            <a:r>
              <a:rPr lang="en-US" sz="2000" dirty="0"/>
              <a:t>– to upper, middle, &amp; lower level management, &amp; to employees impacted directly by change in their status.  Emphasize that change in payroll status, whether salaried or hourly, does not impact importance of their work or value to employer </a:t>
            </a:r>
          </a:p>
          <a:p>
            <a:pPr marL="274320" indent="-274320">
              <a:spcBef>
                <a:spcPts val="600"/>
              </a:spcBef>
            </a:pPr>
            <a:endParaRPr lang="en-US" sz="2000" dirty="0"/>
          </a:p>
        </p:txBody>
      </p:sp>
      <p:sp>
        <p:nvSpPr>
          <p:cNvPr id="4" name="Slide Number Placeholder 3"/>
          <p:cNvSpPr>
            <a:spLocks noGrp="1"/>
          </p:cNvSpPr>
          <p:nvPr>
            <p:ph type="sldNum" sz="quarter" idx="12"/>
          </p:nvPr>
        </p:nvSpPr>
        <p:spPr>
          <a:xfrm>
            <a:off x="11570289" y="6200404"/>
            <a:ext cx="723900" cy="365125"/>
          </a:xfrm>
        </p:spPr>
        <p:txBody>
          <a:bodyPr/>
          <a:lstStyle/>
          <a:p>
            <a:fld id="{9C75EAEB-2820-446D-B410-8C03243F26C8}" type="slidenum">
              <a:rPr lang="en-US" sz="1200" smtClean="0"/>
              <a:t>43</a:t>
            </a:fld>
            <a:endParaRPr lang="en-US" sz="1200" dirty="0"/>
          </a:p>
        </p:txBody>
      </p:sp>
    </p:spTree>
    <p:extLst>
      <p:ext uri="{BB962C8B-B14F-4D97-AF65-F5344CB8AC3E}">
        <p14:creationId xmlns:p14="http://schemas.microsoft.com/office/powerpoint/2010/main" val="125974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8E3C-DBEA-6ECE-9CEE-1BF6D08E3E99}"/>
              </a:ext>
            </a:extLst>
          </p:cNvPr>
          <p:cNvSpPr>
            <a:spLocks noGrp="1"/>
          </p:cNvSpPr>
          <p:nvPr>
            <p:ph type="title"/>
          </p:nvPr>
        </p:nvSpPr>
        <p:spPr/>
        <p:txBody>
          <a:bodyPr/>
          <a:lstStyle/>
          <a:p>
            <a:pPr marL="0" indent="0"/>
            <a:r>
              <a:rPr lang="en-US" sz="4400" b="1" dirty="0"/>
              <a:t>WHITE COLLAR</a:t>
            </a:r>
            <a:br>
              <a:rPr lang="en-US" sz="4400" b="1" dirty="0"/>
            </a:br>
            <a:r>
              <a:rPr lang="en-US" sz="4400" b="1" dirty="0"/>
              <a:t>EXEMPTIONS</a:t>
            </a:r>
            <a:br>
              <a:rPr lang="en-US" sz="4400" b="1" dirty="0"/>
            </a:br>
            <a:endParaRPr lang="en-US" dirty="0"/>
          </a:p>
        </p:txBody>
      </p:sp>
      <p:sp>
        <p:nvSpPr>
          <p:cNvPr id="3" name="Text Placeholder 2">
            <a:extLst>
              <a:ext uri="{FF2B5EF4-FFF2-40B4-BE49-F238E27FC236}">
                <a16:creationId xmlns:a16="http://schemas.microsoft.com/office/drawing/2014/main" id="{344E3C16-0B2C-D552-E64C-CAD90F599BBB}"/>
              </a:ext>
            </a:extLst>
          </p:cNvPr>
          <p:cNvSpPr>
            <a:spLocks noGrp="1"/>
          </p:cNvSpPr>
          <p:nvPr>
            <p:ph type="body" idx="1"/>
          </p:nvPr>
        </p:nvSpPr>
        <p:spPr/>
        <p:txBody>
          <a:bodyPr/>
          <a:lstStyle/>
          <a:p>
            <a:r>
              <a:rPr lang="en-US" sz="4000" dirty="0"/>
              <a:t>Duties Test</a:t>
            </a:r>
            <a:endParaRPr lang="en-US" sz="4000" b="1" dirty="0"/>
          </a:p>
          <a:p>
            <a:endParaRPr lang="en-US" dirty="0"/>
          </a:p>
        </p:txBody>
      </p:sp>
      <p:sp>
        <p:nvSpPr>
          <p:cNvPr id="5" name="Slide Number Placeholder 4">
            <a:extLst>
              <a:ext uri="{FF2B5EF4-FFF2-40B4-BE49-F238E27FC236}">
                <a16:creationId xmlns:a16="http://schemas.microsoft.com/office/drawing/2014/main" id="{ACECDAD6-0625-7EB1-DF3D-46CBAE90B23B}"/>
              </a:ext>
            </a:extLst>
          </p:cNvPr>
          <p:cNvSpPr>
            <a:spLocks noGrp="1"/>
          </p:cNvSpPr>
          <p:nvPr>
            <p:ph type="sldNum" sz="quarter" idx="12"/>
          </p:nvPr>
        </p:nvSpPr>
        <p:spPr/>
        <p:txBody>
          <a:bodyPr/>
          <a:lstStyle/>
          <a:p>
            <a:fld id="{73B850FF-6169-4056-8077-06FFA93A5366}" type="slidenum">
              <a:rPr lang="en-US" smtClean="0"/>
              <a:t>44</a:t>
            </a:fld>
            <a:endParaRPr lang="en-US" dirty="0"/>
          </a:p>
        </p:txBody>
      </p:sp>
    </p:spTree>
    <p:extLst>
      <p:ext uri="{BB962C8B-B14F-4D97-AF65-F5344CB8AC3E}">
        <p14:creationId xmlns:p14="http://schemas.microsoft.com/office/powerpoint/2010/main" val="748201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Key Terms Used In The Regulations</a:t>
            </a:r>
          </a:p>
        </p:txBody>
      </p:sp>
      <p:sp>
        <p:nvSpPr>
          <p:cNvPr id="3" name="Slide Number Placeholder 2"/>
          <p:cNvSpPr>
            <a:spLocks noGrp="1"/>
          </p:cNvSpPr>
          <p:nvPr>
            <p:ph type="sldNum" sz="quarter" idx="12"/>
          </p:nvPr>
        </p:nvSpPr>
        <p:spPr/>
        <p:txBody>
          <a:bodyPr/>
          <a:lstStyle/>
          <a:p>
            <a:fld id="{9C75EAEB-2820-446D-B410-8C03243F26C8}" type="slidenum">
              <a:rPr lang="en-US" smtClean="0"/>
              <a:t>45</a:t>
            </a:fld>
            <a:endParaRPr lang="en-US" dirty="0"/>
          </a:p>
        </p:txBody>
      </p:sp>
      <p:sp>
        <p:nvSpPr>
          <p:cNvPr id="4" name="Content Placeholder 3"/>
          <p:cNvSpPr>
            <a:spLocks noGrp="1"/>
          </p:cNvSpPr>
          <p:nvPr>
            <p:ph idx="1"/>
          </p:nvPr>
        </p:nvSpPr>
        <p:spPr>
          <a:xfrm>
            <a:off x="1432160" y="1837340"/>
            <a:ext cx="9327680" cy="5020660"/>
          </a:xfrm>
        </p:spPr>
        <p:txBody>
          <a:bodyPr/>
          <a:lstStyle/>
          <a:p>
            <a:pPr marL="0" lvl="0" indent="0">
              <a:buNone/>
            </a:pPr>
            <a:r>
              <a:rPr lang="en-US" sz="3200" u="sng" dirty="0"/>
              <a:t>Primary Duty</a:t>
            </a:r>
            <a:endParaRPr lang="en-US" sz="3200" dirty="0"/>
          </a:p>
          <a:p>
            <a:pPr lvl="1">
              <a:buClrTx/>
            </a:pPr>
            <a:r>
              <a:rPr lang="en-US" sz="2800" dirty="0"/>
              <a:t>Examine “primary duty:”</a:t>
            </a:r>
          </a:p>
          <a:p>
            <a:pPr lvl="2">
              <a:buClrTx/>
            </a:pPr>
            <a:r>
              <a:rPr lang="en-US" sz="2800" dirty="0"/>
              <a:t>Principal</a:t>
            </a:r>
          </a:p>
          <a:p>
            <a:pPr lvl="2">
              <a:buClrTx/>
            </a:pPr>
            <a:r>
              <a:rPr lang="en-US" sz="2800" dirty="0"/>
              <a:t>Main</a:t>
            </a:r>
          </a:p>
          <a:p>
            <a:pPr lvl="2">
              <a:buClrTx/>
            </a:pPr>
            <a:r>
              <a:rPr lang="en-US" sz="2800" dirty="0"/>
              <a:t>Major or most important</a:t>
            </a:r>
          </a:p>
          <a:p>
            <a:pPr lvl="2">
              <a:buClrTx/>
            </a:pPr>
            <a:r>
              <a:rPr lang="en-US" sz="2800" dirty="0"/>
              <a:t>Character of the employee’s job as a whole</a:t>
            </a:r>
          </a:p>
          <a:p>
            <a:pPr lvl="2">
              <a:buClrTx/>
            </a:pPr>
            <a:r>
              <a:rPr lang="en-US" sz="2800" dirty="0"/>
              <a:t>“What does your daddy do?”</a:t>
            </a:r>
            <a:endParaRPr lang="en-US" sz="2800" b="1" dirty="0"/>
          </a:p>
        </p:txBody>
      </p:sp>
    </p:spTree>
    <p:extLst>
      <p:ext uri="{BB962C8B-B14F-4D97-AF65-F5344CB8AC3E}">
        <p14:creationId xmlns:p14="http://schemas.microsoft.com/office/powerpoint/2010/main" val="2446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49" y="247376"/>
            <a:ext cx="10914500" cy="1143000"/>
          </a:xfrm>
        </p:spPr>
        <p:txBody>
          <a:bodyPr>
            <a:noAutofit/>
          </a:bodyPr>
          <a:lstStyle/>
          <a:p>
            <a:pPr algn="ctr"/>
            <a:r>
              <a:rPr lang="en-US" sz="4000" dirty="0"/>
              <a:t>“Primary Duty” is Key</a:t>
            </a:r>
          </a:p>
        </p:txBody>
      </p:sp>
      <p:sp>
        <p:nvSpPr>
          <p:cNvPr id="3" name="Slide Number Placeholder 2"/>
          <p:cNvSpPr>
            <a:spLocks noGrp="1"/>
          </p:cNvSpPr>
          <p:nvPr>
            <p:ph type="sldNum" sz="quarter" idx="12"/>
          </p:nvPr>
        </p:nvSpPr>
        <p:spPr/>
        <p:txBody>
          <a:bodyPr/>
          <a:lstStyle/>
          <a:p>
            <a:fld id="{9C75EAEB-2820-446D-B410-8C03243F26C8}" type="slidenum">
              <a:rPr lang="en-US" smtClean="0"/>
              <a:t>46</a:t>
            </a:fld>
            <a:endParaRPr lang="en-US" dirty="0"/>
          </a:p>
        </p:txBody>
      </p:sp>
      <p:sp>
        <p:nvSpPr>
          <p:cNvPr id="4" name="Content Placeholder 3"/>
          <p:cNvSpPr>
            <a:spLocks noGrp="1"/>
          </p:cNvSpPr>
          <p:nvPr>
            <p:ph idx="1"/>
          </p:nvPr>
        </p:nvSpPr>
        <p:spPr>
          <a:xfrm>
            <a:off x="1182419" y="1988517"/>
            <a:ext cx="9827161" cy="4406546"/>
          </a:xfrm>
        </p:spPr>
        <p:txBody>
          <a:bodyPr>
            <a:normAutofit/>
          </a:bodyPr>
          <a:lstStyle/>
          <a:p>
            <a:pPr lvl="0">
              <a:buClrTx/>
            </a:pPr>
            <a:r>
              <a:rPr lang="en-US" dirty="0"/>
              <a:t>Replaces Percentage Limit on performance of exempt duties</a:t>
            </a:r>
          </a:p>
          <a:p>
            <a:pPr marL="0" indent="0">
              <a:buNone/>
            </a:pPr>
            <a:r>
              <a:rPr lang="en-US" sz="2400" dirty="0"/>
              <a:t>Employees who spend less than 50% of their time performing exempt work can still be considered as having a primary duty that satisfies the standard duties test for exemption.</a:t>
            </a:r>
          </a:p>
          <a:p>
            <a:pPr marL="0" indent="0">
              <a:buNone/>
            </a:pPr>
            <a:r>
              <a:rPr lang="en-US" sz="2400" dirty="0"/>
              <a:t>It is employer’s obligation to determine and communicate employee’s primary job duty</a:t>
            </a:r>
          </a:p>
          <a:p>
            <a:pPr marL="0" indent="0">
              <a:buNone/>
            </a:pPr>
            <a:r>
              <a:rPr lang="en-US" sz="2400" dirty="0"/>
              <a:t>	</a:t>
            </a:r>
            <a:r>
              <a:rPr lang="en-US" sz="2400" i="1" dirty="0"/>
              <a:t>Martin v. Indiana Mich. Power Co.</a:t>
            </a:r>
            <a:endParaRPr lang="en-US" sz="2400" dirty="0"/>
          </a:p>
          <a:p>
            <a:endParaRPr lang="en-US" dirty="0"/>
          </a:p>
        </p:txBody>
      </p:sp>
    </p:spTree>
    <p:extLst>
      <p:ext uri="{BB962C8B-B14F-4D97-AF65-F5344CB8AC3E}">
        <p14:creationId xmlns:p14="http://schemas.microsoft.com/office/powerpoint/2010/main" val="28956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7758-6BC6-DDBC-BD6E-F4FBD623459F}"/>
              </a:ext>
            </a:extLst>
          </p:cNvPr>
          <p:cNvSpPr>
            <a:spLocks noGrp="1"/>
          </p:cNvSpPr>
          <p:nvPr>
            <p:ph type="title"/>
          </p:nvPr>
        </p:nvSpPr>
        <p:spPr/>
        <p:txBody>
          <a:bodyPr/>
          <a:lstStyle/>
          <a:p>
            <a:r>
              <a:rPr lang="en-US" sz="4400" b="1" dirty="0"/>
              <a:t>EXECUTIVE</a:t>
            </a:r>
            <a:br>
              <a:rPr lang="en-US" sz="4400" b="1" dirty="0"/>
            </a:br>
            <a:r>
              <a:rPr lang="en-US" sz="4400" b="1" dirty="0"/>
              <a:t>EXEMPTION</a:t>
            </a:r>
            <a:br>
              <a:rPr lang="en-US" sz="4400" b="1" dirty="0"/>
            </a:br>
            <a:endParaRPr lang="en-US" dirty="0"/>
          </a:p>
        </p:txBody>
      </p:sp>
      <p:sp>
        <p:nvSpPr>
          <p:cNvPr id="3" name="Text Placeholder 2">
            <a:extLst>
              <a:ext uri="{FF2B5EF4-FFF2-40B4-BE49-F238E27FC236}">
                <a16:creationId xmlns:a16="http://schemas.microsoft.com/office/drawing/2014/main" id="{16013EDB-7088-01C0-6CD1-EBDFF0EEE8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9A25DA-B633-20C9-3D11-AF3A695C34FF}"/>
              </a:ext>
            </a:extLst>
          </p:cNvPr>
          <p:cNvSpPr>
            <a:spLocks noGrp="1"/>
          </p:cNvSpPr>
          <p:nvPr>
            <p:ph type="sldNum" sz="quarter" idx="12"/>
          </p:nvPr>
        </p:nvSpPr>
        <p:spPr/>
        <p:txBody>
          <a:bodyPr/>
          <a:lstStyle/>
          <a:p>
            <a:fld id="{73B850FF-6169-4056-8077-06FFA93A5366}" type="slidenum">
              <a:rPr lang="en-US" smtClean="0"/>
              <a:t>47</a:t>
            </a:fld>
            <a:endParaRPr lang="en-US" dirty="0"/>
          </a:p>
        </p:txBody>
      </p:sp>
    </p:spTree>
    <p:extLst>
      <p:ext uri="{BB962C8B-B14F-4D97-AF65-F5344CB8AC3E}">
        <p14:creationId xmlns:p14="http://schemas.microsoft.com/office/powerpoint/2010/main" val="586212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212844"/>
            <a:ext cx="10914500" cy="1143000"/>
          </a:xfrm>
        </p:spPr>
        <p:txBody>
          <a:bodyPr>
            <a:noAutofit/>
          </a:bodyPr>
          <a:lstStyle/>
          <a:p>
            <a:pPr algn="ctr"/>
            <a:r>
              <a:rPr lang="en-US" sz="4000" dirty="0"/>
              <a:t>Executive Exemption</a:t>
            </a:r>
          </a:p>
        </p:txBody>
      </p:sp>
      <p:sp>
        <p:nvSpPr>
          <p:cNvPr id="3" name="Slide Number Placeholder 2"/>
          <p:cNvSpPr>
            <a:spLocks noGrp="1"/>
          </p:cNvSpPr>
          <p:nvPr>
            <p:ph type="sldNum" sz="quarter" idx="12"/>
          </p:nvPr>
        </p:nvSpPr>
        <p:spPr/>
        <p:txBody>
          <a:bodyPr/>
          <a:lstStyle/>
          <a:p>
            <a:fld id="{9C75EAEB-2820-446D-B410-8C03243F26C8}" type="slidenum">
              <a:rPr lang="en-US" smtClean="0"/>
              <a:t>48</a:t>
            </a:fld>
            <a:endParaRPr lang="en-US" dirty="0"/>
          </a:p>
        </p:txBody>
      </p:sp>
      <p:sp>
        <p:nvSpPr>
          <p:cNvPr id="4" name="Content Placeholder 3"/>
          <p:cNvSpPr>
            <a:spLocks noGrp="1"/>
          </p:cNvSpPr>
          <p:nvPr>
            <p:ph idx="1"/>
          </p:nvPr>
        </p:nvSpPr>
        <p:spPr>
          <a:xfrm>
            <a:off x="1432160" y="1624496"/>
            <a:ext cx="9327680" cy="5020660"/>
          </a:xfrm>
        </p:spPr>
        <p:txBody>
          <a:bodyPr/>
          <a:lstStyle/>
          <a:p>
            <a:pPr lvl="0"/>
            <a:r>
              <a:rPr lang="en-US" dirty="0"/>
              <a:t>Compensated or salary basis; 7/1/24: $844/week; 1/1/25: $1,128/week</a:t>
            </a:r>
          </a:p>
          <a:p>
            <a:pPr lvl="0"/>
            <a:r>
              <a:rPr lang="en-US" dirty="0"/>
              <a:t>Primary duty is management of test enterprise or a customarily recognized department or subdivision.</a:t>
            </a:r>
          </a:p>
          <a:p>
            <a:pPr lvl="0"/>
            <a:r>
              <a:rPr lang="en-US" dirty="0"/>
              <a:t>Authority to hire or fire other employees; or recommendations as to hiring, firing promotion or any other change of status are given particular weight.</a:t>
            </a:r>
          </a:p>
          <a:p>
            <a:pPr lvl="0"/>
            <a:r>
              <a:rPr lang="en-US" dirty="0"/>
              <a:t>Customarily and regularly directs work of two or more other employees.</a:t>
            </a:r>
          </a:p>
          <a:p>
            <a:pPr marL="0" indent="0">
              <a:buNone/>
            </a:pPr>
            <a:endParaRPr lang="en-US" dirty="0"/>
          </a:p>
        </p:txBody>
      </p:sp>
    </p:spTree>
    <p:extLst>
      <p:ext uri="{BB962C8B-B14F-4D97-AF65-F5344CB8AC3E}">
        <p14:creationId xmlns:p14="http://schemas.microsoft.com/office/powerpoint/2010/main" val="9014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483825"/>
            <a:ext cx="10914500" cy="1143000"/>
          </a:xfrm>
        </p:spPr>
        <p:txBody>
          <a:bodyPr>
            <a:noAutofit/>
          </a:bodyPr>
          <a:lstStyle/>
          <a:p>
            <a:pPr algn="ctr"/>
            <a:r>
              <a:rPr lang="en-US" sz="4000" dirty="0"/>
              <a:t>Elements Of Management of the </a:t>
            </a:r>
            <a:br>
              <a:rPr lang="en-US" sz="4000" dirty="0"/>
            </a:br>
            <a:r>
              <a:rPr lang="en-US" sz="4000" dirty="0"/>
              <a:t>Enterprise</a:t>
            </a:r>
            <a:br>
              <a:rPr lang="en-US" sz="4000" dirty="0"/>
            </a:br>
            <a:endParaRPr lang="en-US" sz="4000" dirty="0"/>
          </a:p>
        </p:txBody>
      </p:sp>
      <p:sp>
        <p:nvSpPr>
          <p:cNvPr id="3" name="Slide Number Placeholder 2"/>
          <p:cNvSpPr>
            <a:spLocks noGrp="1"/>
          </p:cNvSpPr>
          <p:nvPr>
            <p:ph type="sldNum" sz="quarter" idx="12"/>
          </p:nvPr>
        </p:nvSpPr>
        <p:spPr/>
        <p:txBody>
          <a:bodyPr/>
          <a:lstStyle/>
          <a:p>
            <a:fld id="{9C75EAEB-2820-446D-B410-8C03243F26C8}" type="slidenum">
              <a:rPr lang="en-US" smtClean="0"/>
              <a:t>49</a:t>
            </a:fld>
            <a:endParaRPr lang="en-US" dirty="0"/>
          </a:p>
        </p:txBody>
      </p:sp>
      <p:sp>
        <p:nvSpPr>
          <p:cNvPr id="4" name="Content Placeholder 3"/>
          <p:cNvSpPr>
            <a:spLocks noGrp="1"/>
          </p:cNvSpPr>
          <p:nvPr>
            <p:ph idx="1"/>
          </p:nvPr>
        </p:nvSpPr>
        <p:spPr>
          <a:xfrm>
            <a:off x="1432160" y="1924049"/>
            <a:ext cx="9327680" cy="4723435"/>
          </a:xfrm>
        </p:spPr>
        <p:txBody>
          <a:bodyPr>
            <a:normAutofit/>
          </a:bodyPr>
          <a:lstStyle/>
          <a:p>
            <a:pPr lvl="0"/>
            <a:r>
              <a:rPr lang="en-US" dirty="0"/>
              <a:t>Interviewing, selecting and training</a:t>
            </a:r>
          </a:p>
          <a:p>
            <a:pPr lvl="0"/>
            <a:r>
              <a:rPr lang="en-US" dirty="0"/>
              <a:t>Setting and adjusting employee pay and hours</a:t>
            </a:r>
          </a:p>
          <a:p>
            <a:pPr lvl="0"/>
            <a:r>
              <a:rPr lang="en-US" dirty="0"/>
              <a:t>Directing employees’ work</a:t>
            </a:r>
          </a:p>
          <a:p>
            <a:pPr lvl="0"/>
            <a:r>
              <a:rPr lang="en-US" dirty="0"/>
              <a:t>Maintaining production records for use in supervision or control</a:t>
            </a:r>
          </a:p>
          <a:p>
            <a:pPr lvl="0"/>
            <a:r>
              <a:rPr lang="en-US" dirty="0"/>
              <a:t>Appraising employees’ productivity and efficiency</a:t>
            </a:r>
          </a:p>
          <a:p>
            <a:pPr lvl="0"/>
            <a:r>
              <a:rPr lang="en-US" dirty="0"/>
              <a:t>Handling employee complaints and grievances</a:t>
            </a:r>
          </a:p>
          <a:p>
            <a:pPr lvl="0"/>
            <a:r>
              <a:rPr lang="en-US" dirty="0"/>
              <a:t>Disciplining employees</a:t>
            </a:r>
          </a:p>
          <a:p>
            <a:pPr marL="0" indent="0">
              <a:buNone/>
            </a:pPr>
            <a:endParaRPr lang="en-US" dirty="0"/>
          </a:p>
        </p:txBody>
      </p:sp>
    </p:spTree>
    <p:extLst>
      <p:ext uri="{BB962C8B-B14F-4D97-AF65-F5344CB8AC3E}">
        <p14:creationId xmlns:p14="http://schemas.microsoft.com/office/powerpoint/2010/main" val="38190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3344-E974-23A5-0A61-07953DB5FC15}"/>
              </a:ext>
            </a:extLst>
          </p:cNvPr>
          <p:cNvSpPr>
            <a:spLocks noGrp="1"/>
          </p:cNvSpPr>
          <p:nvPr>
            <p:ph type="title"/>
          </p:nvPr>
        </p:nvSpPr>
        <p:spPr>
          <a:xfrm>
            <a:off x="7085758" y="165227"/>
            <a:ext cx="4953000" cy="1664573"/>
          </a:xfrm>
        </p:spPr>
        <p:txBody>
          <a:bodyPr vert="horz" lIns="91440" tIns="45720" rIns="91440" bIns="45720" rtlCol="0" anchor="ctr">
            <a:normAutofit fontScale="90000"/>
          </a:bodyPr>
          <a:lstStyle/>
          <a:p>
            <a:pPr algn="r"/>
            <a:r>
              <a:rPr lang="en-US" sz="4400" b="1" dirty="0"/>
              <a:t>Independent Contractor </a:t>
            </a:r>
            <a:br>
              <a:rPr lang="en-US" sz="4400" b="1" dirty="0"/>
            </a:br>
            <a:r>
              <a:rPr lang="en-US" sz="4400" b="1" dirty="0"/>
              <a:t>Or Employee? </a:t>
            </a:r>
            <a:endParaRPr lang="en-US" sz="4400" dirty="0"/>
          </a:p>
        </p:txBody>
      </p:sp>
      <p:sp>
        <p:nvSpPr>
          <p:cNvPr id="4" name="Text Placeholder 3">
            <a:extLst>
              <a:ext uri="{FF2B5EF4-FFF2-40B4-BE49-F238E27FC236}">
                <a16:creationId xmlns:a16="http://schemas.microsoft.com/office/drawing/2014/main" id="{C7CBA9A2-F2BD-8809-D4A2-F2CCD9C783FE}"/>
              </a:ext>
            </a:extLst>
          </p:cNvPr>
          <p:cNvSpPr>
            <a:spLocks noGrp="1"/>
          </p:cNvSpPr>
          <p:nvPr>
            <p:ph type="body" sz="half" idx="2"/>
          </p:nvPr>
        </p:nvSpPr>
        <p:spPr>
          <a:xfrm>
            <a:off x="5650523" y="2193830"/>
            <a:ext cx="6785237" cy="4114800"/>
          </a:xfrm>
        </p:spPr>
        <p:txBody>
          <a:bodyPr vert="horz" lIns="91440" tIns="45720" rIns="91440" bIns="45720" rtlCol="0">
            <a:normAutofit fontScale="85000" lnSpcReduction="20000"/>
          </a:bodyPr>
          <a:lstStyle/>
          <a:p>
            <a:pPr defTabSz="935038">
              <a:buClrTx/>
            </a:pPr>
            <a:r>
              <a:rPr lang="en-US" sz="2800" b="1" i="1" dirty="0"/>
              <a:t>Final Rule’s Six Factor Test:</a:t>
            </a:r>
          </a:p>
          <a:p>
            <a:pPr marL="285750" indent="-285750" defTabSz="935038">
              <a:buClrTx/>
              <a:buFont typeface="Arial" panose="020B0604020202020204" pitchFamily="34" charset="0"/>
              <a:buChar char="•"/>
            </a:pPr>
            <a:r>
              <a:rPr lang="en-US" sz="2800" dirty="0"/>
              <a:t>Degree of control</a:t>
            </a:r>
          </a:p>
          <a:p>
            <a:pPr marL="285750" indent="-285750" defTabSz="935038">
              <a:buClrTx/>
              <a:buFont typeface="Arial" panose="020B0604020202020204" pitchFamily="34" charset="0"/>
              <a:buChar char="•"/>
            </a:pPr>
            <a:r>
              <a:rPr lang="en-US" sz="2800" dirty="0"/>
              <a:t>Opportunity for profit</a:t>
            </a:r>
          </a:p>
          <a:p>
            <a:pPr marL="285750" indent="-285750" defTabSz="935038">
              <a:buClrTx/>
              <a:buFont typeface="Arial" panose="020B0604020202020204" pitchFamily="34" charset="0"/>
              <a:buChar char="•"/>
            </a:pPr>
            <a:r>
              <a:rPr lang="en-US" sz="2800" dirty="0"/>
              <a:t>Investment in business</a:t>
            </a:r>
          </a:p>
          <a:p>
            <a:pPr marL="285750" indent="-285750" defTabSz="935038">
              <a:buClrTx/>
              <a:buFont typeface="Arial" panose="020B0604020202020204" pitchFamily="34" charset="0"/>
              <a:buChar char="•"/>
            </a:pPr>
            <a:r>
              <a:rPr lang="en-US" sz="2800" dirty="0"/>
              <a:t>Degree of skill</a:t>
            </a:r>
          </a:p>
          <a:p>
            <a:pPr marL="285750" indent="-285750" defTabSz="935038">
              <a:buClrTx/>
              <a:buFont typeface="Arial" panose="020B0604020202020204" pitchFamily="34" charset="0"/>
              <a:buChar char="•"/>
            </a:pPr>
            <a:r>
              <a:rPr lang="en-US" sz="2800" dirty="0"/>
              <a:t>Permanence of the working relationship</a:t>
            </a:r>
          </a:p>
          <a:p>
            <a:pPr marL="285750" indent="-285750" defTabSz="935038">
              <a:buClrTx/>
              <a:buFont typeface="Arial" panose="020B0604020202020204" pitchFamily="34" charset="0"/>
              <a:buChar char="•"/>
            </a:pPr>
            <a:r>
              <a:rPr lang="en-US" sz="2800" dirty="0"/>
              <a:t>Investment in equipment for task</a:t>
            </a:r>
          </a:p>
          <a:p>
            <a:pPr marL="285750" indent="-285750" defTabSz="935038">
              <a:buClrTx/>
              <a:buFont typeface="Arial" panose="020B0604020202020204" pitchFamily="34" charset="0"/>
              <a:buChar char="•"/>
            </a:pPr>
            <a:endParaRPr lang="en-US" sz="1800" dirty="0"/>
          </a:p>
          <a:p>
            <a:r>
              <a:rPr lang="en-US" sz="2100" b="1" i="1" dirty="0"/>
              <a:t>DOL considers pretty much everyone to be </a:t>
            </a:r>
            <a:r>
              <a:rPr lang="en-US" sz="2100" b="1" i="1" u="sng" dirty="0"/>
              <a:t>employees</a:t>
            </a:r>
          </a:p>
        </p:txBody>
      </p:sp>
      <p:sp>
        <p:nvSpPr>
          <p:cNvPr id="5" name="Slide Number Placeholder 4">
            <a:extLst>
              <a:ext uri="{FF2B5EF4-FFF2-40B4-BE49-F238E27FC236}">
                <a16:creationId xmlns:a16="http://schemas.microsoft.com/office/drawing/2014/main" id="{240DF200-988B-D4FB-9775-089C63223AD4}"/>
              </a:ext>
            </a:extLst>
          </p:cNvPr>
          <p:cNvSpPr>
            <a:spLocks noGrp="1"/>
          </p:cNvSpPr>
          <p:nvPr>
            <p:ph type="sldNum" sz="quarter" idx="12"/>
          </p:nvPr>
        </p:nvSpPr>
        <p:spPr>
          <a:xfrm>
            <a:off x="10591800" y="6327648"/>
            <a:ext cx="762000" cy="365125"/>
          </a:xfrm>
        </p:spPr>
        <p:txBody>
          <a:bodyPr vert="horz" lIns="91440" tIns="45720" rIns="91440" bIns="45720" rtlCol="0" anchor="ctr">
            <a:normAutofit/>
          </a:bodyPr>
          <a:lstStyle/>
          <a:p>
            <a:pPr>
              <a:spcAft>
                <a:spcPts val="600"/>
              </a:spcAft>
            </a:pPr>
            <a:fld id="{73B850FF-6169-4056-8077-06FFA93A5366}" type="slidenum">
              <a:rPr lang="en-US">
                <a:solidFill>
                  <a:schemeClr val="tx1">
                    <a:alpha val="60000"/>
                  </a:schemeClr>
                </a:solidFill>
              </a:rPr>
              <a:pPr>
                <a:spcAft>
                  <a:spcPts val="600"/>
                </a:spcAft>
              </a:pPr>
              <a:t>5</a:t>
            </a:fld>
            <a:endParaRPr lang="en-US" dirty="0">
              <a:solidFill>
                <a:schemeClr val="tx1">
                  <a:alpha val="60000"/>
                </a:schemeClr>
              </a:solidFill>
            </a:endParaRPr>
          </a:p>
        </p:txBody>
      </p:sp>
      <p:pic>
        <p:nvPicPr>
          <p:cNvPr id="14" name="Content Placeholder 8" descr="A group of men wearing yellow hard hats looking at a piece of paper&#10;&#10;Description automatically generated">
            <a:extLst>
              <a:ext uri="{FF2B5EF4-FFF2-40B4-BE49-F238E27FC236}">
                <a16:creationId xmlns:a16="http://schemas.microsoft.com/office/drawing/2014/main" id="{2E0C6032-5DEB-0997-C9D1-275D40B14A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703" r="6929"/>
          <a:stretch/>
        </p:blipFill>
        <p:spPr>
          <a:xfrm>
            <a:off x="583798" y="1392402"/>
            <a:ext cx="4837043" cy="4114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161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60" y="168275"/>
            <a:ext cx="9327680" cy="1352550"/>
          </a:xfrm>
        </p:spPr>
        <p:txBody>
          <a:bodyPr>
            <a:noAutofit/>
          </a:bodyPr>
          <a:lstStyle/>
          <a:p>
            <a:pPr algn="ctr"/>
            <a:r>
              <a:rPr lang="en-US" sz="4000" dirty="0"/>
              <a:t>Elements of Management of the</a:t>
            </a:r>
            <a:br>
              <a:rPr lang="en-US" sz="4000" dirty="0"/>
            </a:br>
            <a:r>
              <a:rPr lang="en-US" sz="4000" dirty="0"/>
              <a:t>Enterprise </a:t>
            </a:r>
            <a:r>
              <a:rPr lang="en-US" sz="3200" dirty="0"/>
              <a:t>(Cont.)</a:t>
            </a:r>
            <a:endParaRPr lang="en-US" sz="4000" dirty="0"/>
          </a:p>
        </p:txBody>
      </p:sp>
      <p:sp>
        <p:nvSpPr>
          <p:cNvPr id="3" name="Slide Number Placeholder 2"/>
          <p:cNvSpPr>
            <a:spLocks noGrp="1"/>
          </p:cNvSpPr>
          <p:nvPr>
            <p:ph type="sldNum" sz="quarter" idx="12"/>
          </p:nvPr>
        </p:nvSpPr>
        <p:spPr/>
        <p:txBody>
          <a:bodyPr/>
          <a:lstStyle/>
          <a:p>
            <a:fld id="{9C75EAEB-2820-446D-B410-8C03243F26C8}" type="slidenum">
              <a:rPr lang="en-US" smtClean="0"/>
              <a:t>50</a:t>
            </a:fld>
            <a:endParaRPr lang="en-US" dirty="0"/>
          </a:p>
        </p:txBody>
      </p:sp>
      <p:sp>
        <p:nvSpPr>
          <p:cNvPr id="4" name="Content Placeholder 3"/>
          <p:cNvSpPr>
            <a:spLocks noGrp="1"/>
          </p:cNvSpPr>
          <p:nvPr>
            <p:ph idx="1"/>
          </p:nvPr>
        </p:nvSpPr>
        <p:spPr>
          <a:xfrm>
            <a:off x="1432160" y="2274584"/>
            <a:ext cx="9327680" cy="4050016"/>
          </a:xfrm>
        </p:spPr>
        <p:txBody>
          <a:bodyPr>
            <a:normAutofit fontScale="92500"/>
          </a:bodyPr>
          <a:lstStyle/>
          <a:p>
            <a:pPr lvl="0"/>
            <a:r>
              <a:rPr lang="en-US" dirty="0"/>
              <a:t>Planning work and determining techniques to be used</a:t>
            </a:r>
          </a:p>
          <a:p>
            <a:pPr lvl="0"/>
            <a:r>
              <a:rPr lang="en-US" dirty="0"/>
              <a:t>Apportioning work among employees</a:t>
            </a:r>
          </a:p>
          <a:p>
            <a:pPr lvl="0"/>
            <a:r>
              <a:rPr lang="en-US" dirty="0"/>
              <a:t>Determining type of materials, supplies, machinery, equipment or tools</a:t>
            </a:r>
          </a:p>
          <a:p>
            <a:pPr lvl="0"/>
            <a:r>
              <a:rPr lang="en-US" dirty="0"/>
              <a:t>Providing for safety and security of employees or property</a:t>
            </a:r>
          </a:p>
          <a:p>
            <a:pPr lvl="0"/>
            <a:r>
              <a:rPr lang="en-US" dirty="0"/>
              <a:t>Controlling flow and distribution of materials</a:t>
            </a:r>
          </a:p>
          <a:p>
            <a:pPr lvl="0"/>
            <a:r>
              <a:rPr lang="en-US" dirty="0"/>
              <a:t>Monitoring or implementing legal compliance measures</a:t>
            </a:r>
          </a:p>
          <a:p>
            <a:pPr marL="0" indent="0">
              <a:buNone/>
            </a:pPr>
            <a:endParaRPr lang="en-US" dirty="0"/>
          </a:p>
        </p:txBody>
      </p:sp>
    </p:spTree>
    <p:extLst>
      <p:ext uri="{BB962C8B-B14F-4D97-AF65-F5344CB8AC3E}">
        <p14:creationId xmlns:p14="http://schemas.microsoft.com/office/powerpoint/2010/main" val="31756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49" y="168275"/>
            <a:ext cx="10914500" cy="1143000"/>
          </a:xfrm>
        </p:spPr>
        <p:txBody>
          <a:bodyPr>
            <a:noAutofit/>
          </a:bodyPr>
          <a:lstStyle/>
          <a:p>
            <a:pPr algn="ctr"/>
            <a:r>
              <a:rPr lang="en-US" sz="4000" dirty="0"/>
              <a:t>Customarily Recognized Department </a:t>
            </a:r>
            <a:br>
              <a:rPr lang="en-US" sz="4000" dirty="0"/>
            </a:br>
            <a:r>
              <a:rPr lang="en-US" sz="4000" dirty="0"/>
              <a:t>or Subdivision</a:t>
            </a:r>
          </a:p>
        </p:txBody>
      </p:sp>
      <p:sp>
        <p:nvSpPr>
          <p:cNvPr id="3" name="Slide Number Placeholder 2"/>
          <p:cNvSpPr>
            <a:spLocks noGrp="1"/>
          </p:cNvSpPr>
          <p:nvPr>
            <p:ph type="sldNum" sz="quarter" idx="12"/>
          </p:nvPr>
        </p:nvSpPr>
        <p:spPr/>
        <p:txBody>
          <a:bodyPr/>
          <a:lstStyle/>
          <a:p>
            <a:fld id="{9C75EAEB-2820-446D-B410-8C03243F26C8}" type="slidenum">
              <a:rPr lang="en-US" smtClean="0"/>
              <a:t>51</a:t>
            </a:fld>
            <a:endParaRPr lang="en-US" dirty="0"/>
          </a:p>
        </p:txBody>
      </p:sp>
      <p:sp>
        <p:nvSpPr>
          <p:cNvPr id="4" name="Content Placeholder 3"/>
          <p:cNvSpPr>
            <a:spLocks noGrp="1"/>
          </p:cNvSpPr>
          <p:nvPr>
            <p:ph idx="1"/>
          </p:nvPr>
        </p:nvSpPr>
        <p:spPr>
          <a:xfrm>
            <a:off x="1509529" y="2026217"/>
            <a:ext cx="9172941" cy="4480945"/>
          </a:xfrm>
        </p:spPr>
        <p:txBody>
          <a:bodyPr/>
          <a:lstStyle/>
          <a:p>
            <a:pPr lvl="0">
              <a:buClrTx/>
            </a:pPr>
            <a:r>
              <a:rPr lang="en-US" dirty="0"/>
              <a:t>Shifts can constitute a department or subdivision</a:t>
            </a:r>
          </a:p>
          <a:p>
            <a:pPr lvl="0">
              <a:buClrTx/>
            </a:pPr>
            <a:r>
              <a:rPr lang="en-US" dirty="0"/>
              <a:t>Teams or groups may constitute a department or subdivision</a:t>
            </a:r>
          </a:p>
          <a:p>
            <a:pPr lvl="0">
              <a:buClrTx/>
            </a:pPr>
            <a:r>
              <a:rPr lang="en-US" dirty="0"/>
              <a:t>Must have a permanent status and a continuing function</a:t>
            </a:r>
          </a:p>
        </p:txBody>
      </p:sp>
    </p:spTree>
    <p:extLst>
      <p:ext uri="{BB962C8B-B14F-4D97-AF65-F5344CB8AC3E}">
        <p14:creationId xmlns:p14="http://schemas.microsoft.com/office/powerpoint/2010/main" val="334795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Directs Two or More Other Employees</a:t>
            </a:r>
          </a:p>
        </p:txBody>
      </p:sp>
      <p:sp>
        <p:nvSpPr>
          <p:cNvPr id="3" name="Slide Number Placeholder 2"/>
          <p:cNvSpPr>
            <a:spLocks noGrp="1"/>
          </p:cNvSpPr>
          <p:nvPr>
            <p:ph type="sldNum" sz="quarter" idx="12"/>
          </p:nvPr>
        </p:nvSpPr>
        <p:spPr/>
        <p:txBody>
          <a:bodyPr/>
          <a:lstStyle/>
          <a:p>
            <a:fld id="{9C75EAEB-2820-446D-B410-8C03243F26C8}" type="slidenum">
              <a:rPr lang="en-US" smtClean="0"/>
              <a:t>52</a:t>
            </a:fld>
            <a:endParaRPr lang="en-US" dirty="0"/>
          </a:p>
        </p:txBody>
      </p:sp>
      <p:sp>
        <p:nvSpPr>
          <p:cNvPr id="4" name="Content Placeholder 3"/>
          <p:cNvSpPr>
            <a:spLocks noGrp="1"/>
          </p:cNvSpPr>
          <p:nvPr>
            <p:ph idx="1"/>
          </p:nvPr>
        </p:nvSpPr>
        <p:spPr>
          <a:xfrm>
            <a:off x="1432160" y="1570279"/>
            <a:ext cx="9327680" cy="5020660"/>
          </a:xfrm>
        </p:spPr>
        <p:txBody>
          <a:bodyPr/>
          <a:lstStyle/>
          <a:p>
            <a:pPr lvl="0"/>
            <a:r>
              <a:rPr lang="en-US" dirty="0"/>
              <a:t>Means two full-time employees or their equivalent</a:t>
            </a:r>
          </a:p>
          <a:p>
            <a:pPr lvl="1"/>
            <a:r>
              <a:rPr lang="en-US" sz="2800" dirty="0"/>
              <a:t>One full-time and two half-time employees, or four half-time employees, are equivalent</a:t>
            </a:r>
          </a:p>
          <a:p>
            <a:pPr lvl="0"/>
            <a:r>
              <a:rPr lang="en-US" dirty="0"/>
              <a:t>Employees who assist manager of department and fill in as a supervisor only in manager’s absence do not qualify for exemption</a:t>
            </a:r>
          </a:p>
          <a:p>
            <a:pPr lvl="0"/>
            <a:r>
              <a:rPr lang="en-US" dirty="0"/>
              <a:t>Shared responsibility for same two employees: no exemption</a:t>
            </a:r>
          </a:p>
        </p:txBody>
      </p:sp>
    </p:spTree>
    <p:extLst>
      <p:ext uri="{BB962C8B-B14F-4D97-AF65-F5344CB8AC3E}">
        <p14:creationId xmlns:p14="http://schemas.microsoft.com/office/powerpoint/2010/main" val="39676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256181"/>
            <a:ext cx="10914500" cy="1143000"/>
          </a:xfrm>
        </p:spPr>
        <p:txBody>
          <a:bodyPr>
            <a:normAutofit/>
          </a:bodyPr>
          <a:lstStyle/>
          <a:p>
            <a:pPr algn="ctr"/>
            <a:r>
              <a:rPr lang="en-US" sz="4000" dirty="0"/>
              <a:t>Authority to Hire or Fire Other Employees</a:t>
            </a:r>
          </a:p>
        </p:txBody>
      </p:sp>
      <p:sp>
        <p:nvSpPr>
          <p:cNvPr id="3" name="Slide Number Placeholder 2"/>
          <p:cNvSpPr>
            <a:spLocks noGrp="1"/>
          </p:cNvSpPr>
          <p:nvPr>
            <p:ph type="sldNum" sz="quarter" idx="12"/>
          </p:nvPr>
        </p:nvSpPr>
        <p:spPr/>
        <p:txBody>
          <a:bodyPr/>
          <a:lstStyle/>
          <a:p>
            <a:fld id="{9C75EAEB-2820-446D-B410-8C03243F26C8}" type="slidenum">
              <a:rPr lang="en-US" smtClean="0"/>
              <a:t>53</a:t>
            </a:fld>
            <a:endParaRPr lang="en-US" dirty="0"/>
          </a:p>
        </p:txBody>
      </p:sp>
      <p:sp>
        <p:nvSpPr>
          <p:cNvPr id="4" name="Content Placeholder 3"/>
          <p:cNvSpPr>
            <a:spLocks noGrp="1"/>
          </p:cNvSpPr>
          <p:nvPr>
            <p:ph idx="1"/>
          </p:nvPr>
        </p:nvSpPr>
        <p:spPr>
          <a:xfrm>
            <a:off x="1432160" y="1486502"/>
            <a:ext cx="9327680" cy="5020660"/>
          </a:xfrm>
        </p:spPr>
        <p:txBody>
          <a:bodyPr/>
          <a:lstStyle/>
          <a:p>
            <a:pPr lvl="0">
              <a:spcBef>
                <a:spcPts val="600"/>
              </a:spcBef>
            </a:pPr>
            <a:r>
              <a:rPr lang="en-US" dirty="0"/>
              <a:t>Suggestions Given Particular Weight Factors:</a:t>
            </a:r>
          </a:p>
          <a:p>
            <a:pPr lvl="1">
              <a:spcBef>
                <a:spcPts val="600"/>
              </a:spcBef>
            </a:pPr>
            <a:r>
              <a:rPr lang="en-US" sz="2800" dirty="0"/>
              <a:t>Making such suggestions and recommendations are part of employee’s duties</a:t>
            </a:r>
          </a:p>
          <a:p>
            <a:pPr lvl="1">
              <a:spcBef>
                <a:spcPts val="600"/>
              </a:spcBef>
            </a:pPr>
            <a:r>
              <a:rPr lang="en-US" sz="2800" dirty="0"/>
              <a:t>Frequency with which employee’s makes suggestions or recommendations</a:t>
            </a:r>
          </a:p>
          <a:p>
            <a:pPr lvl="1">
              <a:spcBef>
                <a:spcPts val="600"/>
              </a:spcBef>
            </a:pPr>
            <a:r>
              <a:rPr lang="en-US" sz="2800" dirty="0"/>
              <a:t>Frequency with which suggestions are relied on</a:t>
            </a:r>
          </a:p>
          <a:p>
            <a:pPr lvl="0">
              <a:spcBef>
                <a:spcPts val="600"/>
              </a:spcBef>
            </a:pPr>
            <a:r>
              <a:rPr lang="en-US" dirty="0"/>
              <a:t>Executive must regularly supervise employees he/she makes recommendation about</a:t>
            </a:r>
          </a:p>
          <a:p>
            <a:pPr lvl="1">
              <a:spcBef>
                <a:spcPts val="600"/>
              </a:spcBef>
            </a:pPr>
            <a:r>
              <a:rPr lang="en-US" sz="2800" dirty="0"/>
              <a:t>Manager does not have to make ultimate decision</a:t>
            </a:r>
          </a:p>
          <a:p>
            <a:pPr marL="0" indent="0">
              <a:spcBef>
                <a:spcPts val="600"/>
              </a:spcBef>
              <a:buNone/>
            </a:pPr>
            <a:endParaRPr lang="en-US" dirty="0"/>
          </a:p>
        </p:txBody>
      </p:sp>
    </p:spTree>
    <p:extLst>
      <p:ext uri="{BB962C8B-B14F-4D97-AF65-F5344CB8AC3E}">
        <p14:creationId xmlns:p14="http://schemas.microsoft.com/office/powerpoint/2010/main" val="7670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91123"/>
            <a:ext cx="10914500" cy="1143000"/>
          </a:xfrm>
        </p:spPr>
        <p:txBody>
          <a:bodyPr>
            <a:noAutofit/>
          </a:bodyPr>
          <a:lstStyle/>
          <a:p>
            <a:pPr algn="ctr"/>
            <a:r>
              <a:rPr lang="en-US" sz="4000" dirty="0"/>
              <a:t>Concurrent Duties</a:t>
            </a:r>
          </a:p>
        </p:txBody>
      </p:sp>
      <p:sp>
        <p:nvSpPr>
          <p:cNvPr id="3" name="Slide Number Placeholder 2"/>
          <p:cNvSpPr>
            <a:spLocks noGrp="1"/>
          </p:cNvSpPr>
          <p:nvPr>
            <p:ph type="sldNum" sz="quarter" idx="12"/>
          </p:nvPr>
        </p:nvSpPr>
        <p:spPr/>
        <p:txBody>
          <a:bodyPr/>
          <a:lstStyle/>
          <a:p>
            <a:fld id="{9C75EAEB-2820-446D-B410-8C03243F26C8}" type="slidenum">
              <a:rPr lang="en-US" smtClean="0"/>
              <a:t>54</a:t>
            </a:fld>
            <a:endParaRPr lang="en-US" dirty="0"/>
          </a:p>
        </p:txBody>
      </p:sp>
      <p:sp>
        <p:nvSpPr>
          <p:cNvPr id="4" name="Content Placeholder 3"/>
          <p:cNvSpPr>
            <a:spLocks noGrp="1"/>
          </p:cNvSpPr>
          <p:nvPr>
            <p:ph idx="1"/>
          </p:nvPr>
        </p:nvSpPr>
        <p:spPr>
          <a:xfrm>
            <a:off x="1632771" y="2140914"/>
            <a:ext cx="8926458" cy="4525963"/>
          </a:xfrm>
        </p:spPr>
        <p:txBody>
          <a:bodyPr/>
          <a:lstStyle/>
          <a:p>
            <a:pPr lvl="0"/>
            <a:r>
              <a:rPr lang="en-US" dirty="0"/>
              <a:t>Concurrent performance of exempt and non-exempt work will not disqualify an employee from executive exemption if employee otherwise meets salary and duty requirements</a:t>
            </a:r>
          </a:p>
        </p:txBody>
      </p:sp>
    </p:spTree>
    <p:extLst>
      <p:ext uri="{BB962C8B-B14F-4D97-AF65-F5344CB8AC3E}">
        <p14:creationId xmlns:p14="http://schemas.microsoft.com/office/powerpoint/2010/main" val="20404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4D8C-9C22-3BDF-90D3-B74FEE7A27A5}"/>
              </a:ext>
            </a:extLst>
          </p:cNvPr>
          <p:cNvSpPr>
            <a:spLocks noGrp="1"/>
          </p:cNvSpPr>
          <p:nvPr>
            <p:ph type="title"/>
          </p:nvPr>
        </p:nvSpPr>
        <p:spPr/>
        <p:txBody>
          <a:bodyPr/>
          <a:lstStyle/>
          <a:p>
            <a:r>
              <a:rPr lang="en-US" sz="4400" b="1" dirty="0"/>
              <a:t>ADMINISTRATIVE</a:t>
            </a:r>
            <a:br>
              <a:rPr lang="en-US" sz="4400" b="1" dirty="0"/>
            </a:br>
            <a:r>
              <a:rPr lang="en-US" sz="4400" b="1" dirty="0"/>
              <a:t>EXEMPTION</a:t>
            </a:r>
            <a:br>
              <a:rPr lang="en-US" sz="4400" b="1" dirty="0"/>
            </a:br>
            <a:endParaRPr lang="en-US" dirty="0"/>
          </a:p>
        </p:txBody>
      </p:sp>
      <p:sp>
        <p:nvSpPr>
          <p:cNvPr id="3" name="Text Placeholder 2">
            <a:extLst>
              <a:ext uri="{FF2B5EF4-FFF2-40B4-BE49-F238E27FC236}">
                <a16:creationId xmlns:a16="http://schemas.microsoft.com/office/drawing/2014/main" id="{2FF596B7-D42D-2CBB-EF00-B3F6338CAC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9A4CE-C5CC-8E1B-AC76-2F34859E1668}"/>
              </a:ext>
            </a:extLst>
          </p:cNvPr>
          <p:cNvSpPr>
            <a:spLocks noGrp="1"/>
          </p:cNvSpPr>
          <p:nvPr>
            <p:ph type="sldNum" sz="quarter" idx="12"/>
          </p:nvPr>
        </p:nvSpPr>
        <p:spPr/>
        <p:txBody>
          <a:bodyPr/>
          <a:lstStyle/>
          <a:p>
            <a:fld id="{73B850FF-6169-4056-8077-06FFA93A5366}" type="slidenum">
              <a:rPr lang="en-US" smtClean="0"/>
              <a:t>55</a:t>
            </a:fld>
            <a:endParaRPr lang="en-US" dirty="0"/>
          </a:p>
        </p:txBody>
      </p:sp>
    </p:spTree>
    <p:extLst>
      <p:ext uri="{BB962C8B-B14F-4D97-AF65-F5344CB8AC3E}">
        <p14:creationId xmlns:p14="http://schemas.microsoft.com/office/powerpoint/2010/main" val="778226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Administrative Exemption </a:t>
            </a:r>
          </a:p>
        </p:txBody>
      </p:sp>
      <p:sp>
        <p:nvSpPr>
          <p:cNvPr id="3" name="Slide Number Placeholder 2"/>
          <p:cNvSpPr>
            <a:spLocks noGrp="1"/>
          </p:cNvSpPr>
          <p:nvPr>
            <p:ph type="sldNum" sz="quarter" idx="12"/>
          </p:nvPr>
        </p:nvSpPr>
        <p:spPr/>
        <p:txBody>
          <a:bodyPr/>
          <a:lstStyle/>
          <a:p>
            <a:fld id="{9C75EAEB-2820-446D-B410-8C03243F26C8}" type="slidenum">
              <a:rPr lang="en-US" smtClean="0"/>
              <a:t>56</a:t>
            </a:fld>
            <a:endParaRPr lang="en-US" dirty="0"/>
          </a:p>
        </p:txBody>
      </p:sp>
      <p:sp>
        <p:nvSpPr>
          <p:cNvPr id="4" name="Content Placeholder 3"/>
          <p:cNvSpPr>
            <a:spLocks noGrp="1"/>
          </p:cNvSpPr>
          <p:nvPr>
            <p:ph idx="1"/>
          </p:nvPr>
        </p:nvSpPr>
        <p:spPr>
          <a:xfrm>
            <a:off x="1432160" y="1837340"/>
            <a:ext cx="9327680" cy="5020660"/>
          </a:xfrm>
        </p:spPr>
        <p:txBody>
          <a:bodyPr/>
          <a:lstStyle/>
          <a:p>
            <a:pPr lvl="0"/>
            <a:r>
              <a:rPr lang="en-US" dirty="0"/>
              <a:t>Compensated on salary basis; 7/1/24: $844/week; 1/1/25: $1,128/week</a:t>
            </a:r>
          </a:p>
          <a:p>
            <a:pPr lvl="0"/>
            <a:r>
              <a:rPr lang="en-US" dirty="0"/>
              <a:t>Primary duty involves performance of office or non-manual work directly related to the management or general business operations of employer or of employer’s customers and also includes exercise of discretion and independent judgment with respect to matters of significance</a:t>
            </a:r>
          </a:p>
          <a:p>
            <a:pPr marL="0" indent="0">
              <a:buNone/>
            </a:pPr>
            <a:endParaRPr lang="en-US" dirty="0"/>
          </a:p>
        </p:txBody>
      </p:sp>
    </p:spTree>
    <p:extLst>
      <p:ext uri="{BB962C8B-B14F-4D97-AF65-F5344CB8AC3E}">
        <p14:creationId xmlns:p14="http://schemas.microsoft.com/office/powerpoint/2010/main" val="204614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1" y="559813"/>
            <a:ext cx="4876800" cy="5577934"/>
          </a:xfrm>
        </p:spPr>
        <p:txBody>
          <a:bodyPr>
            <a:normAutofit/>
          </a:bodyPr>
          <a:lstStyle/>
          <a:p>
            <a:r>
              <a:rPr lang="en-US" dirty="0"/>
              <a:t>Directly Related To Management or </a:t>
            </a:r>
            <a:br>
              <a:rPr lang="en-US" dirty="0"/>
            </a:br>
            <a:r>
              <a:rPr lang="en-US" dirty="0"/>
              <a:t>General Business Operations</a:t>
            </a:r>
          </a:p>
        </p:txBody>
      </p:sp>
      <p:sp>
        <p:nvSpPr>
          <p:cNvPr id="4" name="Content Placeholder 3"/>
          <p:cNvSpPr>
            <a:spLocks noGrp="1"/>
          </p:cNvSpPr>
          <p:nvPr>
            <p:ph idx="1"/>
          </p:nvPr>
        </p:nvSpPr>
        <p:spPr>
          <a:xfrm>
            <a:off x="6629400" y="2062737"/>
            <a:ext cx="5038725" cy="3356987"/>
          </a:xfrm>
        </p:spPr>
        <p:txBody>
          <a:bodyPr>
            <a:normAutofit/>
          </a:bodyPr>
          <a:lstStyle/>
          <a:p>
            <a:pPr marL="0" lvl="0" indent="0">
              <a:buNone/>
            </a:pPr>
            <a:r>
              <a:rPr lang="en-US" sz="3200" dirty="0"/>
              <a:t>Directly related to running or servicing of business opposed to working on manufacturing production line or selling product.</a:t>
            </a:r>
          </a:p>
        </p:txBody>
      </p:sp>
      <p:sp>
        <p:nvSpPr>
          <p:cNvPr id="3" name="Slide Number Placeholder 2"/>
          <p:cNvSpPr>
            <a:spLocks noGrp="1"/>
          </p:cNvSpPr>
          <p:nvPr>
            <p:ph type="sldNum" sz="quarter" idx="12"/>
          </p:nvPr>
        </p:nvSpPr>
        <p:spPr>
          <a:xfrm>
            <a:off x="10668000" y="6327648"/>
            <a:ext cx="685800" cy="365125"/>
          </a:xfrm>
        </p:spPr>
        <p:txBody>
          <a:bodyPr>
            <a:normAutofit/>
          </a:bodyPr>
          <a:lstStyle/>
          <a:p>
            <a:pPr>
              <a:spcAft>
                <a:spcPts val="600"/>
              </a:spcAft>
            </a:pPr>
            <a:fld id="{9C75EAEB-2820-446D-B410-8C03243F26C8}" type="slidenum">
              <a:rPr lang="en-US">
                <a:solidFill>
                  <a:schemeClr val="tx1">
                    <a:alpha val="60000"/>
                  </a:schemeClr>
                </a:solidFill>
              </a:rPr>
              <a:pPr>
                <a:spcAft>
                  <a:spcPts val="600"/>
                </a:spcAft>
              </a:pPr>
              <a:t>57</a:t>
            </a:fld>
            <a:endParaRPr lang="en-US" dirty="0">
              <a:solidFill>
                <a:schemeClr val="tx1">
                  <a:alpha val="60000"/>
                </a:schemeClr>
              </a:solidFill>
            </a:endParaRPr>
          </a:p>
        </p:txBody>
      </p:sp>
    </p:spTree>
    <p:extLst>
      <p:ext uri="{BB962C8B-B14F-4D97-AF65-F5344CB8AC3E}">
        <p14:creationId xmlns:p14="http://schemas.microsoft.com/office/powerpoint/2010/main" val="28608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ECE4-4A09-A97C-7933-5CB082C478C6}"/>
              </a:ext>
            </a:extLst>
          </p:cNvPr>
          <p:cNvSpPr>
            <a:spLocks noGrp="1"/>
          </p:cNvSpPr>
          <p:nvPr>
            <p:ph type="title"/>
          </p:nvPr>
        </p:nvSpPr>
        <p:spPr/>
        <p:txBody>
          <a:bodyPr/>
          <a:lstStyle/>
          <a:p>
            <a:r>
              <a:rPr lang="en-US" sz="4400" dirty="0"/>
              <a:t>Functional Areas:</a:t>
            </a:r>
            <a:endParaRPr lang="en-US" dirty="0"/>
          </a:p>
        </p:txBody>
      </p:sp>
      <p:sp>
        <p:nvSpPr>
          <p:cNvPr id="3" name="Content Placeholder 2">
            <a:extLst>
              <a:ext uri="{FF2B5EF4-FFF2-40B4-BE49-F238E27FC236}">
                <a16:creationId xmlns:a16="http://schemas.microsoft.com/office/drawing/2014/main" id="{43225C54-BDD0-C5BC-9372-1A37DE5A3FD6}"/>
              </a:ext>
            </a:extLst>
          </p:cNvPr>
          <p:cNvSpPr>
            <a:spLocks noGrp="1"/>
          </p:cNvSpPr>
          <p:nvPr>
            <p:ph sz="half" idx="1"/>
          </p:nvPr>
        </p:nvSpPr>
        <p:spPr/>
        <p:txBody>
          <a:bodyPr>
            <a:normAutofit fontScale="77500" lnSpcReduction="20000"/>
          </a:bodyPr>
          <a:lstStyle/>
          <a:p>
            <a:pPr lvl="0">
              <a:buClrTx/>
            </a:pPr>
            <a:r>
              <a:rPr lang="en-US" sz="2800" dirty="0"/>
              <a:t>Tax			</a:t>
            </a:r>
          </a:p>
          <a:p>
            <a:pPr lvl="0">
              <a:buClrTx/>
            </a:pPr>
            <a:r>
              <a:rPr lang="en-US" sz="2800" dirty="0"/>
              <a:t>Finance</a:t>
            </a:r>
          </a:p>
          <a:p>
            <a:pPr lvl="0">
              <a:buClrTx/>
            </a:pPr>
            <a:r>
              <a:rPr lang="en-US" sz="2800" dirty="0"/>
              <a:t>Accounting</a:t>
            </a:r>
          </a:p>
          <a:p>
            <a:pPr lvl="0">
              <a:buClrTx/>
            </a:pPr>
            <a:r>
              <a:rPr lang="en-US" sz="2800" dirty="0"/>
              <a:t>Budgeting</a:t>
            </a:r>
          </a:p>
          <a:p>
            <a:pPr lvl="0">
              <a:buClrTx/>
            </a:pPr>
            <a:r>
              <a:rPr lang="en-US" sz="2800" dirty="0"/>
              <a:t>Auditing</a:t>
            </a:r>
          </a:p>
          <a:p>
            <a:pPr lvl="0">
              <a:buClrTx/>
            </a:pPr>
            <a:r>
              <a:rPr lang="en-US" sz="2800" dirty="0"/>
              <a:t>Insurance</a:t>
            </a:r>
          </a:p>
          <a:p>
            <a:pPr lvl="0">
              <a:buClrTx/>
            </a:pPr>
            <a:r>
              <a:rPr lang="en-US" sz="2800" dirty="0"/>
              <a:t>Purchasing</a:t>
            </a:r>
          </a:p>
          <a:p>
            <a:pPr lvl="0">
              <a:buClrTx/>
            </a:pPr>
            <a:r>
              <a:rPr lang="en-US" sz="2800" dirty="0"/>
              <a:t>Procurement</a:t>
            </a:r>
          </a:p>
          <a:p>
            <a:pPr lvl="0">
              <a:buClrTx/>
            </a:pPr>
            <a:r>
              <a:rPr lang="en-US" sz="2800" dirty="0"/>
              <a:t>Marketing</a:t>
            </a:r>
          </a:p>
          <a:p>
            <a:pPr lvl="0">
              <a:buClrTx/>
            </a:pPr>
            <a:r>
              <a:rPr lang="en-US" sz="2800" dirty="0"/>
              <a:t>Research</a:t>
            </a:r>
          </a:p>
        </p:txBody>
      </p:sp>
      <p:sp>
        <p:nvSpPr>
          <p:cNvPr id="4" name="Content Placeholder 3">
            <a:extLst>
              <a:ext uri="{FF2B5EF4-FFF2-40B4-BE49-F238E27FC236}">
                <a16:creationId xmlns:a16="http://schemas.microsoft.com/office/drawing/2014/main" id="{699AC15B-CFB4-696B-BA6B-805DB1CCB6EF}"/>
              </a:ext>
            </a:extLst>
          </p:cNvPr>
          <p:cNvSpPr>
            <a:spLocks noGrp="1"/>
          </p:cNvSpPr>
          <p:nvPr>
            <p:ph sz="half" idx="2"/>
          </p:nvPr>
        </p:nvSpPr>
        <p:spPr/>
        <p:txBody>
          <a:bodyPr>
            <a:normAutofit fontScale="77500" lnSpcReduction="20000"/>
          </a:bodyPr>
          <a:lstStyle/>
          <a:p>
            <a:pPr lvl="0">
              <a:buClrTx/>
            </a:pPr>
            <a:r>
              <a:rPr lang="en-US" sz="2800" dirty="0"/>
              <a:t>Personnel Management</a:t>
            </a:r>
          </a:p>
          <a:p>
            <a:pPr>
              <a:buClrTx/>
            </a:pPr>
            <a:r>
              <a:rPr lang="en-US" sz="2800" dirty="0"/>
              <a:t>Employee benefits</a:t>
            </a:r>
          </a:p>
          <a:p>
            <a:pPr>
              <a:buClrTx/>
            </a:pPr>
            <a:r>
              <a:rPr lang="en-US" sz="2800" dirty="0"/>
              <a:t>Human Resources</a:t>
            </a:r>
          </a:p>
          <a:p>
            <a:pPr>
              <a:buClrTx/>
            </a:pPr>
            <a:r>
              <a:rPr lang="en-US" sz="2800" dirty="0"/>
              <a:t>Labor relations</a:t>
            </a:r>
          </a:p>
          <a:p>
            <a:pPr>
              <a:buClrTx/>
            </a:pPr>
            <a:r>
              <a:rPr lang="en-US" sz="2800" dirty="0"/>
              <a:t>Public relations</a:t>
            </a:r>
          </a:p>
          <a:p>
            <a:pPr>
              <a:buClrTx/>
            </a:pPr>
            <a:r>
              <a:rPr lang="en-US" sz="2800" dirty="0"/>
              <a:t>Government relations</a:t>
            </a:r>
          </a:p>
          <a:p>
            <a:pPr>
              <a:buClrTx/>
            </a:pPr>
            <a:r>
              <a:rPr lang="en-US" sz="2800" dirty="0"/>
              <a:t>Internet and database administration</a:t>
            </a:r>
          </a:p>
          <a:p>
            <a:pPr>
              <a:buClrTx/>
            </a:pPr>
            <a:r>
              <a:rPr lang="en-US" sz="2800" dirty="0"/>
              <a:t>Legal and regulatory compliance</a:t>
            </a:r>
          </a:p>
          <a:p>
            <a:pPr>
              <a:buClrTx/>
            </a:pPr>
            <a:r>
              <a:rPr lang="en-US" sz="2800" dirty="0"/>
              <a:t>Similar activities</a:t>
            </a:r>
          </a:p>
          <a:p>
            <a:endParaRPr lang="en-US" dirty="0"/>
          </a:p>
        </p:txBody>
      </p:sp>
      <p:sp>
        <p:nvSpPr>
          <p:cNvPr id="5" name="Slide Number Placeholder 4">
            <a:extLst>
              <a:ext uri="{FF2B5EF4-FFF2-40B4-BE49-F238E27FC236}">
                <a16:creationId xmlns:a16="http://schemas.microsoft.com/office/drawing/2014/main" id="{D8CFDB99-0D3C-47A5-5FE2-3B337AC78740}"/>
              </a:ext>
            </a:extLst>
          </p:cNvPr>
          <p:cNvSpPr>
            <a:spLocks noGrp="1"/>
          </p:cNvSpPr>
          <p:nvPr>
            <p:ph type="sldNum" sz="quarter" idx="12"/>
          </p:nvPr>
        </p:nvSpPr>
        <p:spPr/>
        <p:txBody>
          <a:bodyPr/>
          <a:lstStyle/>
          <a:p>
            <a:fld id="{73B850FF-6169-4056-8077-06FFA93A5366}" type="slidenum">
              <a:rPr lang="en-US" smtClean="0"/>
              <a:t>58</a:t>
            </a:fld>
            <a:endParaRPr lang="en-US" dirty="0"/>
          </a:p>
        </p:txBody>
      </p:sp>
    </p:spTree>
    <p:extLst>
      <p:ext uri="{BB962C8B-B14F-4D97-AF65-F5344CB8AC3E}">
        <p14:creationId xmlns:p14="http://schemas.microsoft.com/office/powerpoint/2010/main" val="1752055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Discretion and Judgment Factors</a:t>
            </a:r>
          </a:p>
        </p:txBody>
      </p:sp>
      <p:sp>
        <p:nvSpPr>
          <p:cNvPr id="3" name="Slide Number Placeholder 2"/>
          <p:cNvSpPr>
            <a:spLocks noGrp="1"/>
          </p:cNvSpPr>
          <p:nvPr>
            <p:ph type="sldNum" sz="quarter" idx="12"/>
          </p:nvPr>
        </p:nvSpPr>
        <p:spPr/>
        <p:txBody>
          <a:bodyPr/>
          <a:lstStyle/>
          <a:p>
            <a:fld id="{9C75EAEB-2820-446D-B410-8C03243F26C8}" type="slidenum">
              <a:rPr lang="en-US" smtClean="0"/>
              <a:t>59</a:t>
            </a:fld>
            <a:endParaRPr lang="en-US" dirty="0"/>
          </a:p>
        </p:txBody>
      </p:sp>
      <p:sp>
        <p:nvSpPr>
          <p:cNvPr id="4" name="Content Placeholder 3"/>
          <p:cNvSpPr>
            <a:spLocks noGrp="1"/>
          </p:cNvSpPr>
          <p:nvPr>
            <p:ph idx="1"/>
          </p:nvPr>
        </p:nvSpPr>
        <p:spPr>
          <a:xfrm>
            <a:off x="1432160" y="1669065"/>
            <a:ext cx="9327680" cy="5020660"/>
          </a:xfrm>
        </p:spPr>
        <p:txBody>
          <a:bodyPr/>
          <a:lstStyle/>
          <a:p>
            <a:pPr lvl="0"/>
            <a:r>
              <a:rPr lang="en-US" dirty="0"/>
              <a:t>Matter of Significance</a:t>
            </a:r>
          </a:p>
          <a:p>
            <a:pPr lvl="1"/>
            <a:r>
              <a:rPr lang="en-US" sz="2800" dirty="0"/>
              <a:t>Level of impact; or</a:t>
            </a:r>
          </a:p>
          <a:p>
            <a:pPr lvl="1"/>
            <a:r>
              <a:rPr lang="en-US" sz="2800" dirty="0"/>
              <a:t>Consequences of work performed</a:t>
            </a:r>
          </a:p>
          <a:p>
            <a:pPr lvl="0"/>
            <a:r>
              <a:rPr lang="en-US" dirty="0"/>
              <a:t>Employee has authority to make an independent choice without immediate direction or supervision</a:t>
            </a:r>
          </a:p>
          <a:p>
            <a:pPr lvl="0"/>
            <a:r>
              <a:rPr lang="en-US" dirty="0"/>
              <a:t>Employee can still exercise discretion and independent judgment even if supervisor reviews decisions or recommendations</a:t>
            </a:r>
          </a:p>
          <a:p>
            <a:pPr marL="0" indent="0">
              <a:buNone/>
            </a:pPr>
            <a:endParaRPr lang="en-US" dirty="0"/>
          </a:p>
        </p:txBody>
      </p:sp>
    </p:spTree>
    <p:extLst>
      <p:ext uri="{BB962C8B-B14F-4D97-AF65-F5344CB8AC3E}">
        <p14:creationId xmlns:p14="http://schemas.microsoft.com/office/powerpoint/2010/main" val="27336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C7A18-6C8B-BBED-0596-49E75E394678}"/>
              </a:ext>
            </a:extLst>
          </p:cNvPr>
          <p:cNvSpPr>
            <a:spLocks noGrp="1"/>
          </p:cNvSpPr>
          <p:nvPr>
            <p:ph idx="1"/>
          </p:nvPr>
        </p:nvSpPr>
        <p:spPr>
          <a:xfrm>
            <a:off x="4897464" y="497808"/>
            <a:ext cx="7144719" cy="5918490"/>
          </a:xfrm>
        </p:spPr>
        <p:txBody>
          <a:bodyPr>
            <a:normAutofit/>
          </a:bodyPr>
          <a:lstStyle/>
          <a:p>
            <a:pPr lvl="1"/>
            <a:r>
              <a:rPr lang="en-US" sz="2600" b="1" dirty="0"/>
              <a:t>Remember IRS and NLRB have </a:t>
            </a:r>
            <a:r>
              <a:rPr lang="en-US" sz="2600" b="1" i="1" dirty="0"/>
              <a:t>different </a:t>
            </a:r>
            <a:r>
              <a:rPr lang="en-US" sz="2600" b="1" dirty="0"/>
              <a:t>definitions of “employees” than FLSA.</a:t>
            </a:r>
          </a:p>
          <a:p>
            <a:pPr lvl="1"/>
            <a:r>
              <a:rPr lang="en-US" sz="2600" b="1" dirty="0"/>
              <a:t>Texas PayDay Act, Chapter 61, Texas Labor Code definitions</a:t>
            </a:r>
          </a:p>
          <a:p>
            <a:pPr lvl="1"/>
            <a:r>
              <a:rPr lang="en-US" sz="2600" b="1" i="0" dirty="0">
                <a:solidFill>
                  <a:srgbClr val="333333"/>
                </a:solidFill>
                <a:effectLst/>
              </a:rPr>
              <a:t>The DOL itself has stated that this rule is designed to provide more protection to workers. Industries such as </a:t>
            </a:r>
            <a:r>
              <a:rPr lang="en-US" sz="2600" b="1" i="1" dirty="0">
                <a:solidFill>
                  <a:srgbClr val="333333"/>
                </a:solidFill>
                <a:effectLst/>
              </a:rPr>
              <a:t>construction, trucking, and health care </a:t>
            </a:r>
            <a:r>
              <a:rPr lang="en-US" sz="2600" b="1" i="0" dirty="0">
                <a:solidFill>
                  <a:srgbClr val="333333"/>
                </a:solidFill>
                <a:effectLst/>
              </a:rPr>
              <a:t>have been specifically identified as those that may be significantly impacted by the new rule.</a:t>
            </a:r>
            <a:endParaRPr lang="en-US" sz="2600" b="1" dirty="0">
              <a:solidFill>
                <a:srgbClr val="333333"/>
              </a:solidFill>
            </a:endParaRPr>
          </a:p>
        </p:txBody>
      </p:sp>
      <p:sp>
        <p:nvSpPr>
          <p:cNvPr id="3" name="Title 2">
            <a:extLst>
              <a:ext uri="{FF2B5EF4-FFF2-40B4-BE49-F238E27FC236}">
                <a16:creationId xmlns:a16="http://schemas.microsoft.com/office/drawing/2014/main" id="{2E3CCB80-415C-92EC-E197-6A47B8F6CA98}"/>
              </a:ext>
            </a:extLst>
          </p:cNvPr>
          <p:cNvSpPr>
            <a:spLocks noGrp="1"/>
          </p:cNvSpPr>
          <p:nvPr>
            <p:ph type="title"/>
          </p:nvPr>
        </p:nvSpPr>
        <p:spPr>
          <a:xfrm>
            <a:off x="961293" y="2180492"/>
            <a:ext cx="3936172" cy="1628127"/>
          </a:xfrm>
        </p:spPr>
        <p:txBody>
          <a:bodyPr>
            <a:normAutofit/>
          </a:bodyPr>
          <a:lstStyle/>
          <a:p>
            <a:r>
              <a:rPr lang="en-US" sz="3600" dirty="0">
                <a:solidFill>
                  <a:schemeClr val="bg1"/>
                </a:solidFill>
              </a:rPr>
              <a:t>Misclassification</a:t>
            </a:r>
          </a:p>
        </p:txBody>
      </p:sp>
    </p:spTree>
    <p:extLst>
      <p:ext uri="{BB962C8B-B14F-4D97-AF65-F5344CB8AC3E}">
        <p14:creationId xmlns:p14="http://schemas.microsoft.com/office/powerpoint/2010/main" val="3297991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rmAutofit/>
          </a:bodyPr>
          <a:lstStyle/>
          <a:p>
            <a:pPr algn="ctr"/>
            <a:r>
              <a:rPr lang="en-US" dirty="0"/>
              <a:t>Factors--Administrative Exemption</a:t>
            </a:r>
            <a:endParaRPr lang="en-US" sz="4000" dirty="0"/>
          </a:p>
        </p:txBody>
      </p:sp>
      <p:sp>
        <p:nvSpPr>
          <p:cNvPr id="3" name="Slide Number Placeholder 2"/>
          <p:cNvSpPr>
            <a:spLocks noGrp="1"/>
          </p:cNvSpPr>
          <p:nvPr>
            <p:ph type="sldNum" sz="quarter" idx="12"/>
          </p:nvPr>
        </p:nvSpPr>
        <p:spPr/>
        <p:txBody>
          <a:bodyPr/>
          <a:lstStyle/>
          <a:p>
            <a:fld id="{9C75EAEB-2820-446D-B410-8C03243F26C8}" type="slidenum">
              <a:rPr lang="en-US" smtClean="0"/>
              <a:t>60</a:t>
            </a:fld>
            <a:endParaRPr lang="en-US" dirty="0"/>
          </a:p>
        </p:txBody>
      </p:sp>
      <p:sp>
        <p:nvSpPr>
          <p:cNvPr id="4" name="Content Placeholder 3"/>
          <p:cNvSpPr>
            <a:spLocks noGrp="1"/>
          </p:cNvSpPr>
          <p:nvPr>
            <p:ph idx="1"/>
          </p:nvPr>
        </p:nvSpPr>
        <p:spPr>
          <a:xfrm>
            <a:off x="638750" y="1688122"/>
            <a:ext cx="11154665" cy="4993959"/>
          </a:xfrm>
        </p:spPr>
        <p:txBody>
          <a:bodyPr>
            <a:normAutofit lnSpcReduction="10000"/>
          </a:bodyPr>
          <a:lstStyle/>
          <a:p>
            <a:pPr marL="274320" indent="-274320">
              <a:spcBef>
                <a:spcPts val="600"/>
              </a:spcBef>
            </a:pPr>
            <a:r>
              <a:rPr lang="en-US" sz="2400" dirty="0"/>
              <a:t>Even if many employees perform same or similar work, does not mean that their work does </a:t>
            </a:r>
            <a:r>
              <a:rPr lang="en-US" sz="2400" i="1" dirty="0"/>
              <a:t>not</a:t>
            </a:r>
            <a:r>
              <a:rPr lang="en-US" sz="2400" dirty="0"/>
              <a:t> involve exercise of discretion and independent judgment with respect to matters of significance</a:t>
            </a:r>
          </a:p>
          <a:p>
            <a:pPr marL="274320" lvl="0" indent="-274320">
              <a:spcBef>
                <a:spcPts val="600"/>
              </a:spcBef>
            </a:pPr>
            <a:r>
              <a:rPr lang="en-US" sz="2400" dirty="0"/>
              <a:t>Factors to evaluate exercise of “discretion and independent judgment:</a:t>
            </a:r>
          </a:p>
          <a:p>
            <a:pPr marL="274320" lvl="1" indent="-274320">
              <a:spcBef>
                <a:spcPts val="600"/>
              </a:spcBef>
            </a:pPr>
            <a:r>
              <a:rPr lang="en-US" dirty="0"/>
              <a:t>Authority to formulate, affect, interpret, or implement management policies or operating practices</a:t>
            </a:r>
          </a:p>
          <a:p>
            <a:pPr marL="274320" lvl="1" indent="-274320">
              <a:spcBef>
                <a:spcPts val="600"/>
              </a:spcBef>
            </a:pPr>
            <a:r>
              <a:rPr lang="en-US" dirty="0"/>
              <a:t>Carries out major assignments</a:t>
            </a:r>
          </a:p>
          <a:p>
            <a:pPr marL="274320" lvl="0" indent="-274320">
              <a:spcBef>
                <a:spcPts val="600"/>
              </a:spcBef>
            </a:pPr>
            <a:r>
              <a:rPr lang="en-US" sz="2400" dirty="0"/>
              <a:t>Performs work that affects business operations to substantial degree, even if employee’s assignments are related to operation of particular segment of business</a:t>
            </a:r>
          </a:p>
          <a:p>
            <a:pPr marL="274320" lvl="0" indent="-274320">
              <a:spcBef>
                <a:spcPts val="600"/>
              </a:spcBef>
            </a:pPr>
            <a:r>
              <a:rPr lang="en-US" sz="2400" dirty="0"/>
              <a:t>Authority to commit employer in matters that have significant financial impact</a:t>
            </a:r>
          </a:p>
          <a:p>
            <a:pPr marL="274320" lvl="1" indent="0">
              <a:spcBef>
                <a:spcPts val="600"/>
              </a:spcBef>
              <a:buNone/>
            </a:pPr>
            <a:endParaRPr lang="en-US" dirty="0"/>
          </a:p>
          <a:p>
            <a:pPr marL="274320">
              <a:spcBef>
                <a:spcPts val="600"/>
              </a:spcBef>
            </a:pPr>
            <a:endParaRPr lang="en-US" dirty="0"/>
          </a:p>
        </p:txBody>
      </p:sp>
    </p:spTree>
    <p:extLst>
      <p:ext uri="{BB962C8B-B14F-4D97-AF65-F5344CB8AC3E}">
        <p14:creationId xmlns:p14="http://schemas.microsoft.com/office/powerpoint/2010/main" val="165223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251201"/>
            <a:ext cx="10914500" cy="1143000"/>
          </a:xfrm>
        </p:spPr>
        <p:txBody>
          <a:bodyPr>
            <a:normAutofit fontScale="90000"/>
          </a:bodyPr>
          <a:lstStyle/>
          <a:p>
            <a:pPr algn="ctr"/>
            <a:r>
              <a:rPr lang="en-US" dirty="0"/>
              <a:t>Factors-Administrative Exemption</a:t>
            </a:r>
            <a:br>
              <a:rPr lang="en-US" sz="4000" dirty="0"/>
            </a:br>
            <a:r>
              <a:rPr lang="en-US" sz="4000" dirty="0"/>
              <a:t>(Cont.)</a:t>
            </a:r>
          </a:p>
        </p:txBody>
      </p:sp>
      <p:sp>
        <p:nvSpPr>
          <p:cNvPr id="3" name="Slide Number Placeholder 2"/>
          <p:cNvSpPr>
            <a:spLocks noGrp="1"/>
          </p:cNvSpPr>
          <p:nvPr>
            <p:ph type="sldNum" sz="quarter" idx="12"/>
          </p:nvPr>
        </p:nvSpPr>
        <p:spPr/>
        <p:txBody>
          <a:bodyPr/>
          <a:lstStyle/>
          <a:p>
            <a:fld id="{9C75EAEB-2820-446D-B410-8C03243F26C8}" type="slidenum">
              <a:rPr lang="en-US" smtClean="0"/>
              <a:t>61</a:t>
            </a:fld>
            <a:endParaRPr lang="en-US" dirty="0"/>
          </a:p>
        </p:txBody>
      </p:sp>
      <p:sp>
        <p:nvSpPr>
          <p:cNvPr id="4" name="Content Placeholder 3"/>
          <p:cNvSpPr>
            <a:spLocks noGrp="1"/>
          </p:cNvSpPr>
          <p:nvPr>
            <p:ph idx="1"/>
          </p:nvPr>
        </p:nvSpPr>
        <p:spPr>
          <a:xfrm>
            <a:off x="638750" y="1394201"/>
            <a:ext cx="11553250" cy="5212598"/>
          </a:xfrm>
        </p:spPr>
        <p:txBody>
          <a:bodyPr>
            <a:normAutofit/>
          </a:bodyPr>
          <a:lstStyle/>
          <a:p>
            <a:r>
              <a:rPr lang="en-US" dirty="0"/>
              <a:t>Authority to waive or deviate from established policies and procedures without prior approval</a:t>
            </a:r>
          </a:p>
          <a:p>
            <a:pPr lvl="0"/>
            <a:r>
              <a:rPr lang="en-US" dirty="0"/>
              <a:t>Authority to negotiate and bind city on significant matter</a:t>
            </a:r>
          </a:p>
          <a:p>
            <a:pPr lvl="0"/>
            <a:r>
              <a:rPr lang="en-US" dirty="0"/>
              <a:t>Provides consultation or expert advice to management</a:t>
            </a:r>
          </a:p>
          <a:p>
            <a:pPr lvl="0"/>
            <a:r>
              <a:rPr lang="en-US" dirty="0"/>
              <a:t>Involved in planning long or short-term business objectives</a:t>
            </a:r>
          </a:p>
          <a:p>
            <a:pPr lvl="0"/>
            <a:r>
              <a:rPr lang="en-US" dirty="0"/>
              <a:t>Investigates and resolves matters of significance on behalf of management</a:t>
            </a:r>
          </a:p>
          <a:p>
            <a:pPr lvl="0"/>
            <a:r>
              <a:rPr lang="en-US" dirty="0"/>
              <a:t>Represents the city in handling complaints, arbitrating disputes, or resolving grievances</a:t>
            </a:r>
          </a:p>
          <a:p>
            <a:pPr marL="0" indent="0">
              <a:buNone/>
            </a:pPr>
            <a:endParaRPr lang="en-US" dirty="0"/>
          </a:p>
        </p:txBody>
      </p:sp>
    </p:spTree>
    <p:extLst>
      <p:ext uri="{BB962C8B-B14F-4D97-AF65-F5344CB8AC3E}">
        <p14:creationId xmlns:p14="http://schemas.microsoft.com/office/powerpoint/2010/main" val="14654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49" y="168275"/>
            <a:ext cx="10914500" cy="1143000"/>
          </a:xfrm>
        </p:spPr>
        <p:txBody>
          <a:bodyPr>
            <a:noAutofit/>
          </a:bodyPr>
          <a:lstStyle/>
          <a:p>
            <a:pPr algn="ctr"/>
            <a:r>
              <a:rPr lang="en-US" sz="4000" dirty="0"/>
              <a:t>Using Manuals Does Not </a:t>
            </a:r>
            <a:br>
              <a:rPr lang="en-US" sz="4000" dirty="0"/>
            </a:br>
            <a:r>
              <a:rPr lang="en-US" sz="4000" dirty="0"/>
              <a:t>Negate Exemption</a:t>
            </a:r>
          </a:p>
        </p:txBody>
      </p:sp>
      <p:sp>
        <p:nvSpPr>
          <p:cNvPr id="3" name="Slide Number Placeholder 2"/>
          <p:cNvSpPr>
            <a:spLocks noGrp="1"/>
          </p:cNvSpPr>
          <p:nvPr>
            <p:ph type="sldNum" sz="quarter" idx="12"/>
          </p:nvPr>
        </p:nvSpPr>
        <p:spPr/>
        <p:txBody>
          <a:bodyPr/>
          <a:lstStyle/>
          <a:p>
            <a:fld id="{9C75EAEB-2820-446D-B410-8C03243F26C8}" type="slidenum">
              <a:rPr lang="en-US" smtClean="0"/>
              <a:t>62</a:t>
            </a:fld>
            <a:endParaRPr lang="en-US" dirty="0"/>
          </a:p>
        </p:txBody>
      </p:sp>
      <p:sp>
        <p:nvSpPr>
          <p:cNvPr id="4" name="Content Placeholder 3"/>
          <p:cNvSpPr>
            <a:spLocks noGrp="1"/>
          </p:cNvSpPr>
          <p:nvPr>
            <p:ph idx="1"/>
          </p:nvPr>
        </p:nvSpPr>
        <p:spPr>
          <a:xfrm>
            <a:off x="187569" y="1875692"/>
            <a:ext cx="11793416" cy="4594484"/>
          </a:xfrm>
        </p:spPr>
        <p:txBody>
          <a:bodyPr>
            <a:noAutofit/>
          </a:bodyPr>
          <a:lstStyle/>
          <a:p>
            <a:pPr marL="0" lvl="0" indent="0">
              <a:spcBef>
                <a:spcPts val="0"/>
              </a:spcBef>
              <a:buNone/>
            </a:pPr>
            <a:r>
              <a:rPr lang="en-US" sz="2600" dirty="0"/>
              <a:t>Use of manuals, guidelines or other established procedures containing or relating to highly technical, scientific, legal, financial or other similarly complex matters that can be understood or interpreted only by employees with advanced or specialized knowledge or skill </a:t>
            </a:r>
            <a:r>
              <a:rPr lang="en-US" sz="2600" i="1" dirty="0"/>
              <a:t>does</a:t>
            </a:r>
            <a:r>
              <a:rPr lang="en-US" sz="2600" dirty="0"/>
              <a:t> </a:t>
            </a:r>
            <a:r>
              <a:rPr lang="en-US" sz="2600" i="1" dirty="0"/>
              <a:t>not</a:t>
            </a:r>
            <a:r>
              <a:rPr lang="en-US" sz="2600" dirty="0"/>
              <a:t> preclude exemption</a:t>
            </a:r>
          </a:p>
          <a:p>
            <a:pPr lvl="1">
              <a:spcBef>
                <a:spcPts val="0"/>
              </a:spcBef>
            </a:pPr>
            <a:r>
              <a:rPr lang="en-US" sz="2600" dirty="0"/>
              <a:t>Manuals can provide guidance in addressing difficult or novel circumstances</a:t>
            </a:r>
          </a:p>
          <a:p>
            <a:pPr lvl="1">
              <a:spcBef>
                <a:spcPts val="0"/>
              </a:spcBef>
            </a:pPr>
            <a:r>
              <a:rPr lang="en-US" sz="2600" dirty="0"/>
              <a:t>Employees who apply well-established techniques or procedures described in manuals within closely prescribed limits to determine correct response to an inquiry or set of circumstances are likely </a:t>
            </a:r>
            <a:r>
              <a:rPr lang="en-US" sz="2600" i="1" dirty="0"/>
              <a:t>not</a:t>
            </a:r>
            <a:r>
              <a:rPr lang="en-US" sz="2600" dirty="0"/>
              <a:t> exempt.</a:t>
            </a:r>
          </a:p>
          <a:p>
            <a:pPr>
              <a:spcBef>
                <a:spcPts val="0"/>
              </a:spcBef>
            </a:pPr>
            <a:endParaRPr lang="en-US" sz="2400" dirty="0"/>
          </a:p>
        </p:txBody>
      </p:sp>
    </p:spTree>
    <p:extLst>
      <p:ext uri="{BB962C8B-B14F-4D97-AF65-F5344CB8AC3E}">
        <p14:creationId xmlns:p14="http://schemas.microsoft.com/office/powerpoint/2010/main" val="140573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p:cNvSpPr>
            <a:spLocks noGrp="1"/>
          </p:cNvSpPr>
          <p:nvPr>
            <p:ph type="title"/>
          </p:nvPr>
        </p:nvSpPr>
        <p:spPr>
          <a:xfrm>
            <a:off x="1198181" y="1752600"/>
            <a:ext cx="9988166" cy="1752600"/>
          </a:xfrm>
        </p:spPr>
        <p:txBody>
          <a:bodyPr anchor="b">
            <a:normAutofit/>
          </a:bodyPr>
          <a:lstStyle/>
          <a:p>
            <a:pPr algn="ctr"/>
            <a:r>
              <a:rPr lang="en-US" i="1" dirty="0"/>
              <a:t>How Many Factors?</a:t>
            </a:r>
            <a:br>
              <a:rPr lang="en-US" dirty="0">
                <a:solidFill>
                  <a:schemeClr val="tx2"/>
                </a:solidFill>
              </a:rPr>
            </a:br>
            <a:endParaRPr lang="en-US" dirty="0">
              <a:solidFill>
                <a:schemeClr val="tx2"/>
              </a:solidFill>
            </a:endParaRPr>
          </a:p>
        </p:txBody>
      </p:sp>
      <p:sp>
        <p:nvSpPr>
          <p:cNvPr id="13" name="Rectangle 12">
            <a:extLst>
              <a:ext uri="{FF2B5EF4-FFF2-40B4-BE49-F238E27FC236}">
                <a16:creationId xmlns:a16="http://schemas.microsoft.com/office/drawing/2014/main" id="{BF49D5AE-15AF-4BC1-8AC5-F5FA95199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5048" cy="12954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608A5E7-BD2D-419A-8079-3103083AB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1295400"/>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2005091" y="3733800"/>
            <a:ext cx="8188033" cy="2379287"/>
          </a:xfrm>
        </p:spPr>
        <p:txBody>
          <a:bodyPr>
            <a:normAutofit/>
          </a:bodyPr>
          <a:lstStyle/>
          <a:p>
            <a:pPr marL="0" lvl="0" indent="0" algn="ctr">
              <a:buNone/>
            </a:pPr>
            <a:r>
              <a:rPr lang="en-US" dirty="0"/>
              <a:t>Employees who meet at least two or three of these factors are generally exercising discretion and independent judgment, although case-by-case analysis is required</a:t>
            </a:r>
          </a:p>
          <a:p>
            <a:pPr algn="ctr"/>
            <a:endParaRPr lang="en-US" dirty="0"/>
          </a:p>
        </p:txBody>
      </p:sp>
      <p:sp>
        <p:nvSpPr>
          <p:cNvPr id="3" name="Slide Number Placeholder 2"/>
          <p:cNvSpPr>
            <a:spLocks noGrp="1"/>
          </p:cNvSpPr>
          <p:nvPr>
            <p:ph type="sldNum" sz="quarter" idx="12"/>
          </p:nvPr>
        </p:nvSpPr>
        <p:spPr>
          <a:xfrm>
            <a:off x="8610600" y="6324600"/>
            <a:ext cx="2743200" cy="365125"/>
          </a:xfrm>
        </p:spPr>
        <p:txBody>
          <a:bodyPr>
            <a:normAutofit/>
          </a:bodyPr>
          <a:lstStyle/>
          <a:p>
            <a:pPr>
              <a:spcAft>
                <a:spcPts val="600"/>
              </a:spcAft>
            </a:pPr>
            <a:fld id="{9C75EAEB-2820-446D-B410-8C03243F26C8}" type="slidenum">
              <a:rPr lang="en-US">
                <a:solidFill>
                  <a:schemeClr val="tx1">
                    <a:alpha val="60000"/>
                  </a:schemeClr>
                </a:solidFill>
              </a:rPr>
              <a:pPr>
                <a:spcAft>
                  <a:spcPts val="600"/>
                </a:spcAft>
              </a:pPr>
              <a:t>63</a:t>
            </a:fld>
            <a:endParaRPr lang="en-US" dirty="0">
              <a:solidFill>
                <a:schemeClr val="tx1">
                  <a:alpha val="60000"/>
                </a:schemeClr>
              </a:solidFill>
            </a:endParaRPr>
          </a:p>
        </p:txBody>
      </p:sp>
    </p:spTree>
    <p:extLst>
      <p:ext uri="{BB962C8B-B14F-4D97-AF65-F5344CB8AC3E}">
        <p14:creationId xmlns:p14="http://schemas.microsoft.com/office/powerpoint/2010/main" val="10890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lstStyle/>
          <a:p>
            <a:pPr algn="ctr"/>
            <a:r>
              <a:rPr lang="en-US" dirty="0"/>
              <a:t>Other Factors Found Relevant</a:t>
            </a:r>
          </a:p>
        </p:txBody>
      </p:sp>
      <p:sp>
        <p:nvSpPr>
          <p:cNvPr id="3" name="Slide Number Placeholder 2"/>
          <p:cNvSpPr>
            <a:spLocks noGrp="1"/>
          </p:cNvSpPr>
          <p:nvPr>
            <p:ph type="sldNum" sz="quarter" idx="12"/>
          </p:nvPr>
        </p:nvSpPr>
        <p:spPr/>
        <p:txBody>
          <a:bodyPr/>
          <a:lstStyle/>
          <a:p>
            <a:fld id="{9C75EAEB-2820-446D-B410-8C03243F26C8}" type="slidenum">
              <a:rPr lang="en-US" smtClean="0"/>
              <a:t>64</a:t>
            </a:fld>
            <a:endParaRPr lang="en-US" dirty="0"/>
          </a:p>
        </p:txBody>
      </p:sp>
      <p:sp>
        <p:nvSpPr>
          <p:cNvPr id="4" name="Content Placeholder 3"/>
          <p:cNvSpPr>
            <a:spLocks noGrp="1"/>
          </p:cNvSpPr>
          <p:nvPr>
            <p:ph idx="1"/>
          </p:nvPr>
        </p:nvSpPr>
        <p:spPr>
          <a:xfrm>
            <a:off x="304800" y="1664676"/>
            <a:ext cx="11248450" cy="4842485"/>
          </a:xfrm>
        </p:spPr>
        <p:txBody>
          <a:bodyPr>
            <a:normAutofit fontScale="77500" lnSpcReduction="20000"/>
          </a:bodyPr>
          <a:lstStyle/>
          <a:p>
            <a:pPr lvl="0"/>
            <a:r>
              <a:rPr lang="en-US" dirty="0"/>
              <a:t>Freedom from direct supervision</a:t>
            </a:r>
          </a:p>
          <a:p>
            <a:pPr lvl="0"/>
            <a:r>
              <a:rPr lang="en-US" dirty="0"/>
              <a:t>Personnel responsibilities</a:t>
            </a:r>
          </a:p>
          <a:p>
            <a:pPr lvl="0"/>
            <a:r>
              <a:rPr lang="en-US" dirty="0"/>
              <a:t>Troubleshooting or problem-solving activities on behalf of management</a:t>
            </a:r>
          </a:p>
          <a:p>
            <a:pPr lvl="0"/>
            <a:r>
              <a:rPr lang="en-US" dirty="0"/>
              <a:t>Use of personalized communication techniques</a:t>
            </a:r>
          </a:p>
          <a:p>
            <a:pPr lvl="0"/>
            <a:r>
              <a:rPr lang="en-US" dirty="0"/>
              <a:t>Authority to handle atypical or unusual situations</a:t>
            </a:r>
          </a:p>
          <a:p>
            <a:pPr lvl="0"/>
            <a:r>
              <a:rPr lang="en-US" dirty="0"/>
              <a:t>Authority to set budgets responsibility for assessing customer needs</a:t>
            </a:r>
          </a:p>
          <a:p>
            <a:pPr lvl="0"/>
            <a:r>
              <a:rPr lang="en-US" dirty="0"/>
              <a:t>Primary contact to public or customers on behalf of the employer</a:t>
            </a:r>
          </a:p>
          <a:p>
            <a:pPr lvl="0"/>
            <a:r>
              <a:rPr lang="en-US" dirty="0"/>
              <a:t>Advertising or promotion work</a:t>
            </a:r>
          </a:p>
          <a:p>
            <a:pPr lvl="0"/>
            <a:r>
              <a:rPr lang="en-US" dirty="0"/>
              <a:t>Coordination of departments</a:t>
            </a:r>
          </a:p>
          <a:p>
            <a:pPr lvl="0"/>
            <a:r>
              <a:rPr lang="en-US" dirty="0"/>
              <a:t>Requirements or other activities for or on behalf of employer or employer’s clients or customers</a:t>
            </a:r>
          </a:p>
          <a:p>
            <a:endParaRPr lang="en-US" dirty="0"/>
          </a:p>
        </p:txBody>
      </p:sp>
    </p:spTree>
    <p:extLst>
      <p:ext uri="{BB962C8B-B14F-4D97-AF65-F5344CB8AC3E}">
        <p14:creationId xmlns:p14="http://schemas.microsoft.com/office/powerpoint/2010/main" val="1773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49" y="168275"/>
            <a:ext cx="10914500" cy="1143000"/>
          </a:xfrm>
        </p:spPr>
        <p:txBody>
          <a:bodyPr>
            <a:noAutofit/>
          </a:bodyPr>
          <a:lstStyle/>
          <a:p>
            <a:pPr algn="ctr"/>
            <a:r>
              <a:rPr lang="en-US" sz="4000" dirty="0"/>
              <a:t>Examples of Generally Exempt Positions</a:t>
            </a:r>
          </a:p>
        </p:txBody>
      </p:sp>
      <p:sp>
        <p:nvSpPr>
          <p:cNvPr id="3" name="Slide Number Placeholder 2"/>
          <p:cNvSpPr>
            <a:spLocks noGrp="1"/>
          </p:cNvSpPr>
          <p:nvPr>
            <p:ph type="sldNum" sz="quarter" idx="12"/>
          </p:nvPr>
        </p:nvSpPr>
        <p:spPr/>
        <p:txBody>
          <a:bodyPr/>
          <a:lstStyle/>
          <a:p>
            <a:fld id="{9C75EAEB-2820-446D-B410-8C03243F26C8}" type="slidenum">
              <a:rPr lang="en-US" smtClean="0"/>
              <a:t>65</a:t>
            </a:fld>
            <a:endParaRPr lang="en-US" dirty="0"/>
          </a:p>
        </p:txBody>
      </p:sp>
      <p:sp>
        <p:nvSpPr>
          <p:cNvPr id="4" name="Content Placeholder 3"/>
          <p:cNvSpPr>
            <a:spLocks noGrp="1"/>
          </p:cNvSpPr>
          <p:nvPr>
            <p:ph idx="1"/>
          </p:nvPr>
        </p:nvSpPr>
        <p:spPr>
          <a:xfrm>
            <a:off x="1601370" y="2061730"/>
            <a:ext cx="8989259" cy="4525963"/>
          </a:xfrm>
        </p:spPr>
        <p:txBody>
          <a:bodyPr/>
          <a:lstStyle/>
          <a:p>
            <a:pPr lvl="0"/>
            <a:r>
              <a:rPr lang="en-US" dirty="0"/>
              <a:t>Insurance claims adjusters</a:t>
            </a:r>
          </a:p>
          <a:p>
            <a:pPr lvl="0"/>
            <a:r>
              <a:rPr lang="en-US" dirty="0"/>
              <a:t>Risk managers</a:t>
            </a:r>
          </a:p>
          <a:p>
            <a:pPr lvl="0"/>
            <a:r>
              <a:rPr lang="en-US" dirty="0"/>
              <a:t>Marketing representatives</a:t>
            </a:r>
          </a:p>
          <a:p>
            <a:pPr lvl="0"/>
            <a:r>
              <a:rPr lang="en-US" dirty="0"/>
              <a:t>Team Leaders</a:t>
            </a:r>
          </a:p>
          <a:p>
            <a:pPr lvl="1"/>
            <a:r>
              <a:rPr lang="en-US" sz="2800" dirty="0"/>
              <a:t>Team of other employees assigned to complete major projects</a:t>
            </a:r>
          </a:p>
          <a:p>
            <a:endParaRPr lang="en-US" dirty="0"/>
          </a:p>
        </p:txBody>
      </p:sp>
    </p:spTree>
    <p:extLst>
      <p:ext uri="{BB962C8B-B14F-4D97-AF65-F5344CB8AC3E}">
        <p14:creationId xmlns:p14="http://schemas.microsoft.com/office/powerpoint/2010/main" val="99514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4" name="Rectangle 1434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4346" name="Picture 1434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348" name="Rectangle 1434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50" name="Rectangle 1434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52" name="Rectangle 1435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4" name="Rectangle 1435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4">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p:cNvSpPr>
            <a:spLocks noGrp="1"/>
          </p:cNvSpPr>
          <p:nvPr>
            <p:ph type="title"/>
          </p:nvPr>
        </p:nvSpPr>
        <p:spPr>
          <a:xfrm>
            <a:off x="1198182" y="381000"/>
            <a:ext cx="10003218" cy="1600124"/>
          </a:xfrm>
        </p:spPr>
        <p:txBody>
          <a:bodyPr vert="horz" lIns="91440" tIns="45720" rIns="91440" bIns="45720" rtlCol="0" anchor="ctr">
            <a:normAutofit/>
          </a:bodyPr>
          <a:lstStyle/>
          <a:p>
            <a:pPr algn="ctr"/>
            <a:r>
              <a:rPr lang="en-US" dirty="0"/>
              <a:t>Administrative Exemption</a:t>
            </a:r>
            <a:br>
              <a:rPr lang="en-US" dirty="0"/>
            </a:br>
            <a:r>
              <a:rPr lang="en-US" dirty="0"/>
              <a:t>Purchasing Agent-FLSA2008-1</a:t>
            </a:r>
          </a:p>
        </p:txBody>
      </p:sp>
      <p:sp>
        <p:nvSpPr>
          <p:cNvPr id="14339" name="Content Placeholder 2"/>
          <p:cNvSpPr>
            <a:spLocks noGrp="1"/>
          </p:cNvSpPr>
          <p:nvPr>
            <p:ph idx="4294967295"/>
          </p:nvPr>
        </p:nvSpPr>
        <p:spPr>
          <a:xfrm>
            <a:off x="375138" y="2362123"/>
            <a:ext cx="11465170" cy="4114877"/>
          </a:xfrm>
        </p:spPr>
        <p:txBody>
          <a:bodyPr vert="horz" lIns="91440" tIns="45720" rIns="91440" bIns="45720" rtlCol="0" anchor="ctr">
            <a:normAutofit/>
          </a:bodyPr>
          <a:lstStyle/>
          <a:p>
            <a:pPr marL="0" indent="0">
              <a:buNone/>
            </a:pPr>
            <a:r>
              <a:rPr lang="en-US" sz="2400" b="1" dirty="0">
                <a:solidFill>
                  <a:schemeClr val="tx1">
                    <a:alpha val="80000"/>
                  </a:schemeClr>
                </a:solidFill>
              </a:rPr>
              <a:t>Main job duties include: ensuring that materials, equipment, and supplies are timely ordered and delivered so the manufacturing process functions smoothly; negotiating prices with vendors; placing orders, maintaining records and handling returned goods; and setting delivery times to maintain appropriate inventory level. Additionally, PAs play a primary role in vendor selection, researching vendors, requesting quotes, negotiating with potential vendors, and making a recommendation for vendor selection to the manager. PAs are authorized to make purchases up to $25,000 without managerial review or authorization. 99% of purchasing orders are below $25,000.</a:t>
            </a:r>
          </a:p>
          <a:p>
            <a:endParaRPr lang="en-US" sz="1800" b="1" dirty="0">
              <a:solidFill>
                <a:schemeClr val="tx1">
                  <a:alpha val="80000"/>
                </a:schemeClr>
              </a:solidFill>
            </a:endParaRPr>
          </a:p>
        </p:txBody>
      </p:sp>
      <p:sp>
        <p:nvSpPr>
          <p:cNvPr id="5" name="Slide Number Placeholder 2"/>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9C75EAEB-2820-446D-B410-8C03243F26C8}" type="slidenum">
              <a:rPr lang="en-US">
                <a:solidFill>
                  <a:schemeClr val="tx1">
                    <a:alpha val="60000"/>
                  </a:schemeClr>
                </a:solidFill>
              </a:rPr>
              <a:pPr>
                <a:spcAft>
                  <a:spcPts val="600"/>
                </a:spcAft>
              </a:pPr>
              <a:t>66</a:t>
            </a:fld>
            <a:endParaRPr lang="en-US" dirty="0">
              <a:solidFill>
                <a:schemeClr val="tx1">
                  <a:alpha val="60000"/>
                </a:schemeClr>
              </a:solidFill>
            </a:endParaRPr>
          </a:p>
        </p:txBody>
      </p:sp>
    </p:spTree>
    <p:extLst>
      <p:ext uri="{BB962C8B-B14F-4D97-AF65-F5344CB8AC3E}">
        <p14:creationId xmlns:p14="http://schemas.microsoft.com/office/powerpoint/2010/main" val="305236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60" name="Rectangle 10035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0362" name="Picture 10036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00364" name="Rectangle 100363">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0366" name="Rectangle 100365">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0368" name="Rectangle 100367">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70" name="Rectangle 100369">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4">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54" name="Rectangle 2"/>
          <p:cNvSpPr>
            <a:spLocks noGrp="1" noChangeArrowheads="1"/>
          </p:cNvSpPr>
          <p:nvPr>
            <p:ph type="title"/>
          </p:nvPr>
        </p:nvSpPr>
        <p:spPr>
          <a:xfrm>
            <a:off x="1198182" y="381000"/>
            <a:ext cx="10003218" cy="1600124"/>
          </a:xfrm>
        </p:spPr>
        <p:txBody>
          <a:bodyPr vert="horz" lIns="91440" tIns="45720" rIns="91440" bIns="45720" rtlCol="0" anchor="ctr">
            <a:normAutofit/>
          </a:bodyPr>
          <a:lstStyle/>
          <a:p>
            <a:pPr algn="ctr"/>
            <a:r>
              <a:rPr lang="en-US" dirty="0"/>
              <a:t>Administrative Exemption</a:t>
            </a:r>
            <a:br>
              <a:rPr lang="en-US" dirty="0"/>
            </a:br>
            <a:r>
              <a:rPr lang="en-US" dirty="0"/>
              <a:t>Purchasing Agent-FLSA2008-1</a:t>
            </a:r>
          </a:p>
        </p:txBody>
      </p:sp>
      <p:sp>
        <p:nvSpPr>
          <p:cNvPr id="100355" name="Rectangle 3"/>
          <p:cNvSpPr>
            <a:spLocks noGrp="1" noChangeArrowheads="1"/>
          </p:cNvSpPr>
          <p:nvPr>
            <p:ph type="body" idx="4294967295"/>
          </p:nvPr>
        </p:nvSpPr>
        <p:spPr>
          <a:xfrm>
            <a:off x="515815" y="2606673"/>
            <a:ext cx="11301047" cy="3935986"/>
          </a:xfrm>
        </p:spPr>
        <p:txBody>
          <a:bodyPr vert="horz" lIns="91440" tIns="45720" rIns="91440" bIns="45720" rtlCol="0" anchor="ctr">
            <a:normAutofit/>
          </a:bodyPr>
          <a:lstStyle/>
          <a:p>
            <a:r>
              <a:rPr lang="en-US" sz="2400" b="1" dirty="0">
                <a:solidFill>
                  <a:schemeClr val="tx1">
                    <a:alpha val="80000"/>
                  </a:schemeClr>
                </a:solidFill>
              </a:rPr>
              <a:t>The DOL found that the PAs perform office/non-manual work and that their duties, ensuring that materials, equipment, and supplies are ordered and delivered and participating in the vendor selection process –</a:t>
            </a:r>
            <a:r>
              <a:rPr lang="en-US" sz="2400" b="1" i="1" dirty="0">
                <a:solidFill>
                  <a:schemeClr val="tx1">
                    <a:alpha val="80000"/>
                  </a:schemeClr>
                </a:solidFill>
              </a:rPr>
              <a:t>directly relate</a:t>
            </a:r>
            <a:r>
              <a:rPr lang="en-US" sz="2400" b="1" dirty="0">
                <a:solidFill>
                  <a:schemeClr val="tx1">
                    <a:alpha val="80000"/>
                  </a:schemeClr>
                </a:solidFill>
              </a:rPr>
              <a:t> to the functional areas of purchasing and procurement. Therefore the “primary duty” involves the “performance of office or non-manual work directly related to the management or general business operations of the employer.”  29 CFR §541.200(a)(2).</a:t>
            </a:r>
          </a:p>
          <a:p>
            <a:endParaRPr lang="en-US" sz="1800" b="1" dirty="0">
              <a:solidFill>
                <a:schemeClr val="tx1">
                  <a:alpha val="80000"/>
                </a:schemeClr>
              </a:solidFill>
            </a:endParaRPr>
          </a:p>
        </p:txBody>
      </p:sp>
      <p:sp>
        <p:nvSpPr>
          <p:cNvPr id="6" name="Slide Number Placeholder 2"/>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9C75EAEB-2820-446D-B410-8C03243F26C8}" type="slidenum">
              <a:rPr lang="en-US">
                <a:solidFill>
                  <a:schemeClr val="tx1">
                    <a:alpha val="60000"/>
                  </a:schemeClr>
                </a:solidFill>
              </a:rPr>
              <a:pPr>
                <a:spcAft>
                  <a:spcPts val="600"/>
                </a:spcAft>
              </a:pPr>
              <a:t>67</a:t>
            </a:fld>
            <a:endParaRPr lang="en-US" dirty="0">
              <a:solidFill>
                <a:schemeClr val="tx1">
                  <a:alpha val="60000"/>
                </a:schemeClr>
              </a:solidFill>
            </a:endParaRPr>
          </a:p>
        </p:txBody>
      </p:sp>
    </p:spTree>
    <p:extLst>
      <p:ext uri="{BB962C8B-B14F-4D97-AF65-F5344CB8AC3E}">
        <p14:creationId xmlns:p14="http://schemas.microsoft.com/office/powerpoint/2010/main" val="323436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Rectangle 2">
            <a:extLst>
              <a:ext uri="{FF2B5EF4-FFF2-40B4-BE49-F238E27FC236}">
                <a16:creationId xmlns:a16="http://schemas.microsoft.com/office/drawing/2014/main" id="{85DCC47D-7BD1-AC77-3663-5D045A13F33D}"/>
              </a:ext>
            </a:extLst>
          </p:cNvPr>
          <p:cNvGraphicFramePr>
            <a:graphicFrameLocks noGrp="1"/>
          </p:cNvGraphicFramePr>
          <p:nvPr>
            <p:ph idx="1"/>
            <p:extLst>
              <p:ext uri="{D42A27DB-BD31-4B8C-83A1-F6EECF244321}">
                <p14:modId xmlns:p14="http://schemas.microsoft.com/office/powerpoint/2010/main" val="530097769"/>
              </p:ext>
            </p:extLst>
          </p:nvPr>
        </p:nvGraphicFramePr>
        <p:xfrm>
          <a:off x="1367659" y="236537"/>
          <a:ext cx="9456681" cy="638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764DB9F-9FE8-4DF4-BF39-EA89314BC0C4}" type="slidenum">
              <a:rPr lang="en-US" smtClean="0">
                <a:solidFill>
                  <a:schemeClr val="tx1"/>
                </a:solidFill>
              </a:rPr>
              <a:pPr/>
              <a:t>68</a:t>
            </a:fld>
            <a:endParaRPr lang="en-US" dirty="0">
              <a:solidFill>
                <a:schemeClr val="tx1"/>
              </a:solidFill>
            </a:endParaRPr>
          </a:p>
        </p:txBody>
      </p:sp>
    </p:spTree>
    <p:extLst>
      <p:ext uri="{BB962C8B-B14F-4D97-AF65-F5344CB8AC3E}">
        <p14:creationId xmlns:p14="http://schemas.microsoft.com/office/powerpoint/2010/main" val="172380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432160" y="95250"/>
            <a:ext cx="9327680" cy="1143000"/>
          </a:xfrm>
        </p:spPr>
        <p:txBody>
          <a:bodyPr>
            <a:normAutofit fontScale="90000"/>
          </a:bodyPr>
          <a:lstStyle/>
          <a:p>
            <a:pPr algn="ctr"/>
            <a:r>
              <a:rPr lang="en-US" dirty="0"/>
              <a:t>Examples Of Generally </a:t>
            </a:r>
            <a:br>
              <a:rPr lang="en-US" dirty="0"/>
            </a:br>
            <a:r>
              <a:rPr lang="en-US" dirty="0"/>
              <a:t>Non-Exempt Positions</a:t>
            </a:r>
          </a:p>
        </p:txBody>
      </p:sp>
      <p:sp>
        <p:nvSpPr>
          <p:cNvPr id="202755" name="Rectangle 3"/>
          <p:cNvSpPr>
            <a:spLocks noGrp="1" noChangeArrowheads="1"/>
          </p:cNvSpPr>
          <p:nvPr>
            <p:ph idx="1"/>
          </p:nvPr>
        </p:nvSpPr>
        <p:spPr>
          <a:xfrm>
            <a:off x="1418365" y="1589314"/>
            <a:ext cx="9355270" cy="5020660"/>
          </a:xfrm>
        </p:spPr>
        <p:txBody>
          <a:bodyPr>
            <a:normAutofit lnSpcReduction="10000"/>
          </a:bodyPr>
          <a:lstStyle/>
          <a:p>
            <a:pPr>
              <a:spcBef>
                <a:spcPts val="0"/>
              </a:spcBef>
              <a:buClrTx/>
              <a:buFont typeface="Wingdings" panose="05000000000000000000" pitchFamily="2" charset="2"/>
              <a:buChar char="§"/>
            </a:pPr>
            <a:r>
              <a:rPr lang="en-US" dirty="0"/>
              <a:t>Inspectors who rely on standard techniques and procedures, either catalogued in manuals or acquired by special training or experience, who have little discretion</a:t>
            </a:r>
          </a:p>
          <a:p>
            <a:pPr>
              <a:spcBef>
                <a:spcPts val="0"/>
              </a:spcBef>
              <a:buClrTx/>
              <a:buFont typeface="Wingdings" panose="05000000000000000000" pitchFamily="2" charset="2"/>
              <a:buChar char="§"/>
            </a:pPr>
            <a:r>
              <a:rPr lang="en-US" b="1" dirty="0"/>
              <a:t>Public sector inspectors or investigators who apply prescribed procedures and whose work does not directly relate to management or general business operations</a:t>
            </a:r>
          </a:p>
          <a:p>
            <a:pPr>
              <a:spcBef>
                <a:spcPts val="0"/>
              </a:spcBef>
              <a:buClrTx/>
              <a:buFont typeface="Wingdings" panose="05000000000000000000" pitchFamily="2" charset="2"/>
              <a:buChar char="§"/>
            </a:pPr>
            <a:r>
              <a:rPr lang="en-US" dirty="0"/>
              <a:t>Personnel clerks who screen applicants for minimum qualifications, but do not set minimum standards or interview</a:t>
            </a:r>
          </a:p>
        </p:txBody>
      </p:sp>
      <p:sp>
        <p:nvSpPr>
          <p:cNvPr id="2" name="Slide Number Placeholder 1"/>
          <p:cNvSpPr>
            <a:spLocks noGrp="1"/>
          </p:cNvSpPr>
          <p:nvPr>
            <p:ph type="sldNum" sz="quarter" idx="12"/>
          </p:nvPr>
        </p:nvSpPr>
        <p:spPr/>
        <p:txBody>
          <a:bodyPr/>
          <a:lstStyle/>
          <a:p>
            <a:fld id="{7764DB9F-9FE8-4DF4-BF39-EA89314BC0C4}" type="slidenum">
              <a:rPr lang="en-US" smtClean="0">
                <a:solidFill>
                  <a:schemeClr val="tx1"/>
                </a:solidFill>
              </a:rPr>
              <a:pPr/>
              <a:t>69</a:t>
            </a:fld>
            <a:endParaRPr lang="en-US" sz="1800" dirty="0">
              <a:solidFill>
                <a:schemeClr val="tx1"/>
              </a:solidFill>
            </a:endParaRPr>
          </a:p>
        </p:txBody>
      </p:sp>
    </p:spTree>
    <p:extLst>
      <p:ext uri="{BB962C8B-B14F-4D97-AF65-F5344CB8AC3E}">
        <p14:creationId xmlns:p14="http://schemas.microsoft.com/office/powerpoint/2010/main" val="42060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B90B-F3B8-4C28-89CA-1F14CE1FE06D}"/>
              </a:ext>
            </a:extLst>
          </p:cNvPr>
          <p:cNvSpPr>
            <a:spLocks noGrp="1"/>
          </p:cNvSpPr>
          <p:nvPr>
            <p:ph type="title"/>
          </p:nvPr>
        </p:nvSpPr>
        <p:spPr/>
        <p:txBody>
          <a:bodyPr/>
          <a:lstStyle/>
          <a:p>
            <a:pPr marR="0" rtl="0"/>
            <a:r>
              <a:rPr lang="en-US" i="0" u="none" strike="noStrike" baseline="0" dirty="0">
                <a:solidFill>
                  <a:prstClr val="black"/>
                </a:solidFill>
              </a:rPr>
              <a:t>Issues Relating to Misclassification</a:t>
            </a:r>
          </a:p>
        </p:txBody>
      </p:sp>
      <p:sp>
        <p:nvSpPr>
          <p:cNvPr id="3" name="Text Placeholder 2">
            <a:extLst>
              <a:ext uri="{FF2B5EF4-FFF2-40B4-BE49-F238E27FC236}">
                <a16:creationId xmlns:a16="http://schemas.microsoft.com/office/drawing/2014/main" id="{5DD8F5EE-49FE-48EB-AE46-EA84AC5472FA}"/>
              </a:ext>
            </a:extLst>
          </p:cNvPr>
          <p:cNvSpPr>
            <a:spLocks noGrp="1"/>
          </p:cNvSpPr>
          <p:nvPr>
            <p:ph idx="1"/>
          </p:nvPr>
        </p:nvSpPr>
        <p:spPr>
          <a:xfrm>
            <a:off x="838200" y="1691323"/>
            <a:ext cx="7366233" cy="4485639"/>
          </a:xfrm>
        </p:spPr>
        <p:txBody>
          <a:bodyPr>
            <a:normAutofit/>
          </a:bodyPr>
          <a:lstStyle/>
          <a:p>
            <a:pPr marR="0" lvl="0" algn="just" rtl="0"/>
            <a:r>
              <a:rPr lang="en-US" sz="2400" b="0" i="0" u="none" strike="noStrike" baseline="0" dirty="0">
                <a:solidFill>
                  <a:prstClr val="black"/>
                </a:solidFill>
                <a:latin typeface="+mj-lt"/>
              </a:rPr>
              <a:t>Unpaid wages and overtime and corresponding taxes not withheld or paid, and related penalties</a:t>
            </a:r>
          </a:p>
          <a:p>
            <a:pPr marR="0" lvl="0" algn="just" rtl="0"/>
            <a:r>
              <a:rPr lang="en-US" sz="2400" b="0" i="0" u="none" strike="noStrike" baseline="0" dirty="0">
                <a:solidFill>
                  <a:prstClr val="black"/>
                </a:solidFill>
                <a:latin typeface="+mj-lt"/>
              </a:rPr>
              <a:t>Unpaid unemployment insurance and workers’ compensation premiums</a:t>
            </a:r>
          </a:p>
          <a:p>
            <a:pPr marR="0" lvl="0" algn="just" rtl="0"/>
            <a:r>
              <a:rPr lang="en-US" sz="2400" b="0" i="0" u="none" strike="noStrike" baseline="0" dirty="0">
                <a:solidFill>
                  <a:prstClr val="black"/>
                </a:solidFill>
                <a:latin typeface="+mj-lt"/>
              </a:rPr>
              <a:t>Unfunded benefits, including retirement plans, stock options, etc.</a:t>
            </a:r>
          </a:p>
          <a:p>
            <a:pPr marR="0" lvl="0" algn="just" rtl="0"/>
            <a:r>
              <a:rPr lang="en-US" sz="2400" b="0" i="0" u="none" strike="noStrike" baseline="0" dirty="0">
                <a:solidFill>
                  <a:prstClr val="black"/>
                </a:solidFill>
                <a:latin typeface="+mj-lt"/>
              </a:rPr>
              <a:t>Creates costly risks of litigation and liability</a:t>
            </a:r>
          </a:p>
          <a:p>
            <a:pPr marR="0" lvl="0" algn="just" rtl="0"/>
            <a:r>
              <a:rPr lang="en-US" sz="2400" b="0" i="0" u="none" strike="noStrike" baseline="0" dirty="0">
                <a:solidFill>
                  <a:prstClr val="black"/>
                </a:solidFill>
                <a:latin typeface="+mj-lt"/>
              </a:rPr>
              <a:t>Criminal prosecutions, civil penalties, attorney’s fees</a:t>
            </a:r>
          </a:p>
        </p:txBody>
      </p:sp>
      <p:sp>
        <p:nvSpPr>
          <p:cNvPr id="5" name="Slide Number Placeholder 4">
            <a:extLst>
              <a:ext uri="{FF2B5EF4-FFF2-40B4-BE49-F238E27FC236}">
                <a16:creationId xmlns:a16="http://schemas.microsoft.com/office/drawing/2014/main" id="{F29D61EF-3650-449F-96F9-FC891FE11A82}"/>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a:extLst>
              <a:ext uri="{FF2B5EF4-FFF2-40B4-BE49-F238E27FC236}">
                <a16:creationId xmlns:a16="http://schemas.microsoft.com/office/drawing/2014/main" id="{8776B041-DD40-46A4-BF6D-3B723A6C22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0600" y="2622259"/>
            <a:ext cx="3006506" cy="22548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603487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769A-8678-E5E1-4CE0-30D8862FEF84}"/>
              </a:ext>
            </a:extLst>
          </p:cNvPr>
          <p:cNvSpPr>
            <a:spLocks noGrp="1"/>
          </p:cNvSpPr>
          <p:nvPr>
            <p:ph type="title"/>
          </p:nvPr>
        </p:nvSpPr>
        <p:spPr/>
        <p:txBody>
          <a:bodyPr/>
          <a:lstStyle/>
          <a:p>
            <a:r>
              <a:rPr lang="en-US" sz="4400" b="1" dirty="0"/>
              <a:t>PROFESSIONAL</a:t>
            </a:r>
            <a:br>
              <a:rPr lang="en-US" sz="4400" b="1" dirty="0"/>
            </a:br>
            <a:r>
              <a:rPr lang="en-US" sz="4400" b="1" dirty="0"/>
              <a:t>EXEMPTION</a:t>
            </a:r>
            <a:br>
              <a:rPr lang="en-US" sz="4400" b="1" dirty="0"/>
            </a:br>
            <a:endParaRPr lang="en-US" dirty="0"/>
          </a:p>
        </p:txBody>
      </p:sp>
      <p:sp>
        <p:nvSpPr>
          <p:cNvPr id="3" name="Text Placeholder 2">
            <a:extLst>
              <a:ext uri="{FF2B5EF4-FFF2-40B4-BE49-F238E27FC236}">
                <a16:creationId xmlns:a16="http://schemas.microsoft.com/office/drawing/2014/main" id="{D186F877-DB13-866D-803E-D1D6A465B3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3BBE-3716-5782-7A96-25AFC4C001F2}"/>
              </a:ext>
            </a:extLst>
          </p:cNvPr>
          <p:cNvSpPr>
            <a:spLocks noGrp="1"/>
          </p:cNvSpPr>
          <p:nvPr>
            <p:ph type="sldNum" sz="quarter" idx="12"/>
          </p:nvPr>
        </p:nvSpPr>
        <p:spPr/>
        <p:txBody>
          <a:bodyPr/>
          <a:lstStyle/>
          <a:p>
            <a:fld id="{73B850FF-6169-4056-8077-06FFA93A5366}" type="slidenum">
              <a:rPr lang="en-US" smtClean="0"/>
              <a:t>70</a:t>
            </a:fld>
            <a:endParaRPr lang="en-US" dirty="0"/>
          </a:p>
        </p:txBody>
      </p:sp>
    </p:spTree>
    <p:extLst>
      <p:ext uri="{BB962C8B-B14F-4D97-AF65-F5344CB8AC3E}">
        <p14:creationId xmlns:p14="http://schemas.microsoft.com/office/powerpoint/2010/main" val="1898674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Professional Employees</a:t>
            </a:r>
          </a:p>
        </p:txBody>
      </p:sp>
      <p:sp>
        <p:nvSpPr>
          <p:cNvPr id="3" name="Slide Number Placeholder 2"/>
          <p:cNvSpPr>
            <a:spLocks noGrp="1"/>
          </p:cNvSpPr>
          <p:nvPr>
            <p:ph type="sldNum" sz="quarter" idx="12"/>
          </p:nvPr>
        </p:nvSpPr>
        <p:spPr/>
        <p:txBody>
          <a:bodyPr/>
          <a:lstStyle/>
          <a:p>
            <a:fld id="{9C75EAEB-2820-446D-B410-8C03243F26C8}" type="slidenum">
              <a:rPr lang="en-US" smtClean="0"/>
              <a:t>71</a:t>
            </a:fld>
            <a:endParaRPr lang="en-US" dirty="0"/>
          </a:p>
        </p:txBody>
      </p:sp>
      <p:sp>
        <p:nvSpPr>
          <p:cNvPr id="4" name="Content Placeholder 3"/>
          <p:cNvSpPr>
            <a:spLocks noGrp="1"/>
          </p:cNvSpPr>
          <p:nvPr>
            <p:ph idx="1"/>
          </p:nvPr>
        </p:nvSpPr>
        <p:spPr>
          <a:xfrm>
            <a:off x="1432160" y="1837340"/>
            <a:ext cx="9327680" cy="5020660"/>
          </a:xfrm>
        </p:spPr>
        <p:txBody>
          <a:bodyPr/>
          <a:lstStyle/>
          <a:p>
            <a:pPr lvl="0"/>
            <a:r>
              <a:rPr lang="en-US" dirty="0"/>
              <a:t>Compensated on a salary basis: 7/1/24: $844/week; 1/1/25: $1,128/week</a:t>
            </a:r>
          </a:p>
          <a:p>
            <a:pPr lvl="0"/>
            <a:r>
              <a:rPr lang="en-US" dirty="0"/>
              <a:t>Primary duty is performance of work</a:t>
            </a:r>
          </a:p>
          <a:p>
            <a:pPr lvl="1"/>
            <a:r>
              <a:rPr lang="en-US" sz="2800" dirty="0"/>
              <a:t>Requiring advanced knowledge in field of science or learning customarily acquired by prolonged course of specialized intellectual instruction</a:t>
            </a:r>
          </a:p>
          <a:p>
            <a:pPr lvl="1"/>
            <a:r>
              <a:rPr lang="en-US" sz="2800" dirty="0"/>
              <a:t>Requiring invention, imagination, originality or talent in “recognized field of artistic or creative endeavor”</a:t>
            </a:r>
          </a:p>
          <a:p>
            <a:endParaRPr lang="en-US" dirty="0"/>
          </a:p>
        </p:txBody>
      </p:sp>
    </p:spTree>
    <p:extLst>
      <p:ext uri="{BB962C8B-B14F-4D97-AF65-F5344CB8AC3E}">
        <p14:creationId xmlns:p14="http://schemas.microsoft.com/office/powerpoint/2010/main" val="1969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92075"/>
            <a:ext cx="10914500" cy="1143000"/>
          </a:xfrm>
        </p:spPr>
        <p:txBody>
          <a:bodyPr>
            <a:normAutofit/>
          </a:bodyPr>
          <a:lstStyle/>
          <a:p>
            <a:pPr algn="ctr"/>
            <a:r>
              <a:rPr lang="en-US" sz="4000" dirty="0"/>
              <a:t>Learned Professional</a:t>
            </a:r>
          </a:p>
        </p:txBody>
      </p:sp>
      <p:sp>
        <p:nvSpPr>
          <p:cNvPr id="3" name="Slide Number Placeholder 2"/>
          <p:cNvSpPr>
            <a:spLocks noGrp="1"/>
          </p:cNvSpPr>
          <p:nvPr>
            <p:ph type="sldNum" sz="quarter" idx="12"/>
          </p:nvPr>
        </p:nvSpPr>
        <p:spPr/>
        <p:txBody>
          <a:bodyPr/>
          <a:lstStyle/>
          <a:p>
            <a:fld id="{9C75EAEB-2820-446D-B410-8C03243F26C8}" type="slidenum">
              <a:rPr lang="en-US" smtClean="0"/>
              <a:t>72</a:t>
            </a:fld>
            <a:endParaRPr lang="en-US" dirty="0"/>
          </a:p>
        </p:txBody>
      </p:sp>
      <p:sp>
        <p:nvSpPr>
          <p:cNvPr id="4" name="Content Placeholder 3"/>
          <p:cNvSpPr>
            <a:spLocks noGrp="1"/>
          </p:cNvSpPr>
          <p:nvPr>
            <p:ph idx="1"/>
          </p:nvPr>
        </p:nvSpPr>
        <p:spPr>
          <a:xfrm>
            <a:off x="1432160" y="1745265"/>
            <a:ext cx="9327680" cy="5020660"/>
          </a:xfrm>
        </p:spPr>
        <p:txBody>
          <a:bodyPr/>
          <a:lstStyle/>
          <a:p>
            <a:pPr marL="0" lvl="0" indent="0">
              <a:buNone/>
            </a:pPr>
            <a:r>
              <a:rPr lang="en-US" dirty="0"/>
              <a:t>Primary Duty – work involving:</a:t>
            </a:r>
          </a:p>
          <a:p>
            <a:pPr marL="457200" lvl="1" indent="0">
              <a:buNone/>
            </a:pPr>
            <a:r>
              <a:rPr lang="en-US" sz="2800" dirty="0"/>
              <a:t>Knowledge of advanced type in field of science or learning customarily acquired by prolonged course of specialized study</a:t>
            </a:r>
          </a:p>
          <a:p>
            <a:endParaRPr lang="en-US" dirty="0"/>
          </a:p>
        </p:txBody>
      </p:sp>
    </p:spTree>
    <p:extLst>
      <p:ext uri="{BB962C8B-B14F-4D97-AF65-F5344CB8AC3E}">
        <p14:creationId xmlns:p14="http://schemas.microsoft.com/office/powerpoint/2010/main" val="3253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269202"/>
            <a:ext cx="10914500" cy="1143000"/>
          </a:xfrm>
        </p:spPr>
        <p:txBody>
          <a:bodyPr>
            <a:normAutofit/>
          </a:bodyPr>
          <a:lstStyle/>
          <a:p>
            <a:pPr algn="ctr"/>
            <a:r>
              <a:rPr lang="en-US" sz="4000" dirty="0"/>
              <a:t>Advanced Knowledge</a:t>
            </a:r>
          </a:p>
        </p:txBody>
      </p:sp>
      <p:sp>
        <p:nvSpPr>
          <p:cNvPr id="3" name="Slide Number Placeholder 2"/>
          <p:cNvSpPr>
            <a:spLocks noGrp="1"/>
          </p:cNvSpPr>
          <p:nvPr>
            <p:ph type="sldNum" sz="quarter" idx="12"/>
          </p:nvPr>
        </p:nvSpPr>
        <p:spPr/>
        <p:txBody>
          <a:bodyPr/>
          <a:lstStyle/>
          <a:p>
            <a:fld id="{9C75EAEB-2820-446D-B410-8C03243F26C8}" type="slidenum">
              <a:rPr lang="en-US" smtClean="0"/>
              <a:t>73</a:t>
            </a:fld>
            <a:endParaRPr lang="en-US" dirty="0"/>
          </a:p>
        </p:txBody>
      </p:sp>
      <p:sp>
        <p:nvSpPr>
          <p:cNvPr id="4" name="Content Placeholder 3"/>
          <p:cNvSpPr>
            <a:spLocks noGrp="1"/>
          </p:cNvSpPr>
          <p:nvPr>
            <p:ph idx="1"/>
          </p:nvPr>
        </p:nvSpPr>
        <p:spPr>
          <a:xfrm>
            <a:off x="1432160" y="1669065"/>
            <a:ext cx="9327680" cy="5020660"/>
          </a:xfrm>
        </p:spPr>
        <p:txBody>
          <a:bodyPr/>
          <a:lstStyle/>
          <a:p>
            <a:pPr lvl="0"/>
            <a:r>
              <a:rPr lang="en-US" dirty="0"/>
              <a:t>“Work requiring advanced knowledge” is work which is predominantly intellectual and which requires regular exercise of discretion and judgment, as distinguished from routine mental, manual, mechanical or physical work</a:t>
            </a:r>
          </a:p>
          <a:p>
            <a:pPr lvl="0"/>
            <a:r>
              <a:rPr lang="en-US" dirty="0"/>
              <a:t>“Advanced knowledge” cannot be attained at high school level</a:t>
            </a:r>
          </a:p>
          <a:p>
            <a:pPr marL="0" indent="0">
              <a:buNone/>
            </a:pPr>
            <a:endParaRPr lang="en-US" dirty="0"/>
          </a:p>
        </p:txBody>
      </p:sp>
    </p:spTree>
    <p:extLst>
      <p:ext uri="{BB962C8B-B14F-4D97-AF65-F5344CB8AC3E}">
        <p14:creationId xmlns:p14="http://schemas.microsoft.com/office/powerpoint/2010/main" val="138503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89276"/>
            <a:ext cx="10914500" cy="1143000"/>
          </a:xfrm>
        </p:spPr>
        <p:txBody>
          <a:bodyPr>
            <a:normAutofit/>
          </a:bodyPr>
          <a:lstStyle/>
          <a:p>
            <a:pPr algn="ctr"/>
            <a:r>
              <a:rPr lang="en-US" sz="4000" dirty="0"/>
              <a:t>Field Of Science or Learning</a:t>
            </a:r>
          </a:p>
        </p:txBody>
      </p:sp>
      <p:sp>
        <p:nvSpPr>
          <p:cNvPr id="3" name="Slide Number Placeholder 2"/>
          <p:cNvSpPr>
            <a:spLocks noGrp="1"/>
          </p:cNvSpPr>
          <p:nvPr>
            <p:ph type="sldNum" sz="quarter" idx="12"/>
          </p:nvPr>
        </p:nvSpPr>
        <p:spPr/>
        <p:txBody>
          <a:bodyPr/>
          <a:lstStyle/>
          <a:p>
            <a:fld id="{9C75EAEB-2820-446D-B410-8C03243F26C8}" type="slidenum">
              <a:rPr lang="en-US" smtClean="0"/>
              <a:t>74</a:t>
            </a:fld>
            <a:endParaRPr lang="en-US" dirty="0"/>
          </a:p>
        </p:txBody>
      </p:sp>
      <p:sp>
        <p:nvSpPr>
          <p:cNvPr id="4" name="Content Placeholder 3"/>
          <p:cNvSpPr>
            <a:spLocks noGrp="1"/>
          </p:cNvSpPr>
          <p:nvPr>
            <p:ph idx="1"/>
          </p:nvPr>
        </p:nvSpPr>
        <p:spPr>
          <a:xfrm>
            <a:off x="1841420" y="1547203"/>
            <a:ext cx="8509160" cy="5020660"/>
          </a:xfrm>
        </p:spPr>
        <p:txBody>
          <a:bodyPr>
            <a:normAutofit fontScale="92500"/>
          </a:bodyPr>
          <a:lstStyle/>
          <a:p>
            <a:pPr marL="0" lvl="0" indent="0">
              <a:buClrTx/>
              <a:buNone/>
            </a:pPr>
            <a:r>
              <a:rPr lang="en-US" dirty="0"/>
              <a:t>Includes but not limited to:</a:t>
            </a:r>
          </a:p>
          <a:p>
            <a:pPr lvl="1">
              <a:buClrTx/>
            </a:pPr>
            <a:r>
              <a:rPr lang="en-US" dirty="0"/>
              <a:t>Law</a:t>
            </a:r>
          </a:p>
          <a:p>
            <a:pPr lvl="1">
              <a:buClrTx/>
            </a:pPr>
            <a:r>
              <a:rPr lang="en-US" dirty="0"/>
              <a:t>Medicine</a:t>
            </a:r>
          </a:p>
          <a:p>
            <a:pPr lvl="1">
              <a:buClrTx/>
            </a:pPr>
            <a:r>
              <a:rPr lang="en-US" dirty="0"/>
              <a:t>Theology</a:t>
            </a:r>
          </a:p>
          <a:p>
            <a:pPr lvl="1">
              <a:buClrTx/>
            </a:pPr>
            <a:r>
              <a:rPr lang="en-US" dirty="0"/>
              <a:t>Accounting/actuarial computation</a:t>
            </a:r>
          </a:p>
          <a:p>
            <a:pPr lvl="1">
              <a:buClrTx/>
            </a:pPr>
            <a:r>
              <a:rPr lang="en-US" dirty="0"/>
              <a:t>Engineering and Architecture</a:t>
            </a:r>
          </a:p>
          <a:p>
            <a:pPr lvl="1">
              <a:buClrTx/>
            </a:pPr>
            <a:r>
              <a:rPr lang="en-US" dirty="0"/>
              <a:t>Teaching </a:t>
            </a:r>
          </a:p>
          <a:p>
            <a:pPr lvl="1">
              <a:buClrTx/>
            </a:pPr>
            <a:r>
              <a:rPr lang="en-US" dirty="0"/>
              <a:t>Pharmacists</a:t>
            </a:r>
          </a:p>
          <a:p>
            <a:pPr lvl="1">
              <a:buClrTx/>
            </a:pPr>
            <a:r>
              <a:rPr lang="en-US" dirty="0"/>
              <a:t>“Other similar occupations,” as distinguished from “Mechanical arts” or “skilled trades” where knowledge may be advanced, but is not field of science or learning.</a:t>
            </a:r>
          </a:p>
        </p:txBody>
      </p:sp>
    </p:spTree>
    <p:extLst>
      <p:ext uri="{BB962C8B-B14F-4D97-AF65-F5344CB8AC3E}">
        <p14:creationId xmlns:p14="http://schemas.microsoft.com/office/powerpoint/2010/main" val="4141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Examples of “Learned Professionals”</a:t>
            </a:r>
          </a:p>
        </p:txBody>
      </p:sp>
      <p:sp>
        <p:nvSpPr>
          <p:cNvPr id="3" name="Slide Number Placeholder 2"/>
          <p:cNvSpPr>
            <a:spLocks noGrp="1"/>
          </p:cNvSpPr>
          <p:nvPr>
            <p:ph type="sldNum" sz="quarter" idx="12"/>
          </p:nvPr>
        </p:nvSpPr>
        <p:spPr/>
        <p:txBody>
          <a:bodyPr/>
          <a:lstStyle/>
          <a:p>
            <a:fld id="{9C75EAEB-2820-446D-B410-8C03243F26C8}" type="slidenum">
              <a:rPr lang="en-US" smtClean="0"/>
              <a:t>75</a:t>
            </a:fld>
            <a:endParaRPr lang="en-US" dirty="0"/>
          </a:p>
        </p:txBody>
      </p:sp>
      <p:sp>
        <p:nvSpPr>
          <p:cNvPr id="4" name="Content Placeholder 3"/>
          <p:cNvSpPr>
            <a:spLocks noGrp="1"/>
          </p:cNvSpPr>
          <p:nvPr>
            <p:ph idx="1"/>
          </p:nvPr>
        </p:nvSpPr>
        <p:spPr>
          <a:xfrm>
            <a:off x="1432160" y="1669065"/>
            <a:ext cx="9327680" cy="5020660"/>
          </a:xfrm>
        </p:spPr>
        <p:txBody>
          <a:bodyPr>
            <a:normAutofit fontScale="85000" lnSpcReduction="10000"/>
          </a:bodyPr>
          <a:lstStyle/>
          <a:p>
            <a:pPr lvl="0">
              <a:buClrTx/>
            </a:pPr>
            <a:r>
              <a:rPr lang="en-US" dirty="0"/>
              <a:t>Registered nurses</a:t>
            </a:r>
          </a:p>
          <a:p>
            <a:pPr lvl="0">
              <a:buClrTx/>
            </a:pPr>
            <a:r>
              <a:rPr lang="en-US" dirty="0"/>
              <a:t>Certified public accountants</a:t>
            </a:r>
          </a:p>
          <a:p>
            <a:pPr lvl="0">
              <a:buClrTx/>
            </a:pPr>
            <a:r>
              <a:rPr lang="en-US" dirty="0"/>
              <a:t>Dental hygienists</a:t>
            </a:r>
          </a:p>
          <a:p>
            <a:pPr lvl="0">
              <a:buClrTx/>
            </a:pPr>
            <a:r>
              <a:rPr lang="en-US" dirty="0"/>
              <a:t>Physician assistants</a:t>
            </a:r>
          </a:p>
          <a:p>
            <a:pPr lvl="0">
              <a:buClrTx/>
            </a:pPr>
            <a:r>
              <a:rPr lang="en-US" dirty="0"/>
              <a:t>Athletic trainers</a:t>
            </a:r>
          </a:p>
          <a:p>
            <a:pPr lvl="0">
              <a:buClrTx/>
            </a:pPr>
            <a:r>
              <a:rPr lang="en-US" dirty="0"/>
              <a:t>Areas in which professional exemption applies are expanding: “As knowledge is developed, academic training is broadened and specialized degrees are offered in new and diverse fields”</a:t>
            </a:r>
          </a:p>
          <a:p>
            <a:pPr lvl="0">
              <a:buClrTx/>
            </a:pPr>
            <a:r>
              <a:rPr lang="en-US" dirty="0"/>
              <a:t>Create new specialists in particular fields of science or learning when advanced specialized degree has become standard requirement for any particular occupation.</a:t>
            </a:r>
          </a:p>
          <a:p>
            <a:pPr>
              <a:buClrTx/>
            </a:pPr>
            <a:endParaRPr lang="en-US" dirty="0"/>
          </a:p>
        </p:txBody>
      </p:sp>
    </p:spTree>
    <p:extLst>
      <p:ext uri="{BB962C8B-B14F-4D97-AF65-F5344CB8AC3E}">
        <p14:creationId xmlns:p14="http://schemas.microsoft.com/office/powerpoint/2010/main" val="27940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523" y="160939"/>
            <a:ext cx="10914500" cy="1143000"/>
          </a:xfrm>
        </p:spPr>
        <p:txBody>
          <a:bodyPr>
            <a:noAutofit/>
          </a:bodyPr>
          <a:lstStyle/>
          <a:p>
            <a:pPr algn="ctr"/>
            <a:r>
              <a:rPr lang="en-US" sz="4000" dirty="0"/>
              <a:t>Computer Employees</a:t>
            </a:r>
          </a:p>
        </p:txBody>
      </p:sp>
      <p:sp>
        <p:nvSpPr>
          <p:cNvPr id="3" name="Slide Number Placeholder 2"/>
          <p:cNvSpPr>
            <a:spLocks noGrp="1"/>
          </p:cNvSpPr>
          <p:nvPr>
            <p:ph type="sldNum" sz="quarter" idx="12"/>
          </p:nvPr>
        </p:nvSpPr>
        <p:spPr/>
        <p:txBody>
          <a:bodyPr/>
          <a:lstStyle/>
          <a:p>
            <a:fld id="{9C75EAEB-2820-446D-B410-8C03243F26C8}" type="slidenum">
              <a:rPr lang="en-US" smtClean="0"/>
              <a:t>76</a:t>
            </a:fld>
            <a:endParaRPr lang="en-US" dirty="0"/>
          </a:p>
        </p:txBody>
      </p:sp>
      <p:sp>
        <p:nvSpPr>
          <p:cNvPr id="4" name="Content Placeholder 3"/>
          <p:cNvSpPr>
            <a:spLocks noGrp="1"/>
          </p:cNvSpPr>
          <p:nvPr>
            <p:ph idx="1"/>
          </p:nvPr>
        </p:nvSpPr>
        <p:spPr>
          <a:xfrm>
            <a:off x="93113" y="1547446"/>
            <a:ext cx="10914500" cy="5142279"/>
          </a:xfrm>
        </p:spPr>
        <p:txBody>
          <a:bodyPr>
            <a:normAutofit fontScale="77500" lnSpcReduction="20000"/>
          </a:bodyPr>
          <a:lstStyle/>
          <a:p>
            <a:pPr lvl="0">
              <a:buClrTx/>
            </a:pPr>
            <a:r>
              <a:rPr lang="en-US" dirty="0"/>
              <a:t>Section 13(a)(1) computer systems analysts, computer programmers, software engineers or other similarly skilled workers in computers filed are eligible for professional exemption</a:t>
            </a:r>
          </a:p>
          <a:p>
            <a:pPr lvl="0">
              <a:buClrTx/>
            </a:pPr>
            <a:r>
              <a:rPr lang="en-US" dirty="0"/>
              <a:t>Section 13(a)(1) exemption applies to any computer employee paid appropriate salary amount</a:t>
            </a:r>
          </a:p>
          <a:p>
            <a:pPr lvl="0">
              <a:buClrTx/>
            </a:pPr>
            <a:r>
              <a:rPr lang="en-US" dirty="0"/>
              <a:t>Section 13(a)(17) exemption applies to any computer employee paid $27.63 per hour</a:t>
            </a:r>
          </a:p>
          <a:p>
            <a:pPr lvl="0">
              <a:buClrTx/>
            </a:pPr>
            <a:r>
              <a:rPr lang="en-US" dirty="0"/>
              <a:t>Exemptions apply </a:t>
            </a:r>
            <a:r>
              <a:rPr lang="en-US" u="sng" dirty="0"/>
              <a:t>only</a:t>
            </a:r>
            <a:r>
              <a:rPr lang="en-US" dirty="0"/>
              <a:t> to computer employees whose primary duty consist of:</a:t>
            </a:r>
          </a:p>
          <a:p>
            <a:pPr lvl="1">
              <a:buClrTx/>
            </a:pPr>
            <a:r>
              <a:rPr lang="en-US" sz="2600" dirty="0"/>
              <a:t>Application of systems analysis techniques and procedures</a:t>
            </a:r>
          </a:p>
          <a:p>
            <a:pPr lvl="1">
              <a:buClrTx/>
            </a:pPr>
            <a:r>
              <a:rPr lang="en-US" sz="2600" dirty="0"/>
              <a:t>Design, development, documentation, analysis, creation, testing, modification of computer systems or programs based on and related to user or system design specification</a:t>
            </a:r>
          </a:p>
          <a:p>
            <a:pPr lvl="1">
              <a:buClrTx/>
            </a:pPr>
            <a:r>
              <a:rPr lang="en-US" sz="2600" dirty="0"/>
              <a:t>Design, documentation, testing, creation or modification of computer programs related to machine operating systems, or</a:t>
            </a:r>
          </a:p>
          <a:p>
            <a:pPr lvl="1">
              <a:buClrTx/>
            </a:pPr>
            <a:r>
              <a:rPr lang="en-US" sz="2600" dirty="0"/>
              <a:t>Combination of above duties</a:t>
            </a:r>
          </a:p>
          <a:p>
            <a:pPr>
              <a:buClrTx/>
            </a:pPr>
            <a:endParaRPr lang="en-US" dirty="0"/>
          </a:p>
        </p:txBody>
      </p:sp>
    </p:spTree>
    <p:extLst>
      <p:ext uri="{BB962C8B-B14F-4D97-AF65-F5344CB8AC3E}">
        <p14:creationId xmlns:p14="http://schemas.microsoft.com/office/powerpoint/2010/main" val="354072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Computer Exemption</a:t>
            </a:r>
          </a:p>
        </p:txBody>
      </p:sp>
      <p:sp>
        <p:nvSpPr>
          <p:cNvPr id="3" name="Slide Number Placeholder 2"/>
          <p:cNvSpPr>
            <a:spLocks noGrp="1"/>
          </p:cNvSpPr>
          <p:nvPr>
            <p:ph type="sldNum" sz="quarter" idx="12"/>
          </p:nvPr>
        </p:nvSpPr>
        <p:spPr/>
        <p:txBody>
          <a:bodyPr/>
          <a:lstStyle/>
          <a:p>
            <a:fld id="{9C75EAEB-2820-446D-B410-8C03243F26C8}" type="slidenum">
              <a:rPr lang="en-US" smtClean="0"/>
              <a:t>77</a:t>
            </a:fld>
            <a:endParaRPr lang="en-US" dirty="0"/>
          </a:p>
        </p:txBody>
      </p:sp>
      <p:sp>
        <p:nvSpPr>
          <p:cNvPr id="4" name="Content Placeholder 3"/>
          <p:cNvSpPr>
            <a:spLocks noGrp="1"/>
          </p:cNvSpPr>
          <p:nvPr>
            <p:ph idx="1"/>
          </p:nvPr>
        </p:nvSpPr>
        <p:spPr>
          <a:xfrm>
            <a:off x="1432160" y="1669065"/>
            <a:ext cx="9327680" cy="5020660"/>
          </a:xfrm>
        </p:spPr>
        <p:txBody>
          <a:bodyPr/>
          <a:lstStyle/>
          <a:p>
            <a:pPr lvl="0">
              <a:buClrTx/>
            </a:pPr>
            <a:r>
              <a:rPr lang="en-US" u="sng" dirty="0"/>
              <a:t>Exemption</a:t>
            </a:r>
            <a:r>
              <a:rPr lang="en-US" dirty="0"/>
              <a:t> does not include those engaged in manufacture or repair of computer hardware and related equipment</a:t>
            </a:r>
          </a:p>
          <a:p>
            <a:pPr lvl="0">
              <a:buClrTx/>
            </a:pPr>
            <a:r>
              <a:rPr lang="en-US" u="sng" dirty="0"/>
              <a:t>Exemption</a:t>
            </a:r>
            <a:r>
              <a:rPr lang="en-US" dirty="0"/>
              <a:t> does not apply to employees whose work is highly dependent upon, or facilitated by, use of computers or software, but who are not primarily engaged in computer systems analysis and programming or other similar occupations</a:t>
            </a:r>
          </a:p>
        </p:txBody>
      </p:sp>
    </p:spTree>
    <p:extLst>
      <p:ext uri="{BB962C8B-B14F-4D97-AF65-F5344CB8AC3E}">
        <p14:creationId xmlns:p14="http://schemas.microsoft.com/office/powerpoint/2010/main" val="263501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168275"/>
            <a:ext cx="10914500" cy="1143000"/>
          </a:xfrm>
        </p:spPr>
        <p:txBody>
          <a:bodyPr>
            <a:noAutofit/>
          </a:bodyPr>
          <a:lstStyle/>
          <a:p>
            <a:pPr algn="ctr"/>
            <a:r>
              <a:rPr lang="en-US" sz="4000" dirty="0"/>
              <a:t>Executive and Administrative</a:t>
            </a:r>
            <a:br>
              <a:rPr lang="en-US" sz="4000" dirty="0"/>
            </a:br>
            <a:r>
              <a:rPr lang="en-US" sz="4000" dirty="0"/>
              <a:t> Computer Employees</a:t>
            </a:r>
          </a:p>
        </p:txBody>
      </p:sp>
      <p:sp>
        <p:nvSpPr>
          <p:cNvPr id="3" name="Slide Number Placeholder 2"/>
          <p:cNvSpPr>
            <a:spLocks noGrp="1"/>
          </p:cNvSpPr>
          <p:nvPr>
            <p:ph type="sldNum" sz="quarter" idx="12"/>
          </p:nvPr>
        </p:nvSpPr>
        <p:spPr/>
        <p:txBody>
          <a:bodyPr/>
          <a:lstStyle/>
          <a:p>
            <a:fld id="{9C75EAEB-2820-446D-B410-8C03243F26C8}" type="slidenum">
              <a:rPr lang="en-US" smtClean="0"/>
              <a:t>78</a:t>
            </a:fld>
            <a:endParaRPr lang="en-US" dirty="0"/>
          </a:p>
        </p:txBody>
      </p:sp>
      <p:sp>
        <p:nvSpPr>
          <p:cNvPr id="4" name="Content Placeholder 3"/>
          <p:cNvSpPr>
            <a:spLocks noGrp="1"/>
          </p:cNvSpPr>
          <p:nvPr>
            <p:ph idx="1"/>
          </p:nvPr>
        </p:nvSpPr>
        <p:spPr>
          <a:xfrm>
            <a:off x="1482758" y="1951132"/>
            <a:ext cx="9226484" cy="4525963"/>
          </a:xfrm>
        </p:spPr>
        <p:txBody>
          <a:bodyPr/>
          <a:lstStyle/>
          <a:p>
            <a:pPr marL="0" lvl="0" indent="0">
              <a:buNone/>
            </a:pPr>
            <a:r>
              <a:rPr lang="en-US" dirty="0"/>
              <a:t>Computer employees may also have executive and administrative duties that qualify them for exemption</a:t>
            </a:r>
          </a:p>
          <a:p>
            <a:pPr marL="0" lvl="0" indent="0">
              <a:buNone/>
            </a:pPr>
            <a:endParaRPr lang="en-US" dirty="0"/>
          </a:p>
          <a:p>
            <a:pPr lvl="1"/>
            <a:r>
              <a:rPr lang="en-US" sz="2800" dirty="0"/>
              <a:t>Employees who work in many functional areas are exempt so long as their primary duty includes exercise of discretion and independent judgment with respect to matters of significance</a:t>
            </a:r>
          </a:p>
          <a:p>
            <a:endParaRPr lang="en-US" dirty="0"/>
          </a:p>
        </p:txBody>
      </p:sp>
    </p:spTree>
    <p:extLst>
      <p:ext uri="{BB962C8B-B14F-4D97-AF65-F5344CB8AC3E}">
        <p14:creationId xmlns:p14="http://schemas.microsoft.com/office/powerpoint/2010/main" val="254895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271C-894C-3435-F07A-96C60509EDB2}"/>
              </a:ext>
            </a:extLst>
          </p:cNvPr>
          <p:cNvSpPr>
            <a:spLocks noGrp="1"/>
          </p:cNvSpPr>
          <p:nvPr>
            <p:ph type="title"/>
          </p:nvPr>
        </p:nvSpPr>
        <p:spPr/>
        <p:txBody>
          <a:bodyPr>
            <a:normAutofit fontScale="90000"/>
          </a:bodyPr>
          <a:lstStyle/>
          <a:p>
            <a:r>
              <a:rPr lang="en-US" sz="4400" b="1" dirty="0"/>
              <a:t>No Exemption For Public Safety Employees</a:t>
            </a:r>
            <a:endParaRPr lang="en-US" dirty="0"/>
          </a:p>
        </p:txBody>
      </p:sp>
      <p:sp>
        <p:nvSpPr>
          <p:cNvPr id="3" name="Text Placeholder 2">
            <a:extLst>
              <a:ext uri="{FF2B5EF4-FFF2-40B4-BE49-F238E27FC236}">
                <a16:creationId xmlns:a16="http://schemas.microsoft.com/office/drawing/2014/main" id="{594E47D9-CD7A-3E89-15D6-04DE16599D49}"/>
              </a:ext>
            </a:extLst>
          </p:cNvPr>
          <p:cNvSpPr>
            <a:spLocks noGrp="1"/>
          </p:cNvSpPr>
          <p:nvPr>
            <p:ph type="body" idx="1"/>
          </p:nvPr>
        </p:nvSpPr>
        <p:spPr>
          <a:xfrm>
            <a:off x="839788" y="1752600"/>
            <a:ext cx="10514012" cy="823912"/>
          </a:xfrm>
        </p:spPr>
        <p:txBody>
          <a:bodyPr/>
          <a:lstStyle/>
          <a:p>
            <a:pPr algn="ctr"/>
            <a:r>
              <a:rPr lang="en-US" b="1" dirty="0"/>
              <a:t>“</a:t>
            </a:r>
            <a:r>
              <a:rPr lang="en-US" sz="3200" b="1" dirty="0"/>
              <a:t>White Collar” exemptions </a:t>
            </a:r>
            <a:r>
              <a:rPr lang="en-US" sz="3200" dirty="0"/>
              <a:t>may not </a:t>
            </a:r>
            <a:r>
              <a:rPr lang="en-US" sz="3200" b="1" dirty="0"/>
              <a:t>apply to: </a:t>
            </a:r>
          </a:p>
        </p:txBody>
      </p:sp>
      <p:sp>
        <p:nvSpPr>
          <p:cNvPr id="4" name="Content Placeholder 3">
            <a:extLst>
              <a:ext uri="{FF2B5EF4-FFF2-40B4-BE49-F238E27FC236}">
                <a16:creationId xmlns:a16="http://schemas.microsoft.com/office/drawing/2014/main" id="{198686F6-FAF6-A7B5-00C4-ECF1077EE723}"/>
              </a:ext>
            </a:extLst>
          </p:cNvPr>
          <p:cNvSpPr>
            <a:spLocks noGrp="1"/>
          </p:cNvSpPr>
          <p:nvPr>
            <p:ph sz="half" idx="2"/>
          </p:nvPr>
        </p:nvSpPr>
        <p:spPr/>
        <p:txBody>
          <a:bodyPr>
            <a:normAutofit lnSpcReduction="10000"/>
          </a:bodyPr>
          <a:lstStyle/>
          <a:p>
            <a:pPr lvl="1" algn="just">
              <a:lnSpc>
                <a:spcPct val="110000"/>
              </a:lnSpc>
              <a:spcBef>
                <a:spcPts val="600"/>
              </a:spcBef>
              <a:buClrTx/>
            </a:pPr>
            <a:r>
              <a:rPr lang="en-US" sz="2800" dirty="0"/>
              <a:t>Police officers</a:t>
            </a:r>
          </a:p>
          <a:p>
            <a:pPr lvl="1" algn="just">
              <a:lnSpc>
                <a:spcPct val="110000"/>
              </a:lnSpc>
              <a:spcBef>
                <a:spcPts val="600"/>
              </a:spcBef>
              <a:buClrTx/>
            </a:pPr>
            <a:r>
              <a:rPr lang="en-US" sz="2800" dirty="0"/>
              <a:t>Detectives</a:t>
            </a:r>
          </a:p>
          <a:p>
            <a:pPr lvl="1" algn="just">
              <a:lnSpc>
                <a:spcPct val="110000"/>
              </a:lnSpc>
              <a:spcBef>
                <a:spcPts val="600"/>
              </a:spcBef>
              <a:buClrTx/>
            </a:pPr>
            <a:r>
              <a:rPr lang="en-US" sz="2800" dirty="0"/>
              <a:t>Investigators</a:t>
            </a:r>
          </a:p>
          <a:p>
            <a:pPr lvl="1" algn="just">
              <a:lnSpc>
                <a:spcPct val="110000"/>
              </a:lnSpc>
              <a:spcBef>
                <a:spcPts val="600"/>
              </a:spcBef>
              <a:buClrTx/>
            </a:pPr>
            <a:r>
              <a:rPr lang="en-US" sz="2800" dirty="0"/>
              <a:t>Inspectors</a:t>
            </a:r>
          </a:p>
          <a:p>
            <a:pPr lvl="1" algn="just">
              <a:lnSpc>
                <a:spcPct val="110000"/>
              </a:lnSpc>
              <a:spcBef>
                <a:spcPts val="600"/>
              </a:spcBef>
              <a:buClrTx/>
            </a:pPr>
            <a:r>
              <a:rPr lang="en-US" sz="2800" dirty="0"/>
              <a:t>Firefighters</a:t>
            </a:r>
          </a:p>
          <a:p>
            <a:pPr marL="0" indent="0">
              <a:buNone/>
            </a:pPr>
            <a:endParaRPr lang="en-US" dirty="0"/>
          </a:p>
        </p:txBody>
      </p:sp>
      <p:sp>
        <p:nvSpPr>
          <p:cNvPr id="6" name="Content Placeholder 5">
            <a:extLst>
              <a:ext uri="{FF2B5EF4-FFF2-40B4-BE49-F238E27FC236}">
                <a16:creationId xmlns:a16="http://schemas.microsoft.com/office/drawing/2014/main" id="{6ED3F216-33B8-2E47-A726-531F6DDE21A4}"/>
              </a:ext>
            </a:extLst>
          </p:cNvPr>
          <p:cNvSpPr>
            <a:spLocks noGrp="1"/>
          </p:cNvSpPr>
          <p:nvPr>
            <p:ph sz="quarter" idx="4"/>
          </p:nvPr>
        </p:nvSpPr>
        <p:spPr/>
        <p:txBody>
          <a:bodyPr>
            <a:normAutofit lnSpcReduction="10000"/>
          </a:bodyPr>
          <a:lstStyle/>
          <a:p>
            <a:pPr lvl="1" algn="just">
              <a:spcBef>
                <a:spcPts val="600"/>
              </a:spcBef>
              <a:buClrTx/>
              <a:buSzPct val="100000"/>
            </a:pPr>
            <a:r>
              <a:rPr lang="en-US" sz="2800" dirty="0">
                <a:latin typeface="+mj-lt"/>
              </a:rPr>
              <a:t>Paramedics</a:t>
            </a:r>
          </a:p>
          <a:p>
            <a:pPr lvl="1">
              <a:spcBef>
                <a:spcPts val="600"/>
              </a:spcBef>
              <a:buClrTx/>
              <a:buSzPct val="100000"/>
            </a:pPr>
            <a:r>
              <a:rPr lang="en-US" sz="2800" dirty="0">
                <a:latin typeface="+mj-lt"/>
              </a:rPr>
              <a:t>Emergency medical technicians</a:t>
            </a:r>
          </a:p>
          <a:p>
            <a:pPr lvl="1" algn="just">
              <a:spcBef>
                <a:spcPts val="600"/>
              </a:spcBef>
              <a:buClrTx/>
              <a:buSzPct val="100000"/>
            </a:pPr>
            <a:r>
              <a:rPr lang="en-US" sz="2800" dirty="0">
                <a:latin typeface="+mj-lt"/>
              </a:rPr>
              <a:t>Ambulance personnel</a:t>
            </a:r>
          </a:p>
          <a:p>
            <a:pPr lvl="1" algn="just">
              <a:spcBef>
                <a:spcPts val="600"/>
              </a:spcBef>
              <a:buClrTx/>
              <a:buSzPct val="100000"/>
            </a:pPr>
            <a:r>
              <a:rPr lang="en-US" sz="2800" dirty="0">
                <a:latin typeface="+mj-lt"/>
              </a:rPr>
              <a:t>Rescue workers</a:t>
            </a:r>
          </a:p>
          <a:p>
            <a:pPr lvl="1">
              <a:spcBef>
                <a:spcPts val="600"/>
              </a:spcBef>
              <a:buClrTx/>
              <a:buSzPct val="100000"/>
            </a:pPr>
            <a:r>
              <a:rPr lang="en-US" sz="2800" dirty="0">
                <a:latin typeface="+mj-lt"/>
              </a:rPr>
              <a:t>Hazardous materials workers</a:t>
            </a:r>
          </a:p>
        </p:txBody>
      </p:sp>
      <p:sp>
        <p:nvSpPr>
          <p:cNvPr id="7" name="Slide Number Placeholder 6">
            <a:extLst>
              <a:ext uri="{FF2B5EF4-FFF2-40B4-BE49-F238E27FC236}">
                <a16:creationId xmlns:a16="http://schemas.microsoft.com/office/drawing/2014/main" id="{D0ED7F85-EB88-A1ED-5C12-12E9E373F6C5}"/>
              </a:ext>
            </a:extLst>
          </p:cNvPr>
          <p:cNvSpPr>
            <a:spLocks noGrp="1"/>
          </p:cNvSpPr>
          <p:nvPr>
            <p:ph type="sldNum" sz="quarter" idx="12"/>
          </p:nvPr>
        </p:nvSpPr>
        <p:spPr/>
        <p:txBody>
          <a:bodyPr/>
          <a:lstStyle/>
          <a:p>
            <a:fld id="{73B850FF-6169-4056-8077-06FFA93A5366}" type="slidenum">
              <a:rPr lang="en-US" smtClean="0"/>
              <a:t>79</a:t>
            </a:fld>
            <a:endParaRPr lang="en-US" dirty="0"/>
          </a:p>
        </p:txBody>
      </p:sp>
    </p:spTree>
    <p:extLst>
      <p:ext uri="{BB962C8B-B14F-4D97-AF65-F5344CB8AC3E}">
        <p14:creationId xmlns:p14="http://schemas.microsoft.com/office/powerpoint/2010/main" val="278590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0CD8-F7BC-4302-9E52-CDBBED70EA65}"/>
              </a:ext>
            </a:extLst>
          </p:cNvPr>
          <p:cNvSpPr>
            <a:spLocks noGrp="1"/>
          </p:cNvSpPr>
          <p:nvPr>
            <p:ph type="title"/>
          </p:nvPr>
        </p:nvSpPr>
        <p:spPr/>
        <p:txBody>
          <a:bodyPr>
            <a:normAutofit fontScale="90000"/>
          </a:bodyPr>
          <a:lstStyle/>
          <a:p>
            <a:pPr marR="0" rtl="0"/>
            <a:r>
              <a:rPr lang="en-US" i="0" u="none" strike="noStrike" baseline="0" dirty="0">
                <a:solidFill>
                  <a:prstClr val="black"/>
                </a:solidFill>
              </a:rPr>
              <a:t>Many companies seek flexibility, to avoid hiring “permanent” employees</a:t>
            </a:r>
          </a:p>
        </p:txBody>
      </p:sp>
      <p:sp>
        <p:nvSpPr>
          <p:cNvPr id="3" name="Text Placeholder 2">
            <a:extLst>
              <a:ext uri="{FF2B5EF4-FFF2-40B4-BE49-F238E27FC236}">
                <a16:creationId xmlns:a16="http://schemas.microsoft.com/office/drawing/2014/main" id="{63F76B22-B3DC-440A-B4D8-6F50CBED51DE}"/>
              </a:ext>
            </a:extLst>
          </p:cNvPr>
          <p:cNvSpPr>
            <a:spLocks noGrp="1"/>
          </p:cNvSpPr>
          <p:nvPr>
            <p:ph idx="1"/>
          </p:nvPr>
        </p:nvSpPr>
        <p:spPr>
          <a:xfrm>
            <a:off x="838200" y="1943102"/>
            <a:ext cx="10515600" cy="4195763"/>
          </a:xfrm>
        </p:spPr>
        <p:txBody>
          <a:bodyPr>
            <a:normAutofit/>
          </a:bodyPr>
          <a:lstStyle/>
          <a:p>
            <a:pPr marL="5033963" lvl="0" algn="just">
              <a:lnSpc>
                <a:spcPct val="100000"/>
              </a:lnSpc>
              <a:spcBef>
                <a:spcPts val="0"/>
              </a:spcBef>
              <a:buNone/>
            </a:pPr>
            <a:r>
              <a:rPr lang="en-US" sz="2600" dirty="0">
                <a:solidFill>
                  <a:prstClr val="black"/>
                </a:solidFill>
              </a:rPr>
              <a:t>Retain independent contractors or use staffing companies to avoid administrative costs, such as:</a:t>
            </a:r>
          </a:p>
          <a:p>
            <a:pPr marL="5033963" lvl="1">
              <a:lnSpc>
                <a:spcPct val="100000"/>
              </a:lnSpc>
              <a:spcBef>
                <a:spcPts val="0"/>
              </a:spcBef>
            </a:pPr>
            <a:r>
              <a:rPr lang="en-US" sz="2600" dirty="0"/>
              <a:t>Unemployment insurance</a:t>
            </a:r>
          </a:p>
          <a:p>
            <a:pPr marL="5033963" lvl="1">
              <a:lnSpc>
                <a:spcPct val="100000"/>
              </a:lnSpc>
              <a:spcBef>
                <a:spcPts val="0"/>
              </a:spcBef>
            </a:pPr>
            <a:r>
              <a:rPr lang="en-US" sz="2600" dirty="0"/>
              <a:t>Workers compensation</a:t>
            </a:r>
          </a:p>
          <a:p>
            <a:pPr marL="5033963" lvl="1">
              <a:lnSpc>
                <a:spcPct val="100000"/>
              </a:lnSpc>
              <a:spcBef>
                <a:spcPts val="0"/>
              </a:spcBef>
            </a:pPr>
            <a:r>
              <a:rPr lang="en-US" sz="2600" dirty="0"/>
              <a:t>Affordable Care Act</a:t>
            </a:r>
          </a:p>
          <a:p>
            <a:pPr marL="5033963" lvl="1">
              <a:lnSpc>
                <a:spcPct val="100000"/>
              </a:lnSpc>
              <a:spcBef>
                <a:spcPts val="0"/>
              </a:spcBef>
            </a:pPr>
            <a:endParaRPr lang="en-US" sz="2400" dirty="0"/>
          </a:p>
          <a:p>
            <a:pPr marL="0" lvl="0" indent="0" algn="just">
              <a:lnSpc>
                <a:spcPct val="100000"/>
              </a:lnSpc>
              <a:spcBef>
                <a:spcPts val="0"/>
              </a:spcBef>
              <a:buNone/>
            </a:pPr>
            <a:r>
              <a:rPr lang="en-US" sz="2600" i="1" dirty="0">
                <a:solidFill>
                  <a:prstClr val="black"/>
                </a:solidFill>
              </a:rPr>
              <a:t>But - </a:t>
            </a:r>
            <a:r>
              <a:rPr lang="en-US" sz="2600" dirty="0">
                <a:solidFill>
                  <a:prstClr val="black"/>
                </a:solidFill>
              </a:rPr>
              <a:t>can you really contract employer obligations away? When people are working in your premises, working to produce your product/provide that service</a:t>
            </a:r>
          </a:p>
        </p:txBody>
      </p:sp>
      <p:sp>
        <p:nvSpPr>
          <p:cNvPr id="5" name="Slide Number Placeholder 4">
            <a:extLst>
              <a:ext uri="{FF2B5EF4-FFF2-40B4-BE49-F238E27FC236}">
                <a16:creationId xmlns:a16="http://schemas.microsoft.com/office/drawing/2014/main" id="{AF5A7E23-3792-4050-AED4-F0E08E8DD3ED}"/>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Picture 5">
            <a:extLst>
              <a:ext uri="{FF2B5EF4-FFF2-40B4-BE49-F238E27FC236}">
                <a16:creationId xmlns:a16="http://schemas.microsoft.com/office/drawing/2014/main" id="{45339BF9-98FD-4BF7-96D3-4D40EA4E93B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198" r="19244"/>
          <a:stretch/>
        </p:blipFill>
        <p:spPr>
          <a:xfrm>
            <a:off x="1025143" y="2007952"/>
            <a:ext cx="4077326" cy="2033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6223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6BA4-0749-4EE0-0C30-325661EF989C}"/>
              </a:ext>
            </a:extLst>
          </p:cNvPr>
          <p:cNvSpPr>
            <a:spLocks noGrp="1"/>
          </p:cNvSpPr>
          <p:nvPr>
            <p:ph type="title"/>
          </p:nvPr>
        </p:nvSpPr>
        <p:spPr>
          <a:xfrm>
            <a:off x="838200" y="168275"/>
            <a:ext cx="10515600" cy="1325563"/>
          </a:xfrm>
        </p:spPr>
        <p:txBody>
          <a:bodyPr>
            <a:normAutofit/>
          </a:bodyPr>
          <a:lstStyle/>
          <a:p>
            <a:r>
              <a:rPr lang="en-US" b="1" dirty="0"/>
              <a:t>So long as they perform work such as:</a:t>
            </a:r>
            <a:endParaRPr lang="en-US" dirty="0"/>
          </a:p>
        </p:txBody>
      </p:sp>
      <p:sp>
        <p:nvSpPr>
          <p:cNvPr id="3" name="Content Placeholder 2">
            <a:extLst>
              <a:ext uri="{FF2B5EF4-FFF2-40B4-BE49-F238E27FC236}">
                <a16:creationId xmlns:a16="http://schemas.microsoft.com/office/drawing/2014/main" id="{EB6D62A3-C74B-C7E5-2356-D1CF49C64CC1}"/>
              </a:ext>
            </a:extLst>
          </p:cNvPr>
          <p:cNvSpPr>
            <a:spLocks noGrp="1"/>
          </p:cNvSpPr>
          <p:nvPr>
            <p:ph idx="1"/>
          </p:nvPr>
        </p:nvSpPr>
        <p:spPr>
          <a:xfrm>
            <a:off x="838200" y="1949450"/>
            <a:ext cx="10515600" cy="4375150"/>
          </a:xfrm>
        </p:spPr>
        <p:txBody>
          <a:bodyPr>
            <a:normAutofit fontScale="92500" lnSpcReduction="10000"/>
          </a:bodyPr>
          <a:lstStyle/>
          <a:p>
            <a:pPr lvl="1" algn="just">
              <a:lnSpc>
                <a:spcPct val="90000"/>
              </a:lnSpc>
              <a:buClrTx/>
            </a:pPr>
            <a:r>
              <a:rPr lang="en-US" dirty="0"/>
              <a:t>Preventing or controlling or extinguishing fires of any type</a:t>
            </a:r>
          </a:p>
          <a:p>
            <a:pPr lvl="1" algn="just">
              <a:lnSpc>
                <a:spcPct val="90000"/>
              </a:lnSpc>
              <a:buClrTx/>
            </a:pPr>
            <a:r>
              <a:rPr lang="en-US" dirty="0"/>
              <a:t>Rescuing fire, crime or accident victims</a:t>
            </a:r>
          </a:p>
          <a:p>
            <a:pPr lvl="1" algn="just">
              <a:lnSpc>
                <a:spcPct val="90000"/>
              </a:lnSpc>
              <a:buClrTx/>
            </a:pPr>
            <a:r>
              <a:rPr lang="en-US" dirty="0"/>
              <a:t>Preventing or detecting crimes</a:t>
            </a:r>
          </a:p>
          <a:p>
            <a:pPr lvl="1" algn="just">
              <a:lnSpc>
                <a:spcPct val="90000"/>
              </a:lnSpc>
              <a:buClrTx/>
            </a:pPr>
            <a:r>
              <a:rPr lang="en-US" dirty="0"/>
              <a:t>Conducting investigations</a:t>
            </a:r>
          </a:p>
          <a:p>
            <a:pPr lvl="1" algn="just">
              <a:lnSpc>
                <a:spcPct val="90000"/>
              </a:lnSpc>
              <a:buClrTx/>
            </a:pPr>
            <a:r>
              <a:rPr lang="en-US" dirty="0"/>
              <a:t>Inspections for violations of law</a:t>
            </a:r>
          </a:p>
          <a:p>
            <a:pPr lvl="1" algn="just">
              <a:lnSpc>
                <a:spcPct val="90000"/>
              </a:lnSpc>
              <a:buClrTx/>
            </a:pPr>
            <a:r>
              <a:rPr lang="en-US" dirty="0"/>
              <a:t>Performing surveillance</a:t>
            </a:r>
          </a:p>
          <a:p>
            <a:pPr lvl="1" algn="just">
              <a:lnSpc>
                <a:spcPct val="90000"/>
              </a:lnSpc>
              <a:buClrTx/>
            </a:pPr>
            <a:r>
              <a:rPr lang="en-US" dirty="0"/>
              <a:t>Pursuing, restraining and apprehending suspects</a:t>
            </a:r>
          </a:p>
          <a:p>
            <a:pPr lvl="1">
              <a:lnSpc>
                <a:spcPct val="90000"/>
              </a:lnSpc>
              <a:buClrTx/>
            </a:pPr>
            <a:r>
              <a:rPr lang="en-US" dirty="0"/>
              <a:t>Detaining or supervising suspected and convicted criminals</a:t>
            </a:r>
          </a:p>
          <a:p>
            <a:pPr lvl="1" algn="just">
              <a:lnSpc>
                <a:spcPct val="90000"/>
              </a:lnSpc>
              <a:buClrTx/>
            </a:pPr>
            <a:r>
              <a:rPr lang="en-US" dirty="0"/>
              <a:t>Interviewing witnesses</a:t>
            </a:r>
          </a:p>
          <a:p>
            <a:pPr lvl="1" algn="just">
              <a:lnSpc>
                <a:spcPct val="90000"/>
              </a:lnSpc>
              <a:buClrTx/>
            </a:pPr>
            <a:r>
              <a:rPr lang="en-US" dirty="0"/>
              <a:t>Interrogating and fingerprinting suspects</a:t>
            </a:r>
          </a:p>
          <a:p>
            <a:pPr lvl="1" algn="just">
              <a:lnSpc>
                <a:spcPct val="90000"/>
              </a:lnSpc>
              <a:buClrTx/>
            </a:pPr>
            <a:r>
              <a:rPr lang="en-US" dirty="0"/>
              <a:t>Preparing investigative reports</a:t>
            </a:r>
          </a:p>
          <a:p>
            <a:pPr lvl="1" algn="just">
              <a:lnSpc>
                <a:spcPct val="90000"/>
              </a:lnSpc>
              <a:buClrTx/>
            </a:pPr>
            <a:r>
              <a:rPr lang="en-US" dirty="0"/>
              <a:t>Or other similar work</a:t>
            </a:r>
          </a:p>
        </p:txBody>
      </p:sp>
      <p:sp>
        <p:nvSpPr>
          <p:cNvPr id="4" name="Slide Number Placeholder 3">
            <a:extLst>
              <a:ext uri="{FF2B5EF4-FFF2-40B4-BE49-F238E27FC236}">
                <a16:creationId xmlns:a16="http://schemas.microsoft.com/office/drawing/2014/main" id="{2FCD5CFA-F332-872D-8A7E-7F8DAA7B7AC2}"/>
              </a:ext>
            </a:extLst>
          </p:cNvPr>
          <p:cNvSpPr>
            <a:spLocks noGrp="1"/>
          </p:cNvSpPr>
          <p:nvPr>
            <p:ph type="sldNum" sz="quarter" idx="12"/>
          </p:nvPr>
        </p:nvSpPr>
        <p:spPr/>
        <p:txBody>
          <a:bodyPr/>
          <a:lstStyle/>
          <a:p>
            <a:fld id="{73B850FF-6169-4056-8077-06FFA93A5366}" type="slidenum">
              <a:rPr lang="en-US" smtClean="0"/>
              <a:t>80</a:t>
            </a:fld>
            <a:endParaRPr lang="en-US" dirty="0"/>
          </a:p>
        </p:txBody>
      </p:sp>
    </p:spTree>
    <p:extLst>
      <p:ext uri="{BB962C8B-B14F-4D97-AF65-F5344CB8AC3E}">
        <p14:creationId xmlns:p14="http://schemas.microsoft.com/office/powerpoint/2010/main" val="1715109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6C6BA4-0749-4EE0-0C30-325661EF989C}"/>
              </a:ext>
            </a:extLst>
          </p:cNvPr>
          <p:cNvSpPr>
            <a:spLocks noGrp="1"/>
          </p:cNvSpPr>
          <p:nvPr>
            <p:ph type="title"/>
          </p:nvPr>
        </p:nvSpPr>
        <p:spPr>
          <a:xfrm>
            <a:off x="838201" y="559813"/>
            <a:ext cx="4876800" cy="5577934"/>
          </a:xfrm>
        </p:spPr>
        <p:txBody>
          <a:bodyPr>
            <a:normAutofit/>
          </a:bodyPr>
          <a:lstStyle/>
          <a:p>
            <a:r>
              <a:rPr lang="en-US" b="1" dirty="0"/>
              <a:t>Does </a:t>
            </a:r>
            <a:r>
              <a:rPr lang="en-US" b="1" i="1" dirty="0"/>
              <a:t>not </a:t>
            </a:r>
            <a:r>
              <a:rPr lang="en-US" b="1" dirty="0"/>
              <a:t>mean that </a:t>
            </a:r>
            <a:r>
              <a:rPr lang="en-US" b="1" i="1" dirty="0"/>
              <a:t>all </a:t>
            </a:r>
            <a:r>
              <a:rPr lang="en-US" b="1" dirty="0"/>
              <a:t>police officers or firefighters are overtime eligible</a:t>
            </a:r>
          </a:p>
        </p:txBody>
      </p:sp>
      <p:sp>
        <p:nvSpPr>
          <p:cNvPr id="3" name="Content Placeholder 2">
            <a:extLst>
              <a:ext uri="{FF2B5EF4-FFF2-40B4-BE49-F238E27FC236}">
                <a16:creationId xmlns:a16="http://schemas.microsoft.com/office/drawing/2014/main" id="{EB6D62A3-C74B-C7E5-2356-D1CF49C64CC1}"/>
              </a:ext>
            </a:extLst>
          </p:cNvPr>
          <p:cNvSpPr>
            <a:spLocks noGrp="1"/>
          </p:cNvSpPr>
          <p:nvPr>
            <p:ph idx="1"/>
          </p:nvPr>
        </p:nvSpPr>
        <p:spPr>
          <a:xfrm>
            <a:off x="6705600" y="559813"/>
            <a:ext cx="5257800" cy="5767835"/>
          </a:xfrm>
        </p:spPr>
        <p:txBody>
          <a:bodyPr>
            <a:normAutofit fontScale="92500" lnSpcReduction="10000"/>
          </a:bodyPr>
          <a:lstStyle/>
          <a:p>
            <a:r>
              <a:rPr lang="en-US" sz="2400" dirty="0"/>
              <a:t>Some high-level police and fire officials may be exempt executives or administrative employees, in limited situations</a:t>
            </a:r>
          </a:p>
          <a:p>
            <a:pPr lvl="1"/>
            <a:r>
              <a:rPr lang="en-US" dirty="0"/>
              <a:t>Must satisfy pertinent requirements of applicable exemption; </a:t>
            </a:r>
            <a:r>
              <a:rPr lang="en-US" i="1" dirty="0"/>
              <a:t>and</a:t>
            </a:r>
            <a:endParaRPr lang="en-US" dirty="0"/>
          </a:p>
          <a:p>
            <a:pPr lvl="1"/>
            <a:r>
              <a:rPr lang="en-US" dirty="0"/>
              <a:t>Have as their primary duty performance of managerial tasks more in line with administering affairs of department or general business operations, as opposed to investigation</a:t>
            </a:r>
          </a:p>
          <a:p>
            <a:pPr lvl="1"/>
            <a:endParaRPr lang="en-US" b="1" dirty="0"/>
          </a:p>
          <a:p>
            <a:pPr lvl="1"/>
            <a:r>
              <a:rPr lang="en-US" i="1" dirty="0"/>
              <a:t>But see: §142.0015 TLGC</a:t>
            </a:r>
          </a:p>
        </p:txBody>
      </p:sp>
      <p:sp>
        <p:nvSpPr>
          <p:cNvPr id="4" name="Slide Number Placeholder 3">
            <a:extLst>
              <a:ext uri="{FF2B5EF4-FFF2-40B4-BE49-F238E27FC236}">
                <a16:creationId xmlns:a16="http://schemas.microsoft.com/office/drawing/2014/main" id="{2FCD5CFA-F332-872D-8A7E-7F8DAA7B7AC2}"/>
              </a:ext>
            </a:extLst>
          </p:cNvPr>
          <p:cNvSpPr>
            <a:spLocks noGrp="1"/>
          </p:cNvSpPr>
          <p:nvPr>
            <p:ph type="sldNum" sz="quarter" idx="12"/>
          </p:nvPr>
        </p:nvSpPr>
        <p:spPr>
          <a:xfrm>
            <a:off x="10668000" y="6327648"/>
            <a:ext cx="685800" cy="365125"/>
          </a:xfrm>
        </p:spPr>
        <p:txBody>
          <a:bodyPr>
            <a:normAutofit/>
          </a:bodyPr>
          <a:lstStyle/>
          <a:p>
            <a:pPr>
              <a:spcAft>
                <a:spcPts val="600"/>
              </a:spcAft>
            </a:pPr>
            <a:fld id="{73B850FF-6169-4056-8077-06FFA93A5366}" type="slidenum">
              <a:rPr lang="en-US">
                <a:solidFill>
                  <a:schemeClr val="tx1">
                    <a:alpha val="60000"/>
                  </a:schemeClr>
                </a:solidFill>
              </a:rPr>
              <a:pPr>
                <a:spcAft>
                  <a:spcPts val="600"/>
                </a:spcAft>
              </a:pPr>
              <a:t>81</a:t>
            </a:fld>
            <a:endParaRPr lang="en-US" dirty="0">
              <a:solidFill>
                <a:schemeClr val="tx1">
                  <a:alpha val="60000"/>
                </a:schemeClr>
              </a:solidFill>
            </a:endParaRPr>
          </a:p>
        </p:txBody>
      </p:sp>
    </p:spTree>
    <p:extLst>
      <p:ext uri="{BB962C8B-B14F-4D97-AF65-F5344CB8AC3E}">
        <p14:creationId xmlns:p14="http://schemas.microsoft.com/office/powerpoint/2010/main" val="36432359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50" y="95574"/>
            <a:ext cx="10914500" cy="1143000"/>
          </a:xfrm>
        </p:spPr>
        <p:txBody>
          <a:bodyPr>
            <a:normAutofit/>
          </a:bodyPr>
          <a:lstStyle/>
          <a:p>
            <a:pPr algn="ctr"/>
            <a:r>
              <a:rPr lang="en-US" sz="4000" dirty="0"/>
              <a:t>Highly Compensated Employees</a:t>
            </a:r>
          </a:p>
        </p:txBody>
      </p:sp>
      <p:sp>
        <p:nvSpPr>
          <p:cNvPr id="3" name="Slide Number Placeholder 2"/>
          <p:cNvSpPr>
            <a:spLocks noGrp="1"/>
          </p:cNvSpPr>
          <p:nvPr>
            <p:ph type="sldNum" sz="quarter" idx="12"/>
          </p:nvPr>
        </p:nvSpPr>
        <p:spPr/>
        <p:txBody>
          <a:bodyPr/>
          <a:lstStyle/>
          <a:p>
            <a:fld id="{9C75EAEB-2820-446D-B410-8C03243F26C8}" type="slidenum">
              <a:rPr lang="en-US" smtClean="0"/>
              <a:t>82</a:t>
            </a:fld>
            <a:endParaRPr lang="en-US" dirty="0"/>
          </a:p>
        </p:txBody>
      </p:sp>
      <p:sp>
        <p:nvSpPr>
          <p:cNvPr id="4" name="Content Placeholder 3"/>
          <p:cNvSpPr>
            <a:spLocks noGrp="1"/>
          </p:cNvSpPr>
          <p:nvPr>
            <p:ph idx="1"/>
          </p:nvPr>
        </p:nvSpPr>
        <p:spPr>
          <a:xfrm>
            <a:off x="1432160" y="1809088"/>
            <a:ext cx="9327680" cy="3963385"/>
          </a:xfrm>
        </p:spPr>
        <p:txBody>
          <a:bodyPr/>
          <a:lstStyle/>
          <a:p>
            <a:pPr lvl="0">
              <a:buClrTx/>
            </a:pPr>
            <a:r>
              <a:rPr lang="en-US" dirty="0"/>
              <a:t>7/1/24: Total compensation of $132,964 or more (1/1/25: $151,164)  and employee customarily and regularly performs any one or more of the exempt duties of an executive, administrative or professional</a:t>
            </a:r>
          </a:p>
          <a:p>
            <a:pPr lvl="0">
              <a:buClrTx/>
            </a:pPr>
            <a:r>
              <a:rPr lang="en-US" dirty="0"/>
              <a:t>High level of compensation is a “strong indicator” of exempt status</a:t>
            </a:r>
          </a:p>
        </p:txBody>
      </p:sp>
    </p:spTree>
    <p:extLst>
      <p:ext uri="{BB962C8B-B14F-4D97-AF65-F5344CB8AC3E}">
        <p14:creationId xmlns:p14="http://schemas.microsoft.com/office/powerpoint/2010/main" val="393012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icky notes with question marks">
            <a:extLst>
              <a:ext uri="{FF2B5EF4-FFF2-40B4-BE49-F238E27FC236}">
                <a16:creationId xmlns:a16="http://schemas.microsoft.com/office/drawing/2014/main" id="{9DE8124D-1A6B-ADE1-6CE5-E68A40378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B48A6C-A75F-FF0A-D8FE-90941D63B706}"/>
              </a:ext>
            </a:extLst>
          </p:cNvPr>
          <p:cNvSpPr>
            <a:spLocks noGrp="1"/>
          </p:cNvSpPr>
          <p:nvPr>
            <p:ph type="ctrTitle"/>
          </p:nvPr>
        </p:nvSpPr>
        <p:spPr>
          <a:xfrm>
            <a:off x="1524000" y="1676154"/>
            <a:ext cx="9144000" cy="2387600"/>
          </a:xfrm>
        </p:spPr>
        <p:txBody>
          <a:bodyPr>
            <a:normAutofit/>
          </a:bodyPr>
          <a:lstStyle/>
          <a:p>
            <a:r>
              <a:rPr lang="en-US" sz="8000" i="1" dirty="0">
                <a:solidFill>
                  <a:schemeClr val="tx2">
                    <a:lumMod val="50000"/>
                  </a:schemeClr>
                </a:solidFill>
                <a:highlight>
                  <a:srgbClr val="C0C0C0"/>
                </a:highlight>
              </a:rPr>
              <a:t>Questions?</a:t>
            </a:r>
          </a:p>
        </p:txBody>
      </p:sp>
    </p:spTree>
    <p:extLst>
      <p:ext uri="{BB962C8B-B14F-4D97-AF65-F5344CB8AC3E}">
        <p14:creationId xmlns:p14="http://schemas.microsoft.com/office/powerpoint/2010/main" val="35359085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155-38BA-079A-B531-19B8A9370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535" y="-752207"/>
            <a:ext cx="5376930" cy="3992371"/>
          </a:xfrm>
          <a:prstGeom prst="rect">
            <a:avLst/>
          </a:prstGeom>
        </p:spPr>
      </p:pic>
      <p:sp>
        <p:nvSpPr>
          <p:cNvPr id="8" name="TextBox 7">
            <a:extLst>
              <a:ext uri="{FF2B5EF4-FFF2-40B4-BE49-F238E27FC236}">
                <a16:creationId xmlns:a16="http://schemas.microsoft.com/office/drawing/2014/main" id="{F17EE911-4289-70BB-8ADD-86F1A2C2A4BB}"/>
              </a:ext>
            </a:extLst>
          </p:cNvPr>
          <p:cNvSpPr txBox="1"/>
          <p:nvPr/>
        </p:nvSpPr>
        <p:spPr>
          <a:xfrm>
            <a:off x="1414528" y="3617837"/>
            <a:ext cx="9362941" cy="2739211"/>
          </a:xfrm>
          <a:prstGeom prst="rect">
            <a:avLst/>
          </a:prstGeom>
          <a:noFill/>
        </p:spPr>
        <p:txBody>
          <a:bodyPr wrap="square" rtlCol="0">
            <a:spAutoFit/>
          </a:bodyPr>
          <a:lstStyle/>
          <a:p>
            <a:pPr algn="ctr"/>
            <a:r>
              <a:rPr lang="en-US" sz="3200" b="1" dirty="0">
                <a:solidFill>
                  <a:schemeClr val="bg1"/>
                </a:solidFill>
              </a:rPr>
              <a:t>Julia Gannaway, JD</a:t>
            </a:r>
          </a:p>
          <a:p>
            <a:pPr algn="ctr"/>
            <a:endParaRPr lang="en-US" sz="3200" b="1"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hlinkClick r:id="rId4"/>
            </a:endParaRPr>
          </a:p>
          <a:p>
            <a:pPr algn="ctr"/>
            <a:r>
              <a:rPr lang="en-US" dirty="0">
                <a:solidFill>
                  <a:schemeClr val="bg1"/>
                </a:solidFill>
                <a:hlinkClick r:id="rId4"/>
              </a:rPr>
              <a:t>JG@RossGannaway.Law</a:t>
            </a:r>
            <a:endParaRPr lang="en-US" dirty="0">
              <a:solidFill>
                <a:schemeClr val="bg1"/>
              </a:solidFill>
            </a:endParaRPr>
          </a:p>
          <a:p>
            <a:pPr algn="ctr"/>
            <a:r>
              <a:rPr lang="en-US" dirty="0">
                <a:solidFill>
                  <a:schemeClr val="bg1"/>
                </a:solidFill>
              </a:rPr>
              <a:t>817.332.8512</a:t>
            </a:r>
          </a:p>
          <a:p>
            <a:pPr algn="ctr"/>
            <a:r>
              <a:rPr lang="en-US" dirty="0">
                <a:solidFill>
                  <a:schemeClr val="bg1"/>
                </a:solidFill>
              </a:rPr>
              <a:t>RossGannaway.Law</a:t>
            </a:r>
          </a:p>
        </p:txBody>
      </p:sp>
      <p:pic>
        <p:nvPicPr>
          <p:cNvPr id="10" name="Picture 9" descr="A black background with purple text&#10;&#10;Description automatically generated">
            <a:extLst>
              <a:ext uri="{FF2B5EF4-FFF2-40B4-BE49-F238E27FC236}">
                <a16:creationId xmlns:a16="http://schemas.microsoft.com/office/drawing/2014/main" id="{C691C4C8-BD49-597D-E606-5535011E616C}"/>
              </a:ext>
            </a:extLst>
          </p:cNvPr>
          <p:cNvPicPr>
            <a:picLocks noChangeAspect="1"/>
          </p:cNvPicPr>
          <p:nvPr/>
        </p:nvPicPr>
        <p:blipFill rotWithShape="1">
          <a:blip r:embed="rId5">
            <a:extLst>
              <a:ext uri="{28A0092B-C50C-407E-A947-70E740481C1C}">
                <a14:useLocalDpi xmlns:a14="http://schemas.microsoft.com/office/drawing/2010/main" val="0"/>
              </a:ext>
            </a:extLst>
          </a:blip>
          <a:srcRect r="14326"/>
          <a:stretch/>
        </p:blipFill>
        <p:spPr>
          <a:xfrm>
            <a:off x="2989677" y="4181243"/>
            <a:ext cx="6212644" cy="1141626"/>
          </a:xfrm>
          <a:prstGeom prst="rect">
            <a:avLst/>
          </a:prstGeom>
        </p:spPr>
      </p:pic>
    </p:spTree>
    <p:extLst>
      <p:ext uri="{BB962C8B-B14F-4D97-AF65-F5344CB8AC3E}">
        <p14:creationId xmlns:p14="http://schemas.microsoft.com/office/powerpoint/2010/main" val="195298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4790-5D09-4973-A3EF-0570BEE64CAF}"/>
              </a:ext>
            </a:extLst>
          </p:cNvPr>
          <p:cNvSpPr>
            <a:spLocks noGrp="1"/>
          </p:cNvSpPr>
          <p:nvPr>
            <p:ph type="title"/>
          </p:nvPr>
        </p:nvSpPr>
        <p:spPr/>
        <p:txBody>
          <a:bodyPr>
            <a:normAutofit fontScale="90000"/>
          </a:bodyPr>
          <a:lstStyle/>
          <a:p>
            <a:pPr marR="0" rtl="0"/>
            <a:r>
              <a:rPr lang="en-US" i="0" u="none" strike="noStrike" baseline="0" dirty="0">
                <a:solidFill>
                  <a:prstClr val="black"/>
                </a:solidFill>
              </a:rPr>
              <a:t>Characteristics of Independent Contractors</a:t>
            </a:r>
          </a:p>
        </p:txBody>
      </p:sp>
      <p:sp>
        <p:nvSpPr>
          <p:cNvPr id="3" name="Text Placeholder 2">
            <a:extLst>
              <a:ext uri="{FF2B5EF4-FFF2-40B4-BE49-F238E27FC236}">
                <a16:creationId xmlns:a16="http://schemas.microsoft.com/office/drawing/2014/main" id="{25FABD34-D5DF-4510-B7C4-EB6E493AB32A}"/>
              </a:ext>
            </a:extLst>
          </p:cNvPr>
          <p:cNvSpPr>
            <a:spLocks noGrp="1"/>
          </p:cNvSpPr>
          <p:nvPr>
            <p:ph idx="1"/>
          </p:nvPr>
        </p:nvSpPr>
        <p:spPr/>
        <p:txBody>
          <a:bodyPr>
            <a:normAutofit/>
          </a:bodyPr>
          <a:lstStyle/>
          <a:p>
            <a:pPr marR="0" lvl="0" rtl="0">
              <a:lnSpc>
                <a:spcPct val="100000"/>
              </a:lnSpc>
              <a:spcBef>
                <a:spcPts val="600"/>
              </a:spcBef>
            </a:pPr>
            <a:r>
              <a:rPr lang="en-US" sz="2400" b="0" i="0" u="none" strike="noStrike" baseline="0" dirty="0">
                <a:latin typeface="+mj-lt"/>
              </a:rPr>
              <a:t>Self-employed in independently established trade, occupation, profession or business</a:t>
            </a:r>
          </a:p>
          <a:p>
            <a:pPr marR="0" lvl="0" rtl="0">
              <a:lnSpc>
                <a:spcPct val="100000"/>
              </a:lnSpc>
              <a:spcBef>
                <a:spcPts val="600"/>
              </a:spcBef>
            </a:pPr>
            <a:r>
              <a:rPr lang="en-US" sz="2400" b="0" i="0" u="none" strike="noStrike" baseline="0" dirty="0">
                <a:latin typeface="+mj-lt"/>
              </a:rPr>
              <a:t>Free from employers’ control</a:t>
            </a:r>
          </a:p>
          <a:p>
            <a:pPr marR="0" lvl="0" rtl="0">
              <a:lnSpc>
                <a:spcPct val="100000"/>
              </a:lnSpc>
              <a:spcBef>
                <a:spcPts val="600"/>
              </a:spcBef>
            </a:pPr>
            <a:r>
              <a:rPr lang="en-US" sz="2400" b="0" i="0" u="none" strike="noStrike" baseline="0" dirty="0">
                <a:latin typeface="+mj-lt"/>
              </a:rPr>
              <a:t>Can be paid more than employees</a:t>
            </a:r>
          </a:p>
          <a:p>
            <a:pPr marR="0" lvl="0" rtl="0">
              <a:lnSpc>
                <a:spcPct val="100000"/>
              </a:lnSpc>
              <a:spcBef>
                <a:spcPts val="600"/>
              </a:spcBef>
            </a:pPr>
            <a:r>
              <a:rPr lang="en-US" sz="2400" b="0" i="0" u="none" strike="noStrike" baseline="0" dirty="0">
                <a:latin typeface="+mj-lt"/>
              </a:rPr>
              <a:t>Can take increased business deductions</a:t>
            </a:r>
          </a:p>
          <a:p>
            <a:pPr marR="0" lvl="0" rtl="0">
              <a:lnSpc>
                <a:spcPct val="100000"/>
              </a:lnSpc>
              <a:spcBef>
                <a:spcPts val="600"/>
              </a:spcBef>
            </a:pPr>
            <a:r>
              <a:rPr lang="en-US" sz="2400" b="0" i="0" u="none" strike="noStrike" baseline="0" dirty="0">
                <a:latin typeface="+mj-lt"/>
              </a:rPr>
              <a:t>Not protected by employment, labor, or tax withholding laws</a:t>
            </a:r>
          </a:p>
          <a:p>
            <a:pPr marR="0" lvl="0" rtl="0">
              <a:lnSpc>
                <a:spcPct val="100000"/>
              </a:lnSpc>
              <a:spcBef>
                <a:spcPts val="600"/>
              </a:spcBef>
            </a:pPr>
            <a:r>
              <a:rPr lang="en-US" sz="2400" b="0" i="0" u="none" strike="noStrike" baseline="0" dirty="0">
                <a:latin typeface="+mj-lt"/>
              </a:rPr>
              <a:t>No employer-provided benefits</a:t>
            </a:r>
          </a:p>
          <a:p>
            <a:pPr marR="0" lvl="0" rtl="0">
              <a:lnSpc>
                <a:spcPct val="100000"/>
              </a:lnSpc>
              <a:spcBef>
                <a:spcPts val="600"/>
              </a:spcBef>
            </a:pPr>
            <a:r>
              <a:rPr lang="en-US" sz="2400" b="0" i="0" u="none" strike="noStrike" baseline="0" dirty="0">
                <a:latin typeface="+mj-lt"/>
              </a:rPr>
              <a:t>Must pay self-employment taxes</a:t>
            </a:r>
          </a:p>
        </p:txBody>
      </p:sp>
      <p:sp>
        <p:nvSpPr>
          <p:cNvPr id="5" name="Slide Number Placeholder 4">
            <a:extLst>
              <a:ext uri="{FF2B5EF4-FFF2-40B4-BE49-F238E27FC236}">
                <a16:creationId xmlns:a16="http://schemas.microsoft.com/office/drawing/2014/main" id="{CD7C0CCF-648C-46C1-93CA-760073C8085C}"/>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a:extLst>
              <a:ext uri="{FF2B5EF4-FFF2-40B4-BE49-F238E27FC236}">
                <a16:creationId xmlns:a16="http://schemas.microsoft.com/office/drawing/2014/main" id="{A5CF3B34-B110-4937-AE2A-29F566C295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1963" y="4485587"/>
            <a:ext cx="3678025" cy="1839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147573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ockprintVTI">
  <a:themeElements>
    <a:clrScheme name="Custom 3">
      <a:dk1>
        <a:srgbClr val="0C1921"/>
      </a:dk1>
      <a:lt1>
        <a:srgbClr val="0C1921"/>
      </a:lt1>
      <a:dk2>
        <a:srgbClr val="D7E7F0"/>
      </a:dk2>
      <a:lt2>
        <a:srgbClr val="DDDDDD"/>
      </a:lt2>
      <a:accent1>
        <a:srgbClr val="0C1921"/>
      </a:accent1>
      <a:accent2>
        <a:srgbClr val="A6B727"/>
      </a:accent2>
      <a:accent3>
        <a:srgbClr val="FFD495"/>
      </a:accent3>
      <a:accent4>
        <a:srgbClr val="DDDDDD"/>
      </a:accent4>
      <a:accent5>
        <a:srgbClr val="FEE79B"/>
      </a:accent5>
      <a:accent6>
        <a:srgbClr val="F8DCD3"/>
      </a:accent6>
      <a:hlink>
        <a:srgbClr val="7A4F00"/>
      </a:hlink>
      <a:folHlink>
        <a:srgbClr val="B2B2B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ED4F6-8C2F-4834-8EAC-936B7F4C0448}"/>
</file>

<file path=customXml/itemProps2.xml><?xml version="1.0" encoding="utf-8"?>
<ds:datastoreItem xmlns:ds="http://schemas.openxmlformats.org/officeDocument/2006/customXml" ds:itemID="{CB64EF02-9220-4FA2-A4E6-A24389826143}"/>
</file>

<file path=docProps/app.xml><?xml version="1.0" encoding="utf-8"?>
<Properties xmlns="http://schemas.openxmlformats.org/officeDocument/2006/extended-properties" xmlns:vt="http://schemas.openxmlformats.org/officeDocument/2006/docPropsVTypes">
  <Template>Blockprint</Template>
  <TotalTime>1995</TotalTime>
  <Words>5584</Words>
  <Application>Microsoft Office PowerPoint</Application>
  <PresentationFormat>Widescreen</PresentationFormat>
  <Paragraphs>690</Paragraphs>
  <Slides>84</Slides>
  <Notes>84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Aptos</vt:lpstr>
      <vt:lpstr>Arial</vt:lpstr>
      <vt:lpstr>Arial Unicode MS</vt:lpstr>
      <vt:lpstr>Avenir Next LT Pro</vt:lpstr>
      <vt:lpstr>AvenirNext LT Pro Medium</vt:lpstr>
      <vt:lpstr>Calibri</vt:lpstr>
      <vt:lpstr>Wingdings</vt:lpstr>
      <vt:lpstr>BlockprintVTI</vt:lpstr>
      <vt:lpstr>FLSA: Dangers of Misclassification and White-Collar Revisions Are You Ready?</vt:lpstr>
      <vt:lpstr>MISCLASSIFICATIONS </vt:lpstr>
      <vt:lpstr>Memorandum of Understanding (MOU) for Employment Tax Referrals</vt:lpstr>
      <vt:lpstr>DEPARTMENT OF LABOR’S 2024 FINAL RULE </vt:lpstr>
      <vt:lpstr>Independent Contractor  Or Employee? </vt:lpstr>
      <vt:lpstr>Misclassification</vt:lpstr>
      <vt:lpstr>Issues Relating to Misclassification</vt:lpstr>
      <vt:lpstr>Many companies seek flexibility, to avoid hiring “permanent” employees</vt:lpstr>
      <vt:lpstr>Characteristics of Independent Contractors</vt:lpstr>
      <vt:lpstr>Independent Contractor v. Employee – Priority for IRS &amp; DOL</vt:lpstr>
      <vt:lpstr>Independent Contractor v. Employee – TWC Independent Contractor Test</vt:lpstr>
      <vt:lpstr>IRS</vt:lpstr>
      <vt:lpstr>Regardless of Test Used, DOL, IRS, TWC, &amp; Most Courts Lean Toward Classifying Workers as Employees</vt:lpstr>
      <vt:lpstr>IRS Audits - Beware!!</vt:lpstr>
      <vt:lpstr>Misclassification of Interns</vt:lpstr>
      <vt:lpstr>DOL’s New Test: Primary Beneficiary </vt:lpstr>
      <vt:lpstr>Independent Contractor v. Employee – Steps To Avoid Misclassification of Workers as Independent Contractors under FLSA </vt:lpstr>
      <vt:lpstr>Independent Contractor v. Employee – Steps To Avoid Misclassification of Workers as Independent Contractors under FLSA (Cont’d)</vt:lpstr>
      <vt:lpstr>Salaried Employee   Exempt Employee</vt:lpstr>
      <vt:lpstr>Salary Basis Test</vt:lpstr>
      <vt:lpstr>Deductions from Pay/Leave Bank</vt:lpstr>
      <vt:lpstr>Improper Deductions May  Destroy FLSA Exemption</vt:lpstr>
      <vt:lpstr>Six Exceptions To “No Deduction” Rule</vt:lpstr>
      <vt:lpstr>Workplace Conduct</vt:lpstr>
      <vt:lpstr>PUBLIC EMPLOYER: SPECIAL RULE FOR “DOCKING” EXEMPT EMPLOYEES’ PAY</vt:lpstr>
      <vt:lpstr>Weekly Timesheets</vt:lpstr>
      <vt:lpstr> Recoveries under Federal Causes of Action </vt:lpstr>
      <vt:lpstr>“Good Faith” Defense</vt:lpstr>
      <vt:lpstr>“Good Faith” Defense (cont.)</vt:lpstr>
      <vt:lpstr>Misclassification – Exempt v. Non-Exempt</vt:lpstr>
      <vt:lpstr>Outlays for Misclassifying Employees</vt:lpstr>
      <vt:lpstr>DEPARTMENT OF LABOR’S 2024 FINAL RULE </vt:lpstr>
      <vt:lpstr>DOL’s Final Overtime Rule - Effective July 1, 2024, increase on January 1, 2025</vt:lpstr>
      <vt:lpstr>FLSA’s “White Collar” Exemptions - Applies to Executive, Administrative, &amp; Professional (EAP) Employees</vt:lpstr>
      <vt:lpstr>As of July 1, 2024 Employees who make less than $844 a week ($43,888/yr) cannot be exempt!</vt:lpstr>
      <vt:lpstr>Final Rule:  No Changes to Tests for Computer Employees or Outside Sales Exemptions</vt:lpstr>
      <vt:lpstr>PowerPoint Presentation</vt:lpstr>
      <vt:lpstr>For each employee who is affected, an employer may respond by:</vt:lpstr>
      <vt:lpstr>Overtime Changes – What to do now?</vt:lpstr>
      <vt:lpstr>Overtime Changes – What to do now?</vt:lpstr>
      <vt:lpstr>Overtime Changes – Reclassify, increase compensation, and/or restructure jobs to comply with new rules </vt:lpstr>
      <vt:lpstr>Overtime Changes – Reclassify, increase compensation, and/or restructure jobs to comply with new rules</vt:lpstr>
      <vt:lpstr>Overtime Changes – Other Considerations</vt:lpstr>
      <vt:lpstr>WHITE COLLAR EXEMPTIONS </vt:lpstr>
      <vt:lpstr>Key Terms Used In The Regulations</vt:lpstr>
      <vt:lpstr>“Primary Duty” is Key</vt:lpstr>
      <vt:lpstr>EXECUTIVE EXEMPTION </vt:lpstr>
      <vt:lpstr>Executive Exemption</vt:lpstr>
      <vt:lpstr>Elements Of Management of the  Enterprise </vt:lpstr>
      <vt:lpstr>Elements of Management of the Enterprise (Cont.)</vt:lpstr>
      <vt:lpstr>Customarily Recognized Department  or Subdivision</vt:lpstr>
      <vt:lpstr>Directs Two or More Other Employees</vt:lpstr>
      <vt:lpstr>Authority to Hire or Fire Other Employees</vt:lpstr>
      <vt:lpstr>Concurrent Duties</vt:lpstr>
      <vt:lpstr>ADMINISTRATIVE EXEMPTION </vt:lpstr>
      <vt:lpstr>Administrative Exemption </vt:lpstr>
      <vt:lpstr>Directly Related To Management or  General Business Operations</vt:lpstr>
      <vt:lpstr>Functional Areas:</vt:lpstr>
      <vt:lpstr>Discretion and Judgment Factors</vt:lpstr>
      <vt:lpstr>Factors--Administrative Exemption</vt:lpstr>
      <vt:lpstr>Factors-Administrative Exemption (Cont.)</vt:lpstr>
      <vt:lpstr>Using Manuals Does Not  Negate Exemption</vt:lpstr>
      <vt:lpstr>How Many Factors? </vt:lpstr>
      <vt:lpstr>Other Factors Found Relevant</vt:lpstr>
      <vt:lpstr>Examples of Generally Exempt Positions</vt:lpstr>
      <vt:lpstr>Administrative Exemption Purchasing Agent-FLSA2008-1</vt:lpstr>
      <vt:lpstr>Administrative Exemption Purchasing Agent-FLSA2008-1</vt:lpstr>
      <vt:lpstr>PowerPoint Presentation</vt:lpstr>
      <vt:lpstr>Examples Of Generally  Non-Exempt Positions</vt:lpstr>
      <vt:lpstr>PROFESSIONAL EXEMPTION </vt:lpstr>
      <vt:lpstr>Professional Employees</vt:lpstr>
      <vt:lpstr>Learned Professional</vt:lpstr>
      <vt:lpstr>Advanced Knowledge</vt:lpstr>
      <vt:lpstr>Field Of Science or Learning</vt:lpstr>
      <vt:lpstr>Examples of “Learned Professionals”</vt:lpstr>
      <vt:lpstr>Computer Employees</vt:lpstr>
      <vt:lpstr>Computer Exemption</vt:lpstr>
      <vt:lpstr>Executive and Administrative  Computer Employees</vt:lpstr>
      <vt:lpstr>No Exemption For Public Safety Employees</vt:lpstr>
      <vt:lpstr>So long as they perform work such as:</vt:lpstr>
      <vt:lpstr>Does not mean that all police officers or firefighters are overtime eligible</vt:lpstr>
      <vt:lpstr>Highly Compensated Employees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FLSA: Dangers and Misclassifications and White-Collar Revisions Are You Ready?</dc:title>
  <dc:creator>Abby McKevitt</dc:creator>
  <cp:lastModifiedBy>Julia Gannaway</cp:lastModifiedBy>
  <cp:revision>31</cp:revision>
  <cp:lastPrinted>2024-05-07T14:33:14Z</cp:lastPrinted>
  <dcterms:created xsi:type="dcterms:W3CDTF">2024-04-22T18:24:12Z</dcterms:created>
  <dcterms:modified xsi:type="dcterms:W3CDTF">2024-05-07T14:37:49Z</dcterms:modified>
</cp:coreProperties>
</file>