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40" r:id="rId5"/>
    <p:sldId id="257" r:id="rId6"/>
    <p:sldId id="2147470668" r:id="rId7"/>
    <p:sldId id="2147470675" r:id="rId8"/>
    <p:sldId id="2147470556" r:id="rId9"/>
    <p:sldId id="2147470669" r:id="rId10"/>
    <p:sldId id="2147470670" r:id="rId11"/>
    <p:sldId id="2147470671" r:id="rId12"/>
    <p:sldId id="2147470673" r:id="rId13"/>
    <p:sldId id="2107481662" r:id="rId14"/>
    <p:sldId id="2107481664" r:id="rId15"/>
    <p:sldId id="2107481666" r:id="rId16"/>
    <p:sldId id="2107481667" r:id="rId17"/>
    <p:sldId id="2147470533" r:id="rId18"/>
    <p:sldId id="2147470534" r:id="rId19"/>
    <p:sldId id="2147470535" r:id="rId20"/>
    <p:sldId id="2147470528" r:id="rId21"/>
    <p:sldId id="2147470530" r:id="rId22"/>
    <p:sldId id="2147470524" r:id="rId23"/>
    <p:sldId id="2147470521" r:id="rId24"/>
    <p:sldId id="2147470522" r:id="rId25"/>
    <p:sldId id="2147470542" r:id="rId26"/>
    <p:sldId id="2147470541" r:id="rId27"/>
    <p:sldId id="2147470553" r:id="rId28"/>
    <p:sldId id="2147470539" r:id="rId29"/>
    <p:sldId id="2147470543" r:id="rId30"/>
    <p:sldId id="2107481669" r:id="rId31"/>
    <p:sldId id="2147470674" r:id="rId32"/>
    <p:sldId id="2147470554" r:id="rId33"/>
    <p:sldId id="2147470536" r:id="rId34"/>
    <p:sldId id="2147470519" r:id="rId35"/>
    <p:sldId id="2147470538" r:id="rId36"/>
    <p:sldId id="2147470531" r:id="rId37"/>
    <p:sldId id="2147470540" r:id="rId38"/>
    <p:sldId id="2107481654" r:id="rId39"/>
  </p:sldIdLst>
  <p:sldSz cx="9144000" cy="5143500" type="screen16x9"/>
  <p:notesSz cx="6950075" cy="9236075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dra Kelly" initials="KK" lastIdx="24" clrIdx="0">
    <p:extLst>
      <p:ext uri="{19B8F6BF-5375-455C-9EA6-DF929625EA0E}">
        <p15:presenceInfo xmlns:p15="http://schemas.microsoft.com/office/powerpoint/2012/main" userId="S::kendrakelly@meyocks.com::f6a938b4-d88e-4894-b6e1-7ec9cdad4b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3C8BC"/>
    <a:srgbClr val="ED8B00"/>
    <a:srgbClr val="F58220"/>
    <a:srgbClr val="00617F"/>
    <a:srgbClr val="622650"/>
    <a:srgbClr val="D64227"/>
    <a:srgbClr val="C1B900"/>
    <a:srgbClr val="D74022"/>
    <a:srgbClr val="FFC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1" autoAdjust="0"/>
    <p:restoredTop sz="93420" autoAdjust="0"/>
  </p:normalViewPr>
  <p:slideViewPr>
    <p:cSldViewPr snapToGrid="0" snapToObjects="1">
      <p:cViewPr varScale="1">
        <p:scale>
          <a:sx n="85" d="100"/>
          <a:sy n="85" d="100"/>
        </p:scale>
        <p:origin x="484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2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617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440-463F-AE8C-27E6BFCB9B03}"/>
              </c:ext>
            </c:extLst>
          </c:dPt>
          <c:dPt>
            <c:idx val="1"/>
            <c:bubble3D val="0"/>
            <c:spPr>
              <a:solidFill>
                <a:srgbClr val="80C7B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440-463F-AE8C-27E6BFCB9B03}"/>
              </c:ext>
            </c:extLst>
          </c:dPt>
          <c:dPt>
            <c:idx val="2"/>
            <c:bubble3D val="0"/>
            <c:spPr>
              <a:solidFill>
                <a:srgbClr val="60265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440-463F-AE8C-27E6BFCB9B03}"/>
              </c:ext>
            </c:extLst>
          </c:dPt>
          <c:dPt>
            <c:idx val="3"/>
            <c:bubble3D val="0"/>
            <c:spPr>
              <a:solidFill>
                <a:srgbClr val="602651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440-463F-AE8C-27E6BFCB9B03}"/>
              </c:ext>
            </c:extLst>
          </c:dPt>
          <c:dPt>
            <c:idx val="4"/>
            <c:bubble3D val="0"/>
            <c:spPr>
              <a:solidFill>
                <a:srgbClr val="602651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440-463F-AE8C-27E6BFCB9B03}"/>
              </c:ext>
            </c:extLst>
          </c:dPt>
          <c:dPt>
            <c:idx val="5"/>
            <c:bubble3D val="0"/>
            <c:spPr>
              <a:solidFill>
                <a:srgbClr val="888B8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440-463F-AE8C-27E6BFCB9B0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73EF14-A0EA-4F04-89D3-E046F5B55FB7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5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A8F3FBDF-D4E1-4DAF-8FBE-35E9B714C95C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5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00617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40-463F-AE8C-27E6BFCB9B03}"/>
                </c:ext>
              </c:extLst>
            </c:dLbl>
            <c:dLbl>
              <c:idx val="1"/>
              <c:spPr>
                <a:solidFill>
                  <a:srgbClr val="80C7BC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440-463F-AE8C-27E6BFCB9B03}"/>
                </c:ext>
              </c:extLst>
            </c:dLbl>
            <c:dLbl>
              <c:idx val="2"/>
              <c:spPr>
                <a:solidFill>
                  <a:srgbClr val="60265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440-463F-AE8C-27E6BFCB9B03}"/>
                </c:ext>
              </c:extLst>
            </c:dLbl>
            <c:dLbl>
              <c:idx val="3"/>
              <c:layout>
                <c:manualLayout>
                  <c:x val="-2.0434121970498837E-2"/>
                  <c:y val="4.5928671490985389E-2"/>
                </c:manualLayout>
              </c:layout>
              <c:spPr>
                <a:solidFill>
                  <a:srgbClr val="602651">
                    <a:lumMod val="20000"/>
                    <a:lumOff val="8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40-463F-AE8C-27E6BFCB9B03}"/>
                </c:ext>
              </c:extLst>
            </c:dLbl>
            <c:dLbl>
              <c:idx val="4"/>
              <c:layout>
                <c:manualLayout>
                  <c:x val="-1.6985140275860076E-3"/>
                  <c:y val="-5.6338028169014086E-2"/>
                </c:manualLayout>
              </c:layout>
              <c:spPr>
                <a:solidFill>
                  <a:srgbClr val="602651">
                    <a:lumMod val="60000"/>
                    <a:lumOff val="4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440-463F-AE8C-27E6BFCB9B03}"/>
                </c:ext>
              </c:extLst>
            </c:dLbl>
            <c:dLbl>
              <c:idx val="5"/>
              <c:layout>
                <c:manualLayout>
                  <c:x val="-1.0895749270792687E-2"/>
                  <c:y val="2.2172647054407486E-2"/>
                </c:manualLayout>
              </c:layout>
              <c:spPr>
                <a:solidFill>
                  <a:srgbClr val="888B8D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440-463F-AE8C-27E6BFCB9B0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Sheet1!$A$4:$A$9</c:f>
              <c:strCache>
                <c:ptCount val="6"/>
                <c:pt idx="0">
                  <c:v>Employer - Sponsored</c:v>
                </c:pt>
                <c:pt idx="1">
                  <c:v>Non-Group, Other</c:v>
                </c:pt>
                <c:pt idx="2">
                  <c:v>Medicaid</c:v>
                </c:pt>
                <c:pt idx="3">
                  <c:v>Medicare</c:v>
                </c:pt>
                <c:pt idx="4">
                  <c:v>Military</c:v>
                </c:pt>
                <c:pt idx="5">
                  <c:v>Uninsured</c:v>
                </c:pt>
              </c:strCache>
            </c:strRef>
          </c:cat>
          <c:val>
            <c:numRef>
              <c:f>Sheet1!$B$4:$B$9</c:f>
              <c:numCache>
                <c:formatCode>0%</c:formatCode>
                <c:ptCount val="6"/>
                <c:pt idx="0">
                  <c:v>0.53400000000000003</c:v>
                </c:pt>
                <c:pt idx="1">
                  <c:v>7.5999999999999998E-2</c:v>
                </c:pt>
                <c:pt idx="2">
                  <c:v>0.17199999999999999</c:v>
                </c:pt>
                <c:pt idx="3">
                  <c:v>0.01</c:v>
                </c:pt>
                <c:pt idx="4">
                  <c:v>1.7999999999999999E-2</c:v>
                </c:pt>
                <c:pt idx="5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440-463F-AE8C-27E6BFCB9B0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04124451843257"/>
          <c:y val="5.1041066959248531E-2"/>
          <c:w val="0.64975040046213128"/>
          <c:h val="0.847118272936411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Sheet2!$A$5:$A$14</c:f>
              <c:strCache>
                <c:ptCount val="9"/>
                <c:pt idx="0">
                  <c:v>State/Local Government</c:v>
                </c:pt>
                <c:pt idx="1">
                  <c:v>Transportation/Communication/Utilities</c:v>
                </c:pt>
                <c:pt idx="2">
                  <c:v>Finance</c:v>
                </c:pt>
                <c:pt idx="3">
                  <c:v>Wholesale</c:v>
                </c:pt>
                <c:pt idx="4">
                  <c:v>Service</c:v>
                </c:pt>
                <c:pt idx="5">
                  <c:v>Manufacturing</c:v>
                </c:pt>
                <c:pt idx="6">
                  <c:v>Health Care</c:v>
                </c:pt>
                <c:pt idx="7">
                  <c:v>Agriculture/Mining/Construction</c:v>
                </c:pt>
                <c:pt idx="8">
                  <c:v>Retail</c:v>
                </c:pt>
              </c:strCache>
            </c:strRef>
          </c:cat>
          <c:val>
            <c:numRef>
              <c:f>Sheet2!$B$5:$B$14</c:f>
              <c:numCache>
                <c:formatCode>0%</c:formatCode>
                <c:ptCount val="10"/>
                <c:pt idx="0">
                  <c:v>0.7</c:v>
                </c:pt>
                <c:pt idx="1">
                  <c:v>0.36</c:v>
                </c:pt>
                <c:pt idx="2">
                  <c:v>0.24</c:v>
                </c:pt>
                <c:pt idx="3">
                  <c:v>0.2</c:v>
                </c:pt>
                <c:pt idx="4">
                  <c:v>0.2</c:v>
                </c:pt>
                <c:pt idx="5">
                  <c:v>0.15</c:v>
                </c:pt>
                <c:pt idx="6">
                  <c:v>0.13</c:v>
                </c:pt>
                <c:pt idx="7">
                  <c:v>0.12</c:v>
                </c:pt>
                <c:pt idx="8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B-46AA-8337-F4C4C42B5C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42844512"/>
        <c:axId val="742845592"/>
      </c:barChart>
      <c:catAx>
        <c:axId val="74284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845592"/>
        <c:crosses val="autoZero"/>
        <c:auto val="1"/>
        <c:lblAlgn val="ctr"/>
        <c:lblOffset val="100"/>
        <c:noMultiLvlLbl val="0"/>
      </c:catAx>
      <c:valAx>
        <c:axId val="7428455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84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OPEB Liability per FTE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Sheet1!$A$4:$A$5</c:f>
              <c:strCache>
                <c:ptCount val="2"/>
                <c:pt idx="0">
                  <c:v>Organization 1</c:v>
                </c:pt>
                <c:pt idx="1">
                  <c:v>Organization 2</c:v>
                </c:pt>
              </c:strCache>
            </c:strRef>
          </c:cat>
          <c:val>
            <c:numRef>
              <c:f>Sheet1!$B$4:$B$5</c:f>
              <c:numCache>
                <c:formatCode>"$"#,##0</c:formatCode>
                <c:ptCount val="2"/>
                <c:pt idx="0">
                  <c:v>139000</c:v>
                </c:pt>
                <c:pt idx="1">
                  <c:v>17043.923076923078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55-48D1-86A6-D0CA5BED0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2754800"/>
        <c:axId val="722752280"/>
      </c:barChart>
      <c:catAx>
        <c:axId val="72275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2752280"/>
        <c:crosses val="autoZero"/>
        <c:auto val="1"/>
        <c:lblAlgn val="ctr"/>
        <c:lblOffset val="100"/>
        <c:noMultiLvlLbl val="0"/>
      </c:catAx>
      <c:valAx>
        <c:axId val="722752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275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30EE8A9-F415-F24C-922F-989CE8BEB8C1}" type="datetimeFigureOut">
              <a:rPr lang="en-US" smtClean="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rPr>
              <a:pPr/>
              <a:t>5/8/2024</a:t>
            </a:fld>
            <a:endParaRPr lang="en-US" dirty="0"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D1C2681-571C-8747-88D9-6E3BA68D8EA9}" type="slidenum">
              <a:rPr lang="en-US" smtClean="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rPr>
              <a:pPr/>
              <a:t>‹#›</a:t>
            </a:fld>
            <a:endParaRPr lang="en-US" dirty="0"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5718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 dirty="0"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xfrm>
            <a:off x="926677" y="4387136"/>
            <a:ext cx="5096722" cy="4156234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36873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17999"/>
      </a:lnSpc>
      <a:defRPr sz="2200" b="0" i="0">
        <a:latin typeface="Segoe UI" panose="020B0500000101010101" pitchFamily="34" charset="-127"/>
        <a:ea typeface="Segoe UI" panose="020B0500000101010101" pitchFamily="34" charset="-127"/>
        <a:cs typeface="Segoe UI" panose="020B0500000101010101" pitchFamily="34" charset="-127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Majority of employer sponsored coverage – PE/Unions/Oil &amp; Gas</a:t>
            </a:r>
          </a:p>
        </p:txBody>
      </p:sp>
    </p:spTree>
    <p:extLst>
      <p:ext uri="{BB962C8B-B14F-4D97-AF65-F5344CB8AC3E}">
        <p14:creationId xmlns:p14="http://schemas.microsoft.com/office/powerpoint/2010/main" val="20926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0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Firms = 200 or more workers</a:t>
            </a:r>
          </a:p>
          <a:p>
            <a:r>
              <a:rPr lang="en-US" dirty="0"/>
              <a:t>Many lower wage – at least 35% earn the 25</a:t>
            </a:r>
            <a:r>
              <a:rPr lang="en-US" baseline="30000" dirty="0"/>
              <a:t>th</a:t>
            </a:r>
            <a:r>
              <a:rPr lang="en-US" dirty="0"/>
              <a:t> percentile or less of national earnings ($30,000, 2022)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Many higher wage – at least 35% earn the 75</a:t>
            </a:r>
            <a:r>
              <a:rPr lang="en-US" baseline="30000" dirty="0"/>
              <a:t>th</a:t>
            </a:r>
            <a:r>
              <a:rPr lang="en-US" dirty="0"/>
              <a:t> percentile or less of national earnings ($70,000, 2022)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Many older workers – at least 35% of workers are age 50 or older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Many younger workers – at least 35% of workers are age 26 or younger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6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 Squa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565CC-99F5-9342-A429-E37A4B0EB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9200" y="3810415"/>
            <a:ext cx="5181600" cy="36153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A7B12AC1-A656-8F40-BA62-65B866056E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9200" y="2266950"/>
            <a:ext cx="7391400" cy="9627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10000"/>
              </a:lnSpc>
              <a:buNone/>
              <a:def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Title Here.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B2D13E-6695-0042-B89B-B9084679F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88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Blue_Blank">
    <p:bg>
      <p:bgPr>
        <a:solidFill>
          <a:srgbClr val="0061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810415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E83A2-A2D7-1747-A74E-5704D4408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9EFA1B-A524-4E11-B1B5-E87B480264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832" y="89535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49D025-E366-48C0-ABDF-1BF1143FB2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832" y="187071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8112042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Chart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CF3827C-04F8-517E-593F-E3AE22FB5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16FB5A88-9828-554C-B36C-245740BAFCF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46" y="1200150"/>
            <a:ext cx="8050308" cy="339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300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_Content Pag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F9EF93-66B3-F1F2-E6CD-BD47D6A75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39DCD30-9783-554A-B1F1-3F83C0EF4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219075"/>
            <a:ext cx="32004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54102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1BFB538-650F-7042-B2B6-47C0D8A00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6729" y="1200151"/>
            <a:ext cx="3182471" cy="3124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8354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1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5C7B494-564B-AEED-F55F-9FBBE7CF9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6" y="1216959"/>
            <a:ext cx="8063753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415666395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2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9082D52-6003-2C02-0B93-0297C9EFC6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7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0BF04D-AF43-394D-B437-AC6773C4D3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882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9916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Chart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3F734BC-6F54-B52D-5625-042509FE64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16FB5A88-9828-554C-B36C-245740BAFCF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46" y="1200150"/>
            <a:ext cx="8050308" cy="339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969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_Content Pag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7D9CDD7-F6D0-5C12-AD96-2ABDF8792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39DCD30-9783-554A-B1F1-3F83C0EF4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219075"/>
            <a:ext cx="32004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54102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1BFB538-650F-7042-B2B6-47C0D8A00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6729" y="1200151"/>
            <a:ext cx="3182471" cy="3124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704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BFBCC7E-33D4-B974-2B48-396DD0DF2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6" y="1216959"/>
            <a:ext cx="8063753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39200583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9713E9C-9B08-726D-EA35-AE77100A8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7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0BF04D-AF43-394D-B437-AC6773C4D3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882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0960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134C4A5-9B58-7E8C-3E12-C0483AFC1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16FB5A88-9828-554C-B36C-245740BAFCF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46" y="1200150"/>
            <a:ext cx="8050308" cy="339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681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tent Pag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6337AEB-D1A5-CFCB-8782-083887AD5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39DCD30-9783-554A-B1F1-3F83C0EF4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219075"/>
            <a:ext cx="32004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54102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1BFB538-650F-7042-B2B6-47C0D8A00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6729" y="1200151"/>
            <a:ext cx="3182471" cy="3124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69727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Yellow_With Per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5453151C-ECF2-B061-6E68-FF07C403D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4600" y="3068264"/>
            <a:ext cx="6248400" cy="7212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4600" y="3789522"/>
            <a:ext cx="22860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8ACC4-09E1-6B49-8D1F-B33D8BED5B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11EB32-80B3-4432-A9A0-3889CD7D5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2310" y="1078230"/>
            <a:ext cx="6309360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60BDB05-169C-4B82-BF83-756A047890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2310" y="2053590"/>
            <a:ext cx="6309360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29855086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1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DE4494D-EED8-9455-FE73-5F1C105F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6" y="1216959"/>
            <a:ext cx="8063753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24477387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2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8013067-B4CC-9B4C-A687-7ABE7F2784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7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0BF04D-AF43-394D-B437-AC6773C4D3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882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84748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hart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CE29F8-406D-FF07-9490-C8EE35FD1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16FB5A88-9828-554C-B36C-245740BAFCF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46" y="1200150"/>
            <a:ext cx="8050308" cy="339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095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Content Pag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16CC690-E687-1E76-DF16-38B6D01DA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39DCD30-9783-554A-B1F1-3F83C0EF4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219075"/>
            <a:ext cx="32004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54102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1BFB538-650F-7042-B2B6-47C0D8A00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6729" y="1200151"/>
            <a:ext cx="3182471" cy="3124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5492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1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504BE58-CA9F-CEF3-5446-4BE269F35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6" y="1216959"/>
            <a:ext cx="8063753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67260952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2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6DEA9D9-D170-F2FE-AEB6-3C569520C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7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0BF04D-AF43-394D-B437-AC6773C4D3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882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78232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Chart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AFA973D-8600-FFD8-923D-D8D0E9280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16FB5A88-9828-554C-B36C-245740BAFCF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46" y="1200150"/>
            <a:ext cx="8050308" cy="339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290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_Content Pag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521BA1-05CF-132B-FA84-A007C7880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39DCD30-9783-554A-B1F1-3F83C0EF4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219075"/>
            <a:ext cx="32004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54102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1BFB538-650F-7042-B2B6-47C0D8A00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6729" y="1200151"/>
            <a:ext cx="3182471" cy="3124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75673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Green_With 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36FDC469-47AB-41C5-BC85-13C810CDB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489"/>
          <a:stretch/>
        </p:blipFill>
        <p:spPr>
          <a:xfrm>
            <a:off x="4061" y="0"/>
            <a:ext cx="571094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C6DC65-5777-A24D-AE5D-6797BB0D51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A3D8F-4E2A-B249-B4AC-E4FE221658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34808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Yellow_With 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E33BE35-F859-7141-A48A-A47AF1493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0058F3-6E38-E641-A8C3-9A0923CB8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666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ue_With Per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AA137-9B79-8C4A-9FB4-37984FDF3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4600" y="3068264"/>
            <a:ext cx="6248400" cy="7212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4600" y="3789522"/>
            <a:ext cx="22860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B95C-1DA9-7A47-95E8-0BA1F4143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DDAE65-3CFA-465A-95CF-B8D0AE833C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2310" y="1078230"/>
            <a:ext cx="6309360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DE403-D3C4-4F13-B85B-39A0ECFF9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2310" y="2053590"/>
            <a:ext cx="6309360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24938606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ue_With 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8FFFD472-E080-A444-8331-62521F7BF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66394-3D45-AF41-92D2-062D05D5A6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8278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Purpl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22021B9-CDB9-9045-A0FF-F697431A76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E073E-33E0-E64C-8467-01F0188F1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197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Yellow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8BC00878-F47D-8448-9C5B-49D1C1AC3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206C2-EBE6-F744-A445-517395FA1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5616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Re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F85A62D-B5B7-F84E-8FA4-A14299BFD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071CA-DBE4-CD4C-9BD4-D7188B8E59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453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Re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84A32AD5-EAE1-F838-0891-37BA0B1950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071CA-DBE4-CD4C-9BD4-D7188B8E59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4763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_Re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0CB61D6-A83C-A3E0-12CD-145EF2548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071CA-DBE4-CD4C-9BD4-D7188B8E59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43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an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hite rectangular shapes&#10;&#10;Description automatically generated">
            <a:extLst>
              <a:ext uri="{FF2B5EF4-FFF2-40B4-BE49-F238E27FC236}">
                <a16:creationId xmlns:a16="http://schemas.microsoft.com/office/drawing/2014/main" id="{AA1319A1-E669-C091-84EA-C00A7439E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8" name="Picture 7" descr="BottomGraphic-GREEN5.png">
            <a:extLst>
              <a:ext uri="{FF2B5EF4-FFF2-40B4-BE49-F238E27FC236}">
                <a16:creationId xmlns:a16="http://schemas.microsoft.com/office/drawing/2014/main" id="{AE2487C9-6C6C-4D2B-BFC9-E951AE7B5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1042"/>
          <a:stretch/>
        </p:blipFill>
        <p:spPr>
          <a:xfrm>
            <a:off x="8187329" y="4757962"/>
            <a:ext cx="819150" cy="34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4073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940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Blue_With Per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, square&#10;&#10;Description automatically generated">
            <a:extLst>
              <a:ext uri="{FF2B5EF4-FFF2-40B4-BE49-F238E27FC236}">
                <a16:creationId xmlns:a16="http://schemas.microsoft.com/office/drawing/2014/main" id="{A6FAA137-9B79-8C4A-9FB4-37984FDF3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4600" y="3068264"/>
            <a:ext cx="6248400" cy="7212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4600" y="3789522"/>
            <a:ext cx="22860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B95C-1DA9-7A47-95E8-0BA1F4143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DDAE65-3CFA-465A-95CF-B8D0AE833C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2310" y="1078230"/>
            <a:ext cx="6309360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DE403-D3C4-4F13-B85B-39A0ECFF9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2310" y="2053590"/>
            <a:ext cx="6309360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41759617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Red_With Peo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02F297-F240-6C84-C5F5-779BC4EC14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3726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_Red_With Peo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garment&#10;&#10;Description automatically generated with medium confidence">
            <a:extLst>
              <a:ext uri="{FF2B5EF4-FFF2-40B4-BE49-F238E27FC236}">
                <a16:creationId xmlns:a16="http://schemas.microsoft.com/office/drawing/2014/main" id="{693D6F19-3F27-023F-77C8-580355D55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971550"/>
            <a:ext cx="8077200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1638300"/>
            <a:ext cx="8077200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978226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Green_With Per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14DEBA3-7262-CD40-9C06-51C1D2BF31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25386628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_Green_With Per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DEBA3-7262-CD40-9C06-51C1D2BF31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8437153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8005761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" y="1523"/>
            <a:ext cx="9135879" cy="5140454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023163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eople Color Squa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F8CF4-82FA-2841-8625-A1DC5E2B0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0"/>
            <a:ext cx="9141289" cy="5143499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00" y="3344250"/>
            <a:ext cx="45720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000" y="3810415"/>
            <a:ext cx="4572000" cy="36153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B2D13E-6695-0042-B89B-B9084679F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91483672-AFD1-6543-A64D-D2D3F5DF02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00" y="1276351"/>
            <a:ext cx="51816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None/>
              <a:def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049B3858-7E8D-7943-937C-89E077090A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9000" y="2204704"/>
            <a:ext cx="51816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None/>
              <a:def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416165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" y="1523"/>
            <a:ext cx="9135877" cy="5140454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6494631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" y="1523"/>
            <a:ext cx="9135877" cy="5140453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3212045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" y="1523"/>
            <a:ext cx="9135876" cy="5140453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84162667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Green_Creativ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, icon&#10;&#10;Description automatically generated">
            <a:extLst>
              <a:ext uri="{FF2B5EF4-FFF2-40B4-BE49-F238E27FC236}">
                <a16:creationId xmlns:a16="http://schemas.microsoft.com/office/drawing/2014/main" id="{C47AB87A-A5E8-794F-A651-ACF05A01D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089DC-FC6E-0945-998F-8EFAD0385B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23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Dark Blue_Creativ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3EE7AD5-BAE8-1146-80C0-1AFA9AF6CC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507E4-792C-5C4C-B68C-5E054A6EF0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8526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Purple_Creativ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5E2F7B0-9BD5-7A43-A8B1-63C491F69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74DFE8D-7270-8248-93D5-0F27F6716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5295A66-79BF-B342-B525-3AEBDC74E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E39C98-3033-B54F-AFA1-B9991D09C0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656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Orange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4CDF4D5-DF13-2D43-85F9-1E90861647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291420ED-A7C8-9547-8EAA-3B2379DF4B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048A3FB-94AC-1D49-A507-27B6D95ED2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0B2FD7-E820-4C44-B696-D9A1F7D0D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7948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Purple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481BEA19-A002-E240-A296-2244A49C8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4E5FC-1C5A-DB44-954C-4ED51E281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467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Dark Blue_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88B47-AD1A-CE4D-B6ED-C1E8BB47E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2377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Green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38A9A-CF35-E54C-8E5C-D4F82278EFC5}"/>
              </a:ext>
            </a:extLst>
          </p:cNvPr>
          <p:cNvSpPr/>
          <p:nvPr userDrawn="1"/>
        </p:nvSpPr>
        <p:spPr>
          <a:xfrm>
            <a:off x="0" y="1"/>
            <a:ext cx="9144000" cy="4552950"/>
          </a:xfrm>
          <a:prstGeom prst="rect">
            <a:avLst/>
          </a:prstGeom>
          <a:solidFill>
            <a:srgbClr val="C1B90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73355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40030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48723676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People Color Squa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87EC4E-3BE8-9822-C83F-1EEFE53ED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" y="1523"/>
            <a:ext cx="9135877" cy="5140453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00" y="3344250"/>
            <a:ext cx="45720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000" y="3810415"/>
            <a:ext cx="4572000" cy="36153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B2D13E-6695-0042-B89B-B9084679F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91483672-AFD1-6543-A64D-D2D3F5DF02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00" y="1276351"/>
            <a:ext cx="51816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None/>
              <a:def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049B3858-7E8D-7943-937C-89E077090A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9000" y="2204704"/>
            <a:ext cx="51816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None/>
              <a:def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25682033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Yellow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38A9A-CF35-E54C-8E5C-D4F82278EFC5}"/>
              </a:ext>
            </a:extLst>
          </p:cNvPr>
          <p:cNvSpPr/>
          <p:nvPr userDrawn="1"/>
        </p:nvSpPr>
        <p:spPr>
          <a:xfrm>
            <a:off x="0" y="1"/>
            <a:ext cx="9144000" cy="4552950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73355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40030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4964186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_Yellow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38A9A-CF35-E54C-8E5C-D4F82278EFC5}"/>
              </a:ext>
            </a:extLst>
          </p:cNvPr>
          <p:cNvSpPr/>
          <p:nvPr userDrawn="1"/>
        </p:nvSpPr>
        <p:spPr>
          <a:xfrm>
            <a:off x="0" y="1"/>
            <a:ext cx="9144000" cy="4552950"/>
          </a:xfrm>
          <a:prstGeom prst="rect">
            <a:avLst/>
          </a:prstGeom>
          <a:solidFill>
            <a:srgbClr val="D6422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73355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40030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72421273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_Yellow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38A9A-CF35-E54C-8E5C-D4F82278EFC5}"/>
              </a:ext>
            </a:extLst>
          </p:cNvPr>
          <p:cNvSpPr/>
          <p:nvPr userDrawn="1"/>
        </p:nvSpPr>
        <p:spPr>
          <a:xfrm>
            <a:off x="0" y="1"/>
            <a:ext cx="9144000" cy="4552950"/>
          </a:xfrm>
          <a:prstGeom prst="rect">
            <a:avLst/>
          </a:prstGeom>
          <a:solidFill>
            <a:srgbClr val="62265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73355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40030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6325134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Blue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38A9A-CF35-E54C-8E5C-D4F82278EFC5}"/>
              </a:ext>
            </a:extLst>
          </p:cNvPr>
          <p:cNvSpPr/>
          <p:nvPr userDrawn="1"/>
        </p:nvSpPr>
        <p:spPr>
          <a:xfrm>
            <a:off x="0" y="1"/>
            <a:ext cx="9144000" cy="4552950"/>
          </a:xfrm>
          <a:prstGeom prst="rect">
            <a:avLst/>
          </a:prstGeom>
          <a:solidFill>
            <a:schemeClr val="accent3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73355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40030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79048810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_Blue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38A9A-CF35-E54C-8E5C-D4F82278EFC5}"/>
              </a:ext>
            </a:extLst>
          </p:cNvPr>
          <p:cNvSpPr/>
          <p:nvPr userDrawn="1"/>
        </p:nvSpPr>
        <p:spPr>
          <a:xfrm>
            <a:off x="0" y="1"/>
            <a:ext cx="9144000" cy="4552950"/>
          </a:xfrm>
          <a:prstGeom prst="rect">
            <a:avLst/>
          </a:prstGeom>
          <a:solidFill>
            <a:srgbClr val="F5822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73355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40030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09825285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_Yellow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38A9A-CF35-E54C-8E5C-D4F82278EFC5}"/>
              </a:ext>
            </a:extLst>
          </p:cNvPr>
          <p:cNvSpPr/>
          <p:nvPr userDrawn="1"/>
        </p:nvSpPr>
        <p:spPr>
          <a:xfrm>
            <a:off x="0" y="1"/>
            <a:ext cx="9144000" cy="4552950"/>
          </a:xfrm>
          <a:prstGeom prst="rect">
            <a:avLst/>
          </a:prstGeom>
          <a:solidFill>
            <a:srgbClr val="00617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73355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40030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4989940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Yellow_FUL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ACE92E5-D8EA-044E-8214-593292B09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4002127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Green_Care Ful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30F141B-0CCC-3C14-130B-C4600F4DD5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26598016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_Green_Care Full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AB6F8751-E290-F414-F1B0-E025665E91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FBE907D-CB7A-504D-B821-49887C16C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1964690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76F5411-BB95-434A-AC49-CB71196B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1199" y="2631440"/>
            <a:ext cx="5181602" cy="3975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Section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60797868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 Text_Green_Care Ful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281234E-EB35-1740-3F05-1A1BDE9F78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6088219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Green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810415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70CEC-BC23-8241-A68B-03D046F90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AA305-091F-41E7-B7D6-A15F752276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832" y="89535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F446AF-853A-4834-868C-49B45465E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832" y="187071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38716659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8845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" y="1523"/>
            <a:ext cx="9135879" cy="51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817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2716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" y="1523"/>
            <a:ext cx="9135877" cy="514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1903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1594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Title_Green_Creativ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D3A4A-1733-75E9-E10D-D83317F0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157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617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9017973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9989104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22752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Yellow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810415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3DD74-58B0-794E-A769-A9576F2C31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FCD230-E865-47F5-A68B-289E87933E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832" y="89535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C040BA8-6986-4D03-9627-CCE423D363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832" y="187071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13109169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1289" cy="5143499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6167839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1289" cy="5143498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6639512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1287" cy="5143498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154336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1287" cy="5143497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3860682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0"/>
            <a:ext cx="9141286" cy="5143497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E43FC744-6DEF-7C4C-AD1F-D18954FE1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199" y="2270918"/>
            <a:ext cx="5181601" cy="601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rgbClr val="63666A"/>
                </a:solidFill>
              </a:defRPr>
            </a:lvl2pPr>
            <a:lvl3pPr marL="914400" indent="0">
              <a:buNone/>
              <a:defRPr sz="3600">
                <a:solidFill>
                  <a:srgbClr val="63666A"/>
                </a:solidFill>
              </a:defRPr>
            </a:lvl3pPr>
            <a:lvl4pPr marL="1371600" indent="0">
              <a:buNone/>
              <a:defRPr sz="3600">
                <a:solidFill>
                  <a:srgbClr val="63666A"/>
                </a:solidFill>
              </a:defRPr>
            </a:lvl4pPr>
            <a:lvl5pPr marL="1828800" indent="0">
              <a:buNone/>
              <a:defRPr sz="3600">
                <a:solidFill>
                  <a:srgbClr val="63666A"/>
                </a:solidFill>
              </a:defRPr>
            </a:lvl5pPr>
          </a:lstStyle>
          <a:p>
            <a:pPr lvl="0"/>
            <a:r>
              <a:rPr lang="en-US"/>
              <a:t>Callout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6895381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0"/>
            <a:ext cx="9141287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002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0"/>
            <a:ext cx="914128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823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0"/>
            <a:ext cx="9141286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628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" y="0"/>
            <a:ext cx="914128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08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allout Text_Blue_Cre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5BFE2-1992-1F47-AB10-57A828FB9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" y="0"/>
            <a:ext cx="9141284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22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Green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810415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70CEC-BC23-8241-A68B-03D046F90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AA305-091F-41E7-B7D6-A15F752276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832" y="89535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F446AF-853A-4834-868C-49B45465E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832" y="187071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155069858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 Text_Yellow_Ty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21856DC-3E9B-80E4-8504-C986C30E1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9816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llout Text_Yellow_Ty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295356C-A31F-0DFC-F67E-4781F227B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6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3318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llout Text_Yellow_Ty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295356C-A31F-0DFC-F67E-4781F227B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6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0233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 Text_Red_Ty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95EBC16-70CB-AB44-9446-D8AE1D8A4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7391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llout Text_Red_Ty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EBC16-70CB-AB44-9446-D8AE1D8A4C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0981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_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25601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94741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A7383F-7747-4135-8C27-59A583569456}"/>
              </a:ext>
            </a:extLst>
          </p:cNvPr>
          <p:cNvSpPr/>
          <p:nvPr userDrawn="1"/>
        </p:nvSpPr>
        <p:spPr>
          <a:xfrm>
            <a:off x="0" y="-2286"/>
            <a:ext cx="9144000" cy="5148072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bevel/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ym typeface="Calibri"/>
            </a:endParaRPr>
          </a:p>
        </p:txBody>
      </p:sp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ACC84EB0-3E72-4377-9167-6C94D22CA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535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13C1B5AB-67C3-44B5-8A5C-570BA8FEC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0322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282C3E1A-AF76-43F8-84A1-9E01FE83D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88A5430-4D6F-4AD1-AA1F-A32CC2173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" t="39630" r="6366" b="30358"/>
          <a:stretch/>
        </p:blipFill>
        <p:spPr>
          <a:xfrm>
            <a:off x="761999" y="3237857"/>
            <a:ext cx="8397949" cy="154369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16D4F3-49ED-4B62-B0EA-4E7D3365B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482"/>
          <a:stretch/>
        </p:blipFill>
        <p:spPr>
          <a:xfrm>
            <a:off x="4061" y="0"/>
            <a:ext cx="9135879" cy="43815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C9BDE83-5AD9-4AE8-9C02-DDF6F0AA8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57" t="10558" r="13591" b="6134"/>
          <a:stretch/>
        </p:blipFill>
        <p:spPr>
          <a:xfrm>
            <a:off x="914400" y="742950"/>
            <a:ext cx="6324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787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Green_Blank">
    <p:bg>
      <p:bgPr>
        <a:solidFill>
          <a:srgbClr val="622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810415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70CEC-BC23-8241-A68B-03D046F90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AA305-091F-41E7-B7D6-A15F752276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832" y="89535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F446AF-853A-4834-868C-49B45465E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832" y="187071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165122817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75562DF-B108-40E7-86AF-B15FF2C90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8875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457BB83E-62F8-F64B-56EB-2DCD63E3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4415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1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9B1F36-1763-DB47-A910-36D32A38DAE7}"/>
              </a:ext>
            </a:extLst>
          </p:cNvPr>
          <p:cNvSpPr/>
          <p:nvPr userDrawn="1"/>
        </p:nvSpPr>
        <p:spPr>
          <a:xfrm>
            <a:off x="0" y="0"/>
            <a:ext cx="9144000" cy="982205"/>
          </a:xfrm>
          <a:prstGeom prst="rect">
            <a:avLst/>
          </a:prstGeom>
          <a:solidFill>
            <a:schemeClr val="accent3"/>
          </a:solidFill>
          <a:ln w="25400" cap="flat">
            <a:noFill/>
            <a:prstDash val="solid"/>
            <a:bevel/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D9431-6088-BE7B-8471-50289F864483}"/>
              </a:ext>
            </a:extLst>
          </p:cNvPr>
          <p:cNvSpPr/>
          <p:nvPr userDrawn="1"/>
        </p:nvSpPr>
        <p:spPr>
          <a:xfrm>
            <a:off x="6455744" y="1366128"/>
            <a:ext cx="2468880" cy="3291840"/>
          </a:xfrm>
          <a:prstGeom prst="rect">
            <a:avLst/>
          </a:prstGeom>
          <a:solidFill>
            <a:srgbClr val="024F6D"/>
          </a:solidFill>
          <a:ln w="25400" cap="flat">
            <a:noFill/>
            <a:prstDash val="solid"/>
            <a:bevel/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499110"/>
            <a:ext cx="8077424" cy="457200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lang="en-US" sz="3600" b="0" i="0" dirty="0">
                <a:solidFill>
                  <a:schemeClr val="bg1"/>
                </a:solidFill>
                <a:latin typeface="Segoe UI Semilight" panose="020B0402040204020203" pitchFamily="34" charset="0"/>
                <a:ea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Your Account Service Team</a:t>
            </a:r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F576A597-BF06-90F2-95C3-A516FCDBFEB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97040" y="158115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24C06D9D-4C72-D018-FD90-0AB7DE26764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34536" y="158115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8" name="Picture Placeholder 18">
            <a:extLst>
              <a:ext uri="{FF2B5EF4-FFF2-40B4-BE49-F238E27FC236}">
                <a16:creationId xmlns:a16="http://schemas.microsoft.com/office/drawing/2014/main" id="{F706D7F6-2B46-5E08-5ED7-888EC792DE3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97040" y="257564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D277E697-ED7B-C114-348A-82B2B10A872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34536" y="257564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82520450-36EB-69DC-E2C9-855BFF36584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34536" y="3593569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F85826A5-9484-D2F6-2320-165EF343E61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797040" y="3593569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11D66C-5A6B-5BDE-C4B2-5260E44F7E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2774" y="1558925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7D23A861-73DC-9357-295E-BBB76C7C62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2774" y="2594041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22CC4D5C-EFC8-93BE-F484-E9A678AB42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2774" y="3629543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CDA5AAF6-E8A7-4322-3B43-1D97BBCB9F2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76600" y="1559705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8C188E0B-E8FE-5835-4C4C-E5E6331E31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76600" y="2593683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90E4DF9C-81A9-437B-8E97-5FC1923BF23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6600" y="3629734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</p:spTree>
    <p:extLst>
      <p:ext uri="{BB962C8B-B14F-4D97-AF65-F5344CB8AC3E}">
        <p14:creationId xmlns:p14="http://schemas.microsoft.com/office/powerpoint/2010/main" val="376038036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1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9B1F36-1763-DB47-A910-36D32A38DAE7}"/>
              </a:ext>
            </a:extLst>
          </p:cNvPr>
          <p:cNvSpPr/>
          <p:nvPr userDrawn="1"/>
        </p:nvSpPr>
        <p:spPr>
          <a:xfrm>
            <a:off x="0" y="0"/>
            <a:ext cx="9144000" cy="982205"/>
          </a:xfrm>
          <a:prstGeom prst="rect">
            <a:avLst/>
          </a:prstGeom>
          <a:solidFill>
            <a:schemeClr val="accent3"/>
          </a:solidFill>
          <a:ln w="25400" cap="flat">
            <a:noFill/>
            <a:prstDash val="solid"/>
            <a:bevel/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D9431-6088-BE7B-8471-50289F864483}"/>
              </a:ext>
            </a:extLst>
          </p:cNvPr>
          <p:cNvSpPr/>
          <p:nvPr userDrawn="1"/>
        </p:nvSpPr>
        <p:spPr>
          <a:xfrm>
            <a:off x="6455744" y="1366128"/>
            <a:ext cx="2468880" cy="3291840"/>
          </a:xfrm>
          <a:prstGeom prst="rect">
            <a:avLst/>
          </a:prstGeom>
          <a:solidFill>
            <a:srgbClr val="024F6D"/>
          </a:solidFill>
          <a:ln w="25400" cap="flat">
            <a:noFill/>
            <a:prstDash val="solid"/>
            <a:bevel/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499110"/>
            <a:ext cx="8077424" cy="457200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lang="en-US" sz="3600" b="0" i="0" dirty="0">
                <a:solidFill>
                  <a:schemeClr val="bg1"/>
                </a:solidFill>
                <a:latin typeface="Segoe UI Semilight" panose="020B0402040204020203" pitchFamily="34" charset="0"/>
                <a:ea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Your Account Service Team</a:t>
            </a:r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F576A597-BF06-90F2-95C3-A516FCDBFEB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97040" y="158115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24C06D9D-4C72-D018-FD90-0AB7DE26764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34536" y="158115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8" name="Picture Placeholder 18">
            <a:extLst>
              <a:ext uri="{FF2B5EF4-FFF2-40B4-BE49-F238E27FC236}">
                <a16:creationId xmlns:a16="http://schemas.microsoft.com/office/drawing/2014/main" id="{F706D7F6-2B46-5E08-5ED7-888EC792DE3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97040" y="257564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D277E697-ED7B-C114-348A-82B2B10A872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34536" y="2575640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82520450-36EB-69DC-E2C9-855BFF36584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34536" y="3593569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F85826A5-9484-D2F6-2320-165EF343E61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797040" y="3593569"/>
            <a:ext cx="594360" cy="594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32" name="Arrow: Pentagon 7">
            <a:extLst>
              <a:ext uri="{FF2B5EF4-FFF2-40B4-BE49-F238E27FC236}">
                <a16:creationId xmlns:a16="http://schemas.microsoft.com/office/drawing/2014/main" id="{D462BD6A-660E-DD08-B5CE-7BA223E79681}"/>
              </a:ext>
            </a:extLst>
          </p:cNvPr>
          <p:cNvSpPr txBox="1"/>
          <p:nvPr userDrawn="1"/>
        </p:nvSpPr>
        <p:spPr>
          <a:xfrm>
            <a:off x="1003800" y="1558860"/>
            <a:ext cx="2194560" cy="804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9894" tIns="38100" rIns="71120" bIns="38100" numCol="1" spcCol="1270" anchor="ctr" anchorCtr="0">
            <a:noAutofit/>
          </a:bodyPr>
          <a:lstStyle/>
          <a:p>
            <a:pPr marL="0" marR="0" lvl="0" indent="0" algn="l" defTabSz="4445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Microsoft GothicNeo"/>
              <a:cs typeface="Segoe UI Semilight" panose="020B0402040204020203" pitchFamily="34" charset="0"/>
              <a:sym typeface="Calibri"/>
            </a:endParaRPr>
          </a:p>
        </p:txBody>
      </p:sp>
      <p:sp>
        <p:nvSpPr>
          <p:cNvPr id="33" name="Arrow: Pentagon 7">
            <a:extLst>
              <a:ext uri="{FF2B5EF4-FFF2-40B4-BE49-F238E27FC236}">
                <a16:creationId xmlns:a16="http://schemas.microsoft.com/office/drawing/2014/main" id="{70D3D1EA-B0D3-8288-FA75-2160A550AB81}"/>
              </a:ext>
            </a:extLst>
          </p:cNvPr>
          <p:cNvSpPr txBox="1"/>
          <p:nvPr userDrawn="1"/>
        </p:nvSpPr>
        <p:spPr>
          <a:xfrm>
            <a:off x="992218" y="2594297"/>
            <a:ext cx="2194560" cy="804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9894" tIns="38100" rIns="71120" bIns="38100" numCol="1" spcCol="1270" anchor="ctr" anchorCtr="0">
            <a:noAutofit/>
          </a:bodyPr>
          <a:lstStyle/>
          <a:p>
            <a:pPr marL="0" marR="0" lvl="0" indent="0" algn="l" defTabSz="4445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Microsoft GothicNeo"/>
              <a:cs typeface="Segoe UI Semilight" panose="020B0402040204020203" pitchFamily="34" charset="0"/>
              <a:sym typeface="Calibri"/>
            </a:endParaRPr>
          </a:p>
        </p:txBody>
      </p:sp>
      <p:sp>
        <p:nvSpPr>
          <p:cNvPr id="34" name="Arrow: Pentagon 7">
            <a:extLst>
              <a:ext uri="{FF2B5EF4-FFF2-40B4-BE49-F238E27FC236}">
                <a16:creationId xmlns:a16="http://schemas.microsoft.com/office/drawing/2014/main" id="{89AA80FB-1675-BD7C-CF62-34EA7389B8C6}"/>
              </a:ext>
            </a:extLst>
          </p:cNvPr>
          <p:cNvSpPr txBox="1"/>
          <p:nvPr userDrawn="1"/>
        </p:nvSpPr>
        <p:spPr>
          <a:xfrm>
            <a:off x="1003800" y="3629734"/>
            <a:ext cx="2194560" cy="804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9894" tIns="38100" rIns="71120" bIns="38100" numCol="1" spcCol="1270" anchor="ctr" anchorCtr="0">
            <a:noAutofit/>
          </a:bodyPr>
          <a:lstStyle/>
          <a:p>
            <a:pPr marL="0" marR="0" lvl="0" indent="0" algn="l" defTabSz="4445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Microsoft GothicNeo"/>
              <a:cs typeface="Segoe UI Semilight" panose="020B0402040204020203" pitchFamily="34" charset="0"/>
              <a:sym typeface="Calibri"/>
            </a:endParaRPr>
          </a:p>
        </p:txBody>
      </p:sp>
      <p:sp>
        <p:nvSpPr>
          <p:cNvPr id="35" name="Arrow: Pentagon 7">
            <a:extLst>
              <a:ext uri="{FF2B5EF4-FFF2-40B4-BE49-F238E27FC236}">
                <a16:creationId xmlns:a16="http://schemas.microsoft.com/office/drawing/2014/main" id="{8F2D2E9E-0A57-E412-2C6A-489CB9A80C4C}"/>
              </a:ext>
            </a:extLst>
          </p:cNvPr>
          <p:cNvSpPr txBox="1"/>
          <p:nvPr userDrawn="1"/>
        </p:nvSpPr>
        <p:spPr>
          <a:xfrm>
            <a:off x="4032342" y="1558860"/>
            <a:ext cx="2197007" cy="804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9894" tIns="38100" rIns="71120" bIns="38100" numCol="1" spcCol="1270" anchor="ctr" anchorCtr="0">
            <a:noAutofit/>
          </a:bodyPr>
          <a:lstStyle/>
          <a:p>
            <a:pPr marL="0" marR="0" lvl="0" indent="0" algn="l" defTabSz="4445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Microsoft GothicNeo"/>
              <a:cs typeface="Segoe UI Semilight" panose="020B0402040204020203" pitchFamily="34" charset="0"/>
              <a:sym typeface="Calibri"/>
            </a:endParaRPr>
          </a:p>
        </p:txBody>
      </p:sp>
      <p:sp>
        <p:nvSpPr>
          <p:cNvPr id="36" name="Arrow: Pentagon 7">
            <a:extLst>
              <a:ext uri="{FF2B5EF4-FFF2-40B4-BE49-F238E27FC236}">
                <a16:creationId xmlns:a16="http://schemas.microsoft.com/office/drawing/2014/main" id="{C65A88B1-E329-56A8-97BD-97FC742B8435}"/>
              </a:ext>
            </a:extLst>
          </p:cNvPr>
          <p:cNvSpPr txBox="1"/>
          <p:nvPr userDrawn="1"/>
        </p:nvSpPr>
        <p:spPr>
          <a:xfrm>
            <a:off x="4020760" y="2594297"/>
            <a:ext cx="2194560" cy="804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9894" tIns="38100" rIns="71120" bIns="38100" numCol="1" spcCol="1270" anchor="ctr" anchorCtr="0">
            <a:noAutofit/>
          </a:bodyPr>
          <a:lstStyle/>
          <a:p>
            <a:pPr marL="0" marR="0" lvl="0" indent="0" algn="l" defTabSz="4445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Microsoft GothicNeo"/>
              <a:cs typeface="Segoe UI Semilight" panose="020B0402040204020203" pitchFamily="34" charset="0"/>
              <a:sym typeface="Calibri"/>
            </a:endParaRPr>
          </a:p>
        </p:txBody>
      </p:sp>
      <p:sp>
        <p:nvSpPr>
          <p:cNvPr id="37" name="Arrow: Pentagon 7">
            <a:extLst>
              <a:ext uri="{FF2B5EF4-FFF2-40B4-BE49-F238E27FC236}">
                <a16:creationId xmlns:a16="http://schemas.microsoft.com/office/drawing/2014/main" id="{6F88B3B2-2C5B-A207-C993-EA11C1276F97}"/>
              </a:ext>
            </a:extLst>
          </p:cNvPr>
          <p:cNvSpPr txBox="1"/>
          <p:nvPr userDrawn="1"/>
        </p:nvSpPr>
        <p:spPr>
          <a:xfrm>
            <a:off x="4032343" y="3629734"/>
            <a:ext cx="2194560" cy="804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9894" tIns="38100" rIns="71120" bIns="38100" numCol="1" spcCol="1270" anchor="ctr" anchorCtr="0">
            <a:noAutofit/>
          </a:bodyPr>
          <a:lstStyle/>
          <a:p>
            <a:pPr marL="0" marR="0" lvl="0" indent="0" algn="l" defTabSz="4445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Microsoft GothicNeo"/>
              <a:cs typeface="Segoe UI Semilight" panose="020B0402040204020203" pitchFamily="34" charset="0"/>
              <a:sym typeface="Calibri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11D66C-5A6B-5BDE-C4B2-5260E44F7E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2774" y="1558925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7D23A861-73DC-9357-295E-BBB76C7C62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2774" y="2594041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22CC4D5C-EFC8-93BE-F484-E9A678AB42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2774" y="3629543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CDA5AAF6-E8A7-4322-3B43-1D97BBCB9F2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76600" y="1559705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8C188E0B-E8FE-5835-4C4C-E5E6331E31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76600" y="2593683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90E4DF9C-81A9-437B-8E97-5FC1923BF23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6600" y="3629734"/>
            <a:ext cx="804863" cy="80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</p:spTree>
    <p:extLst>
      <p:ext uri="{BB962C8B-B14F-4D97-AF65-F5344CB8AC3E}">
        <p14:creationId xmlns:p14="http://schemas.microsoft.com/office/powerpoint/2010/main" val="220439518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E8FB5F-43A1-4AF9-946E-1A3A9EFD2A6C}"/>
              </a:ext>
            </a:extLst>
          </p:cNvPr>
          <p:cNvSpPr/>
          <p:nvPr userDrawn="1"/>
        </p:nvSpPr>
        <p:spPr>
          <a:xfrm>
            <a:off x="0" y="0"/>
            <a:ext cx="9144000" cy="1280160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bevel/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4CC03F5-63C8-4E76-88E7-3421E4D2A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63" b="23159"/>
          <a:stretch/>
        </p:blipFill>
        <p:spPr>
          <a:xfrm>
            <a:off x="530999" y="514351"/>
            <a:ext cx="4041001" cy="76581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16D4F3-49ED-4B62-B0EA-4E7D3365B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482"/>
          <a:stretch/>
        </p:blipFill>
        <p:spPr>
          <a:xfrm>
            <a:off x="0" y="0"/>
            <a:ext cx="9144000" cy="438539"/>
          </a:xfrm>
          <a:prstGeom prst="rect">
            <a:avLst/>
          </a:prstGeom>
        </p:spPr>
      </p:pic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0D76254E-71BB-DA85-D927-6271484B00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205" y="1504950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8A520977-9BDF-3A52-A96A-F9CFDB49EE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205" y="2406438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1789DB9E-EBC3-A3F4-0001-C67C2AE01B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6205" y="3307926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E4C03706-1380-F741-5D16-CBC74B4A214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205" y="4209414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7AC8096-2949-24BB-1D86-2821A2ADD7D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51438" y="1504950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E3329413-C821-FDBC-689C-2FB5A7FFC24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51438" y="2406438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57867CA-DEEB-42FB-D524-452F80EE986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551438" y="3307926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B8C4FFE7-0F61-720B-B5E7-CBC5644CEC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51438" y="4209414"/>
            <a:ext cx="731520" cy="731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n-lt"/>
              </a:defRPr>
            </a:lvl1pPr>
          </a:lstStyle>
          <a:p>
            <a:r>
              <a:rPr lang="en-US" dirty="0"/>
              <a:t>Emp. Photo</a:t>
            </a:r>
          </a:p>
        </p:txBody>
      </p:sp>
    </p:spTree>
    <p:extLst>
      <p:ext uri="{BB962C8B-B14F-4D97-AF65-F5344CB8AC3E}">
        <p14:creationId xmlns:p14="http://schemas.microsoft.com/office/powerpoint/2010/main" val="397580713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E8FB5F-43A1-4AF9-946E-1A3A9EFD2A6C}"/>
              </a:ext>
            </a:extLst>
          </p:cNvPr>
          <p:cNvSpPr/>
          <p:nvPr userDrawn="1"/>
        </p:nvSpPr>
        <p:spPr>
          <a:xfrm>
            <a:off x="0" y="0"/>
            <a:ext cx="9144000" cy="1280160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bevel/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16D4F3-49ED-4B62-B0EA-4E7D3365B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482"/>
          <a:stretch/>
        </p:blipFill>
        <p:spPr>
          <a:xfrm>
            <a:off x="0" y="0"/>
            <a:ext cx="9144000" cy="43853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E92B-0DF9-B9C1-5E3A-091E8F19F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025" y="539309"/>
            <a:ext cx="8232775" cy="6400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275502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C032F-4BC0-C013-4833-687DEA9BF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916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C032F-4BC0-C013-4833-687DEA9BF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" y="1522"/>
            <a:ext cx="9135879" cy="51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3192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C032F-4BC0-C013-4833-687DEA9BF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" y="0"/>
            <a:ext cx="9135877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080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C032F-4BC0-C013-4833-687DEA9BF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" y="1523"/>
            <a:ext cx="9135876" cy="514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7251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ue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810415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E83A2-A2D7-1747-A74E-5704D4408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9EFA1B-A524-4E11-B1B5-E87B480264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832" y="89535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49D025-E366-48C0-ABDF-1BF1143FB2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832" y="187071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128820855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ECACDC0-4EFC-4941-3EF1-23AB6A973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989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06A787-51A6-4264-9898-379813ABB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"/>
            <a:ext cx="9144000" cy="51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1527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93AB9B-4576-4577-866C-CCC176BBE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3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7011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0D03F4-6737-4824-9193-8B6331A2B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"/>
            <a:ext cx="9144000" cy="51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2299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 Pag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5A09AD-35AE-4C7F-A3F6-22BBC9FACE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"/>
            <a:ext cx="9144000" cy="514807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C881DE-0432-157E-0EE1-5D1297802E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9411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een Box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DC11A-89D4-7340-8EAE-62CDD7A3BABF}"/>
              </a:ext>
            </a:extLst>
          </p:cNvPr>
          <p:cNvSpPr/>
          <p:nvPr userDrawn="1"/>
        </p:nvSpPr>
        <p:spPr>
          <a:xfrm>
            <a:off x="8467" y="1277620"/>
            <a:ext cx="9144000" cy="2895600"/>
          </a:xfrm>
          <a:prstGeom prst="rect">
            <a:avLst/>
          </a:prstGeom>
          <a:solidFill>
            <a:srgbClr val="C1B90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423" y="1504950"/>
            <a:ext cx="3180109" cy="2362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38150"/>
            <a:ext cx="3094038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76D4CEF-79CE-4949-ADBD-6E30223850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9400" y="514350"/>
            <a:ext cx="4431200" cy="396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2748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948" userDrawn="1">
          <p15:clr>
            <a:srgbClr val="FBAE40"/>
          </p15:clr>
        </p15:guide>
        <p15:guide id="2" pos="2304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een Box_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BB0110-3513-EF46-BB80-A680519976CE}"/>
              </a:ext>
            </a:extLst>
          </p:cNvPr>
          <p:cNvSpPr/>
          <p:nvPr userDrawn="1"/>
        </p:nvSpPr>
        <p:spPr>
          <a:xfrm>
            <a:off x="5516786" y="-1"/>
            <a:ext cx="3093814" cy="5143501"/>
          </a:xfrm>
          <a:prstGeom prst="rect">
            <a:avLst/>
          </a:prstGeom>
          <a:solidFill>
            <a:srgbClr val="C1B90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424" y="1200150"/>
            <a:ext cx="3657376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38150"/>
            <a:ext cx="36576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76D4CEF-79CE-4949-ADBD-6E30223850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920" y="971550"/>
            <a:ext cx="3483280" cy="3352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BottomGraphic-GREEN5.png">
            <a:extLst>
              <a:ext uri="{FF2B5EF4-FFF2-40B4-BE49-F238E27FC236}">
                <a16:creationId xmlns:a16="http://schemas.microsoft.com/office/drawing/2014/main" id="{827D57A2-0149-DE40-AED2-848B88179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4700014"/>
            <a:ext cx="884689" cy="3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253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pos="2592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een Box_Photo_Sub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76D4CEF-79CE-4949-ADBD-6E30223850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29718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0" y="1200150"/>
            <a:ext cx="2895600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4776" y="438150"/>
            <a:ext cx="28958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486D34-0E3D-6C47-80AE-0304D8E9FC22}"/>
              </a:ext>
            </a:extLst>
          </p:cNvPr>
          <p:cNvSpPr/>
          <p:nvPr userDrawn="1"/>
        </p:nvSpPr>
        <p:spPr>
          <a:xfrm>
            <a:off x="2971800" y="-3"/>
            <a:ext cx="2209800" cy="5143501"/>
          </a:xfrm>
          <a:prstGeom prst="rect">
            <a:avLst/>
          </a:prstGeom>
          <a:solidFill>
            <a:srgbClr val="C1B90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7B6B1827-88DA-9A4F-ADBD-E6022B545459}"/>
              </a:ext>
            </a:extLst>
          </p:cNvPr>
          <p:cNvSpPr txBox="1">
            <a:spLocks/>
          </p:cNvSpPr>
          <p:nvPr userDrawn="1"/>
        </p:nvSpPr>
        <p:spPr>
          <a:xfrm>
            <a:off x="457200" y="4740127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>
              <a:defRPr sz="1200">
                <a:solidFill>
                  <a:schemeClr val="tx1"/>
                </a:solidFill>
                <a:latin typeface="Museo Sans 100" panose="02000000000000000000" pitchFamily="2" charset="77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3164B44-7C65-4254-9311-BEF7C38DF4EF}" type="slidenum">
              <a:rPr lang="en-US" sz="1000" b="0" i="0" smtClean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rPr>
              <a:pPr/>
              <a:t>‹#›</a:t>
            </a:fld>
            <a:endParaRPr lang="en-US" sz="1000" b="0" i="0" dirty="0">
              <a:solidFill>
                <a:schemeClr val="bg1"/>
              </a:solidFill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1DBEBA-3167-1B4B-AC08-FD4136191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1800" y="857250"/>
            <a:ext cx="2209800" cy="3429000"/>
          </a:xfrm>
          <a:prstGeom prst="rect">
            <a:avLst/>
          </a:prstGeom>
        </p:spPr>
        <p:txBody>
          <a:bodyPr vert="horz"/>
          <a:lstStyle>
            <a:lvl1pPr algn="ctr">
              <a:spcBef>
                <a:spcPts val="4500"/>
              </a:spcBef>
              <a:buFont typeface="Arial"/>
              <a:buNone/>
              <a:defRPr lang="en-US" sz="1200" b="1" i="0" dirty="0" smtClean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5pPr>
          </a:lstStyle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</p:txBody>
      </p:sp>
    </p:spTree>
    <p:extLst>
      <p:ext uri="{BB962C8B-B14F-4D97-AF65-F5344CB8AC3E}">
        <p14:creationId xmlns:p14="http://schemas.microsoft.com/office/powerpoint/2010/main" val="22719773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een Box_Photo_Subpoi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5C9E14-5001-324A-82EB-5A3B2E08B63E}"/>
              </a:ext>
            </a:extLst>
          </p:cNvPr>
          <p:cNvSpPr/>
          <p:nvPr userDrawn="1"/>
        </p:nvSpPr>
        <p:spPr>
          <a:xfrm>
            <a:off x="3962400" y="-1"/>
            <a:ext cx="2209800" cy="5143501"/>
          </a:xfrm>
          <a:prstGeom prst="rect">
            <a:avLst/>
          </a:prstGeom>
          <a:solidFill>
            <a:srgbClr val="C1B90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76D4CEF-79CE-4949-ADBD-6E30223850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2200" y="-4"/>
            <a:ext cx="29718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06" y="1200150"/>
            <a:ext cx="2895600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882" y="438150"/>
            <a:ext cx="28958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1DBEBA-3167-1B4B-AC08-FD4136191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2400" y="857250"/>
            <a:ext cx="2209800" cy="3429000"/>
          </a:xfrm>
          <a:prstGeom prst="rect">
            <a:avLst/>
          </a:prstGeom>
        </p:spPr>
        <p:txBody>
          <a:bodyPr vert="horz"/>
          <a:lstStyle>
            <a:lvl1pPr algn="ctr">
              <a:spcBef>
                <a:spcPts val="4500"/>
              </a:spcBef>
              <a:buFont typeface="Arial"/>
              <a:buNone/>
              <a:defRPr lang="en-US" sz="1200" b="1" i="0" dirty="0" smtClean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 Light" panose="020B0500000101010101" pitchFamily="34" charset="-127"/>
                <a:ea typeface="Segoe UI Light" panose="020B0500000101010101" pitchFamily="34" charset="-127"/>
                <a:cs typeface="Segoe UI Light" panose="020B0500000101010101" pitchFamily="34" charset="-127"/>
              </a:defRPr>
            </a:lvl5pPr>
          </a:lstStyle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  <a:p>
            <a:pPr lvl="0"/>
            <a:r>
              <a:rPr lang="en-US" dirty="0"/>
              <a:t>Subpoint</a:t>
            </a:r>
          </a:p>
        </p:txBody>
      </p:sp>
      <p:pic>
        <p:nvPicPr>
          <p:cNvPr id="12" name="Picture 11" descr="BottomGraphic-GREEN5.png">
            <a:extLst>
              <a:ext uri="{FF2B5EF4-FFF2-40B4-BE49-F238E27FC236}">
                <a16:creationId xmlns:a16="http://schemas.microsoft.com/office/drawing/2014/main" id="{7C7DE0E7-8B9B-A840-8521-B762891AE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111" y="4699293"/>
            <a:ext cx="884689" cy="3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1015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umn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84D8BD5-6ABE-45A1-68DC-80D863694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6" y="1216959"/>
            <a:ext cx="8063753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41097172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Blue_Blank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972ABE50-D2C5-6D4D-926C-E0AED4D202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344250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8598186-486A-584F-B7FA-A389AB6D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810415"/>
            <a:ext cx="5181600" cy="40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</a:lstStyle>
          <a:p>
            <a:r>
              <a:rPr lang="en-US" dirty="0"/>
              <a:t>Month XX,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E83A2-A2D7-1747-A74E-5704D4408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14502"/>
            <a:ext cx="914400" cy="9144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9EFA1B-A524-4E11-B1B5-E87B480264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832" y="89535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49D025-E366-48C0-ABDF-1BF1143FB2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832" y="1870710"/>
            <a:ext cx="7324725" cy="8229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9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5324016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Column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FA14CA4-C763-8336-C908-872988972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7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0BF04D-AF43-394D-B437-AC6773C4D3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882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9556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B5A7206-9355-D5FB-3C79-9E88D117B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3" name="Chart Placeholder 9">
            <a:extLst>
              <a:ext uri="{FF2B5EF4-FFF2-40B4-BE49-F238E27FC236}">
                <a16:creationId xmlns:a16="http://schemas.microsoft.com/office/drawing/2014/main" id="{F5AB73E4-16B3-4F48-BBA7-AD78200C1B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46" y="1200150"/>
            <a:ext cx="8050308" cy="339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325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tent Page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89CA87-1B22-C3E4-DC11-13D615404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39DCD30-9783-554A-B1F1-3F83C0EF4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219075"/>
            <a:ext cx="32004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54102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1BFB538-650F-7042-B2B6-47C0D8A00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6729" y="1200151"/>
            <a:ext cx="3182471" cy="3124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15216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Content Page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91440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9614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umn_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98EF599-530F-89BC-7F63-CE82D0429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6" y="1216959"/>
            <a:ext cx="8063753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362648143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Column_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BEE6C70-A736-9B98-FF4D-A35988589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7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0BF04D-AF43-394D-B437-AC6773C4D3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882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19019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_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1C5C115-E2A5-585C-7DAE-583B6D4FE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9DCFA120-CF40-814B-9AB4-72D80D1E1EAF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46" y="1200150"/>
            <a:ext cx="8050308" cy="339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294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tent Page_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4BCDB84-F06C-4189-56EA-5907CF9CC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39DCD30-9783-554A-B1F1-3F83C0EF4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219075"/>
            <a:ext cx="3200400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C26055-F0AF-AE4A-826A-F36D36A614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4"/>
            <a:ext cx="5410200" cy="51435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1BFB538-650F-7042-B2B6-47C0D8A00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6729" y="1200151"/>
            <a:ext cx="3182471" cy="31242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1461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1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53732A8-2AFA-662C-762C-46E23DA1F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6" y="1216959"/>
            <a:ext cx="8063753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1286903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2 Column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109A631-4650-4F49-B48A-13E0FFC84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56"/>
            <a:ext cx="9144000" cy="9779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CBE741-E413-2643-B96F-BA13830B9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847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3EA6FAD-0DC3-7E44-8CDE-EA66AC0D7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176" y="219075"/>
            <a:ext cx="8077424" cy="533400"/>
          </a:xfrm>
          <a:prstGeom prst="rect">
            <a:avLst/>
          </a:prstGeom>
        </p:spPr>
        <p:txBody>
          <a:bodyPr vert="horz"/>
          <a:lstStyle>
            <a:lvl1pPr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Master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0BF04D-AF43-394D-B437-AC6773C4D3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882" y="1216959"/>
            <a:ext cx="3872754" cy="342900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buFont typeface="Arial"/>
              <a:buNone/>
              <a:defRPr lang="en-US" sz="1600" b="0" i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33363" indent="-2333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17525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801688" indent="-284163">
              <a:spcBef>
                <a:spcPts val="600"/>
              </a:spcBef>
              <a:buFont typeface="Arial"/>
              <a:buChar char="•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085850" indent="-284163">
              <a:spcBef>
                <a:spcPts val="600"/>
              </a:spcBef>
              <a:buFont typeface="System Font Regular"/>
              <a:buChar char="–"/>
              <a:tabLst/>
              <a:defRPr sz="1600" b="0" i="0" spc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5341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ttomGraphic-GREEN5.png">
            <a:extLst>
              <a:ext uri="{FF2B5EF4-FFF2-40B4-BE49-F238E27FC236}">
                <a16:creationId xmlns:a16="http://schemas.microsoft.com/office/drawing/2014/main" id="{DC149BA7-9BDD-7D48-A20F-F99EA38B0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711" y="4699293"/>
            <a:ext cx="884689" cy="3154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951" r:id="rId3"/>
    <p:sldLayoutId id="2147483792" r:id="rId4"/>
    <p:sldLayoutId id="2147483793" r:id="rId5"/>
    <p:sldLayoutId id="2147483872" r:id="rId6"/>
    <p:sldLayoutId id="2147483873" r:id="rId7"/>
    <p:sldLayoutId id="2147483794" r:id="rId8"/>
    <p:sldLayoutId id="2147483874" r:id="rId9"/>
    <p:sldLayoutId id="2147483875" r:id="rId10"/>
    <p:sldLayoutId id="2147483796" r:id="rId11"/>
    <p:sldLayoutId id="2147483797" r:id="rId12"/>
    <p:sldLayoutId id="2147483950" r:id="rId13"/>
    <p:sldLayoutId id="2147483798" r:id="rId14"/>
    <p:sldLayoutId id="2147483847" r:id="rId15"/>
    <p:sldLayoutId id="2147483799" r:id="rId16"/>
    <p:sldLayoutId id="2147483948" r:id="rId17"/>
    <p:sldLayoutId id="2147483800" r:id="rId18"/>
    <p:sldLayoutId id="2147483943" r:id="rId19"/>
    <p:sldLayoutId id="2147483944" r:id="rId20"/>
    <p:sldLayoutId id="2147483945" r:id="rId21"/>
    <p:sldLayoutId id="2147483946" r:id="rId22"/>
    <p:sldLayoutId id="2147483801" r:id="rId23"/>
    <p:sldLayoutId id="2147483802" r:id="rId24"/>
    <p:sldLayoutId id="2147483839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76" r:id="rId31"/>
    <p:sldLayoutId id="2147483877" r:id="rId32"/>
    <p:sldLayoutId id="2147483809" r:id="rId33"/>
    <p:sldLayoutId id="2147483879" r:id="rId34"/>
    <p:sldLayoutId id="2147483878" r:id="rId35"/>
    <p:sldLayoutId id="2147483810" r:id="rId36"/>
    <p:sldLayoutId id="2147483811" r:id="rId37"/>
    <p:sldLayoutId id="2147483812" r:id="rId38"/>
    <p:sldLayoutId id="2147483813" r:id="rId39"/>
    <p:sldLayoutId id="2147483987" r:id="rId40"/>
    <p:sldLayoutId id="2147483988" r:id="rId41"/>
    <p:sldLayoutId id="2147483989" r:id="rId42"/>
    <p:sldLayoutId id="2147483990" r:id="rId43"/>
    <p:sldLayoutId id="2147483991" r:id="rId44"/>
    <p:sldLayoutId id="2147483992" r:id="rId45"/>
    <p:sldLayoutId id="2147483816" r:id="rId46"/>
    <p:sldLayoutId id="2147483983" r:id="rId47"/>
    <p:sldLayoutId id="2147483936" r:id="rId48"/>
    <p:sldLayoutId id="2147483937" r:id="rId49"/>
    <p:sldLayoutId id="2147483938" r:id="rId50"/>
    <p:sldLayoutId id="2147483939" r:id="rId51"/>
    <p:sldLayoutId id="2147483940" r:id="rId52"/>
    <p:sldLayoutId id="2147483941" r:id="rId53"/>
    <p:sldLayoutId id="2147483985" r:id="rId54"/>
    <p:sldLayoutId id="2147483994" r:id="rId55"/>
    <p:sldLayoutId id="2147483995" r:id="rId56"/>
    <p:sldLayoutId id="2147483996" r:id="rId57"/>
    <p:sldLayoutId id="2147483997" r:id="rId58"/>
    <p:sldLayoutId id="2147483998" r:id="rId59"/>
    <p:sldLayoutId id="2147483814" r:id="rId60"/>
    <p:sldLayoutId id="2147484001" r:id="rId61"/>
    <p:sldLayoutId id="2147484002" r:id="rId62"/>
    <p:sldLayoutId id="2147483815" r:id="rId63"/>
    <p:sldLayoutId id="2147483942" r:id="rId64"/>
    <p:sldLayoutId id="2147483791" r:id="rId65"/>
    <p:sldLayoutId id="2147483840" r:id="rId66"/>
    <p:sldLayoutId id="2147483846" r:id="rId67"/>
    <p:sldLayoutId id="2147483845" r:id="rId68"/>
    <p:sldLayoutId id="2147483848" r:id="rId69"/>
    <p:sldLayoutId id="2147483890" r:id="rId70"/>
    <p:sldLayoutId id="2147483891" r:id="rId71"/>
    <p:sldLayoutId id="2147483892" r:id="rId72"/>
    <p:sldLayoutId id="2147483893" r:id="rId73"/>
    <p:sldLayoutId id="2147483855" r:id="rId74"/>
    <p:sldLayoutId id="2147483889" r:id="rId75"/>
    <p:sldLayoutId id="2147483849" r:id="rId76"/>
    <p:sldLayoutId id="2147483947" r:id="rId77"/>
    <p:sldLayoutId id="2147483885" r:id="rId78"/>
    <p:sldLayoutId id="2147483949" r:id="rId79"/>
    <p:sldLayoutId id="2147483850" r:id="rId80"/>
    <p:sldLayoutId id="2147483851" r:id="rId81"/>
    <p:sldLayoutId id="2147483852" r:id="rId82"/>
    <p:sldLayoutId id="2147483853" r:id="rId83"/>
    <p:sldLayoutId id="2147483854" r:id="rId84"/>
    <p:sldLayoutId id="2147483780" r:id="rId85"/>
    <p:sldLayoutId id="2147483817" r:id="rId86"/>
    <p:sldLayoutId id="2147483818" r:id="rId87"/>
    <p:sldLayoutId id="2147483819" r:id="rId88"/>
    <p:sldLayoutId id="2147483829" r:id="rId89"/>
    <p:sldLayoutId id="2147483821" r:id="rId90"/>
    <p:sldLayoutId id="2147483820" r:id="rId91"/>
    <p:sldLayoutId id="2147483827" r:id="rId92"/>
    <p:sldLayoutId id="2147483880" r:id="rId93"/>
    <p:sldLayoutId id="2147483824" r:id="rId94"/>
    <p:sldLayoutId id="2147483822" r:id="rId95"/>
    <p:sldLayoutId id="2147483830" r:id="rId96"/>
    <p:sldLayoutId id="2147483838" r:id="rId97"/>
    <p:sldLayoutId id="2147483868" r:id="rId98"/>
    <p:sldLayoutId id="2147483869" r:id="rId99"/>
    <p:sldLayoutId id="2147483870" r:id="rId100"/>
    <p:sldLayoutId id="2147483871" r:id="rId101"/>
    <p:sldLayoutId id="2147483864" r:id="rId102"/>
    <p:sldLayoutId id="2147483865" r:id="rId103"/>
    <p:sldLayoutId id="2147483866" r:id="rId104"/>
    <p:sldLayoutId id="2147483867" r:id="rId105"/>
    <p:sldLayoutId id="2147483825" r:id="rId106"/>
    <p:sldLayoutId id="2147483823" r:id="rId107"/>
    <p:sldLayoutId id="2147483831" r:id="rId108"/>
    <p:sldLayoutId id="2147483828" r:id="rId109"/>
    <p:sldLayoutId id="2147483856" r:id="rId110"/>
    <p:sldLayoutId id="2147483857" r:id="rId111"/>
    <p:sldLayoutId id="2147483858" r:id="rId112"/>
    <p:sldLayoutId id="2147483859" r:id="rId113"/>
    <p:sldLayoutId id="2147483860" r:id="rId114"/>
    <p:sldLayoutId id="2147483861" r:id="rId115"/>
    <p:sldLayoutId id="2147483862" r:id="rId116"/>
    <p:sldLayoutId id="2147483863" r:id="rId117"/>
    <p:sldLayoutId id="2147483832" r:id="rId118"/>
    <p:sldLayoutId id="2147483833" r:id="rId119"/>
    <p:sldLayoutId id="2147483834" r:id="rId120"/>
    <p:sldLayoutId id="2147483835" r:id="rId121"/>
    <p:sldLayoutId id="2147483836" r:id="rId122"/>
    <p:sldLayoutId id="2147483837" r:id="rId123"/>
    <p:sldLayoutId id="2147483887" r:id="rId124"/>
    <p:sldLayoutId id="2147483888" r:id="rId125"/>
    <p:sldLayoutId id="2147484004" r:id="rId126"/>
    <p:sldLayoutId id="2147484005" r:id="rId127"/>
  </p:sldLayoutIdLst>
  <p:transition spd="med"/>
  <p:hf sldNum="0" hdr="0" dt="0"/>
  <p:txStyles>
    <p:titleStyle>
      <a:lvl1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1pPr>
      <a:lvl2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2pPr>
      <a:lvl3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3pPr>
      <a:lvl4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4pPr>
      <a:lvl5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5pPr>
      <a:lvl6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6pPr>
      <a:lvl7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7pPr>
      <a:lvl8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8pPr>
      <a:lvl9pPr defTabSz="457200" eaLnBrk="1" hangingPunct="1">
        <a:defRPr sz="3600">
          <a:solidFill>
            <a:srgbClr val="622650"/>
          </a:solidFill>
          <a:latin typeface="Source Sans Pro"/>
          <a:ea typeface="Source Sans Pro"/>
          <a:cs typeface="Source Sans Pro"/>
          <a:sym typeface="Source Sans Pro"/>
        </a:defRPr>
      </a:lvl9pPr>
    </p:titleStyle>
    <p:bodyStyle>
      <a:lvl1pPr marL="342900" indent="-342900" defTabSz="4572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1pPr>
      <a:lvl2pPr marL="800100" indent="-342900" defTabSz="457200" eaLnBrk="1" hangingPunct="1">
        <a:spcBef>
          <a:spcPts val="500"/>
        </a:spcBef>
        <a:buSzPct val="100000"/>
        <a:buFont typeface="Arial"/>
        <a:buChar char="–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2pPr>
      <a:lvl3pPr marL="1219200" indent="-304800" defTabSz="4572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3pPr>
      <a:lvl4pPr marL="1676400" indent="-304800" defTabSz="457200" eaLnBrk="1" hangingPunct="1">
        <a:spcBef>
          <a:spcPts val="500"/>
        </a:spcBef>
        <a:buSzPct val="100000"/>
        <a:buFont typeface="Arial"/>
        <a:buChar char="–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4pPr>
      <a:lvl5pPr marL="2133600" indent="-304800" defTabSz="457200" eaLnBrk="1" hangingPunct="1">
        <a:spcBef>
          <a:spcPts val="500"/>
        </a:spcBef>
        <a:buSzPct val="100000"/>
        <a:buFont typeface="Arial"/>
        <a:buChar char="»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5pPr>
      <a:lvl6pPr marL="2560320" indent="-274320" defTabSz="4572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6pPr>
      <a:lvl7pPr marL="3017520" indent="-274320" defTabSz="4572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7pPr>
      <a:lvl8pPr marL="3474720" indent="-274320" defTabSz="4572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8pPr>
      <a:lvl9pPr marL="3931920" indent="-274320" defTabSz="4572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505151"/>
          </a:solidFill>
          <a:latin typeface="Source Sans Pro"/>
          <a:ea typeface="Source Sans Pro"/>
          <a:cs typeface="Source Sans Pro"/>
          <a:sym typeface="Source Sans Pro"/>
        </a:defRPr>
      </a:lvl9pPr>
    </p:bodyStyle>
    <p:otherStyle>
      <a:lvl1pPr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1pPr>
      <a:lvl2pPr indent="4572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2pPr>
      <a:lvl3pPr indent="9144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3pPr>
      <a:lvl4pPr indent="13716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4pPr>
      <a:lvl5pPr indent="18288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5pPr>
      <a:lvl6pPr indent="22860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6pPr>
      <a:lvl7pPr indent="27432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7pPr>
      <a:lvl8pPr indent="32004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8pPr>
      <a:lvl9pPr indent="3657600" algn="r" defTabSz="457200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Source Sans Pro"/>
        </a:defRPr>
      </a:lvl9pPr>
    </p:otherStyle>
  </p:txStyles>
  <p:extLst>
    <p:ext uri="{27BBF7A9-308A-43DC-89C8-2F10F3537804}">
      <p15:sldGuideLst xmlns:p15="http://schemas.microsoft.com/office/powerpoint/2012/main">
        <p15:guide id="1" pos="336" userDrawn="1">
          <p15:clr>
            <a:srgbClr val="F26B43"/>
          </p15:clr>
        </p15:guide>
        <p15:guide id="2" orient="horz" pos="324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4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4.xml"/><Relationship Id="rId5" Type="http://schemas.openxmlformats.org/officeDocument/2006/relationships/chart" Target="../charts/chart2.xml"/><Relationship Id="rId4" Type="http://schemas.openxmlformats.org/officeDocument/2006/relationships/image" Target="../media/image9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B8D74F-56B6-984C-B241-4483B33298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44505" y="2735684"/>
            <a:ext cx="6542567" cy="962702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dirty="0"/>
              <a:t>Creating Sustainable Retiree Medical Plans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6326CCE-68DB-2408-F7DE-05B909EEA671}"/>
              </a:ext>
            </a:extLst>
          </p:cNvPr>
          <p:cNvSpPr txBox="1">
            <a:spLocks/>
          </p:cNvSpPr>
          <p:nvPr/>
        </p:nvSpPr>
        <p:spPr>
          <a:xfrm>
            <a:off x="1676405" y="4197232"/>
            <a:ext cx="1832340" cy="361535"/>
          </a:xfrm>
          <a:prstGeom prst="rect">
            <a:avLst/>
          </a:prstGeom>
        </p:spPr>
        <p:txBody>
          <a:bodyPr anchor="t"/>
          <a:lstStyle>
            <a:lvl1pPr marL="0" indent="0" defTabSz="457200" eaLnBrk="1" hangingPunct="1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None/>
              <a:def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defRPr>
            </a:lvl1pPr>
            <a:lvl2pPr marL="800100" indent="-342900" defTabSz="457200" eaLnBrk="1" hangingPunct="1">
              <a:spcBef>
                <a:spcPts val="500"/>
              </a:spcBef>
              <a:buSzPct val="100000"/>
              <a:buFont typeface="Arial"/>
              <a:buChar char="–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200" indent="-30480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76400" indent="-304800" defTabSz="457200" eaLnBrk="1" hangingPunct="1">
              <a:spcBef>
                <a:spcPts val="500"/>
              </a:spcBef>
              <a:buSzPct val="100000"/>
              <a:buFont typeface="Arial"/>
              <a:buChar char="–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33600" indent="-304800" defTabSz="457200" eaLnBrk="1" hangingPunct="1">
              <a:spcBef>
                <a:spcPts val="500"/>
              </a:spcBef>
              <a:buSzPct val="100000"/>
              <a:buFont typeface="Arial"/>
              <a:buChar char="»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603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0175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747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9319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dirty="0"/>
              <a:t>May 9, 2024</a:t>
            </a:r>
          </a:p>
        </p:txBody>
      </p:sp>
    </p:spTree>
    <p:extLst>
      <p:ext uri="{BB962C8B-B14F-4D97-AF65-F5344CB8AC3E}">
        <p14:creationId xmlns:p14="http://schemas.microsoft.com/office/powerpoint/2010/main" val="400793096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13C5D-9EA8-3D3C-F7B7-8E645B575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0617" y="1638014"/>
            <a:ext cx="3902766" cy="1463040"/>
          </a:xfrm>
        </p:spPr>
        <p:txBody>
          <a:bodyPr/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lang="en-US" sz="4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 Trends</a:t>
            </a:r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Texas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D97C0-EBD7-057E-2DF8-F491C08F0047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45130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Market Trends in Texas – why?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9A58B9-C68D-A408-E119-40B60A9771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217613"/>
            <a:ext cx="8064500" cy="3429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Wide range of costs by market due to </a:t>
            </a:r>
            <a:r>
              <a:rPr lang="en-US" sz="2000" b="1" dirty="0">
                <a:solidFill>
                  <a:srgbClr val="0070C0"/>
                </a:solidFill>
              </a:rPr>
              <a:t>Quality of Care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Provider leverage </a:t>
            </a:r>
            <a:r>
              <a:rPr lang="en-US" sz="2000" dirty="0"/>
              <a:t>- In some markets, one or two Hospitals are the only option in town. Nursing Unions are here and gaining leverage during the negotiation process. Private Equity ownership of provider practices.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Limited Number of Access </a:t>
            </a:r>
            <a:r>
              <a:rPr lang="en-US" sz="2000" dirty="0"/>
              <a:t>points for members (e.g. Primary Care, Mental Health). Increased demand, but less supply.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Covid impact </a:t>
            </a:r>
            <a:r>
              <a:rPr lang="en-US" sz="2000" dirty="0"/>
              <a:t>– fewer members sought preventative treatment during the pandemic.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Higher incidence of large claims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than usual (e.g., Cancer claims).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D32884-A94C-511A-F6D5-8692310339C1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4619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13C5D-9EA8-3D3C-F7B7-8E645B575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6513" y="1970087"/>
            <a:ext cx="5181601" cy="601663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Retiree Coverage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4839B4-1740-79B7-EB21-D2D19A04E3E3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2713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Retiree Coverage Facts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950BE-3D9F-1B17-A514-1A1B04E41F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584" y="1153305"/>
            <a:ext cx="8063753" cy="3175444"/>
          </a:xfrm>
        </p:spPr>
        <p:txBody>
          <a:bodyPr/>
          <a:lstStyle/>
          <a:p>
            <a:pPr>
              <a:lnSpc>
                <a:spcPct val="112000"/>
              </a:lnSpc>
              <a:spcAft>
                <a:spcPts val="600"/>
              </a:spcAft>
              <a:buClr>
                <a:srgbClr val="C1B9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</a:rPr>
              <a:t>Some long-term employees </a:t>
            </a:r>
            <a:r>
              <a:rPr lang="en-US" sz="1800" b="1" dirty="0">
                <a:solidFill>
                  <a:srgbClr val="0070C0"/>
                </a:solidFill>
              </a:rPr>
              <a:t>can’t perform their jobs anymore </a:t>
            </a:r>
            <a:r>
              <a:rPr lang="en-US" sz="1800" dirty="0">
                <a:solidFill>
                  <a:schemeClr val="tx2"/>
                </a:solidFill>
              </a:rPr>
              <a:t>due to physical requirements or injury.</a:t>
            </a:r>
          </a:p>
          <a:p>
            <a:pPr>
              <a:lnSpc>
                <a:spcPct val="112000"/>
              </a:lnSpc>
              <a:spcAft>
                <a:spcPts val="600"/>
              </a:spcAft>
              <a:buClr>
                <a:srgbClr val="C1B9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</a:rPr>
              <a:t>Based on observations, Pre-65 Retirees cost 2X what an Active employee costs. Wide range of costs by market due to </a:t>
            </a:r>
            <a:r>
              <a:rPr lang="en-US" sz="1800" b="1" dirty="0">
                <a:solidFill>
                  <a:srgbClr val="0070C0"/>
                </a:solidFill>
              </a:rPr>
              <a:t>Quality of Care </a:t>
            </a:r>
            <a:r>
              <a:rPr lang="en-US" sz="1800" dirty="0">
                <a:solidFill>
                  <a:schemeClr val="tx2"/>
                </a:solidFill>
              </a:rPr>
              <a:t>and choice.</a:t>
            </a:r>
          </a:p>
          <a:p>
            <a:pPr>
              <a:lnSpc>
                <a:spcPct val="112000"/>
              </a:lnSpc>
              <a:spcAft>
                <a:spcPts val="600"/>
              </a:spcAft>
              <a:buClr>
                <a:srgbClr val="C1B9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</a:rPr>
              <a:t>There are </a:t>
            </a:r>
            <a:r>
              <a:rPr lang="en-US" sz="1800" b="1" dirty="0">
                <a:solidFill>
                  <a:srgbClr val="0070C0"/>
                </a:solidFill>
              </a:rPr>
              <a:t>many options in the Post-65</a:t>
            </a:r>
            <a:r>
              <a:rPr lang="en-US" sz="1800" dirty="0">
                <a:solidFill>
                  <a:schemeClr val="tx2"/>
                </a:solidFill>
              </a:rPr>
              <a:t>, Medicare marketplace.</a:t>
            </a:r>
          </a:p>
          <a:p>
            <a:pPr>
              <a:lnSpc>
                <a:spcPct val="112000"/>
              </a:lnSpc>
              <a:spcAft>
                <a:spcPts val="600"/>
              </a:spcAft>
              <a:buClr>
                <a:srgbClr val="C1B900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</a:rPr>
              <a:t>Retirees are on a fixed-income</a:t>
            </a:r>
            <a:r>
              <a:rPr lang="en-US" sz="1800" b="1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</a:rPr>
              <a:t>which may include small COLAs that don’t keep up with healthcare inflation. </a:t>
            </a:r>
          </a:p>
          <a:p>
            <a:pPr>
              <a:lnSpc>
                <a:spcPct val="112000"/>
              </a:lnSpc>
              <a:buClr>
                <a:srgbClr val="C1B900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</a:rPr>
              <a:t>Statutory requirements </a:t>
            </a:r>
            <a:r>
              <a:rPr lang="en-US" sz="1800" b="1" dirty="0">
                <a:solidFill>
                  <a:schemeClr val="tx2"/>
                </a:solidFill>
              </a:rPr>
              <a:t>– </a:t>
            </a:r>
            <a:r>
              <a:rPr lang="en-US" sz="1800" dirty="0">
                <a:solidFill>
                  <a:schemeClr val="tx2"/>
                </a:solidFill>
              </a:rPr>
              <a:t>Employers often offer the same plan to retirees that was available when they were Active employees. This can be costly to them and the organization. (Local government Code 175).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354059-C7B9-3882-970A-9C5A250200B2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4854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Retiree Coverage Facts  - </a:t>
            </a:r>
            <a:r>
              <a:rPr lang="en-US" sz="2000" dirty="0">
                <a:latin typeface="+mj-lt"/>
              </a:rPr>
              <a:t>Local Govt. Code 175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707357-46C5-3584-4F30-481E2FEAF3ED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533176" y="1335730"/>
            <a:ext cx="2737548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Cities with 25,000 residents: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Sec. 175.002. RIGHT TO PURCHASE CONTINUED COVERAGE. Acts 1993, 73rd Leg.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Amended by: Acts 2009,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Sec. 175.003. LEVEL OF COVERAGE.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(b) Same as when employment ended.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(c) May substitute Medicare supplement health benefits coverage as the coverage.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(d) The person may elect to continue coverage at a reduced level, if offered by the political subdivision.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F97F4B-C7F2-7035-8678-05D70962F68E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1890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Retiree Coverage Facts  - </a:t>
            </a:r>
            <a:r>
              <a:rPr lang="en-US" sz="2000" dirty="0">
                <a:latin typeface="+mj-lt"/>
              </a:rPr>
              <a:t>Local Govt. Code 175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707357-46C5-3584-4F30-481E2FEAF3ED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533176" y="1280069"/>
            <a:ext cx="27375484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What most Texas Public entities do:</a:t>
            </a:r>
            <a:endParaRPr kumimoji="0" lang="en-US" altLang="en-US" sz="20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Cities with 25,000 residents: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Sec. 175.002. RIGHT TO PURCHASE CONTINUED COVERAGE. Acts 1993, 73rd Leg.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Amended by: Acts 2009,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Sec. 175.003. LEVEL OF COVERAGE.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(b)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Same as when employment ended.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(c) May substitute Medicare supplement health benefits coverage as the coverage.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(d) The person may elect to continue coverage at a reduced level, if offered by the political subdivision.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4BA7184-B1E7-7891-64FB-B63B9B623E6E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3919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Retiree Coverage Facts  - </a:t>
            </a:r>
            <a:r>
              <a:rPr lang="en-US" sz="2000" dirty="0">
                <a:latin typeface="+mj-lt"/>
              </a:rPr>
              <a:t>Local Govt. Code 175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707357-46C5-3584-4F30-481E2FEAF3ED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533176" y="1322582"/>
            <a:ext cx="27375484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What else should you consider?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Cities with 25,000 residents: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Sec. 175.002. RIGHT TO PURCHASE CONTINUED COVERAGE. Acts 1993, 73rd Leg.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Amended by: Acts 2009,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Sec. 175.003. LEVEL OF COVERAGE.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(b) Same as when employment ended.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(c) May substitute Medicare supplement health benefits coverage as the coverage.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(d) The person may elect to continue coverage at a reduced level, if offered by the political subdivision.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4DD9F56-AB3E-7ABC-0D0B-B29AABF965AA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59571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Does this matter? </a:t>
            </a:r>
            <a:endParaRPr lang="en-US" sz="20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BEC8B7B8-3482-979C-629B-B05A476E9D1D}"/>
              </a:ext>
            </a:extLst>
          </p:cNvPr>
          <p:cNvSpPr>
            <a:spLocks/>
          </p:cNvSpPr>
          <p:nvPr/>
        </p:nvSpPr>
        <p:spPr bwMode="auto">
          <a:xfrm>
            <a:off x="2526981" y="1102009"/>
            <a:ext cx="4089814" cy="3822416"/>
          </a:xfrm>
          <a:custGeom>
            <a:avLst/>
            <a:gdLst>
              <a:gd name="T0" fmla="*/ 11 w 5759"/>
              <a:gd name="T1" fmla="*/ 444 h 5383"/>
              <a:gd name="T2" fmla="*/ 68 w 5759"/>
              <a:gd name="T3" fmla="*/ 494 h 5383"/>
              <a:gd name="T4" fmla="*/ 108 w 5759"/>
              <a:gd name="T5" fmla="*/ 540 h 5383"/>
              <a:gd name="T6" fmla="*/ 137 w 5759"/>
              <a:gd name="T7" fmla="*/ 574 h 5383"/>
              <a:gd name="T8" fmla="*/ 163 w 5759"/>
              <a:gd name="T9" fmla="*/ 636 h 5383"/>
              <a:gd name="T10" fmla="*/ 205 w 5759"/>
              <a:gd name="T11" fmla="*/ 693 h 5383"/>
              <a:gd name="T12" fmla="*/ 271 w 5759"/>
              <a:gd name="T13" fmla="*/ 730 h 5383"/>
              <a:gd name="T14" fmla="*/ 313 w 5759"/>
              <a:gd name="T15" fmla="*/ 710 h 5383"/>
              <a:gd name="T16" fmla="*/ 353 w 5759"/>
              <a:gd name="T17" fmla="*/ 666 h 5383"/>
              <a:gd name="T18" fmla="*/ 412 w 5759"/>
              <a:gd name="T19" fmla="*/ 661 h 5383"/>
              <a:gd name="T20" fmla="*/ 488 w 5759"/>
              <a:gd name="T21" fmla="*/ 727 h 5383"/>
              <a:gd name="T22" fmla="*/ 563 w 5759"/>
              <a:gd name="T23" fmla="*/ 841 h 5383"/>
              <a:gd name="T24" fmla="*/ 606 w 5759"/>
              <a:gd name="T25" fmla="*/ 909 h 5383"/>
              <a:gd name="T26" fmla="*/ 637 w 5759"/>
              <a:gd name="T27" fmla="*/ 983 h 5383"/>
              <a:gd name="T28" fmla="*/ 745 w 5759"/>
              <a:gd name="T29" fmla="*/ 1018 h 5383"/>
              <a:gd name="T30" fmla="*/ 811 w 5759"/>
              <a:gd name="T31" fmla="*/ 1021 h 5383"/>
              <a:gd name="T32" fmla="*/ 794 w 5759"/>
              <a:gd name="T33" fmla="*/ 979 h 5383"/>
              <a:gd name="T34" fmla="*/ 768 w 5759"/>
              <a:gd name="T35" fmla="*/ 938 h 5383"/>
              <a:gd name="T36" fmla="*/ 773 w 5759"/>
              <a:gd name="T37" fmla="*/ 892 h 5383"/>
              <a:gd name="T38" fmla="*/ 777 w 5759"/>
              <a:gd name="T39" fmla="*/ 868 h 5383"/>
              <a:gd name="T40" fmla="*/ 762 w 5759"/>
              <a:gd name="T41" fmla="*/ 830 h 5383"/>
              <a:gd name="T42" fmla="*/ 779 w 5759"/>
              <a:gd name="T43" fmla="*/ 796 h 5383"/>
              <a:gd name="T44" fmla="*/ 830 w 5759"/>
              <a:gd name="T45" fmla="*/ 762 h 5383"/>
              <a:gd name="T46" fmla="*/ 859 w 5759"/>
              <a:gd name="T47" fmla="*/ 739 h 5383"/>
              <a:gd name="T48" fmla="*/ 930 w 5759"/>
              <a:gd name="T49" fmla="*/ 725 h 5383"/>
              <a:gd name="T50" fmla="*/ 955 w 5759"/>
              <a:gd name="T51" fmla="*/ 688 h 5383"/>
              <a:gd name="T52" fmla="*/ 967 w 5759"/>
              <a:gd name="T53" fmla="*/ 636 h 5383"/>
              <a:gd name="T54" fmla="*/ 1001 w 5759"/>
              <a:gd name="T55" fmla="*/ 653 h 5383"/>
              <a:gd name="T56" fmla="*/ 1080 w 5759"/>
              <a:gd name="T57" fmla="*/ 625 h 5383"/>
              <a:gd name="T58" fmla="*/ 1075 w 5759"/>
              <a:gd name="T59" fmla="*/ 523 h 5383"/>
              <a:gd name="T60" fmla="*/ 1083 w 5759"/>
              <a:gd name="T61" fmla="*/ 469 h 5383"/>
              <a:gd name="T62" fmla="*/ 1049 w 5759"/>
              <a:gd name="T63" fmla="*/ 422 h 5383"/>
              <a:gd name="T64" fmla="*/ 1038 w 5759"/>
              <a:gd name="T65" fmla="*/ 367 h 5383"/>
              <a:gd name="T66" fmla="*/ 1038 w 5759"/>
              <a:gd name="T67" fmla="*/ 317 h 5383"/>
              <a:gd name="T68" fmla="*/ 1036 w 5759"/>
              <a:gd name="T69" fmla="*/ 277 h 5383"/>
              <a:gd name="T70" fmla="*/ 991 w 5759"/>
              <a:gd name="T71" fmla="*/ 256 h 5383"/>
              <a:gd name="T72" fmla="*/ 940 w 5759"/>
              <a:gd name="T73" fmla="*/ 233 h 5383"/>
              <a:gd name="T74" fmla="*/ 895 w 5759"/>
              <a:gd name="T75" fmla="*/ 237 h 5383"/>
              <a:gd name="T76" fmla="*/ 797 w 5759"/>
              <a:gd name="T77" fmla="*/ 248 h 5383"/>
              <a:gd name="T78" fmla="*/ 744 w 5759"/>
              <a:gd name="T79" fmla="*/ 237 h 5383"/>
              <a:gd name="T80" fmla="*/ 686 w 5759"/>
              <a:gd name="T81" fmla="*/ 217 h 5383"/>
              <a:gd name="T82" fmla="*/ 611 w 5759"/>
              <a:gd name="T83" fmla="*/ 205 h 5383"/>
              <a:gd name="T84" fmla="*/ 566 w 5759"/>
              <a:gd name="T85" fmla="*/ 191 h 5383"/>
              <a:gd name="T86" fmla="*/ 535 w 5759"/>
              <a:gd name="T87" fmla="*/ 163 h 5383"/>
              <a:gd name="T88" fmla="*/ 535 w 5759"/>
              <a:gd name="T89" fmla="*/ 118 h 5383"/>
              <a:gd name="T90" fmla="*/ 539 w 5759"/>
              <a:gd name="T91" fmla="*/ 38 h 5383"/>
              <a:gd name="T92" fmla="*/ 473 w 5759"/>
              <a:gd name="T93" fmla="*/ 0 h 5383"/>
              <a:gd name="T94" fmla="*/ 305 w 5759"/>
              <a:gd name="T95" fmla="*/ 3 h 5383"/>
              <a:gd name="T96" fmla="*/ 303 w 5759"/>
              <a:gd name="T97" fmla="*/ 433 h 53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59" h="5383">
                <a:moveTo>
                  <a:pt x="0" y="2219"/>
                </a:moveTo>
                <a:lnTo>
                  <a:pt x="60" y="2339"/>
                </a:lnTo>
                <a:lnTo>
                  <a:pt x="199" y="2439"/>
                </a:lnTo>
                <a:lnTo>
                  <a:pt x="361" y="2605"/>
                </a:lnTo>
                <a:lnTo>
                  <a:pt x="421" y="2755"/>
                </a:lnTo>
                <a:lnTo>
                  <a:pt x="571" y="2845"/>
                </a:lnTo>
                <a:lnTo>
                  <a:pt x="661" y="2875"/>
                </a:lnTo>
                <a:lnTo>
                  <a:pt x="721" y="3025"/>
                </a:lnTo>
                <a:lnTo>
                  <a:pt x="841" y="3175"/>
                </a:lnTo>
                <a:lnTo>
                  <a:pt x="863" y="3351"/>
                </a:lnTo>
                <a:lnTo>
                  <a:pt x="951" y="3519"/>
                </a:lnTo>
                <a:lnTo>
                  <a:pt x="1081" y="3655"/>
                </a:lnTo>
                <a:lnTo>
                  <a:pt x="1261" y="3685"/>
                </a:lnTo>
                <a:lnTo>
                  <a:pt x="1431" y="3847"/>
                </a:lnTo>
                <a:lnTo>
                  <a:pt x="1535" y="3815"/>
                </a:lnTo>
                <a:lnTo>
                  <a:pt x="1651" y="3745"/>
                </a:lnTo>
                <a:lnTo>
                  <a:pt x="1681" y="3595"/>
                </a:lnTo>
                <a:lnTo>
                  <a:pt x="1863" y="3511"/>
                </a:lnTo>
                <a:lnTo>
                  <a:pt x="1981" y="3415"/>
                </a:lnTo>
                <a:lnTo>
                  <a:pt x="2175" y="3487"/>
                </a:lnTo>
                <a:lnTo>
                  <a:pt x="2319" y="3567"/>
                </a:lnTo>
                <a:lnTo>
                  <a:pt x="2575" y="3831"/>
                </a:lnTo>
                <a:lnTo>
                  <a:pt x="2735" y="4095"/>
                </a:lnTo>
                <a:lnTo>
                  <a:pt x="2972" y="4435"/>
                </a:lnTo>
                <a:lnTo>
                  <a:pt x="3122" y="4555"/>
                </a:lnTo>
                <a:lnTo>
                  <a:pt x="3199" y="4791"/>
                </a:lnTo>
                <a:lnTo>
                  <a:pt x="3327" y="5023"/>
                </a:lnTo>
                <a:lnTo>
                  <a:pt x="3362" y="5185"/>
                </a:lnTo>
                <a:lnTo>
                  <a:pt x="3631" y="5279"/>
                </a:lnTo>
                <a:lnTo>
                  <a:pt x="3932" y="5365"/>
                </a:lnTo>
                <a:lnTo>
                  <a:pt x="4119" y="5383"/>
                </a:lnTo>
                <a:lnTo>
                  <a:pt x="4279" y="5383"/>
                </a:lnTo>
                <a:lnTo>
                  <a:pt x="4207" y="5271"/>
                </a:lnTo>
                <a:lnTo>
                  <a:pt x="4191" y="5159"/>
                </a:lnTo>
                <a:lnTo>
                  <a:pt x="4119" y="5079"/>
                </a:lnTo>
                <a:lnTo>
                  <a:pt x="4052" y="4945"/>
                </a:lnTo>
                <a:lnTo>
                  <a:pt x="4079" y="4839"/>
                </a:lnTo>
                <a:lnTo>
                  <a:pt x="4082" y="4705"/>
                </a:lnTo>
                <a:lnTo>
                  <a:pt x="3975" y="4639"/>
                </a:lnTo>
                <a:lnTo>
                  <a:pt x="4103" y="4575"/>
                </a:lnTo>
                <a:lnTo>
                  <a:pt x="4112" y="4435"/>
                </a:lnTo>
                <a:lnTo>
                  <a:pt x="4022" y="4375"/>
                </a:lnTo>
                <a:lnTo>
                  <a:pt x="4202" y="4345"/>
                </a:lnTo>
                <a:lnTo>
                  <a:pt x="4112" y="4195"/>
                </a:lnTo>
                <a:lnTo>
                  <a:pt x="4322" y="4165"/>
                </a:lnTo>
                <a:lnTo>
                  <a:pt x="4382" y="4015"/>
                </a:lnTo>
                <a:lnTo>
                  <a:pt x="4472" y="4015"/>
                </a:lnTo>
                <a:lnTo>
                  <a:pt x="4532" y="3895"/>
                </a:lnTo>
                <a:lnTo>
                  <a:pt x="4772" y="3895"/>
                </a:lnTo>
                <a:lnTo>
                  <a:pt x="4911" y="3823"/>
                </a:lnTo>
                <a:lnTo>
                  <a:pt x="5042" y="3745"/>
                </a:lnTo>
                <a:lnTo>
                  <a:pt x="5042" y="3625"/>
                </a:lnTo>
                <a:lnTo>
                  <a:pt x="5192" y="3535"/>
                </a:lnTo>
                <a:lnTo>
                  <a:pt x="5102" y="3355"/>
                </a:lnTo>
                <a:lnTo>
                  <a:pt x="5252" y="3325"/>
                </a:lnTo>
                <a:lnTo>
                  <a:pt x="5282" y="3445"/>
                </a:lnTo>
                <a:lnTo>
                  <a:pt x="5463" y="3391"/>
                </a:lnTo>
                <a:lnTo>
                  <a:pt x="5702" y="3295"/>
                </a:lnTo>
                <a:lnTo>
                  <a:pt x="5695" y="3031"/>
                </a:lnTo>
                <a:lnTo>
                  <a:pt x="5672" y="2755"/>
                </a:lnTo>
                <a:lnTo>
                  <a:pt x="5759" y="2671"/>
                </a:lnTo>
                <a:lnTo>
                  <a:pt x="5719" y="2471"/>
                </a:lnTo>
                <a:lnTo>
                  <a:pt x="5612" y="2305"/>
                </a:lnTo>
                <a:lnTo>
                  <a:pt x="5535" y="2223"/>
                </a:lnTo>
                <a:lnTo>
                  <a:pt x="5462" y="2035"/>
                </a:lnTo>
                <a:lnTo>
                  <a:pt x="5479" y="1935"/>
                </a:lnTo>
                <a:lnTo>
                  <a:pt x="5463" y="1799"/>
                </a:lnTo>
                <a:lnTo>
                  <a:pt x="5479" y="1671"/>
                </a:lnTo>
                <a:lnTo>
                  <a:pt x="5439" y="1559"/>
                </a:lnTo>
                <a:lnTo>
                  <a:pt x="5471" y="1463"/>
                </a:lnTo>
                <a:lnTo>
                  <a:pt x="5432" y="1345"/>
                </a:lnTo>
                <a:lnTo>
                  <a:pt x="5231" y="1351"/>
                </a:lnTo>
                <a:lnTo>
                  <a:pt x="5075" y="1317"/>
                </a:lnTo>
                <a:lnTo>
                  <a:pt x="4964" y="1226"/>
                </a:lnTo>
                <a:lnTo>
                  <a:pt x="4865" y="1271"/>
                </a:lnTo>
                <a:lnTo>
                  <a:pt x="4727" y="1251"/>
                </a:lnTo>
                <a:lnTo>
                  <a:pt x="4479" y="1350"/>
                </a:lnTo>
                <a:lnTo>
                  <a:pt x="4208" y="1305"/>
                </a:lnTo>
                <a:lnTo>
                  <a:pt x="4055" y="1319"/>
                </a:lnTo>
                <a:lnTo>
                  <a:pt x="3927" y="1251"/>
                </a:lnTo>
                <a:lnTo>
                  <a:pt x="3786" y="1287"/>
                </a:lnTo>
                <a:lnTo>
                  <a:pt x="3620" y="1143"/>
                </a:lnTo>
                <a:lnTo>
                  <a:pt x="3392" y="1179"/>
                </a:lnTo>
                <a:lnTo>
                  <a:pt x="3227" y="1079"/>
                </a:lnTo>
                <a:lnTo>
                  <a:pt x="3084" y="1068"/>
                </a:lnTo>
                <a:lnTo>
                  <a:pt x="2988" y="1005"/>
                </a:lnTo>
                <a:lnTo>
                  <a:pt x="2828" y="989"/>
                </a:lnTo>
                <a:lnTo>
                  <a:pt x="2823" y="858"/>
                </a:lnTo>
                <a:lnTo>
                  <a:pt x="2786" y="740"/>
                </a:lnTo>
                <a:lnTo>
                  <a:pt x="2823" y="620"/>
                </a:lnTo>
                <a:lnTo>
                  <a:pt x="2852" y="458"/>
                </a:lnTo>
                <a:lnTo>
                  <a:pt x="2843" y="198"/>
                </a:lnTo>
                <a:lnTo>
                  <a:pt x="2825" y="0"/>
                </a:lnTo>
                <a:lnTo>
                  <a:pt x="2498" y="0"/>
                </a:lnTo>
                <a:lnTo>
                  <a:pt x="2156" y="9"/>
                </a:lnTo>
                <a:lnTo>
                  <a:pt x="1611" y="18"/>
                </a:lnTo>
                <a:lnTo>
                  <a:pt x="1629" y="1167"/>
                </a:lnTo>
                <a:lnTo>
                  <a:pt x="1598" y="2282"/>
                </a:lnTo>
                <a:lnTo>
                  <a:pt x="0" y="2219"/>
                </a:lnTo>
                <a:close/>
              </a:path>
            </a:pathLst>
          </a:custGeom>
          <a:solidFill>
            <a:schemeClr val="accent5"/>
          </a:solidFill>
          <a:ln w="19050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B05373E-FFDE-B000-69FA-600A020A0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461" b="26408"/>
          <a:stretch/>
        </p:blipFill>
        <p:spPr>
          <a:xfrm>
            <a:off x="0" y="3013217"/>
            <a:ext cx="3429000" cy="1478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1A7615-1252-24A9-19D5-4C7767B982C6}"/>
              </a:ext>
            </a:extLst>
          </p:cNvPr>
          <p:cNvSpPr txBox="1"/>
          <p:nvPr/>
        </p:nvSpPr>
        <p:spPr>
          <a:xfrm>
            <a:off x="3824578" y="2135844"/>
            <a:ext cx="253646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Calibri"/>
              </a:rPr>
              <a:t>Welcome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37364-3786-5687-F295-71B3450BC337}"/>
              </a:ext>
            </a:extLst>
          </p:cNvPr>
          <p:cNvSpPr txBox="1"/>
          <p:nvPr/>
        </p:nvSpPr>
        <p:spPr>
          <a:xfrm>
            <a:off x="1018222" y="3494316"/>
            <a:ext cx="10893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Segoe UI" panose="020B0500000101010101" pitchFamily="34" charset="-127"/>
                <a:cs typeface="Segoe UI" panose="020B0500000101010101" pitchFamily="34" charset="-127"/>
                <a:sym typeface="Calibri"/>
              </a:rPr>
              <a:t>We-Haul</a:t>
            </a:r>
          </a:p>
        </p:txBody>
      </p:sp>
      <p:pic>
        <p:nvPicPr>
          <p:cNvPr id="12" name="Picture 11" descr="A cartoon of a squirrel wearing a red hat&#10;&#10;Description automatically generated">
            <a:extLst>
              <a:ext uri="{FF2B5EF4-FFF2-40B4-BE49-F238E27FC236}">
                <a16:creationId xmlns:a16="http://schemas.microsoft.com/office/drawing/2014/main" id="{EFEF3794-C38C-293A-0267-018EC4CF2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608" y="1657920"/>
            <a:ext cx="1713619" cy="9639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2E4016-DFAF-FD0B-860E-D6837D8BCDFA}"/>
              </a:ext>
            </a:extLst>
          </p:cNvPr>
          <p:cNvSpPr txBox="1"/>
          <p:nvPr/>
        </p:nvSpPr>
        <p:spPr>
          <a:xfrm>
            <a:off x="1018222" y="3764902"/>
            <a:ext cx="108932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Light" panose="020B0502040204020203" pitchFamily="34" charset="0"/>
                <a:ea typeface="Segoe UI" panose="020B0500000101010101" pitchFamily="34" charset="-127"/>
                <a:cs typeface="Segoe UI Light" panose="020B0502040204020203" pitchFamily="34" charset="0"/>
                <a:sym typeface="Calibri"/>
              </a:rPr>
              <a:t>MOVING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3A76821-739D-D0DF-8EC9-D3967B46CB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571750"/>
            <a:ext cx="2870690" cy="14436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35F011-66AF-8976-95C4-7D0B3F9EF2FF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00660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Illustrative Population Growth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CAB01-2FE8-2A97-A270-E2BAE17D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20" y="1597025"/>
            <a:ext cx="7524427" cy="19494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CE4ADD-C098-01F9-CD78-779124F7548E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8266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ext Placeholder 1">
            <a:extLst>
              <a:ext uri="{FF2B5EF4-FFF2-40B4-BE49-F238E27FC236}">
                <a16:creationId xmlns:a16="http://schemas.microsoft.com/office/drawing/2014/main" id="{E34C1684-7709-F571-784E-C95D17C61A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23" y="1504950"/>
            <a:ext cx="3180109" cy="2362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60 years old.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Worked for City for 40 years.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Eligible for retirement plan benefits which will provide $32,500 in annual income.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Medical contributions alone could cost $14,000 with a contribution based on years of service.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514350"/>
            <a:ext cx="3094038" cy="533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Retiree Personal Story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E7F2054-3048-883A-70E2-6E18EE1AE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9" t="1676" r="40096" b="34073"/>
          <a:stretch/>
        </p:blipFill>
        <p:spPr bwMode="auto">
          <a:xfrm>
            <a:off x="4179400" y="514350"/>
            <a:ext cx="4431200" cy="3962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8F5C9-A4C1-F059-C8FF-059CB93066F8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0220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33284D7-2690-1F43-449B-533D5A5DD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D4BCA4-3316-0CCC-A5B6-F45C80A70DC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36688"/>
            <a:ext cx="6781800" cy="35655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617F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Medical Plan Coverage in Texas</a:t>
            </a:r>
          </a:p>
          <a:p>
            <a:pPr>
              <a:lnSpc>
                <a:spcPct val="150000"/>
              </a:lnSpc>
              <a:buClr>
                <a:srgbClr val="00617F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Market Trends</a:t>
            </a:r>
          </a:p>
          <a:p>
            <a:pPr>
              <a:lnSpc>
                <a:spcPct val="150000"/>
              </a:lnSpc>
              <a:buClr>
                <a:srgbClr val="00617F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Retiree Coverage</a:t>
            </a:r>
          </a:p>
          <a:p>
            <a:pPr>
              <a:lnSpc>
                <a:spcPct val="150000"/>
              </a:lnSpc>
              <a:buClr>
                <a:srgbClr val="00617F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GASB 75 – controlling cost inside the valuation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00617F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Controlling cost outside the valuation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34A069-7659-AC00-CAD1-ED8DD4B35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121" b="80149"/>
          <a:stretch/>
        </p:blipFill>
        <p:spPr>
          <a:xfrm>
            <a:off x="-1" y="0"/>
            <a:ext cx="9144001" cy="109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15A5A-BD9B-9167-EA41-F9FFEE3BD769}"/>
              </a:ext>
            </a:extLst>
          </p:cNvPr>
          <p:cNvSpPr txBox="1"/>
          <p:nvPr/>
        </p:nvSpPr>
        <p:spPr>
          <a:xfrm>
            <a:off x="1181194" y="270190"/>
            <a:ext cx="303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63899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13C5D-9EA8-3D3C-F7B7-8E645B575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8408" y="1733550"/>
            <a:ext cx="6447184" cy="601663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GASB 75 </a:t>
            </a:r>
            <a:endParaRPr lang="en-US" sz="4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lnSpc>
                <a:spcPts val="4400"/>
              </a:lnSpc>
            </a:pPr>
            <a:r>
              <a:rPr lang="en-US" sz="4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Inside the Valuation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35936-5188-5726-D772-0C1AA5066D1D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66098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950BE-3D9F-1B17-A514-1A1B04E41F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lnSpc>
                <a:spcPct val="112000"/>
              </a:lnSpc>
            </a:pPr>
            <a:r>
              <a:rPr lang="en-US" dirty="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Issues: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Retirees have more health issues than actives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Pre-65 retirees can’t get coverage elsewhere (other than ACA exchange)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Chapter 175 – right to continue coverage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Texas uninsured population</a:t>
            </a:r>
          </a:p>
          <a:p>
            <a:pPr marL="0" indent="0">
              <a:lnSpc>
                <a:spcPct val="112000"/>
              </a:lnSpc>
            </a:pPr>
            <a:r>
              <a:rPr lang="en-US" dirty="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 why not just offer a retiree plan?</a:t>
            </a:r>
          </a:p>
          <a:p>
            <a:pPr lvl="1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Pre-GASB standards, a public entity could just implement a retiree medical plan and recognize the cost as the retirees “incurred” claims</a:t>
            </a:r>
          </a:p>
          <a:p>
            <a:pPr lvl="1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GASB 74/75 now require that that cost be recognized while they are actives “accruing” the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j-lt"/>
              </a:rPr>
              <a:t>GASB 75: Why not just offer a retiree plan?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023977-5543-CC99-D4DE-DE0E111FAE95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98566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A91CC-8FEF-47BF-ABCC-264981EA0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</a:rPr>
              <a:t>Liability: PV of future commitments</a:t>
            </a:r>
          </a:p>
          <a:p>
            <a:pPr marL="285750" indent="-285750"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</a:rPr>
              <a:t>PV</a:t>
            </a:r>
            <a:r>
              <a:rPr lang="en-US" sz="1800" baseline="-25000" dirty="0">
                <a:solidFill>
                  <a:schemeClr val="tx2"/>
                </a:solidFill>
              </a:rPr>
              <a:t>60</a:t>
            </a:r>
            <a:r>
              <a:rPr lang="en-US" sz="1800" dirty="0">
                <a:solidFill>
                  <a:schemeClr val="tx2"/>
                </a:solidFill>
              </a:rPr>
              <a:t>(ben</a:t>
            </a:r>
            <a:r>
              <a:rPr lang="en-US" sz="1800" baseline="-25000" dirty="0">
                <a:solidFill>
                  <a:schemeClr val="tx2"/>
                </a:solidFill>
              </a:rPr>
              <a:t>35</a:t>
            </a:r>
            <a:r>
              <a:rPr lang="en-US" sz="1800" dirty="0">
                <a:solidFill>
                  <a:schemeClr val="tx2"/>
                </a:solidFill>
              </a:rPr>
              <a:t>) = </a:t>
            </a:r>
            <a:r>
              <a:rPr lang="en-US" sz="1800" dirty="0">
                <a:solidFill>
                  <a:schemeClr val="tx2"/>
                </a:solidFill>
                <a:highlight>
                  <a:srgbClr val="FFFF00"/>
                </a:highlight>
              </a:rPr>
              <a:t>cost</a:t>
            </a:r>
            <a:r>
              <a:rPr lang="en-US" sz="1800" baseline="-25000" dirty="0">
                <a:solidFill>
                  <a:schemeClr val="tx2"/>
                </a:solidFill>
                <a:highlight>
                  <a:srgbClr val="FFFF00"/>
                </a:highlight>
              </a:rPr>
              <a:t>60</a:t>
            </a:r>
          </a:p>
          <a:p>
            <a:pPr lvl="2"/>
            <a:r>
              <a:rPr lang="en-US" sz="2400" baseline="-25000" dirty="0">
                <a:solidFill>
                  <a:schemeClr val="tx2"/>
                </a:solidFill>
              </a:rPr>
              <a:t>Trended 25 year</a:t>
            </a:r>
            <a:r>
              <a:rPr lang="en-US" sz="2400" baseline="-25000" dirty="0">
                <a:solidFill>
                  <a:schemeClr val="accent6"/>
                </a:solidFill>
              </a:rPr>
              <a:t> (trend rates)</a:t>
            </a:r>
          </a:p>
          <a:p>
            <a:pPr lvl="2"/>
            <a:r>
              <a:rPr lang="en-US" sz="2400" baseline="-25000" dirty="0">
                <a:solidFill>
                  <a:schemeClr val="tx2"/>
                </a:solidFill>
              </a:rPr>
              <a:t>Times the probability of living </a:t>
            </a:r>
            <a:r>
              <a:rPr lang="en-US" sz="2400" baseline="-25000" dirty="0">
                <a:solidFill>
                  <a:schemeClr val="accent6"/>
                </a:solidFill>
              </a:rPr>
              <a:t>(mortality tables)</a:t>
            </a:r>
          </a:p>
          <a:p>
            <a:pPr lvl="2"/>
            <a:r>
              <a:rPr lang="en-US" sz="2400" baseline="-25000" dirty="0">
                <a:solidFill>
                  <a:schemeClr val="tx2"/>
                </a:solidFill>
              </a:rPr>
              <a:t>Times the probability of still working at employer at age 60 </a:t>
            </a:r>
            <a:r>
              <a:rPr lang="en-US" sz="2400" baseline="-25000" dirty="0">
                <a:solidFill>
                  <a:schemeClr val="accent6"/>
                </a:solidFill>
              </a:rPr>
              <a:t>(turnover table)</a:t>
            </a:r>
          </a:p>
          <a:p>
            <a:pPr lvl="2"/>
            <a:r>
              <a:rPr lang="en-US" sz="2400" baseline="-25000" dirty="0">
                <a:solidFill>
                  <a:schemeClr val="tx2"/>
                </a:solidFill>
              </a:rPr>
              <a:t>Times the probability of retiring at 60 </a:t>
            </a:r>
            <a:r>
              <a:rPr lang="en-US" sz="2400" baseline="-25000" dirty="0">
                <a:solidFill>
                  <a:schemeClr val="accent6"/>
                </a:solidFill>
              </a:rPr>
              <a:t>(retirement rates)</a:t>
            </a:r>
          </a:p>
          <a:p>
            <a:pPr lvl="2"/>
            <a:r>
              <a:rPr lang="en-US" sz="2400" baseline="-25000" dirty="0">
                <a:solidFill>
                  <a:schemeClr val="tx2"/>
                </a:solidFill>
                <a:highlight>
                  <a:srgbClr val="FFFF00"/>
                </a:highlight>
              </a:rPr>
              <a:t>Times the probability of electing retiree coverage </a:t>
            </a:r>
            <a:r>
              <a:rPr lang="en-US" sz="2400" baseline="-25000" dirty="0">
                <a:solidFill>
                  <a:schemeClr val="accent6"/>
                </a:solidFill>
                <a:highlight>
                  <a:srgbClr val="FFFF00"/>
                </a:highlight>
              </a:rPr>
              <a:t>(participation rate)</a:t>
            </a:r>
          </a:p>
          <a:p>
            <a:pPr lvl="2"/>
            <a:r>
              <a:rPr lang="en-US" sz="2400" baseline="-25000" dirty="0">
                <a:solidFill>
                  <a:schemeClr val="tx2"/>
                </a:solidFill>
                <a:highlight>
                  <a:srgbClr val="FFFF00"/>
                </a:highlight>
              </a:rPr>
              <a:t>Plus spouse coverage times the probability of covering a spouse </a:t>
            </a:r>
            <a:r>
              <a:rPr lang="en-US" sz="2400" baseline="-25000" dirty="0">
                <a:solidFill>
                  <a:schemeClr val="accent6"/>
                </a:solidFill>
                <a:highlight>
                  <a:srgbClr val="FFFF00"/>
                </a:highlight>
              </a:rPr>
              <a:t>(spouse assumption)</a:t>
            </a:r>
          </a:p>
          <a:p>
            <a:pPr lvl="2"/>
            <a:r>
              <a:rPr lang="en-US" sz="2400" baseline="-25000" dirty="0">
                <a:solidFill>
                  <a:schemeClr val="tx2"/>
                </a:solidFill>
              </a:rPr>
              <a:t>Discounted back to today’s dollars </a:t>
            </a:r>
            <a:r>
              <a:rPr lang="en-US" sz="2400" baseline="-25000" dirty="0">
                <a:solidFill>
                  <a:schemeClr val="accent6"/>
                </a:solidFill>
              </a:rPr>
              <a:t>(discount rate)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GASB 75: What is it?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AAE6C-1827-6AC9-E464-4163AB07F00B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3009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A91CC-8FEF-47BF-ABCC-264981EA0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846" y="1153305"/>
            <a:ext cx="8063753" cy="3429000"/>
          </a:xfrm>
        </p:spPr>
        <p:txBody>
          <a:bodyPr/>
          <a:lstStyle/>
          <a:p>
            <a:pPr marL="176213" lvl="1" indent="-285750">
              <a:spcAft>
                <a:spcPts val="600"/>
              </a:spcAft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For all of these, make sure the assumptions and tables are based on </a:t>
            </a:r>
            <a:r>
              <a:rPr lang="en-US" b="1" dirty="0">
                <a:solidFill>
                  <a:schemeClr val="tx2"/>
                </a:solidFill>
                <a:highlight>
                  <a:srgbClr val="FFFF00"/>
                </a:highlight>
              </a:rPr>
              <a:t>recent</a:t>
            </a:r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</a:rPr>
              <a:t> studies of your population</a:t>
            </a:r>
            <a:r>
              <a:rPr lang="en-US" dirty="0">
                <a:solidFill>
                  <a:schemeClr val="tx2"/>
                </a:solidFill>
              </a:rPr>
              <a:t>; recent demographic trends can help reduce the liability (e.g. the “great resignation” and turnover, </a:t>
            </a:r>
            <a:r>
              <a:rPr lang="en-US" u="sng" dirty="0">
                <a:solidFill>
                  <a:schemeClr val="tx2"/>
                </a:solidFill>
              </a:rPr>
              <a:t>recent increase in interest rates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  <a:p>
            <a:pPr marL="176213" lvl="1" indent="-285750">
              <a:spcAft>
                <a:spcPts val="600"/>
              </a:spcAft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A lot of attention spent on mortality and turnover tables, retirement rates, etc. that don’t have as significant of an impact</a:t>
            </a:r>
          </a:p>
          <a:p>
            <a:pPr marL="176213" lvl="1" indent="-285750">
              <a:spcAft>
                <a:spcPts val="600"/>
              </a:spcAft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Often overlooked assumption - participation rate and spouse assumption/ the people you want to cover</a:t>
            </a:r>
          </a:p>
          <a:p>
            <a:pPr marL="176213" lvl="1" indent="-285750"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Who do you want to cover?  </a:t>
            </a:r>
          </a:p>
          <a:p>
            <a:pPr marL="744538" lvl="3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/>
                </a:solidFill>
              </a:rPr>
              <a:t>Make sure your assumption is up to date (used to be 75% - 100%; now 50% - 75% or less)</a:t>
            </a:r>
          </a:p>
          <a:p>
            <a:pPr marL="744538" lvl="3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/>
                </a:solidFill>
              </a:rPr>
              <a:t>Only pre-65 retirees or both pre-65 and post-65?</a:t>
            </a:r>
          </a:p>
          <a:p>
            <a:pPr marL="744538" lvl="3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/>
                </a:solidFill>
              </a:rPr>
              <a:t>Only those with long service?</a:t>
            </a:r>
          </a:p>
          <a:p>
            <a:pPr marL="744538" lvl="3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/>
                </a:solidFill>
              </a:rPr>
              <a:t>Only those who have been on the active health plan for a long time?</a:t>
            </a:r>
          </a:p>
          <a:p>
            <a:pPr marL="744538" lvl="3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/>
                </a:solidFill>
              </a:rPr>
              <a:t>Future hires?</a:t>
            </a:r>
          </a:p>
          <a:p>
            <a:pPr marL="744538" lvl="3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/>
                </a:solidFill>
              </a:rPr>
              <a:t>Do you want to cover spouses?  How much?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GASB 75: People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0C65CA-C7D4-EC0C-DCD5-1E416EE3ECE5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5993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1B281B-DACD-03F5-AE1C-B6FCD2FA7D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Cost</a:t>
            </a:r>
            <a:r>
              <a:rPr lang="en-US" sz="3200" baseline="-25000" dirty="0">
                <a:solidFill>
                  <a:srgbClr val="FF0000"/>
                </a:solidFill>
              </a:rPr>
              <a:t>60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97657-06FD-421F-E6F7-D43B8B4FA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GASB 75: Cost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D35E2-DCB9-F57B-E699-77D5325A2F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8881" y="1352131"/>
            <a:ext cx="4065261" cy="3293828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The net employer contributions are what generates the GASB liability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Lower the liability by lowering the total cost or increasing the retiree contributions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Increasing retiree contributions is zero-sum won’t be discussed other than:</a:t>
            </a:r>
          </a:p>
          <a:p>
            <a:pPr lvl="2"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Unlike actives, it is a stream of yearly contributions over 40 years or so</a:t>
            </a:r>
          </a:p>
          <a:p>
            <a:pPr lvl="2"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You can cap the City’s contributions sometime in the future and lower the liability without affecting today’s cost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3FE393-A123-E663-8F1D-B3DF5BD04D71}"/>
              </a:ext>
            </a:extLst>
          </p:cNvPr>
          <p:cNvGraphicFramePr>
            <a:graphicFrameLocks noGrp="1"/>
          </p:cNvGraphicFramePr>
          <p:nvPr/>
        </p:nvGraphicFramePr>
        <p:xfrm>
          <a:off x="533176" y="2107946"/>
          <a:ext cx="3949700" cy="146685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12349135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179935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138389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325922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8327817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EE + Sp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EE + 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Family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50788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73699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</a:rPr>
                        <a:t>Total Rates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</a:rPr>
                        <a:t>$800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</a:rPr>
                        <a:t>$1,760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</a:rPr>
                        <a:t>$1,440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</a:rPr>
                        <a:t>$2,400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53802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8719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Retiree Contributions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$200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$440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$360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$600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0225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62262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Employer Contributions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$600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$1,320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$1,080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$1,800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92887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A0AAF05-A2E4-2E54-61CA-7AE3C5DE7492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9334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j-lt"/>
              </a:rPr>
              <a:t>GASB 75: A tale of 2 Cities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E43AEFE-F292-E7BD-BC21-7C323B2A5B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281263"/>
              </p:ext>
            </p:extLst>
          </p:nvPr>
        </p:nvGraphicFramePr>
        <p:xfrm>
          <a:off x="644056" y="1196059"/>
          <a:ext cx="6213944" cy="372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E1D4C77-35B7-1CDF-AEA7-124394FB1FB0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2116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A91CC-8FEF-47BF-ABCC-264981EA0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846" y="1216959"/>
            <a:ext cx="7603241" cy="3429000"/>
          </a:xfrm>
        </p:spPr>
        <p:txBody>
          <a:bodyPr/>
          <a:lstStyle/>
          <a:p>
            <a:pPr marL="0" lvl="1" indent="0">
              <a:buNone/>
            </a:pPr>
            <a:r>
              <a:rPr lang="en-US" sz="1800" dirty="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is the difference?</a:t>
            </a:r>
          </a:p>
          <a:p>
            <a:pPr marL="460375" lvl="2" indent="-285750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Organization 2</a:t>
            </a:r>
            <a:r>
              <a:rPr lang="en-US" dirty="0"/>
              <a:t> </a:t>
            </a:r>
            <a:r>
              <a:rPr lang="en-US" i="1" dirty="0"/>
              <a:t>only covers pre-65 retirees</a:t>
            </a:r>
            <a:r>
              <a:rPr lang="en-US" dirty="0"/>
              <a:t>;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chemeClr val="accent6"/>
                </a:solidFill>
              </a:rPr>
              <a:t>rganization 1 Pre &amp; Post</a:t>
            </a:r>
          </a:p>
          <a:p>
            <a:pPr marL="460375" lvl="2" indent="-285750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Organization 2</a:t>
            </a:r>
            <a:r>
              <a:rPr lang="en-US" dirty="0"/>
              <a:t> </a:t>
            </a:r>
            <a:r>
              <a:rPr lang="en-US" i="1" dirty="0"/>
              <a:t>does not contribute for spouse</a:t>
            </a:r>
            <a:r>
              <a:rPr lang="en-US" dirty="0"/>
              <a:t>s;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chemeClr val="accent6"/>
                </a:solidFill>
              </a:rPr>
              <a:t>rganization 1 does</a:t>
            </a:r>
          </a:p>
          <a:p>
            <a:pPr marL="460375" lvl="2" indent="-285750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Organization 2</a:t>
            </a:r>
            <a:r>
              <a:rPr lang="en-US" dirty="0"/>
              <a:t> charges more to the retirees</a:t>
            </a:r>
          </a:p>
          <a:p>
            <a:pPr marL="460375" lvl="2" indent="-285750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Organization 2</a:t>
            </a:r>
            <a:r>
              <a:rPr lang="en-US" dirty="0"/>
              <a:t> has a comeback option so many pre-65 retirees get coverage elsewhere, if they want, and can comeback </a:t>
            </a:r>
            <a:r>
              <a:rPr lang="en-US" b="1" dirty="0"/>
              <a:t>once</a:t>
            </a:r>
            <a:r>
              <a:rPr lang="en-US" dirty="0"/>
              <a:t> before age 65.</a:t>
            </a:r>
          </a:p>
          <a:p>
            <a:pPr marL="460375" lvl="2" indent="-285750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Organization 2</a:t>
            </a:r>
            <a:r>
              <a:rPr lang="en-US" dirty="0"/>
              <a:t> has managed their active/retire plan more tightly (plan design, networks, directing care, wellness)</a:t>
            </a:r>
          </a:p>
          <a:p>
            <a:pPr marL="460375" lvl="2" indent="-285750">
              <a:lnSpc>
                <a:spcPct val="112000"/>
              </a:lnSpc>
              <a:buClr>
                <a:srgbClr val="00617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Organization 2’s </a:t>
            </a:r>
            <a:r>
              <a:rPr lang="en-US" dirty="0"/>
              <a:t>Finance and HR departments have coordinated in what benefits they want to offer versus their GASB liability; </a:t>
            </a:r>
            <a:r>
              <a:rPr lang="en-US" dirty="0">
                <a:solidFill>
                  <a:srgbClr val="FF0000"/>
                </a:solidFill>
              </a:rPr>
              <a:t>Organization 1 </a:t>
            </a:r>
            <a:r>
              <a:rPr lang="en-US" dirty="0"/>
              <a:t>has not</a:t>
            </a:r>
          </a:p>
          <a:p>
            <a:pPr marL="460375" lvl="2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60375" lvl="2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GASB 75: A tale of 2 Cities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177D79-9D48-2B0C-4A1F-25BA828CA4C8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3189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13C5D-9EA8-3D3C-F7B7-8E645B575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304" y="1245870"/>
            <a:ext cx="7719392" cy="2651760"/>
          </a:xfrm>
        </p:spPr>
        <p:txBody>
          <a:bodyPr/>
          <a:lstStyle/>
          <a:p>
            <a:pPr>
              <a:lnSpc>
                <a:spcPts val="4600"/>
              </a:lnSpc>
              <a:spcBef>
                <a:spcPts val="0"/>
              </a:spcBef>
            </a:pPr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GASB 75 </a:t>
            </a:r>
            <a:endParaRPr lang="en-US" sz="4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Controlling the </a:t>
            </a: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Cost Component </a:t>
            </a: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(outside of the valuation)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D836AC-1F79-5BDB-2CBD-2472FBB814C3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21943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27561-38FA-FC31-6287-2CAD8A8F8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Retiree Strategy - Influence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A7453-EC28-0F56-18C5-AA1DFC8FF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12" y="1029614"/>
            <a:ext cx="7130954" cy="39551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A4347-D687-4EDD-5302-177ACB67E8C8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99008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26138-6D32-3785-CA9B-A57AA5AE70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1. Prevention – lowering costs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F7B0915-2285-62DA-ED1D-A5CDC4F4EF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217613"/>
            <a:ext cx="8064500" cy="3429000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Make Primary Care the center of care for your members.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 and Eliminate barriers to Care for your members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Consider Direct Primary Care options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Introduce/Enhance Virtual options for members.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Evaluate On-site Clinic options to complement Group coverage.</a:t>
            </a:r>
          </a:p>
          <a:p>
            <a:pPr marL="0" indent="0"/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52042B-96EC-39A8-2538-C0C79302AE77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6821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68EB690-23C2-EA27-8165-AA35952F5DF6}"/>
              </a:ext>
            </a:extLst>
          </p:cNvPr>
          <p:cNvSpPr txBox="1">
            <a:spLocks/>
          </p:cNvSpPr>
          <p:nvPr/>
        </p:nvSpPr>
        <p:spPr>
          <a:xfrm>
            <a:off x="479503" y="253077"/>
            <a:ext cx="6130540" cy="605702"/>
          </a:xfrm>
          <a:prstGeom prst="rect">
            <a:avLst/>
          </a:prstGeom>
        </p:spPr>
        <p:txBody>
          <a:bodyPr/>
          <a:lstStyle>
            <a:lvl1pPr marL="0" indent="0" algn="ctr" defTabSz="342900" eaLnBrk="1" hangingPunct="1">
              <a:spcBef>
                <a:spcPts val="375"/>
              </a:spcBef>
              <a:buSzPct val="100000"/>
              <a:buFont typeface="Arial"/>
              <a:buNone/>
              <a:defRPr sz="27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Source Sans Pro"/>
              </a:defRPr>
            </a:lvl1pPr>
            <a:lvl2pPr marL="342900" indent="0" defTabSz="342900" eaLnBrk="1" hangingPunct="1">
              <a:spcBef>
                <a:spcPts val="375"/>
              </a:spcBef>
              <a:buSzPct val="100000"/>
              <a:buFont typeface="Arial"/>
              <a:buNone/>
              <a:defRPr sz="2700">
                <a:solidFill>
                  <a:srgbClr val="63666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indent="0" defTabSz="342900" eaLnBrk="1" hangingPunct="1">
              <a:spcBef>
                <a:spcPts val="375"/>
              </a:spcBef>
              <a:buSzPct val="100000"/>
              <a:buFont typeface="Arial"/>
              <a:buNone/>
              <a:defRPr sz="2700">
                <a:solidFill>
                  <a:srgbClr val="63666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indent="0" defTabSz="342900" eaLnBrk="1" hangingPunct="1">
              <a:spcBef>
                <a:spcPts val="375"/>
              </a:spcBef>
              <a:buSzPct val="100000"/>
              <a:buFont typeface="Arial"/>
              <a:buNone/>
              <a:defRPr sz="2700">
                <a:solidFill>
                  <a:srgbClr val="63666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indent="0" defTabSz="342900" eaLnBrk="1" hangingPunct="1">
              <a:spcBef>
                <a:spcPts val="375"/>
              </a:spcBef>
              <a:buSzPct val="100000"/>
              <a:buFont typeface="Arial"/>
              <a:buNone/>
              <a:defRPr sz="2700">
                <a:solidFill>
                  <a:srgbClr val="63666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920240" indent="-205740" defTabSz="342900" eaLnBrk="1" hangingPunct="1">
              <a:spcBef>
                <a:spcPts val="375"/>
              </a:spcBef>
              <a:buSzPct val="100000"/>
              <a:buFont typeface="Arial"/>
              <a:buChar char="•"/>
              <a:defRPr sz="18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263140" indent="-205740" defTabSz="342900" eaLnBrk="1" hangingPunct="1">
              <a:spcBef>
                <a:spcPts val="375"/>
              </a:spcBef>
              <a:buSzPct val="100000"/>
              <a:buFont typeface="Arial"/>
              <a:buChar char="•"/>
              <a:defRPr sz="18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606040" indent="-205740" defTabSz="342900" eaLnBrk="1" hangingPunct="1">
              <a:spcBef>
                <a:spcPts val="375"/>
              </a:spcBef>
              <a:buSzPct val="100000"/>
              <a:buFont typeface="Arial"/>
              <a:buChar char="•"/>
              <a:defRPr sz="18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948940" indent="-205740" defTabSz="342900" eaLnBrk="1" hangingPunct="1">
              <a:spcBef>
                <a:spcPts val="375"/>
              </a:spcBef>
              <a:buSzPct val="100000"/>
              <a:buFont typeface="Arial"/>
              <a:buChar char="•"/>
              <a:defRPr sz="18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3000" b="1" dirty="0">
                <a:solidFill>
                  <a:schemeClr val="bg1"/>
                </a:solidFill>
              </a:rPr>
              <a:t>Your Moderators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0C7FFC-BE3F-C799-4C67-007483D56D4A}"/>
              </a:ext>
            </a:extLst>
          </p:cNvPr>
          <p:cNvSpPr txBox="1">
            <a:spLocks/>
          </p:cNvSpPr>
          <p:nvPr/>
        </p:nvSpPr>
        <p:spPr>
          <a:xfrm>
            <a:off x="6400800" y="4857752"/>
            <a:ext cx="1600200" cy="274637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defTabSz="336121"/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1762E5-5C7B-A92E-13A1-2AD9611B5713}"/>
              </a:ext>
            </a:extLst>
          </p:cNvPr>
          <p:cNvGrpSpPr/>
          <p:nvPr/>
        </p:nvGrpSpPr>
        <p:grpSpPr>
          <a:xfrm>
            <a:off x="1411445" y="3190906"/>
            <a:ext cx="3200969" cy="1373564"/>
            <a:chOff x="3724860" y="2317359"/>
            <a:chExt cx="3176588" cy="894211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7E26DDDC-0A88-E49A-1071-40102E6C14A4}"/>
                </a:ext>
              </a:extLst>
            </p:cNvPr>
            <p:cNvSpPr/>
            <p:nvPr/>
          </p:nvSpPr>
          <p:spPr>
            <a:xfrm rot="10800000">
              <a:off x="3724860" y="2317359"/>
              <a:ext cx="2954862" cy="81613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Arrow: Pentagon 7">
              <a:extLst>
                <a:ext uri="{FF2B5EF4-FFF2-40B4-BE49-F238E27FC236}">
                  <a16:creationId xmlns:a16="http://schemas.microsoft.com/office/drawing/2014/main" id="{B0C57AC4-4007-0072-3273-E4C4645BCF15}"/>
                </a:ext>
              </a:extLst>
            </p:cNvPr>
            <p:cNvSpPr txBox="1"/>
            <p:nvPr/>
          </p:nvSpPr>
          <p:spPr>
            <a:xfrm>
              <a:off x="4179142" y="2318638"/>
              <a:ext cx="2722306" cy="892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9894" tIns="38100" rIns="71120" bIns="38100" numCol="1" spcCol="1270" anchor="ctr" anchorCtr="0">
              <a:noAutofit/>
            </a:bodyPr>
            <a:lstStyle/>
            <a:p>
              <a:pPr algn="l" defTabSz="444500">
                <a:spcBef>
                  <a:spcPct val="0"/>
                </a:spcBef>
              </a:pPr>
              <a:r>
                <a:rPr lang="en-US" sz="1000" b="1" kern="1200" dirty="0">
                  <a:solidFill>
                    <a:srgbClr val="000000"/>
                  </a:solidFill>
                  <a:latin typeface="+mj-lt"/>
                </a:rPr>
                <a:t>Julie Rickman</a:t>
              </a:r>
            </a:p>
            <a:p>
              <a:pPr algn="l" defTabSz="444500">
                <a:spcBef>
                  <a:spcPct val="0"/>
                </a:spcBef>
              </a:pPr>
              <a:r>
                <a:rPr lang="en-US" sz="1000" kern="1200" dirty="0">
                  <a:solidFill>
                    <a:srgbClr val="000000"/>
                  </a:solidFill>
                  <a:ea typeface="Microsoft GothicNeo" panose="020B0500000101010101" pitchFamily="34" charset="-127"/>
                  <a:cs typeface="Microsoft GothicNeo" panose="020B0500000101010101" pitchFamily="34" charset="-127"/>
                </a:rPr>
                <a:t>AVP – Client Service</a:t>
              </a:r>
            </a:p>
            <a:p>
              <a:pPr algn="l" defTabSz="444500">
                <a:spcBef>
                  <a:spcPct val="0"/>
                </a:spcBef>
              </a:pPr>
              <a:endParaRPr lang="en-US" sz="1000" kern="1200" dirty="0">
                <a:solidFill>
                  <a:srgbClr val="000000"/>
                </a:solidFill>
                <a:ea typeface="Microsoft GothicNeo" panose="020B0500000101010101" pitchFamily="34" charset="-127"/>
                <a:cs typeface="Microsoft GothicNeo" panose="020B0500000101010101" pitchFamily="34" charset="-127"/>
              </a:endParaRPr>
            </a:p>
            <a:p>
              <a:pPr algn="l" defTabSz="444500">
                <a:spcBef>
                  <a:spcPct val="0"/>
                </a:spcBef>
              </a:pPr>
              <a:r>
                <a:rPr lang="en-US" sz="1000" kern="1200" dirty="0">
                  <a:solidFill>
                    <a:srgbClr val="000000"/>
                  </a:solidFill>
                  <a:ea typeface="Microsoft GothicNeo" panose="020B0500000101010101" pitchFamily="34" charset="-127"/>
                  <a:cs typeface="Microsoft GothicNeo" panose="020B0500000101010101" pitchFamily="34" charset="-127"/>
                </a:rPr>
                <a:t>JRickman@holmesmurphy.com</a:t>
              </a:r>
              <a:endParaRPr lang="en-US" sz="1000" kern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3ED057F-A94C-D07B-91B4-C9D0F2A2AA35}"/>
              </a:ext>
            </a:extLst>
          </p:cNvPr>
          <p:cNvSpPr/>
          <p:nvPr/>
        </p:nvSpPr>
        <p:spPr>
          <a:xfrm>
            <a:off x="-1" y="4824397"/>
            <a:ext cx="914400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en-US" sz="700" b="1" dirty="0">
                <a:solidFill>
                  <a:srgbClr val="9999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© 2024 HOLMES MURPHY &amp; ASSOCIATES – PROPRIETARY AND CONFIDENTIAL</a:t>
            </a:r>
            <a:endParaRPr kumimoji="0" lang="en-US" sz="700" b="1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DB2D183F-715B-5713-ECD9-22E8962F05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7A7087C-D72A-5A0F-B623-47AE2D957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248" y="3166782"/>
            <a:ext cx="1086060" cy="122829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8B8CEA6F-3AC6-3A1B-540B-542405885ED0}"/>
              </a:ext>
            </a:extLst>
          </p:cNvPr>
          <p:cNvGrpSpPr/>
          <p:nvPr/>
        </p:nvGrpSpPr>
        <p:grpSpPr>
          <a:xfrm>
            <a:off x="5519658" y="1118706"/>
            <a:ext cx="3500355" cy="1277762"/>
            <a:chOff x="3724859" y="927023"/>
            <a:chExt cx="3176589" cy="2206473"/>
          </a:xfrm>
        </p:grpSpPr>
        <p:sp>
          <p:nvSpPr>
            <p:cNvPr id="59" name="Arrow: Pentagon 58">
              <a:extLst>
                <a:ext uri="{FF2B5EF4-FFF2-40B4-BE49-F238E27FC236}">
                  <a16:creationId xmlns:a16="http://schemas.microsoft.com/office/drawing/2014/main" id="{0F08B0B8-7548-8B66-84E3-0C97800D6153}"/>
                </a:ext>
              </a:extLst>
            </p:cNvPr>
            <p:cNvSpPr/>
            <p:nvPr/>
          </p:nvSpPr>
          <p:spPr>
            <a:xfrm rot="10800000">
              <a:off x="3724859" y="927023"/>
              <a:ext cx="2954862" cy="2206473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0" name="Arrow: Pentagon 7">
              <a:extLst>
                <a:ext uri="{FF2B5EF4-FFF2-40B4-BE49-F238E27FC236}">
                  <a16:creationId xmlns:a16="http://schemas.microsoft.com/office/drawing/2014/main" id="{F2A98275-06B7-8D56-ECAE-F90FB92E78A7}"/>
                </a:ext>
              </a:extLst>
            </p:cNvPr>
            <p:cNvSpPr txBox="1"/>
            <p:nvPr/>
          </p:nvSpPr>
          <p:spPr>
            <a:xfrm>
              <a:off x="4179142" y="1459082"/>
              <a:ext cx="2722306" cy="13486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9894" tIns="38100" rIns="71120" bIns="38100" numCol="1" spcCol="1270" anchor="ctr" anchorCtr="0">
              <a:noAutofit/>
            </a:bodyPr>
            <a:lstStyle/>
            <a:p>
              <a:pPr algn="l" defTabSz="444500">
                <a:spcBef>
                  <a:spcPct val="0"/>
                </a:spcBef>
              </a:pPr>
              <a:r>
                <a:rPr lang="en-US" sz="1000" b="1" kern="1200" dirty="0">
                  <a:solidFill>
                    <a:srgbClr val="000000"/>
                  </a:solidFill>
                  <a:latin typeface="+mj-lt"/>
                </a:rPr>
                <a:t>Shawn Quildon</a:t>
              </a:r>
            </a:p>
            <a:p>
              <a:pPr algn="l" defTabSz="444500">
                <a:spcBef>
                  <a:spcPct val="0"/>
                </a:spcBef>
              </a:pPr>
              <a:r>
                <a:rPr lang="en-US" sz="1000" kern="1200" dirty="0">
                  <a:solidFill>
                    <a:srgbClr val="000000"/>
                  </a:solidFill>
                  <a:ea typeface="Microsoft GothicNeo" panose="020B0500000101010101" pitchFamily="34" charset="-127"/>
                  <a:cs typeface="Microsoft GothicNeo" panose="020B0500000101010101" pitchFamily="34" charset="-127"/>
                </a:rPr>
                <a:t>VP – Client Service, EB/Shareholder</a:t>
              </a:r>
            </a:p>
            <a:p>
              <a:pPr algn="l" defTabSz="444500">
                <a:spcBef>
                  <a:spcPct val="0"/>
                </a:spcBef>
              </a:pPr>
              <a:endParaRPr lang="en-US" sz="1000" kern="1200" dirty="0">
                <a:solidFill>
                  <a:srgbClr val="000000"/>
                </a:solidFill>
                <a:ea typeface="Microsoft GothicNeo" panose="020B0500000101010101" pitchFamily="34" charset="-127"/>
                <a:cs typeface="Microsoft GothicNeo" panose="020B0500000101010101" pitchFamily="34" charset="-127"/>
              </a:endParaRPr>
            </a:p>
            <a:p>
              <a:pPr algn="l" defTabSz="444500">
                <a:spcBef>
                  <a:spcPct val="0"/>
                </a:spcBef>
              </a:pPr>
              <a:r>
                <a:rPr lang="en-US" sz="1000" kern="1200" dirty="0">
                  <a:solidFill>
                    <a:srgbClr val="000000"/>
                  </a:solidFill>
                  <a:ea typeface="Microsoft GothicNeo" panose="020B0500000101010101" pitchFamily="34" charset="-127"/>
                  <a:cs typeface="Microsoft GothicNeo" panose="020B0500000101010101" pitchFamily="34" charset="-127"/>
                </a:rPr>
                <a:t>SQuildon@holmesmurphy.com</a:t>
              </a:r>
              <a:endParaRPr lang="en-US" sz="1000" kern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2D3B3848-9870-122A-9EE7-822F4994F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319" y="1118706"/>
            <a:ext cx="967767" cy="119054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3307B2D1-6B7C-D0F6-9A48-3B9D5842DCBC}"/>
              </a:ext>
            </a:extLst>
          </p:cNvPr>
          <p:cNvGrpSpPr/>
          <p:nvPr/>
        </p:nvGrpSpPr>
        <p:grpSpPr>
          <a:xfrm>
            <a:off x="1523431" y="1142830"/>
            <a:ext cx="3200969" cy="1373564"/>
            <a:chOff x="3724860" y="2317359"/>
            <a:chExt cx="3176588" cy="894211"/>
          </a:xfrm>
        </p:grpSpPr>
        <p:sp>
          <p:nvSpPr>
            <p:cNvPr id="62" name="Arrow: Pentagon 61">
              <a:extLst>
                <a:ext uri="{FF2B5EF4-FFF2-40B4-BE49-F238E27FC236}">
                  <a16:creationId xmlns:a16="http://schemas.microsoft.com/office/drawing/2014/main" id="{6811BFC2-04DD-46AD-CF64-F2755FB360E6}"/>
                </a:ext>
              </a:extLst>
            </p:cNvPr>
            <p:cNvSpPr/>
            <p:nvPr/>
          </p:nvSpPr>
          <p:spPr>
            <a:xfrm rot="10800000">
              <a:off x="3724860" y="2317359"/>
              <a:ext cx="2954862" cy="81613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3" name="Arrow: Pentagon 7">
              <a:extLst>
                <a:ext uri="{FF2B5EF4-FFF2-40B4-BE49-F238E27FC236}">
                  <a16:creationId xmlns:a16="http://schemas.microsoft.com/office/drawing/2014/main" id="{6A4AFF36-4DFA-2C87-79A9-CEBD082B0A76}"/>
                </a:ext>
              </a:extLst>
            </p:cNvPr>
            <p:cNvSpPr txBox="1"/>
            <p:nvPr/>
          </p:nvSpPr>
          <p:spPr>
            <a:xfrm>
              <a:off x="4179142" y="2318638"/>
              <a:ext cx="2722306" cy="892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9894" tIns="38100" rIns="71120" bIns="38100" numCol="1" spcCol="1270" anchor="ctr" anchorCtr="0">
              <a:noAutofit/>
            </a:bodyPr>
            <a:lstStyle/>
            <a:p>
              <a:pPr algn="l" defTabSz="444500">
                <a:spcBef>
                  <a:spcPct val="0"/>
                </a:spcBef>
              </a:pPr>
              <a:r>
                <a:rPr lang="en-US" sz="1000" b="1" kern="1200" dirty="0">
                  <a:solidFill>
                    <a:srgbClr val="000000"/>
                  </a:solidFill>
                  <a:latin typeface="+mj-lt"/>
                </a:rPr>
                <a:t>David Gibson, CEBS</a:t>
              </a:r>
            </a:p>
            <a:p>
              <a:pPr algn="l" defTabSz="444500">
                <a:spcBef>
                  <a:spcPct val="0"/>
                </a:spcBef>
              </a:pPr>
              <a:r>
                <a:rPr lang="en-US" sz="1000" kern="1200" dirty="0">
                  <a:solidFill>
                    <a:srgbClr val="000000"/>
                  </a:solidFill>
                  <a:ea typeface="Microsoft GothicNeo" panose="020B0500000101010101" pitchFamily="34" charset="-127"/>
                  <a:cs typeface="Microsoft GothicNeo" panose="020B0500000101010101" pitchFamily="34" charset="-127"/>
                </a:rPr>
                <a:t>VP, Employee Benefits</a:t>
              </a:r>
            </a:p>
            <a:p>
              <a:pPr algn="l" defTabSz="444500">
                <a:spcBef>
                  <a:spcPct val="0"/>
                </a:spcBef>
              </a:pPr>
              <a:endParaRPr lang="en-US" sz="1000" kern="1200" dirty="0">
                <a:solidFill>
                  <a:srgbClr val="000000"/>
                </a:solidFill>
                <a:ea typeface="Microsoft GothicNeo" panose="020B0500000101010101" pitchFamily="34" charset="-127"/>
                <a:cs typeface="Microsoft GothicNeo" panose="020B0500000101010101" pitchFamily="34" charset="-127"/>
              </a:endParaRPr>
            </a:p>
            <a:p>
              <a:pPr algn="l" defTabSz="444500">
                <a:spcBef>
                  <a:spcPct val="0"/>
                </a:spcBef>
              </a:pPr>
              <a:r>
                <a:rPr lang="en-US" sz="1000" kern="1200" dirty="0">
                  <a:solidFill>
                    <a:srgbClr val="000000"/>
                  </a:solidFill>
                  <a:ea typeface="Microsoft GothicNeo" panose="020B0500000101010101" pitchFamily="34" charset="-127"/>
                  <a:cs typeface="Microsoft GothicNeo" panose="020B0500000101010101" pitchFamily="34" charset="-127"/>
                </a:rPr>
                <a:t>DGibson@holmesmurphy.com</a:t>
              </a:r>
              <a:endParaRPr lang="en-US" sz="1000" kern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26" name="976F687E-03C5-4DEF-92BC-889697B29117" descr="IMG_8631.jpg">
            <a:extLst>
              <a:ext uri="{FF2B5EF4-FFF2-40B4-BE49-F238E27FC236}">
                <a16:creationId xmlns:a16="http://schemas.microsoft.com/office/drawing/2014/main" id="{ADD0D3AF-9A43-0004-79F1-7C6669C2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" y="1142829"/>
            <a:ext cx="1253099" cy="115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EA64A2C-CA16-2267-3F77-DC062EB48295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68076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2. Directing care – lowering costs</a:t>
            </a:r>
            <a:endParaRPr lang="en-US" sz="24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D6BEDEE-997D-11EC-F4D5-9E487A6ED9D7}"/>
              </a:ext>
            </a:extLst>
          </p:cNvPr>
          <p:cNvSpPr txBox="1">
            <a:spLocks/>
          </p:cNvSpPr>
          <p:nvPr/>
        </p:nvSpPr>
        <p:spPr>
          <a:xfrm>
            <a:off x="685576" y="371475"/>
            <a:ext cx="8077424" cy="533400"/>
          </a:xfrm>
          <a:prstGeom prst="rect">
            <a:avLst/>
          </a:prstGeom>
        </p:spPr>
        <p:txBody>
          <a:bodyPr vert="horz"/>
          <a:lstStyle>
            <a:lvl1pPr marL="342900" indent="-342900" defTabSz="457200" eaLnBrk="1" hangingPunct="1">
              <a:spcBef>
                <a:spcPts val="500"/>
              </a:spcBef>
              <a:buSzPct val="100000"/>
              <a:buFont typeface="Arial"/>
              <a:buNone/>
              <a:defRPr lang="en-US" sz="3200" b="0" i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Source Sans Pro"/>
              </a:defRPr>
            </a:lvl1pPr>
            <a:lvl2pPr marL="800100" indent="-342900" defTabSz="457200" eaLnBrk="1" hangingPunct="1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200" indent="-304800" defTabSz="457200" eaLnBrk="1" hangingPunct="1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76400" indent="-304800" defTabSz="457200" eaLnBrk="1" hangingPunct="1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33600" indent="-304800" defTabSz="457200" eaLnBrk="1" hangingPunct="1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603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0175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747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931920" indent="-274320" defTabSz="457200" eaLnBrk="1" hangingPunct="1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5051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sz="2400" dirty="0"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A7EB19-B50E-D465-E422-567B7FAE5B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217613"/>
            <a:ext cx="8064500" cy="3429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Costs vary considerably by Insurer, Network, Provider, Hospital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Quality of Care is the foundation of efficiency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Some providers are better at treating certain conditions than others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Formulary and Clinical strategies to drive members to lower cost drugs first before expensive Specialty medications.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/>
            <a:r>
              <a:rPr lang="en-US" sz="2000" i="1" dirty="0">
                <a:solidFill>
                  <a:srgbClr val="0070C0"/>
                </a:solidFill>
              </a:rPr>
              <a:t>Plan Design and incentives to steer members to the best providers/outcomes.</a:t>
            </a:r>
          </a:p>
          <a:p>
            <a:pPr marL="0" indent="0"/>
            <a:endParaRPr lang="en-US" sz="2000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B303FF6-6F8F-FFE7-ACEF-63690432E980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0782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8FCF2A-3C9C-D254-919D-BB7C6B073C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176" y="1322582"/>
            <a:ext cx="5659818" cy="2836890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rgbClr val="83C8BC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Leverage technology to connect early retirees with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best quality providers (tiered benefits).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83C8BC"/>
              </a:buClr>
              <a:buFont typeface="Wingdings" panose="05000000000000000000" pitchFamily="2" charset="2"/>
              <a:buChar char="§"/>
            </a:pPr>
            <a:r>
              <a:rPr lang="en-US" b="1" u="sng" dirty="0">
                <a:solidFill>
                  <a:srgbClr val="0070C0"/>
                </a:solidFill>
              </a:rPr>
              <a:t>Where possible, eliminate deductibles </a:t>
            </a:r>
            <a:r>
              <a:rPr lang="en-US" dirty="0">
                <a:solidFill>
                  <a:schemeClr val="tx2"/>
                </a:solidFill>
              </a:rPr>
              <a:t>for members.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83C8BC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Best quality providers produce </a:t>
            </a:r>
            <a:r>
              <a:rPr lang="en-US" b="1" u="sng" dirty="0">
                <a:solidFill>
                  <a:srgbClr val="0070C0"/>
                </a:solidFill>
              </a:rPr>
              <a:t>better outcomes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</a:rPr>
              <a:t>and usually at a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lower costs</a:t>
            </a:r>
            <a:r>
              <a:rPr lang="en-US" b="1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83C8BC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Provides better </a:t>
            </a:r>
            <a:r>
              <a:rPr lang="en-US" b="1" u="sng" dirty="0">
                <a:solidFill>
                  <a:srgbClr val="0070C0"/>
                </a:solidFill>
              </a:rPr>
              <a:t>transparency for members</a:t>
            </a:r>
            <a:r>
              <a:rPr lang="en-US" b="1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20000"/>
              </a:lnSpc>
              <a:buClr>
                <a:srgbClr val="83C8BC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Provides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cost-certainty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for members on a fixed-income.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3. Technology/Engaging Retirees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578C6F-692B-1D7C-FCCA-7E7C7CE6D9FF}"/>
              </a:ext>
            </a:extLst>
          </p:cNvPr>
          <p:cNvGrpSpPr/>
          <p:nvPr/>
        </p:nvGrpSpPr>
        <p:grpSpPr>
          <a:xfrm>
            <a:off x="6192994" y="713753"/>
            <a:ext cx="3701619" cy="3715993"/>
            <a:chOff x="6303618" y="443479"/>
            <a:chExt cx="3701619" cy="37159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D1F57B-C5C9-DA27-8F64-E8A30E9C7772}"/>
                </a:ext>
              </a:extLst>
            </p:cNvPr>
            <p:cNvSpPr/>
            <p:nvPr/>
          </p:nvSpPr>
          <p:spPr>
            <a:xfrm>
              <a:off x="6949535" y="1987826"/>
              <a:ext cx="822960" cy="164894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F53A3C7-FF69-ED7C-06DC-157028D09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49535" y="552891"/>
              <a:ext cx="1650726" cy="3264195"/>
            </a:xfrm>
            <a:prstGeom prst="rect">
              <a:avLst/>
            </a:prstGeom>
          </p:spPr>
        </p:pic>
        <p:pic>
          <p:nvPicPr>
            <p:cNvPr id="5" name="Picture 4" descr="A screen shot of a phone&#10;&#10;Description automatically generated">
              <a:extLst>
                <a:ext uri="{FF2B5EF4-FFF2-40B4-BE49-F238E27FC236}">
                  <a16:creationId xmlns:a16="http://schemas.microsoft.com/office/drawing/2014/main" id="{F471C146-61A6-1BE4-4BF7-DB34B683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3618" y="443479"/>
              <a:ext cx="3701619" cy="3715993"/>
            </a:xfrm>
            <a:prstGeom prst="rect">
              <a:avLst/>
            </a:prstGeom>
          </p:spPr>
        </p:pic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1A7FC66-9C85-5DDC-100C-C6F8D99E3853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58584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4. Evaluate your Post-65 strategy</a:t>
            </a:r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pic>
        <p:nvPicPr>
          <p:cNvPr id="2052" name="Picture 4" descr="Celebrity Medicare Sales Pitches Are Toned Down After Scrutiny - WSJ">
            <a:extLst>
              <a:ext uri="{FF2B5EF4-FFF2-40B4-BE49-F238E27FC236}">
                <a16:creationId xmlns:a16="http://schemas.microsoft.com/office/drawing/2014/main" id="{781C7F28-9BE9-7166-6F0D-D8DF6BD63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58"/>
          <a:stretch/>
        </p:blipFill>
        <p:spPr bwMode="auto">
          <a:xfrm>
            <a:off x="747059" y="1243070"/>
            <a:ext cx="3317697" cy="15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021 Medicare Helpline TV Commercial: 'Extra 2021 Medicare Benefits  Featuring Jimmie Walker' - YouTube">
            <a:extLst>
              <a:ext uri="{FF2B5EF4-FFF2-40B4-BE49-F238E27FC236}">
                <a16:creationId xmlns:a16="http://schemas.microsoft.com/office/drawing/2014/main" id="{021A90E1-B496-9AED-0ED3-A7874E469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1" b="21915"/>
          <a:stretch/>
        </p:blipFill>
        <p:spPr bwMode="auto">
          <a:xfrm>
            <a:off x="4222972" y="1243070"/>
            <a:ext cx="3206665" cy="15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dicare Coverage Helpline TV Spot, 'When You Find Out if Your Coverage  Changes' Featuring William Shatner - iSpot.tv">
            <a:extLst>
              <a:ext uri="{FF2B5EF4-FFF2-40B4-BE49-F238E27FC236}">
                <a16:creationId xmlns:a16="http://schemas.microsoft.com/office/drawing/2014/main" id="{9E232C7A-BE8E-096A-C395-8FCA69EFD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35"/>
          <a:stretch/>
        </p:blipFill>
        <p:spPr bwMode="auto">
          <a:xfrm>
            <a:off x="747058" y="2992280"/>
            <a:ext cx="3317697" cy="21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gic Johnson Joins Forces With Cigna President Mike Triplett to Combat  Racial Disparities Amongst Small Businesses - AfroTech">
            <a:extLst>
              <a:ext uri="{FF2B5EF4-FFF2-40B4-BE49-F238E27FC236}">
                <a16:creationId xmlns:a16="http://schemas.microsoft.com/office/drawing/2014/main" id="{29F07924-1B05-78F0-8F8C-DD22B503B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22972" y="2992281"/>
            <a:ext cx="3232708" cy="21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517CDF-4338-95A2-1764-C29508398A1C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47411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ece of meat on a tray&#10;&#10;Description automatically generated">
            <a:extLst>
              <a:ext uri="{FF2B5EF4-FFF2-40B4-BE49-F238E27FC236}">
                <a16:creationId xmlns:a16="http://schemas.microsoft.com/office/drawing/2014/main" id="{7C85AB37-309B-4446-0A0B-87EE2990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58" t="17567" r="32876" b="17505"/>
          <a:stretch/>
        </p:blipFill>
        <p:spPr>
          <a:xfrm rot="16200000">
            <a:off x="4066905" y="827149"/>
            <a:ext cx="3805311" cy="444383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9B7D3B0-D672-393C-769F-C0227D2C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500000" flipH="1">
            <a:off x="3816229" y="965651"/>
            <a:ext cx="1889132" cy="188913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CE14CAB-5ED6-3E88-D862-83FD9E8B0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500000" flipH="1">
            <a:off x="3816229" y="2166983"/>
            <a:ext cx="1889132" cy="18891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9C66D93-4B7A-BE41-0EA7-5736574D3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500000" flipH="1">
            <a:off x="3816229" y="3368315"/>
            <a:ext cx="1889132" cy="188913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75B478-DD91-AF16-B6AB-EBC3C5365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176" y="98194"/>
            <a:ext cx="8077424" cy="654281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Informed consumers are better consumers.</a:t>
            </a:r>
          </a:p>
          <a:p>
            <a:r>
              <a:rPr lang="en-US" sz="1600" dirty="0">
                <a:latin typeface="+mj-lt"/>
              </a:rPr>
              <a:t>(Texas Brisket – the same Angus beef, but different costs)</a:t>
            </a:r>
          </a:p>
          <a:p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3AC4A-5DEB-724C-8902-9140E433BF13}"/>
              </a:ext>
            </a:extLst>
          </p:cNvPr>
          <p:cNvSpPr txBox="1"/>
          <p:nvPr/>
        </p:nvSpPr>
        <p:spPr>
          <a:xfrm>
            <a:off x="4407684" y="1721898"/>
            <a:ext cx="13583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rPr>
              <a:t>$2.49 lb.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25522-F551-212D-CEC5-A0A4CEFF9441}"/>
              </a:ext>
            </a:extLst>
          </p:cNvPr>
          <p:cNvSpPr txBox="1"/>
          <p:nvPr/>
        </p:nvSpPr>
        <p:spPr>
          <a:xfrm>
            <a:off x="4407684" y="2909682"/>
            <a:ext cx="12324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1" dirty="0">
                <a:solidFill>
                  <a:schemeClr val="bg1"/>
                </a:solidFill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</a:rPr>
              <a:t>$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rPr>
              <a:t>3.79 lb.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5AD27-3DFF-EA5E-61AD-00AB8729ABEB}"/>
              </a:ext>
            </a:extLst>
          </p:cNvPr>
          <p:cNvSpPr txBox="1"/>
          <p:nvPr/>
        </p:nvSpPr>
        <p:spPr>
          <a:xfrm>
            <a:off x="4407684" y="4122003"/>
            <a:ext cx="10402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rPr>
              <a:t>$3.99 lb.</a:t>
            </a:r>
          </a:p>
        </p:txBody>
      </p:sp>
      <p:pic>
        <p:nvPicPr>
          <p:cNvPr id="13" name="Picture 4" descr="H-E-B - Wikipedia">
            <a:extLst>
              <a:ext uri="{FF2B5EF4-FFF2-40B4-BE49-F238E27FC236}">
                <a16:creationId xmlns:a16="http://schemas.microsoft.com/office/drawing/2014/main" id="{3C1FE251-5E67-34A6-5A32-75DFE8AE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8944" y="1536370"/>
            <a:ext cx="2052112" cy="6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roger Logo and symbol, meaning, history, PNG, brand">
            <a:extLst>
              <a:ext uri="{FF2B5EF4-FFF2-40B4-BE49-F238E27FC236}">
                <a16:creationId xmlns:a16="http://schemas.microsoft.com/office/drawing/2014/main" id="{C0605F84-F955-84D3-AA8B-B1C366C5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4168" y="2557562"/>
            <a:ext cx="2245605" cy="12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ocery Delivery Near You - Order Groceries Online | Tom Thumb">
            <a:extLst>
              <a:ext uri="{FF2B5EF4-FFF2-40B4-BE49-F238E27FC236}">
                <a16:creationId xmlns:a16="http://schemas.microsoft.com/office/drawing/2014/main" id="{24075940-648E-ED4A-5FC3-7D323372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6961" y="4056295"/>
            <a:ext cx="2877868" cy="6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0801B1-4237-2039-EA5E-827F5CFCA99B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6421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410019-4D3C-5AEC-F781-F75F54B280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09" y="47786"/>
            <a:ext cx="7335691" cy="899509"/>
          </a:xfrm>
        </p:spPr>
        <p:txBody>
          <a:bodyPr/>
          <a:lstStyle/>
          <a:p>
            <a:pPr marL="0" algn="l">
              <a:lnSpc>
                <a:spcPts val="3500"/>
              </a:lnSpc>
            </a:pPr>
            <a:r>
              <a:rPr lang="en-US" dirty="0">
                <a:latin typeface="+mj-lt"/>
              </a:rPr>
              <a:t>What can you do now to lessen your Expense and OPEB liability? 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BCBAD3-5C0E-5C95-DC19-960BC49C44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217613"/>
            <a:ext cx="8064500" cy="3429000"/>
          </a:xfrm>
        </p:spPr>
        <p:txBody>
          <a:bodyPr/>
          <a:lstStyle/>
          <a:p>
            <a:pPr marL="0" indent="0"/>
            <a:r>
              <a:rPr lang="en-US" sz="1800" b="1" dirty="0"/>
              <a:t>Retiree Consulting Strategy Matters: Reduce Your Liability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Review alternate plan designs with Quality of care as the foundation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Continued contract negotiation - network, pharmacy contracts, total cost guarantees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Evaluate eligibility rules, rate discounts, valuation assumptions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Focus on Retiree specific engagement &amp; communications – </a:t>
            </a:r>
            <a:r>
              <a:rPr lang="en-US" sz="1800" b="1" i="1" dirty="0"/>
              <a:t>year round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Explore exchange options, possibly in conjunction with a defined contribution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Evaluate Retiree Health Reimbursement Accounts (RHRA)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778A2-E48C-A19E-6A2D-109325F9B8E8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958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5515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13C5D-9EA8-3D3C-F7B7-8E645B5756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965325"/>
            <a:ext cx="5181600" cy="6016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Are We Here?</a:t>
            </a:r>
          </a:p>
        </p:txBody>
      </p:sp>
      <p:pic>
        <p:nvPicPr>
          <p:cNvPr id="1026" name="Picture 2" descr="Bluebonnets: Legends and Lore of the Texas State Flower - Farmers' Almanac">
            <a:extLst>
              <a:ext uri="{FF2B5EF4-FFF2-40B4-BE49-F238E27FC236}">
                <a16:creationId xmlns:a16="http://schemas.microsoft.com/office/drawing/2014/main" id="{938B15DC-CE7F-84FB-3D69-066E8C738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9" y="1139125"/>
            <a:ext cx="7183465" cy="346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CE9F03-41C7-45F0-15FE-31CACB30824E}"/>
              </a:ext>
            </a:extLst>
          </p:cNvPr>
          <p:cNvSpPr txBox="1"/>
          <p:nvPr/>
        </p:nvSpPr>
        <p:spPr>
          <a:xfrm>
            <a:off x="1325106" y="61993"/>
            <a:ext cx="6431796" cy="1508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28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Medical Plan Coverage in Texas:</a:t>
            </a:r>
          </a:p>
          <a:p>
            <a:pPr algn="ctr" rtl="0" latinLnBrk="1" hangingPunct="0"/>
            <a:r>
              <a:rPr lang="en-US" sz="28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Why are we here?</a:t>
            </a:r>
            <a:r>
              <a:rPr lang="en-US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CFE92B-3469-716F-2A90-4D2E0516267C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3421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31DF2-CE7E-E5D5-4240-1FA6CD9B4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Retiree Medical Coverage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E6A1FB0-377A-463C-35F7-D7598707A6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217612"/>
            <a:ext cx="8064500" cy="36068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i="1" dirty="0"/>
              <a:t>Why focus on retiree health coverage strategies?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OPEB Liability implications and Affordability concerns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Re-direct </a:t>
            </a:r>
            <a:r>
              <a:rPr lang="en-US" sz="1800" u="sng" dirty="0"/>
              <a:t>some</a:t>
            </a:r>
            <a:r>
              <a:rPr lang="en-US" sz="1800" dirty="0"/>
              <a:t> of your focus back to “Retirees”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/>
              <a:t>Smaller populations but……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1800" dirty="0"/>
              <a:t>Higher health care expenditures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1800" dirty="0"/>
              <a:t>Greater clinical risks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1800" dirty="0"/>
              <a:t>Minimal connection back to the organization, reduced engagement, and fewer tools and resources used to promote wellbeing</a:t>
            </a:r>
          </a:p>
          <a:p>
            <a:pPr marL="0" indent="0"/>
            <a:endParaRPr lang="en-US" sz="1100" i="1" dirty="0">
              <a:solidFill>
                <a:srgbClr val="FF0000"/>
              </a:solidFill>
            </a:endParaRPr>
          </a:p>
          <a:p>
            <a:pPr marL="0" indent="0"/>
            <a:r>
              <a:rPr lang="en-US" sz="1100" i="1" dirty="0">
                <a:solidFill>
                  <a:srgbClr val="FF0000"/>
                </a:solidFill>
              </a:rPr>
              <a:t>Texas Municipalities with 25,000 residents are required to offer retiree coverage.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2B9832-D6E8-0730-65B4-684FCB27BD1E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2594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7AF9F-208D-2F9C-D982-4602D3073C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Medical Coverage in Texas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8F330-A4BD-AF25-D4A7-2569038D45CA}"/>
              </a:ext>
            </a:extLst>
          </p:cNvPr>
          <p:cNvSpPr/>
          <p:nvPr/>
        </p:nvSpPr>
        <p:spPr>
          <a:xfrm>
            <a:off x="276961" y="984028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BE5A2E5-DC65-5D44-178C-827BCEA71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230122"/>
              </p:ext>
            </p:extLst>
          </p:nvPr>
        </p:nvGraphicFramePr>
        <p:xfrm>
          <a:off x="1705838" y="1182157"/>
          <a:ext cx="5227095" cy="570476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2674960">
                  <a:extLst>
                    <a:ext uri="{9D8B030D-6E8A-4147-A177-3AD203B41FA5}">
                      <a16:colId xmlns:a16="http://schemas.microsoft.com/office/drawing/2014/main" val="3733211526"/>
                    </a:ext>
                  </a:extLst>
                </a:gridCol>
                <a:gridCol w="1323833">
                  <a:extLst>
                    <a:ext uri="{9D8B030D-6E8A-4147-A177-3AD203B41FA5}">
                      <a16:colId xmlns:a16="http://schemas.microsoft.com/office/drawing/2014/main" val="3731330367"/>
                    </a:ext>
                  </a:extLst>
                </a:gridCol>
                <a:gridCol w="1228302">
                  <a:extLst>
                    <a:ext uri="{9D8B030D-6E8A-4147-A177-3AD203B41FA5}">
                      <a16:colId xmlns:a16="http://schemas.microsoft.com/office/drawing/2014/main" val="1555898333"/>
                    </a:ext>
                  </a:extLst>
                </a:gridCol>
              </a:tblGrid>
              <a:tr h="285238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accent5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 Enrollee Costs – Private Insurance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2"/>
                          </a:solidFill>
                        </a:rPr>
                        <a:t>$4,994</a:t>
                      </a:r>
                      <a:endParaRPr lang="en-US" sz="1050" dirty="0">
                        <a:solidFill>
                          <a:schemeClr val="tx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2"/>
                          </a:solidFill>
                        </a:rPr>
                        <a:t>$4,923</a:t>
                      </a:r>
                      <a:endParaRPr lang="en-US" sz="1050" dirty="0">
                        <a:solidFill>
                          <a:schemeClr val="tx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4985840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accent5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Health Care Cost Increase vs.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2"/>
                          </a:solidFill>
                        </a:rPr>
                        <a:t>5.7%</a:t>
                      </a:r>
                      <a:endParaRPr lang="en-US" sz="1050" dirty="0">
                        <a:solidFill>
                          <a:schemeClr val="tx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2"/>
                          </a:solidFill>
                        </a:rPr>
                        <a:t>6.4%</a:t>
                      </a:r>
                      <a:endParaRPr lang="en-US" sz="1050" dirty="0">
                        <a:solidFill>
                          <a:schemeClr val="tx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496121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66B0B44-DC52-8F6D-5E89-5538C72DCD26}"/>
              </a:ext>
            </a:extLst>
          </p:cNvPr>
          <p:cNvSpPr txBox="1"/>
          <p:nvPr/>
        </p:nvSpPr>
        <p:spPr>
          <a:xfrm>
            <a:off x="4708477" y="985679"/>
            <a:ext cx="777922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rPr>
              <a:t>U.S.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BDEF0-0FE6-9049-2B0C-B848103FB65E}"/>
              </a:ext>
            </a:extLst>
          </p:cNvPr>
          <p:cNvSpPr txBox="1"/>
          <p:nvPr/>
        </p:nvSpPr>
        <p:spPr>
          <a:xfrm>
            <a:off x="5878178" y="985678"/>
            <a:ext cx="777922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rPr>
              <a:t>Texas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1C4BEE4-5EB8-F1E7-9F4F-20A7BB408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3718" y="4638775"/>
            <a:ext cx="1903705" cy="364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CACC5B-DC1E-AE33-4019-09A74E6798E8}"/>
              </a:ext>
            </a:extLst>
          </p:cNvPr>
          <p:cNvSpPr txBox="1"/>
          <p:nvPr/>
        </p:nvSpPr>
        <p:spPr>
          <a:xfrm>
            <a:off x="5718414" y="4699460"/>
            <a:ext cx="1903705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Semibold" panose="020B0702040204020203" pitchFamily="34" charset="0"/>
                <a:ea typeface="Segoe UI" panose="020B0500000101010101" pitchFamily="34" charset="-127"/>
                <a:cs typeface="Segoe UI Semibold" panose="020B0702040204020203" pitchFamily="34" charset="0"/>
                <a:sym typeface="Calibri"/>
              </a:rPr>
              <a:t>Source: Kaiser Family Foundation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E65CE-D921-5736-D49A-34A60B562CE9}"/>
              </a:ext>
            </a:extLst>
          </p:cNvPr>
          <p:cNvSpPr txBox="1"/>
          <p:nvPr/>
        </p:nvSpPr>
        <p:spPr>
          <a:xfrm>
            <a:off x="1767388" y="965080"/>
            <a:ext cx="74971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Segoe UI" panose="020B0500000101010101" pitchFamily="34" charset="-127"/>
                <a:ea typeface="Segoe UI" panose="020B0500000101010101" pitchFamily="34" charset="-127"/>
                <a:cs typeface="Segoe UI" panose="020B0500000101010101" pitchFamily="34" charset="-127"/>
                <a:sym typeface="Calibri"/>
              </a:rPr>
              <a:t>2023*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CFD4D-6921-C1F8-FD6C-6F2845DD69D0}"/>
              </a:ext>
            </a:extLst>
          </p:cNvPr>
          <p:cNvSpPr txBox="1"/>
          <p:nvPr/>
        </p:nvSpPr>
        <p:spPr>
          <a:xfrm>
            <a:off x="240606" y="4753630"/>
            <a:ext cx="23556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800" b="1" i="1" dirty="0">
                <a:solidFill>
                  <a:schemeClr val="tx2"/>
                </a:solidFill>
                <a:latin typeface="+mn-lt"/>
              </a:rPr>
              <a:t>*0-64 non-elderly population</a:t>
            </a:r>
            <a:endParaRPr lang="en-US" sz="800" b="1" i="1" dirty="0">
              <a:solidFill>
                <a:schemeClr val="tx2"/>
              </a:solidFill>
              <a:latin typeface="+mn-lt"/>
              <a:cs typeface="Segoe UI" panose="020B0502040204020203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0CB8D4B-94FE-2E96-9CFA-E2D9F2A52136}"/>
              </a:ext>
            </a:extLst>
          </p:cNvPr>
          <p:cNvGraphicFramePr>
            <a:graphicFrameLocks/>
          </p:cNvGraphicFramePr>
          <p:nvPr/>
        </p:nvGraphicFramePr>
        <p:xfrm>
          <a:off x="822610" y="1690758"/>
          <a:ext cx="6993553" cy="286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D12A890-3AA5-3F17-65A0-B4432E187849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6997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9C774-C1ED-BAB1-CA6F-AAA0C0C6E4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Early (Under 65) Retiree Medical Coverage</a:t>
            </a:r>
          </a:p>
        </p:txBody>
      </p:sp>
      <p:pic>
        <p:nvPicPr>
          <p:cNvPr id="4" name="chart">
            <a:extLst>
              <a:ext uri="{FF2B5EF4-FFF2-40B4-BE49-F238E27FC236}">
                <a16:creationId xmlns:a16="http://schemas.microsoft.com/office/drawing/2014/main" id="{AB5FD85A-BEC2-BBD6-D0D4-BC3ECEE9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7" y="1686364"/>
            <a:ext cx="7111782" cy="261306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753EF7-63CF-BE7C-941F-BD8D0E1A5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4764" y="4638775"/>
            <a:ext cx="1822659" cy="364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1BD419-6D18-3340-A0D6-457719FD5C38}"/>
              </a:ext>
            </a:extLst>
          </p:cNvPr>
          <p:cNvSpPr txBox="1"/>
          <p:nvPr/>
        </p:nvSpPr>
        <p:spPr>
          <a:xfrm>
            <a:off x="5827598" y="4699460"/>
            <a:ext cx="162408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Semibold" panose="020B0702040204020203" pitchFamily="34" charset="0"/>
                <a:ea typeface="Segoe UI" panose="020B0500000101010101" pitchFamily="34" charset="-127"/>
                <a:cs typeface="Segoe UI Semibold" panose="020B0702040204020203" pitchFamily="34" charset="0"/>
                <a:sym typeface="Calibri"/>
              </a:rPr>
              <a:t>Source: Fidelity Workplace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1C508-CF67-828B-8667-1A738D2CC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3718" y="4638775"/>
            <a:ext cx="1903705" cy="364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7A50E6-906B-A692-71AA-CE6408D4D868}"/>
              </a:ext>
            </a:extLst>
          </p:cNvPr>
          <p:cNvSpPr txBox="1"/>
          <p:nvPr/>
        </p:nvSpPr>
        <p:spPr>
          <a:xfrm>
            <a:off x="5718414" y="4699460"/>
            <a:ext cx="1903705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Semibold" panose="020B0702040204020203" pitchFamily="34" charset="0"/>
                <a:ea typeface="Segoe UI" panose="020B0500000101010101" pitchFamily="34" charset="-127"/>
                <a:cs typeface="Segoe UI Semibold" panose="020B0702040204020203" pitchFamily="34" charset="0"/>
                <a:sym typeface="Calibri"/>
              </a:rPr>
              <a:t>Source: Fidelity Workplace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7A479-0407-326D-191D-93E9DB702600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6675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470BE5-F962-BEC1-7A80-C5F61E8D56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662" y="1078171"/>
            <a:ext cx="6891184" cy="293427"/>
          </a:xfrm>
        </p:spPr>
        <p:txBody>
          <a:bodyPr/>
          <a:lstStyle/>
          <a:p>
            <a:r>
              <a:rPr lang="en-US" dirty="0"/>
              <a:t>Percentage of Firms Offering Retiree Health Benefits, 1988 - 2023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35BEA-7B66-C59B-E4C6-053BBCB6BA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288" y="103634"/>
            <a:ext cx="8077424" cy="533400"/>
          </a:xfrm>
        </p:spPr>
        <p:txBody>
          <a:bodyPr/>
          <a:lstStyle/>
          <a:p>
            <a:r>
              <a:rPr lang="en-US" dirty="0"/>
              <a:t>Firms Offering Retiree Health Benefits, </a:t>
            </a:r>
          </a:p>
          <a:p>
            <a:r>
              <a:rPr lang="en-US" sz="1600" dirty="0"/>
              <a:t>1988 - 2023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85223-0413-F241-7179-AC9006AEB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66" y="1451770"/>
            <a:ext cx="6939887" cy="322538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844DD32-AAC8-5E88-14ED-16288A2E0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0122" y="4769917"/>
            <a:ext cx="2108159" cy="327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35486-1407-2CB7-01B3-20CA0EE0E85B}"/>
              </a:ext>
            </a:extLst>
          </p:cNvPr>
          <p:cNvSpPr txBox="1"/>
          <p:nvPr/>
        </p:nvSpPr>
        <p:spPr>
          <a:xfrm>
            <a:off x="5677470" y="4825135"/>
            <a:ext cx="201346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Semibold" panose="020B0702040204020203" pitchFamily="34" charset="0"/>
                <a:ea typeface="Segoe UI" panose="020B0500000101010101" pitchFamily="34" charset="-127"/>
                <a:cs typeface="Segoe UI Semibold" panose="020B0702040204020203" pitchFamily="34" charset="0"/>
                <a:sym typeface="Calibri"/>
              </a:rPr>
              <a:t>Source: KFF, Health Benefits Survey, 2023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EA04B5F-0C3F-8742-B19B-3D5DA01EA4D3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4340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35BEA-7B66-C59B-E4C6-053BBCB6BA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691" y="152352"/>
            <a:ext cx="8610712" cy="533400"/>
          </a:xfrm>
        </p:spPr>
        <p:txBody>
          <a:bodyPr/>
          <a:lstStyle/>
          <a:p>
            <a:r>
              <a:rPr lang="en-US" dirty="0"/>
              <a:t>Offering Retiree Health Benefits – By Industry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08965-7E7A-694F-D7D3-7254A530EDCC}"/>
              </a:ext>
            </a:extLst>
          </p:cNvPr>
          <p:cNvSpPr txBox="1"/>
          <p:nvPr/>
        </p:nvSpPr>
        <p:spPr>
          <a:xfrm>
            <a:off x="1771007" y="3534770"/>
            <a:ext cx="5475954" cy="245672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0000101010101" pitchFamily="34" charset="-127"/>
              <a:ea typeface="Segoe UI" panose="020B0500000101010101" pitchFamily="34" charset="-127"/>
              <a:cs typeface="Segoe UI" panose="020B0500000101010101" pitchFamily="34" charset="-127"/>
              <a:sym typeface="Calibri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64B9CD-4138-9C01-0AFC-C9C6A0426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122" y="4769917"/>
            <a:ext cx="2108159" cy="327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139AD5-F1D0-D956-9F15-A478D9D70105}"/>
              </a:ext>
            </a:extLst>
          </p:cNvPr>
          <p:cNvSpPr txBox="1"/>
          <p:nvPr/>
        </p:nvSpPr>
        <p:spPr>
          <a:xfrm>
            <a:off x="5677470" y="4825135"/>
            <a:ext cx="201346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Semibold" panose="020B0702040204020203" pitchFamily="34" charset="0"/>
                <a:ea typeface="Segoe UI" panose="020B0500000101010101" pitchFamily="34" charset="-127"/>
                <a:cs typeface="Segoe UI Semibold" panose="020B0702040204020203" pitchFamily="34" charset="0"/>
                <a:sym typeface="Calibri"/>
              </a:rPr>
              <a:t>Source: KFF, Health Benefits Survey, 2023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AB0C2F1-F25A-8CE7-DA38-74EFF4D646FD}"/>
              </a:ext>
            </a:extLst>
          </p:cNvPr>
          <p:cNvGraphicFramePr>
            <a:graphicFrameLocks/>
          </p:cNvGraphicFramePr>
          <p:nvPr/>
        </p:nvGraphicFramePr>
        <p:xfrm>
          <a:off x="1279689" y="1078834"/>
          <a:ext cx="6328938" cy="298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F938FC4-A341-EA99-8030-9E89865A5165}"/>
              </a:ext>
            </a:extLst>
          </p:cNvPr>
          <p:cNvSpPr txBox="1">
            <a:spLocks/>
          </p:cNvSpPr>
          <p:nvPr/>
        </p:nvSpPr>
        <p:spPr>
          <a:xfrm>
            <a:off x="6315911" y="4651772"/>
            <a:ext cx="1600200" cy="20597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4B44-7C65-4254-9311-BEF7C38DF4EF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888B8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2031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HMA General PowerPoint Template 2016">
  <a:themeElements>
    <a:clrScheme name="HM 2023">
      <a:dk1>
        <a:srgbClr val="000000"/>
      </a:dk1>
      <a:lt1>
        <a:srgbClr val="FFFFFF"/>
      </a:lt1>
      <a:dk2>
        <a:srgbClr val="545759"/>
      </a:dk2>
      <a:lt2>
        <a:srgbClr val="888B8D"/>
      </a:lt2>
      <a:accent1>
        <a:srgbClr val="BFB800"/>
      </a:accent1>
      <a:accent2>
        <a:srgbClr val="FFC20E"/>
      </a:accent2>
      <a:accent3>
        <a:srgbClr val="80C7BC"/>
      </a:accent3>
      <a:accent4>
        <a:srgbClr val="602651"/>
      </a:accent4>
      <a:accent5>
        <a:srgbClr val="00617F"/>
      </a:accent5>
      <a:accent6>
        <a:srgbClr val="D14124"/>
      </a:accent6>
      <a:hlink>
        <a:srgbClr val="F58220"/>
      </a:hlink>
      <a:folHlink>
        <a:srgbClr val="BFB800"/>
      </a:folHlink>
    </a:clrScheme>
    <a:fontScheme name="Holmes Murphy">
      <a:majorFont>
        <a:latin typeface="Segoe UI"/>
        <a:ea typeface="Helvetica"/>
        <a:cs typeface="Helvetica"/>
      </a:majorFont>
      <a:minorFont>
        <a:latin typeface="Segoe UI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noFill/>
          <a:prstDash val="solid"/>
          <a:bevel/>
        </a:ln>
        <a:effectLst>
          <a:outerShdw dist="23000" sx="1000" sy="1000" rotWithShape="0">
            <a:srgbClr val="000000"/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Segoe UI" panose="020B0500000101010101" pitchFamily="34" charset="-127"/>
            <a:ea typeface="Segoe UI" panose="020B0500000101010101" pitchFamily="34" charset="-127"/>
            <a:cs typeface="Segoe UI" panose="020B0500000101010101" pitchFamily="34" charset="-127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olmes Murphy Powerpoint Template_Widescreen_" id="{B8E9E1A9-F40C-41DA-B2CB-16693C5B4924}" vid="{50D8DA13-E921-4E77-9724-12494CFA17C9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3a9fe-24b3-4fba-b4b4-99549620bb68" xsi:nil="true"/>
    <lcf76f155ced4ddcb4097134ff3c332f xmlns="42d80b5b-9166-41de-9abd-a7089d0244a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4FEF859F5BA4B89A4DC153F9F7047" ma:contentTypeVersion="15" ma:contentTypeDescription="Create a new document." ma:contentTypeScope="" ma:versionID="b5fa590b7f45a361efbe31527972df3a">
  <xsd:schema xmlns:xsd="http://www.w3.org/2001/XMLSchema" xmlns:xs="http://www.w3.org/2001/XMLSchema" xmlns:p="http://schemas.microsoft.com/office/2006/metadata/properties" xmlns:ns2="42d80b5b-9166-41de-9abd-a7089d0244a6" xmlns:ns3="8523a9fe-24b3-4fba-b4b4-99549620bb68" targetNamespace="http://schemas.microsoft.com/office/2006/metadata/properties" ma:root="true" ma:fieldsID="b01e48d6b3b521a7505fc0082122531f" ns2:_="" ns3:_="">
    <xsd:import namespace="42d80b5b-9166-41de-9abd-a7089d0244a6"/>
    <xsd:import namespace="8523a9fe-24b3-4fba-b4b4-99549620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80b5b-9166-41de-9abd-a7089d02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daba5d-021b-47f3-88ae-893c76e4e3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3a9fe-24b3-4fba-b4b4-99549620b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b375bf-7140-4311-8b8b-4d36e8f1518a}" ma:internalName="TaxCatchAll" ma:showField="CatchAllData" ma:web="8523a9fe-24b3-4fba-b4b4-99549620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AE00C4-03EF-4BB7-9BA3-60683E153824}">
  <ds:schemaRefs>
    <ds:schemaRef ds:uri="http://schemas.microsoft.com/office/2006/metadata/properties"/>
    <ds:schemaRef ds:uri="afa60316-6571-4ea4-8f0c-c3d884e9e9d7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24a1fef3-e6f2-41cc-86ae-8d65bd93c279"/>
    <ds:schemaRef ds:uri="http://purl.org/dc/elements/1.1/"/>
    <ds:schemaRef ds:uri="http://schemas.openxmlformats.org/package/2006/metadata/core-properties"/>
    <ds:schemaRef ds:uri="0c881126-45a2-4569-b6fc-3e6945ccd71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DFD65DB-BB4D-45B9-BFF9-F36AB76170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C9EABB-8297-4657-8F51-1AF6811CBF4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32122</TotalTime>
  <Words>1898</Words>
  <Application>Microsoft Office PowerPoint</Application>
  <PresentationFormat>On-screen Show (16:9)</PresentationFormat>
  <Paragraphs>287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Microsoft GothicNeo</vt:lpstr>
      <vt:lpstr>Arial</vt:lpstr>
      <vt:lpstr>Arial Unicode MS</vt:lpstr>
      <vt:lpstr>Calibri</vt:lpstr>
      <vt:lpstr>Courier New</vt:lpstr>
      <vt:lpstr>Segoe UI</vt:lpstr>
      <vt:lpstr>Segoe UI Black</vt:lpstr>
      <vt:lpstr>Segoe UI Light</vt:lpstr>
      <vt:lpstr>Segoe UI Semibold</vt:lpstr>
      <vt:lpstr>Segoe UI Semilight</vt:lpstr>
      <vt:lpstr>Source Sans Pro</vt:lpstr>
      <vt:lpstr>System Font Regular</vt:lpstr>
      <vt:lpstr>Wingdings</vt:lpstr>
      <vt:lpstr>HMA General PowerPoint Template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Holmes Murphy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Inhelder</dc:creator>
  <cp:lastModifiedBy>David Gibson</cp:lastModifiedBy>
  <cp:revision>137</cp:revision>
  <cp:lastPrinted>2023-11-06T19:35:46Z</cp:lastPrinted>
  <dcterms:created xsi:type="dcterms:W3CDTF">2016-02-05T14:22:55Z</dcterms:created>
  <dcterms:modified xsi:type="dcterms:W3CDTF">2024-05-08T18:24:33Z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0x010100AFB47DDFEC8FB247B295D6621D826C04</vt:lpwstr>
  </property>
  <property fmtid="{D5CDD505-2E9C-101B-9397-08002B2CF9AE}" pid="3" name="MSIP_Label_af9a9fb5-8459-489b-9937-9305db2d4a1e_Enabled">
    <vt:lpwstr>True</vt:lpwstr>
  </property>
  <property fmtid="{D5CDD505-2E9C-101B-9397-08002B2CF9AE}" pid="4" name="MSIP_Label_af9a9fb5-8459-489b-9937-9305db2d4a1e_SiteId">
    <vt:lpwstr>08b82c73-ecf6-44a9-8c2f-82dc434cdbf6</vt:lpwstr>
  </property>
  <property fmtid="{D5CDD505-2E9C-101B-9397-08002B2CF9AE}" pid="5" name="MSIP_Label_af9a9fb5-8459-489b-9937-9305db2d4a1e_Ref">
    <vt:lpwstr>https://api.informationprotection.azure.com/api/08b82c73-ecf6-44a9-8c2f-82dc434cdbf6</vt:lpwstr>
  </property>
  <property fmtid="{D5CDD505-2E9C-101B-9397-08002B2CF9AE}" pid="6" name="MSIP_Label_af9a9fb5-8459-489b-9937-9305db2d4a1e_SetBy">
    <vt:lpwstr>PBoggio@holmesmurphy.com</vt:lpwstr>
  </property>
  <property fmtid="{D5CDD505-2E9C-101B-9397-08002B2CF9AE}" pid="7" name="MSIP_Label_af9a9fb5-8459-489b-9937-9305db2d4a1e_SetDate">
    <vt:lpwstr>2018-01-05T14:13:20.5332731-06:00</vt:lpwstr>
  </property>
  <property fmtid="{D5CDD505-2E9C-101B-9397-08002B2CF9AE}" pid="8" name="MSIP_Label_af9a9fb5-8459-489b-9937-9305db2d4a1e_Name">
    <vt:lpwstr>Public</vt:lpwstr>
  </property>
  <property fmtid="{D5CDD505-2E9C-101B-9397-08002B2CF9AE}" pid="9" name="MSIP_Label_af9a9fb5-8459-489b-9937-9305db2d4a1e_Application">
    <vt:lpwstr>Microsoft Azure Information Protection</vt:lpwstr>
  </property>
  <property fmtid="{D5CDD505-2E9C-101B-9397-08002B2CF9AE}" pid="10" name="MSIP_Label_af9a9fb5-8459-489b-9937-9305db2d4a1e_Extended_MSFT_Method">
    <vt:lpwstr>Automatic</vt:lpwstr>
  </property>
  <property fmtid="{D5CDD505-2E9C-101B-9397-08002B2CF9AE}" pid="11" name="Sensitivity">
    <vt:lpwstr>Public</vt:lpwstr>
  </property>
  <property fmtid="{D5CDD505-2E9C-101B-9397-08002B2CF9AE}" pid="12" name="MediaServiceImageTags">
    <vt:lpwstr/>
  </property>
</Properties>
</file>