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87" r:id="rId4"/>
    <p:sldId id="289" r:id="rId5"/>
    <p:sldId id="290" r:id="rId6"/>
    <p:sldId id="258" r:id="rId7"/>
  </p:sldIdLst>
  <p:sldSz cx="12192000" cy="6858000"/>
  <p:notesSz cx="7010400" cy="92964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75206" autoAdjust="0"/>
  </p:normalViewPr>
  <p:slideViewPr>
    <p:cSldViewPr snapToGrid="0">
      <p:cViewPr varScale="1">
        <p:scale>
          <a:sx n="57" d="100"/>
          <a:sy n="57" d="100"/>
        </p:scale>
        <p:origin x="240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2C8ABF-D509-4D60-B093-2E210250E6A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FC2AC6-DE7A-4DE1-910A-9F8C15BDC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2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C2AC6-DE7A-4DE1-910A-9F8C15BDC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C2AC6-DE7A-4DE1-910A-9F8C15BDC1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C2AC6-DE7A-4DE1-910A-9F8C15BDC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5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to assist with fighting complacency/being growth minded:</a:t>
            </a:r>
          </a:p>
          <a:p>
            <a:endParaRPr lang="en-US" dirty="0"/>
          </a:p>
          <a:p>
            <a:r>
              <a:rPr lang="en-US" dirty="0"/>
              <a:t>-Set Challenging Goals</a:t>
            </a:r>
          </a:p>
          <a:p>
            <a:r>
              <a:rPr lang="en-US" dirty="0"/>
              <a:t>-Never Stop Learning</a:t>
            </a:r>
          </a:p>
          <a:p>
            <a:r>
              <a:rPr lang="en-US" dirty="0"/>
              <a:t>-Embrace Change</a:t>
            </a:r>
          </a:p>
          <a:p>
            <a:r>
              <a:rPr lang="en-US" dirty="0"/>
              <a:t>-Cultivate a Growth Mindset</a:t>
            </a:r>
          </a:p>
          <a:p>
            <a:r>
              <a:rPr lang="en-US" dirty="0"/>
              <a:t>-Network and Collaborate</a:t>
            </a:r>
          </a:p>
          <a:p>
            <a:r>
              <a:rPr lang="en-US" dirty="0"/>
              <a:t>-Celebrate Achievements</a:t>
            </a:r>
          </a:p>
          <a:p>
            <a:r>
              <a:rPr lang="en-US" dirty="0"/>
              <a:t>-Regularly Assess your Progress</a:t>
            </a:r>
          </a:p>
          <a:p>
            <a:r>
              <a:rPr lang="en-US" dirty="0"/>
              <a:t>-Encourage Constructive Feedback </a:t>
            </a:r>
          </a:p>
          <a:p>
            <a:r>
              <a:rPr lang="en-US" dirty="0"/>
              <a:t>-Set Aside Time for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C2AC6-DE7A-4DE1-910A-9F8C15BDC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56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C2AC6-DE7A-4DE1-910A-9F8C15BDC1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C2AC6-DE7A-4DE1-910A-9F8C15BDC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E85FA-E4C3-A574-5EBB-C71FE80D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C05B93CD-7B4A-4624-984F-530C77B9199C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DD005-5B42-B303-DBBC-1F86843B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E1813-15B7-848F-5668-F6E59967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1753E63-E7C7-BD2A-00A9-D7C91D0EA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820427" cy="2994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280BADD-A62A-4304-2333-A714F058E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59485"/>
            <a:ext cx="2377610" cy="84168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784A4F-E580-C7A6-AA6E-7BC2D3C364A0}"/>
              </a:ext>
            </a:extLst>
          </p:cNvPr>
          <p:cNvCxnSpPr/>
          <p:nvPr userDrawn="1"/>
        </p:nvCxnSpPr>
        <p:spPr>
          <a:xfrm>
            <a:off x="838200" y="3561347"/>
            <a:ext cx="3200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88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75382-029A-4888-5E6A-6D4786508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3312"/>
            <a:ext cx="5181600" cy="435133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398D9-8622-C4EE-2799-7301288B6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3312"/>
            <a:ext cx="5181600" cy="435133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3EF30-D9AF-C442-C833-A19C03CA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31B6B43-67A3-490E-904E-82DBA3AB7EC7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0DDD-2A36-3EBC-F754-75D19AB2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D8F6-3DB1-6B1B-1693-62AAF2E3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FF008F-EBF2-9447-4E01-DDD810DD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10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4196B-6E26-A412-B461-EA93D9661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3840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EC8C4-B21D-1E67-CAF4-9720E8B3C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62316"/>
            <a:ext cx="5157787" cy="368458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F9C1B-B0CC-DB0F-9AA0-8A94E371E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840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57AB7-F9F1-217F-F328-1CAF14A50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62316"/>
            <a:ext cx="5183188" cy="3684588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7EE051-615F-3753-50B8-CEAF46B8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9DC084EA-825B-408E-8335-3543F5AD1427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D1D64D-1B59-DEE1-8DBF-F98BB5FC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9B0536-45F3-8A48-1B19-3AC6B33F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C18B8-2686-3C59-F44E-09A989C7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35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F4E7F-ADE9-FF38-3156-B3EDD46B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70D50B14-8BBC-41F2-A7B1-CB117C5AD07F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CDB33-A148-2531-71D4-DD31117E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19AF-C63A-62F4-DE33-57757060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E635A2-F0AE-29FB-37C6-76E3F9BC2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762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4DAB4-6F8B-4825-2759-7D46A01F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9CB1901C-B70D-4E87-B4DB-175E041BFEC9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9AFF3-78CF-4630-1AF7-630BEBCDB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16C65-320C-FCF4-D6E1-EA7754D6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98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6F55-5812-D11E-AC8B-1B90B48F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5662"/>
            <a:ext cx="3932237" cy="1270535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Nexa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1E064-A8F5-0B91-1049-591FFE69C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95663"/>
            <a:ext cx="6172200" cy="4465387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 sz="32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 sz="2400"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 sz="2000"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Nexa" panose="00000500000000000000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6C67E-0E49-4974-B525-F9CC94BE1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66198"/>
            <a:ext cx="3932237" cy="320279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4E291-1CDF-CB60-9583-786BB833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005EE4E6-7D16-462C-B59E-3DE0855745B6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9EA4-498E-E17A-6239-D1E7F5E8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6CFAA-0045-0545-C396-3C75209A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8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38F7-1D03-1DB0-F0DA-31D17E41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9410"/>
            <a:ext cx="3932237" cy="1174281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Nexa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1A5FC-5B37-8969-5915-758CCD73A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9411"/>
            <a:ext cx="6172200" cy="45616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891E2-F04E-03A9-16FC-1E4DC62EF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73692"/>
            <a:ext cx="3932237" cy="339529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587BA-70EC-6EBC-EBAF-3A7D41B87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55BB6B9B-BAC2-4C68-830E-4E8FC7ECE307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9557D-C6DA-79D5-3CAD-EE7048D5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BCB-676D-58C5-B036-1AC1E6E3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34472-D625-EF57-E8CC-2CC691662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89785"/>
            <a:ext cx="2628900" cy="488717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AD351-1AE3-B543-AADD-AF02925E8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89785"/>
            <a:ext cx="7734300" cy="4887178"/>
          </a:xfrm>
        </p:spPr>
        <p:txBody>
          <a:bodyPr vert="eaVert"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36411-9B00-C75E-5671-00589CF3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6BF28D1C-7D08-420F-B2F3-DEE7989EB98B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FC298-4725-055C-26A6-1330EA592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36CAD-CB02-F3B8-691C-5F291DF8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3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/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2A44-1888-1106-0074-D76797D66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86551"/>
            <a:ext cx="12192000" cy="260844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Section Title Slide or Final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8F8C9-040A-896D-0D54-BCED6A9C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26E34F5-0C0F-4140-A16F-2CF2F9482471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07BAE-ABE2-7ED2-8085-5B8DC572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24D3D-6EFF-1411-455F-37C2AB7B3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AE9E1A8-18CC-F131-DBB9-B08F158614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3" y="4726089"/>
            <a:ext cx="2585274" cy="9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8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10515600" cy="4819801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2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5612EA-9763-ECD8-228B-D063CC6F49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3175" y="1357313"/>
            <a:ext cx="513873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0" indent="0">
              <a:buClr>
                <a:srgbClr val="8CC63F"/>
              </a:buClr>
              <a:buSzPct val="70000"/>
              <a:buFont typeface="Wingdings 3" panose="05040102010807070707" pitchFamily="18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914400" indent="0">
              <a:buFont typeface="Calibri" panose="020F0502020204030204" pitchFamily="34" charset="0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1828800" indent="0">
              <a:buSzPct val="80000"/>
              <a:buFont typeface="Courier New" panose="02070309020205020404" pitchFamily="49" charset="0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5612EA-9763-ECD8-228B-D063CC6F49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3175" y="1357313"/>
            <a:ext cx="513873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2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228600" indent="-228600"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27FFCAEA-8FD8-0894-96BE-B58F00D9D2A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4125" y="1357313"/>
            <a:ext cx="515778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0" indent="0">
              <a:buClr>
                <a:srgbClr val="8CC63F"/>
              </a:buClr>
              <a:buSzPct val="70000"/>
              <a:buFont typeface="Wingdings 3" panose="05040102010807070707" pitchFamily="18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27FFCAEA-8FD8-0894-96BE-B58F00D9D2A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4125" y="1357313"/>
            <a:ext cx="5157788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3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C7211-5A69-8592-9F71-09C089C0F8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57162"/>
            <a:ext cx="5257800" cy="4819801"/>
          </a:xfrm>
        </p:spPr>
        <p:txBody>
          <a:bodyPr/>
          <a:lstStyle>
            <a:lvl1pPr marL="0" indent="0">
              <a:buClr>
                <a:srgbClr val="8CC63F"/>
              </a:buClr>
              <a:buSzPct val="70000"/>
              <a:buFont typeface="Wingdings 3" panose="05040102010807070707" pitchFamily="18" charset="2"/>
              <a:buNone/>
              <a:defRPr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3pPr>
            <a:lvl4pPr>
              <a:defRPr>
                <a:solidFill>
                  <a:schemeClr val="tx1"/>
                </a:solidFill>
                <a:latin typeface="Nexa" panose="00000500000000000000" pitchFamily="50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Nexa" panose="00000500000000000000" pitchFamily="50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E01E356-0FC9-B1F8-BC97-9F0EE91B942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36984360"/>
              </p:ext>
            </p:extLst>
          </p:nvPr>
        </p:nvGraphicFramePr>
        <p:xfrm>
          <a:off x="6189043" y="2156058"/>
          <a:ext cx="5857776" cy="19154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64444">
                  <a:extLst>
                    <a:ext uri="{9D8B030D-6E8A-4147-A177-3AD203B41FA5}">
                      <a16:colId xmlns:a16="http://schemas.microsoft.com/office/drawing/2014/main" val="2294085839"/>
                    </a:ext>
                  </a:extLst>
                </a:gridCol>
                <a:gridCol w="1464444">
                  <a:extLst>
                    <a:ext uri="{9D8B030D-6E8A-4147-A177-3AD203B41FA5}">
                      <a16:colId xmlns:a16="http://schemas.microsoft.com/office/drawing/2014/main" val="2029961112"/>
                    </a:ext>
                  </a:extLst>
                </a:gridCol>
                <a:gridCol w="1464444">
                  <a:extLst>
                    <a:ext uri="{9D8B030D-6E8A-4147-A177-3AD203B41FA5}">
                      <a16:colId xmlns:a16="http://schemas.microsoft.com/office/drawing/2014/main" val="3932986128"/>
                    </a:ext>
                  </a:extLst>
                </a:gridCol>
                <a:gridCol w="1464444">
                  <a:extLst>
                    <a:ext uri="{9D8B030D-6E8A-4147-A177-3AD203B41FA5}">
                      <a16:colId xmlns:a16="http://schemas.microsoft.com/office/drawing/2014/main" val="3832528825"/>
                    </a:ext>
                  </a:extLst>
                </a:gridCol>
              </a:tblGrid>
              <a:tr h="478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28197"/>
                  </a:ext>
                </a:extLst>
              </a:tr>
              <a:tr h="478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206781"/>
                  </a:ext>
                </a:extLst>
              </a:tr>
              <a:tr h="4788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620371"/>
                  </a:ext>
                </a:extLst>
              </a:tr>
              <a:tr h="478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643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27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DAA1-67A8-32FF-2736-EA7BA965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"/>
            <a:ext cx="10515600" cy="102990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xa Text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17D1-600B-1E2B-7F0B-D0FB704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3A2CBF60-6234-42F6-8E76-EC2C1A7844D8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8565-C58D-09F6-AC6A-881DCDC4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4806-0988-5380-A61C-AB659069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E01E356-0FC9-B1F8-BC97-9F0EE91B942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5412960"/>
              </p:ext>
            </p:extLst>
          </p:nvPr>
        </p:nvGraphicFramePr>
        <p:xfrm>
          <a:off x="332472" y="1434164"/>
          <a:ext cx="11527056" cy="460568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81764">
                  <a:extLst>
                    <a:ext uri="{9D8B030D-6E8A-4147-A177-3AD203B41FA5}">
                      <a16:colId xmlns:a16="http://schemas.microsoft.com/office/drawing/2014/main" val="2294085839"/>
                    </a:ext>
                  </a:extLst>
                </a:gridCol>
                <a:gridCol w="2881764">
                  <a:extLst>
                    <a:ext uri="{9D8B030D-6E8A-4147-A177-3AD203B41FA5}">
                      <a16:colId xmlns:a16="http://schemas.microsoft.com/office/drawing/2014/main" val="2029961112"/>
                    </a:ext>
                  </a:extLst>
                </a:gridCol>
                <a:gridCol w="2881764">
                  <a:extLst>
                    <a:ext uri="{9D8B030D-6E8A-4147-A177-3AD203B41FA5}">
                      <a16:colId xmlns:a16="http://schemas.microsoft.com/office/drawing/2014/main" val="3932986128"/>
                    </a:ext>
                  </a:extLst>
                </a:gridCol>
                <a:gridCol w="2881764">
                  <a:extLst>
                    <a:ext uri="{9D8B030D-6E8A-4147-A177-3AD203B41FA5}">
                      <a16:colId xmlns:a16="http://schemas.microsoft.com/office/drawing/2014/main" val="3832528825"/>
                    </a:ext>
                  </a:extLst>
                </a:gridCol>
              </a:tblGrid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28197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206781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620371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643660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833117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94676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555187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441279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30070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29651"/>
                  </a:ext>
                </a:extLst>
              </a:tr>
              <a:tr h="4186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36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1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9A05-4CCD-BCAD-FDD2-862654A0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Nexa Black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019E-1F0F-D664-772E-879C73E76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Nexa" panose="000005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4D7B2-384E-5BF2-DB3A-357DA0524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734260F8-F105-4C30-B883-D0E094D7189D}" type="datetime1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A0EED-2F5C-0091-EB0C-B0A4CB47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98224-6F5A-5428-7F21-268CC567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7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BCF1A-1C0C-E6C6-C7B5-78C4A082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0427" cy="2994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FBC5D-EA15-D994-7C2D-D4DDFBCF7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34603"/>
            <a:ext cx="3820427" cy="1132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CF6E8-D7A2-6599-D75B-A3FDB6D4C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xa" panose="00000500000000000000" pitchFamily="50" charset="0"/>
              </a:defRPr>
            </a:lvl1pPr>
          </a:lstStyle>
          <a:p>
            <a:fld id="{D26E34F5-0C0F-4140-A16F-2CF2F9482471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4E3A0-D42D-7A7A-E60E-F90152AD2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exa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7831F-D7D4-D68D-E196-12A5F3654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6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exa" panose="00000500000000000000" pitchFamily="50" charset="0"/>
              </a:defRPr>
            </a:lvl1pPr>
          </a:lstStyle>
          <a:p>
            <a:fld id="{C70CF8D0-027B-4435-A0B6-DE442E2E8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8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9" r:id="rId16"/>
    <p:sldLayoutId id="214748366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Nexa Black" panose="00000A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Nexa" panose="00000500000000000000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Nexa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FD780-A6C9-CFA6-7F4E-B11B37DB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F8D0-027B-4435-A0B6-DE442E2E8D12}" type="slidenum">
              <a:rPr lang="en-US" smtClean="0"/>
              <a:t>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A0AA89-8B91-CAA2-6172-AEE9E936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40" y="365125"/>
            <a:ext cx="4196988" cy="2994092"/>
          </a:xfrm>
        </p:spPr>
        <p:txBody>
          <a:bodyPr>
            <a:normAutofit/>
          </a:bodyPr>
          <a:lstStyle/>
          <a:p>
            <a:r>
              <a:rPr lang="en-US" sz="4400" dirty="0"/>
              <a:t>Communicating with Emotional Intelligence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6C9AE7F-9B0C-4B73-18CD-2CF96286027C}"/>
              </a:ext>
            </a:extLst>
          </p:cNvPr>
          <p:cNvSpPr txBox="1">
            <a:spLocks/>
          </p:cNvSpPr>
          <p:nvPr/>
        </p:nvSpPr>
        <p:spPr>
          <a:xfrm>
            <a:off x="461640" y="3768660"/>
            <a:ext cx="4008707" cy="1212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Nexa Black" panose="00000A00000000000000" pitchFamily="50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Keith Lane, Chief of Police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Ruy Lozano, Fire Chief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Becca Miears, Director of Human Resources </a:t>
            </a:r>
          </a:p>
        </p:txBody>
      </p:sp>
      <p:pic>
        <p:nvPicPr>
          <p:cNvPr id="6" name="Picture 5" descr="Aerial view of a flooded area&#10;&#10;Description automatically generated with low confidence">
            <a:extLst>
              <a:ext uri="{FF2B5EF4-FFF2-40B4-BE49-F238E27FC236}">
                <a16:creationId xmlns:a16="http://schemas.microsoft.com/office/drawing/2014/main" id="{E52110CC-A0FE-0A5D-08EE-4DEC9D36B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16756"/>
            <a:ext cx="7162800" cy="4024487"/>
          </a:xfrm>
          <a:prstGeom prst="rect">
            <a:avLst/>
          </a:prstGeom>
        </p:spPr>
      </p:pic>
      <p:pic>
        <p:nvPicPr>
          <p:cNvPr id="5" name="Picture 4" descr="A group of police officers&#10;&#10;Description automatically generated with medium confidence">
            <a:extLst>
              <a:ext uri="{FF2B5EF4-FFF2-40B4-BE49-F238E27FC236}">
                <a16:creationId xmlns:a16="http://schemas.microsoft.com/office/drawing/2014/main" id="{1CE794C9-3FDD-F3C4-107B-B87EF94C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1305246"/>
            <a:ext cx="7162799" cy="4166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2D9C12-AF40-64E4-D01E-8BCD316F8699}"/>
              </a:ext>
            </a:extLst>
          </p:cNvPr>
          <p:cNvSpPr txBox="1"/>
          <p:nvPr/>
        </p:nvSpPr>
        <p:spPr>
          <a:xfrm>
            <a:off x="954463" y="6033184"/>
            <a:ext cx="308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Moderated by Cailin Cronin, Human Resources Manager</a:t>
            </a:r>
          </a:p>
        </p:txBody>
      </p:sp>
    </p:spTree>
    <p:extLst>
      <p:ext uri="{BB962C8B-B14F-4D97-AF65-F5344CB8AC3E}">
        <p14:creationId xmlns:p14="http://schemas.microsoft.com/office/powerpoint/2010/main" val="159492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6C45-9C7F-45E6-9A62-ECFD2AE7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Today’s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AF4FC-DA4B-5F5E-76FB-81F40137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F8D0-027B-4435-A0B6-DE442E2E8D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25706A-CDB4-38D3-4D29-EA86340F7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0BF56F7-41FE-D505-8645-073BF5D98A17}"/>
              </a:ext>
            </a:extLst>
          </p:cNvPr>
          <p:cNvSpPr txBox="1">
            <a:spLocks/>
          </p:cNvSpPr>
          <p:nvPr/>
        </p:nvSpPr>
        <p:spPr>
          <a:xfrm>
            <a:off x="838200" y="1365551"/>
            <a:ext cx="4371975" cy="481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endParaRPr lang="en-US"/>
          </a:p>
          <a:p>
            <a:pPr marL="0" indent="0">
              <a:buFont typeface="Wingdings 3" panose="05040102010807070707" pitchFamily="18" charset="2"/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A723C0-39B6-3A96-2831-6F38912F91C1}"/>
              </a:ext>
            </a:extLst>
          </p:cNvPr>
          <p:cNvSpPr txBox="1">
            <a:spLocks/>
          </p:cNvSpPr>
          <p:nvPr/>
        </p:nvSpPr>
        <p:spPr>
          <a:xfrm>
            <a:off x="257303" y="1402884"/>
            <a:ext cx="11096497" cy="381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Explore emotional intelligence and how it is used in communication and building relationships</a:t>
            </a:r>
          </a:p>
          <a:p>
            <a:r>
              <a:rPr lang="en-US" sz="3200" dirty="0"/>
              <a:t>Importance of self-reflection/identifying our strengths and weaknesses</a:t>
            </a:r>
          </a:p>
          <a:p>
            <a:r>
              <a:rPr lang="en-US" sz="3200" dirty="0"/>
              <a:t>Focusing on a growth mindset</a:t>
            </a:r>
            <a:endParaRPr lang="en-US" dirty="0"/>
          </a:p>
        </p:txBody>
      </p:sp>
      <p:pic>
        <p:nvPicPr>
          <p:cNvPr id="10" name="Picture 9" descr="A group of men in safety vests working on a construction project&#10;&#10;Description automatically generated with low confidence">
            <a:extLst>
              <a:ext uri="{FF2B5EF4-FFF2-40B4-BE49-F238E27FC236}">
                <a16:creationId xmlns:a16="http://schemas.microsoft.com/office/drawing/2014/main" id="{C53C2520-F8DD-4339-FA97-5BF35FA0D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b="12995"/>
          <a:stretch/>
        </p:blipFill>
        <p:spPr>
          <a:xfrm>
            <a:off x="7493155" y="3458440"/>
            <a:ext cx="3860645" cy="27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4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AC69-6EBF-B0D5-2AF8-D6E4A424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7" y="136525"/>
            <a:ext cx="10515600" cy="1029903"/>
          </a:xfrm>
        </p:spPr>
        <p:txBody>
          <a:bodyPr/>
          <a:lstStyle/>
          <a:p>
            <a:r>
              <a:rPr lang="en-US" dirty="0"/>
              <a:t>Five Components of Emotional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940E9-DAC3-AC04-6223-DD42C14C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F8D0-027B-4435-A0B6-DE442E2E8D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6991E-3B6E-4654-B285-3D4F61BC21ED}"/>
              </a:ext>
            </a:extLst>
          </p:cNvPr>
          <p:cNvSpPr txBox="1">
            <a:spLocks/>
          </p:cNvSpPr>
          <p:nvPr/>
        </p:nvSpPr>
        <p:spPr>
          <a:xfrm>
            <a:off x="257303" y="1402884"/>
            <a:ext cx="11096497" cy="381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Self-Awareness: </a:t>
            </a:r>
            <a:r>
              <a:rPr lang="en-US" sz="3200" dirty="0"/>
              <a:t>Being aware of how others experience us</a:t>
            </a:r>
          </a:p>
          <a:p>
            <a:r>
              <a:rPr lang="en-US" sz="3200" b="1" dirty="0"/>
              <a:t>Self-Regulation: </a:t>
            </a:r>
            <a:r>
              <a:rPr lang="en-US" sz="3200" dirty="0"/>
              <a:t>Staying in control of our emotions</a:t>
            </a:r>
          </a:p>
          <a:p>
            <a:r>
              <a:rPr lang="en-US" sz="3200" b="1" dirty="0"/>
              <a:t>Motivation: </a:t>
            </a:r>
            <a:r>
              <a:rPr lang="en-US" sz="3200" dirty="0"/>
              <a:t>Our personal drive to improve and achieve</a:t>
            </a:r>
          </a:p>
          <a:p>
            <a:r>
              <a:rPr lang="en-US" sz="3200" b="1" dirty="0"/>
              <a:t>Empathy: </a:t>
            </a:r>
            <a:r>
              <a:rPr lang="en-US" sz="3200" dirty="0"/>
              <a:t>Ability to recognize others' emotions and understand their perspectives</a:t>
            </a:r>
          </a:p>
          <a:p>
            <a:r>
              <a:rPr lang="en-US" sz="3200" b="1" dirty="0"/>
              <a:t>Social Skills: </a:t>
            </a:r>
            <a:r>
              <a:rPr lang="en-US" sz="3200" dirty="0"/>
              <a:t>Ability to develop trust and rapport with others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A69F1A-2B75-F39E-51A7-A0EA29DE9E97}"/>
              </a:ext>
            </a:extLst>
          </p:cNvPr>
          <p:cNvSpPr txBox="1"/>
          <p:nvPr/>
        </p:nvSpPr>
        <p:spPr>
          <a:xfrm>
            <a:off x="660647" y="4916507"/>
            <a:ext cx="100556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Simply put, emotional intelligence is the ability to make emotions work for you, instead of against you. </a:t>
            </a:r>
          </a:p>
        </p:txBody>
      </p:sp>
    </p:spTree>
    <p:extLst>
      <p:ext uri="{BB962C8B-B14F-4D97-AF65-F5344CB8AC3E}">
        <p14:creationId xmlns:p14="http://schemas.microsoft.com/office/powerpoint/2010/main" val="281164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AC69-6EBF-B0D5-2AF8-D6E4A424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7" y="136525"/>
            <a:ext cx="10515600" cy="1029903"/>
          </a:xfrm>
        </p:spPr>
        <p:txBody>
          <a:bodyPr/>
          <a:lstStyle/>
          <a:p>
            <a:r>
              <a:rPr lang="en-US" dirty="0"/>
              <a:t>Growth Mindset vs. Fixed Mindset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940E9-DAC3-AC04-6223-DD42C14C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F8D0-027B-4435-A0B6-DE442E2E8D1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6991E-3B6E-4654-B285-3D4F61BC21ED}"/>
              </a:ext>
            </a:extLst>
          </p:cNvPr>
          <p:cNvSpPr txBox="1">
            <a:spLocks/>
          </p:cNvSpPr>
          <p:nvPr/>
        </p:nvSpPr>
        <p:spPr>
          <a:xfrm>
            <a:off x="257303" y="1402884"/>
            <a:ext cx="11096497" cy="381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CC63F"/>
              </a:buClr>
              <a:buSzPct val="70000"/>
              <a:buFont typeface="Wingdings 3" panose="05040102010807070707" pitchFamily="18" charset="2"/>
              <a:buChar char="y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Nexa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Growth Mindset: </a:t>
            </a:r>
            <a:r>
              <a:rPr lang="en-US" sz="3200" dirty="0"/>
              <a:t>Believing talents can be developed through hard work, effective strategy, and feedback from others</a:t>
            </a:r>
          </a:p>
          <a:p>
            <a:r>
              <a:rPr lang="en-US" sz="3200" b="1" dirty="0"/>
              <a:t>Fixed Mindset: </a:t>
            </a:r>
            <a:r>
              <a:rPr lang="en-US" sz="3200" dirty="0"/>
              <a:t>Believe intelligence, talent, and other qualities are innate and unchangeable</a:t>
            </a:r>
          </a:p>
          <a:p>
            <a:r>
              <a:rPr lang="en-US" sz="3200" b="1" dirty="0"/>
              <a:t>Complacency: </a:t>
            </a:r>
            <a:r>
              <a:rPr lang="en-US" sz="3200" dirty="0"/>
              <a:t>Often sets in when we fear or resist change</a:t>
            </a:r>
          </a:p>
        </p:txBody>
      </p:sp>
      <p:pic>
        <p:nvPicPr>
          <p:cNvPr id="5" name="Picture 4" descr="A group of people posing for a photo in front of a wall of photographs&#10;&#10;Description automatically generated">
            <a:extLst>
              <a:ext uri="{FF2B5EF4-FFF2-40B4-BE49-F238E27FC236}">
                <a16:creationId xmlns:a16="http://schemas.microsoft.com/office/drawing/2014/main" id="{576FD70C-3FA2-B378-AAEE-46F027116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5" b="15417"/>
          <a:stretch/>
        </p:blipFill>
        <p:spPr>
          <a:xfrm>
            <a:off x="6694324" y="3936381"/>
            <a:ext cx="4782139" cy="22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1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AC69-6EBF-B0D5-2AF8-D6E4A424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7" y="136525"/>
            <a:ext cx="10515600" cy="1029903"/>
          </a:xfrm>
        </p:spPr>
        <p:txBody>
          <a:bodyPr/>
          <a:lstStyle/>
          <a:p>
            <a:r>
              <a:rPr lang="en-US" dirty="0"/>
              <a:t>Let’s Discuss…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940E9-DAC3-AC04-6223-DD42C14C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F8D0-027B-4435-A0B6-DE442E2E8D1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Picture 12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5BCEE75D-C7D8-AB85-D659-AC6AD9391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867" y="1969661"/>
            <a:ext cx="5430644" cy="4072983"/>
          </a:xfrm>
          <a:prstGeom prst="rect">
            <a:avLst/>
          </a:prstGeom>
        </p:spPr>
      </p:pic>
      <p:pic>
        <p:nvPicPr>
          <p:cNvPr id="15" name="Picture 14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388C2DD9-10D7-A841-0B19-52416089B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11" y="1285818"/>
            <a:ext cx="6601521" cy="49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8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29821-C2CE-5201-4FD5-1B64923FF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B0B0A-4D1B-0C9C-533E-33F82ED9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CF8D0-027B-4435-A0B6-DE442E2E8D1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629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9.0.5012"/>
  <p:tag name="SLIDO_PRESENTATION_ID" val="00000000-0000-0000-0000-000000000000"/>
  <p:tag name="SLIDO_EVENT_UUID" val="3a64049a-8676-48e0-9c69-5c3325c50d30"/>
  <p:tag name="SLIDO_EVENT_SECTION_UUID" val="3aa291aa-6fff-4f5b-bb61-0d6b4275bcad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5369"/>
      </a:accent1>
      <a:accent2>
        <a:srgbClr val="2589A6"/>
      </a:accent2>
      <a:accent3>
        <a:srgbClr val="8CC63F"/>
      </a:accent3>
      <a:accent4>
        <a:srgbClr val="0A3254"/>
      </a:accent4>
      <a:accent5>
        <a:srgbClr val="11ABB4"/>
      </a:accent5>
      <a:accent6>
        <a:srgbClr val="006937"/>
      </a:accent6>
      <a:hlink>
        <a:srgbClr val="8CC63F"/>
      </a:hlink>
      <a:folHlink>
        <a:srgbClr val="2589A6"/>
      </a:folHlink>
    </a:clrScheme>
    <a:fontScheme name="Custom 1">
      <a:majorFont>
        <a:latin typeface="Nexa Black"/>
        <a:ea typeface=""/>
        <a:cs typeface=""/>
      </a:majorFont>
      <a:minorFont>
        <a:latin typeface="Nex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4FEF859F5BA4B89A4DC153F9F7047" ma:contentTypeVersion="15" ma:contentTypeDescription="Create a new document." ma:contentTypeScope="" ma:versionID="b5fa590b7f45a361efbe31527972df3a">
  <xsd:schema xmlns:xsd="http://www.w3.org/2001/XMLSchema" xmlns:xs="http://www.w3.org/2001/XMLSchema" xmlns:p="http://schemas.microsoft.com/office/2006/metadata/properties" xmlns:ns2="42d80b5b-9166-41de-9abd-a7089d0244a6" xmlns:ns3="8523a9fe-24b3-4fba-b4b4-99549620bb68" targetNamespace="http://schemas.microsoft.com/office/2006/metadata/properties" ma:root="true" ma:fieldsID="b01e48d6b3b521a7505fc0082122531f" ns2:_="" ns3:_="">
    <xsd:import namespace="42d80b5b-9166-41de-9abd-a7089d0244a6"/>
    <xsd:import namespace="8523a9fe-24b3-4fba-b4b4-99549620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80b5b-9166-41de-9abd-a7089d02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daba5d-021b-47f3-88ae-893c76e4e3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3a9fe-24b3-4fba-b4b4-99549620b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b375bf-7140-4311-8b8b-4d36e8f1518a}" ma:internalName="TaxCatchAll" ma:showField="CatchAllData" ma:web="8523a9fe-24b3-4fba-b4b4-99549620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3a9fe-24b3-4fba-b4b4-99549620bb68" xsi:nil="true"/>
    <lcf76f155ced4ddcb4097134ff3c332f xmlns="42d80b5b-9166-41de-9abd-a7089d0244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F14058-4AD3-4DFD-AAFD-3AE023626005}"/>
</file>

<file path=customXml/itemProps2.xml><?xml version="1.0" encoding="utf-8"?>
<ds:datastoreItem xmlns:ds="http://schemas.openxmlformats.org/officeDocument/2006/customXml" ds:itemID="{B638FAC1-D4B1-4DAD-B0C4-8621CA63BBC2}"/>
</file>

<file path=customXml/itemProps3.xml><?xml version="1.0" encoding="utf-8"?>
<ds:datastoreItem xmlns:ds="http://schemas.openxmlformats.org/officeDocument/2006/customXml" ds:itemID="{6628F981-A98D-4FBD-AEA6-06CD590CD15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25862</TotalTime>
  <Words>252</Words>
  <Application>Microsoft Office PowerPoint</Application>
  <PresentationFormat>Widescreen</PresentationFormat>
  <Paragraphs>45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Courier New</vt:lpstr>
      <vt:lpstr>Nexa</vt:lpstr>
      <vt:lpstr>Nexa Black</vt:lpstr>
      <vt:lpstr>Nexa Text Black</vt:lpstr>
      <vt:lpstr>Wingdings</vt:lpstr>
      <vt:lpstr>Wingdings 3</vt:lpstr>
      <vt:lpstr>Office Theme</vt:lpstr>
      <vt:lpstr>Communicating with Emotional Intelligence </vt:lpstr>
      <vt:lpstr>Purpose of Today’s Discussion</vt:lpstr>
      <vt:lpstr>Five Components of Emotional Intelligence</vt:lpstr>
      <vt:lpstr>Growth Mindset vs. Fixed Mindset</vt:lpstr>
      <vt:lpstr>Let’s Discuss…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Jenna Vinson</dc:creator>
  <cp:lastModifiedBy>Becca Miears</cp:lastModifiedBy>
  <cp:revision>153</cp:revision>
  <cp:lastPrinted>2024-04-26T22:10:44Z</cp:lastPrinted>
  <dcterms:created xsi:type="dcterms:W3CDTF">2023-10-31T18:59:10Z</dcterms:created>
  <dcterms:modified xsi:type="dcterms:W3CDTF">2024-05-07T18:54:26Z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1.9.0.5012</vt:lpwstr>
  </property>
  <property fmtid="{D5CDD505-2E9C-101B-9397-08002B2CF9AE}" pid="3" name="ContentTypeId">
    <vt:lpwstr>0x010100CE44FEF859F5BA4B89A4DC153F9F7047</vt:lpwstr>
  </property>
</Properties>
</file>