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4"/>
  </p:sldMasterIdLst>
  <p:notesMasterIdLst>
    <p:notesMasterId r:id="rId15"/>
  </p:notesMasterIdLst>
  <p:sldIdLst>
    <p:sldId id="486" r:id="rId5"/>
    <p:sldId id="510" r:id="rId6"/>
    <p:sldId id="468" r:id="rId7"/>
    <p:sldId id="503" r:id="rId8"/>
    <p:sldId id="508" r:id="rId9"/>
    <p:sldId id="506" r:id="rId10"/>
    <p:sldId id="507" r:id="rId11"/>
    <p:sldId id="505" r:id="rId12"/>
    <p:sldId id="509" r:id="rId13"/>
    <p:sldId id="260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38"/>
    <a:srgbClr val="0085CA"/>
    <a:srgbClr val="F6871F"/>
    <a:srgbClr val="00B140"/>
    <a:srgbClr val="76CB32"/>
    <a:srgbClr val="2CAAE2"/>
    <a:srgbClr val="00B0F0"/>
    <a:srgbClr val="A3E7FF"/>
    <a:srgbClr val="7DDDFF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6" autoAdjust="0"/>
    <p:restoredTop sz="87924" autoAdjust="0"/>
  </p:normalViewPr>
  <p:slideViewPr>
    <p:cSldViewPr snapToGrid="0" snapToObjects="1">
      <p:cViewPr varScale="1">
        <p:scale>
          <a:sx n="92" d="100"/>
          <a:sy n="92" d="100"/>
        </p:scale>
        <p:origin x="118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4"/>
    </p:cViewPr>
  </p:sorterViewPr>
  <p:notesViewPr>
    <p:cSldViewPr snapToGrid="0" snapToObjects="1">
      <p:cViewPr varScale="1">
        <p:scale>
          <a:sx n="124" d="100"/>
          <a:sy n="124" d="100"/>
        </p:scale>
        <p:origin x="4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Gish" userId="b0fda9c9-98ac-43d8-b5b5-7811cab94797" providerId="ADAL" clId="{D51EDD44-9365-4EBB-A419-AD5718A86737}"/>
    <pc:docChg chg="modSld">
      <pc:chgData name="Lisa Gish" userId="b0fda9c9-98ac-43d8-b5b5-7811cab94797" providerId="ADAL" clId="{D51EDD44-9365-4EBB-A419-AD5718A86737}" dt="2024-04-30T01:55:16.116" v="6" actId="20577"/>
      <pc:docMkLst>
        <pc:docMk/>
      </pc:docMkLst>
      <pc:sldChg chg="modSp mod">
        <pc:chgData name="Lisa Gish" userId="b0fda9c9-98ac-43d8-b5b5-7811cab94797" providerId="ADAL" clId="{D51EDD44-9365-4EBB-A419-AD5718A86737}" dt="2024-04-30T01:55:16.116" v="6" actId="20577"/>
        <pc:sldMkLst>
          <pc:docMk/>
          <pc:sldMk cId="1989598057" sldId="486"/>
        </pc:sldMkLst>
        <pc:spChg chg="mod">
          <ac:chgData name="Lisa Gish" userId="b0fda9c9-98ac-43d8-b5b5-7811cab94797" providerId="ADAL" clId="{D51EDD44-9365-4EBB-A419-AD5718A86737}" dt="2024-04-30T01:55:16.116" v="6" actId="20577"/>
          <ac:spMkLst>
            <pc:docMk/>
            <pc:sldMk cId="1989598057" sldId="486"/>
            <ac:spMk id="8" creationId="{DEDD0803-5B04-44CB-98AB-D177CE3EB1D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9B404-7B88-4E96-9956-62D061B2E7A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FEABF39-09F2-403C-AB5A-25C7C30B1A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Patient Assistance Programs</a:t>
          </a:r>
        </a:p>
      </dgm:t>
    </dgm:pt>
    <dgm:pt modelId="{7780B389-16AB-4E7D-981F-88DBD1201EDC}" type="parTrans" cxnId="{DE6AFB27-F44E-4C63-AA74-C11C2B0AC08C}">
      <dgm:prSet/>
      <dgm:spPr/>
      <dgm:t>
        <a:bodyPr/>
        <a:lstStyle/>
        <a:p>
          <a:endParaRPr lang="en-US"/>
        </a:p>
      </dgm:t>
    </dgm:pt>
    <dgm:pt modelId="{8C909107-0C43-470F-A364-F407E649C498}" type="sibTrans" cxnId="{DE6AFB27-F44E-4C63-AA74-C11C2B0AC08C}">
      <dgm:prSet/>
      <dgm:spPr/>
      <dgm:t>
        <a:bodyPr/>
        <a:lstStyle/>
        <a:p>
          <a:endParaRPr lang="en-US"/>
        </a:p>
      </dgm:t>
    </dgm:pt>
    <dgm:pt modelId="{F2FEC204-5C94-47CF-87BA-034EF473C6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Copay Cards</a:t>
          </a:r>
        </a:p>
      </dgm:t>
    </dgm:pt>
    <dgm:pt modelId="{67A274E5-A2CF-4E05-A828-C4640E0C9B14}" type="parTrans" cxnId="{163A5E3F-3242-4E7C-B4E9-C7DBFE96F6E3}">
      <dgm:prSet/>
      <dgm:spPr/>
      <dgm:t>
        <a:bodyPr/>
        <a:lstStyle/>
        <a:p>
          <a:endParaRPr lang="en-US"/>
        </a:p>
      </dgm:t>
    </dgm:pt>
    <dgm:pt modelId="{0842F53C-C7F0-471B-A912-A554DD248F21}" type="sibTrans" cxnId="{163A5E3F-3242-4E7C-B4E9-C7DBFE96F6E3}">
      <dgm:prSet/>
      <dgm:spPr/>
      <dgm:t>
        <a:bodyPr/>
        <a:lstStyle/>
        <a:p>
          <a:endParaRPr lang="en-US"/>
        </a:p>
      </dgm:t>
    </dgm:pt>
    <dgm:pt modelId="{B938F013-E956-4DCA-9D1E-B1852061D7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International Sourcing </a:t>
          </a:r>
        </a:p>
      </dgm:t>
    </dgm:pt>
    <dgm:pt modelId="{1C9A3F63-54D4-4D8E-845A-1EFE11BA41A5}" type="parTrans" cxnId="{78DA4D85-4FA3-4E70-8730-045D85BF4554}">
      <dgm:prSet/>
      <dgm:spPr/>
      <dgm:t>
        <a:bodyPr/>
        <a:lstStyle/>
        <a:p>
          <a:endParaRPr lang="en-US"/>
        </a:p>
      </dgm:t>
    </dgm:pt>
    <dgm:pt modelId="{7258152D-B743-4CFF-B5DD-A78A71203433}" type="sibTrans" cxnId="{78DA4D85-4FA3-4E70-8730-045D85BF4554}">
      <dgm:prSet/>
      <dgm:spPr/>
      <dgm:t>
        <a:bodyPr/>
        <a:lstStyle/>
        <a:p>
          <a:endParaRPr lang="en-US"/>
        </a:p>
      </dgm:t>
    </dgm:pt>
    <dgm:pt modelId="{BDA986B9-0F7F-42F4-B544-484699F398A8}" type="pres">
      <dgm:prSet presAssocID="{A9B9B404-7B88-4E96-9956-62D061B2E7A5}" presName="root" presStyleCnt="0">
        <dgm:presLayoutVars>
          <dgm:dir/>
          <dgm:resizeHandles val="exact"/>
        </dgm:presLayoutVars>
      </dgm:prSet>
      <dgm:spPr/>
    </dgm:pt>
    <dgm:pt modelId="{550FD3F3-BAA0-473F-9BF9-65404266D158}" type="pres">
      <dgm:prSet presAssocID="{7FEABF39-09F2-403C-AB5A-25C7C30B1AE3}" presName="compNode" presStyleCnt="0"/>
      <dgm:spPr/>
    </dgm:pt>
    <dgm:pt modelId="{5C14681C-6F77-4FC1-8355-4B76537D427A}" type="pres">
      <dgm:prSet presAssocID="{7FEABF39-09F2-403C-AB5A-25C7C30B1AE3}" presName="bgRect" presStyleLbl="bgShp" presStyleIdx="0" presStyleCnt="3"/>
      <dgm:spPr/>
    </dgm:pt>
    <dgm:pt modelId="{DF63D7FD-8246-47AE-BCDE-3E9C5BD333B7}" type="pres">
      <dgm:prSet presAssocID="{7FEABF39-09F2-403C-AB5A-25C7C30B1AE3}" presName="iconRect" presStyleLbl="node1" presStyleIdx="0" presStyleCnt="3" custScaleX="128576" custScaleY="11887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DD4AF6A-BB42-4B9B-8AD8-02DAF6B88EB3}" type="pres">
      <dgm:prSet presAssocID="{7FEABF39-09F2-403C-AB5A-25C7C30B1AE3}" presName="spaceRect" presStyleCnt="0"/>
      <dgm:spPr/>
    </dgm:pt>
    <dgm:pt modelId="{C8B81623-F4B7-48C2-8CEF-C5C74179896F}" type="pres">
      <dgm:prSet presAssocID="{7FEABF39-09F2-403C-AB5A-25C7C30B1AE3}" presName="parTx" presStyleLbl="revTx" presStyleIdx="0" presStyleCnt="3" custLinFactNeighborX="-876">
        <dgm:presLayoutVars>
          <dgm:chMax val="0"/>
          <dgm:chPref val="0"/>
        </dgm:presLayoutVars>
      </dgm:prSet>
      <dgm:spPr/>
    </dgm:pt>
    <dgm:pt modelId="{47F47A76-9386-4322-8F10-F66BE068E9B6}" type="pres">
      <dgm:prSet presAssocID="{8C909107-0C43-470F-A364-F407E649C498}" presName="sibTrans" presStyleCnt="0"/>
      <dgm:spPr/>
    </dgm:pt>
    <dgm:pt modelId="{E76D1E82-A646-4412-8688-40596771AE70}" type="pres">
      <dgm:prSet presAssocID="{F2FEC204-5C94-47CF-87BA-034EF473C692}" presName="compNode" presStyleCnt="0"/>
      <dgm:spPr/>
    </dgm:pt>
    <dgm:pt modelId="{D485F952-3DFE-4BAC-A99C-5594405EC087}" type="pres">
      <dgm:prSet presAssocID="{F2FEC204-5C94-47CF-87BA-034EF473C692}" presName="bgRect" presStyleLbl="bgShp" presStyleIdx="1" presStyleCnt="3" custLinFactNeighborY="-3395"/>
      <dgm:spPr/>
    </dgm:pt>
    <dgm:pt modelId="{DCB46A99-057F-4810-AFF4-5350F9B6DE7A}" type="pres">
      <dgm:prSet presAssocID="{F2FEC204-5C94-47CF-87BA-034EF473C692}" presName="iconRect" presStyleLbl="node1" presStyleIdx="1" presStyleCnt="3" custScaleX="128577" custScaleY="121589" custLinFactNeighborY="-61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ADC919A9-9728-44DE-AAA5-64FC457F3765}" type="pres">
      <dgm:prSet presAssocID="{F2FEC204-5C94-47CF-87BA-034EF473C692}" presName="spaceRect" presStyleCnt="0"/>
      <dgm:spPr/>
    </dgm:pt>
    <dgm:pt modelId="{E65FB321-2D17-4988-9914-41FCCDA85402}" type="pres">
      <dgm:prSet presAssocID="{F2FEC204-5C94-47CF-87BA-034EF473C692}" presName="parTx" presStyleLbl="revTx" presStyleIdx="1" presStyleCnt="3" custLinFactNeighborX="-876" custLinFactNeighborY="-3395">
        <dgm:presLayoutVars>
          <dgm:chMax val="0"/>
          <dgm:chPref val="0"/>
        </dgm:presLayoutVars>
      </dgm:prSet>
      <dgm:spPr/>
    </dgm:pt>
    <dgm:pt modelId="{0FEC54A3-09F8-42AA-86A2-2E658274341B}" type="pres">
      <dgm:prSet presAssocID="{0842F53C-C7F0-471B-A912-A554DD248F21}" presName="sibTrans" presStyleCnt="0"/>
      <dgm:spPr/>
    </dgm:pt>
    <dgm:pt modelId="{CECE7AAB-A005-47D0-91B9-99714A200365}" type="pres">
      <dgm:prSet presAssocID="{B938F013-E956-4DCA-9D1E-B1852061D727}" presName="compNode" presStyleCnt="0"/>
      <dgm:spPr/>
    </dgm:pt>
    <dgm:pt modelId="{4A10417E-B9FC-436B-8D59-D95806F56695}" type="pres">
      <dgm:prSet presAssocID="{B938F013-E956-4DCA-9D1E-B1852061D727}" presName="bgRect" presStyleLbl="bgShp" presStyleIdx="2" presStyleCnt="3" custLinFactNeighborY="-4753"/>
      <dgm:spPr/>
    </dgm:pt>
    <dgm:pt modelId="{CA9456B1-09DB-44F2-B772-EF494C50F910}" type="pres">
      <dgm:prSet presAssocID="{B938F013-E956-4DCA-9D1E-B1852061D727}" presName="iconRect" presStyleLbl="node1" presStyleIdx="2" presStyleCnt="3" custScaleX="118760" custScaleY="118875" custLinFactNeighborY="-86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9128775D-E320-4F21-9D05-880DEA5B88D3}" type="pres">
      <dgm:prSet presAssocID="{B938F013-E956-4DCA-9D1E-B1852061D727}" presName="spaceRect" presStyleCnt="0"/>
      <dgm:spPr/>
    </dgm:pt>
    <dgm:pt modelId="{17665616-7511-4698-AE21-39440696091D}" type="pres">
      <dgm:prSet presAssocID="{B938F013-E956-4DCA-9D1E-B1852061D727}" presName="parTx" presStyleLbl="revTx" presStyleIdx="2" presStyleCnt="3" custLinFactNeighborX="-876" custLinFactNeighborY="-4753">
        <dgm:presLayoutVars>
          <dgm:chMax val="0"/>
          <dgm:chPref val="0"/>
        </dgm:presLayoutVars>
      </dgm:prSet>
      <dgm:spPr/>
    </dgm:pt>
  </dgm:ptLst>
  <dgm:cxnLst>
    <dgm:cxn modelId="{DE6AFB27-F44E-4C63-AA74-C11C2B0AC08C}" srcId="{A9B9B404-7B88-4E96-9956-62D061B2E7A5}" destId="{7FEABF39-09F2-403C-AB5A-25C7C30B1AE3}" srcOrd="0" destOrd="0" parTransId="{7780B389-16AB-4E7D-981F-88DBD1201EDC}" sibTransId="{8C909107-0C43-470F-A364-F407E649C498}"/>
    <dgm:cxn modelId="{163A5E3F-3242-4E7C-B4E9-C7DBFE96F6E3}" srcId="{A9B9B404-7B88-4E96-9956-62D061B2E7A5}" destId="{F2FEC204-5C94-47CF-87BA-034EF473C692}" srcOrd="1" destOrd="0" parTransId="{67A274E5-A2CF-4E05-A828-C4640E0C9B14}" sibTransId="{0842F53C-C7F0-471B-A912-A554DD248F21}"/>
    <dgm:cxn modelId="{695B1266-8817-47DA-BBA9-5EFD613BA081}" type="presOf" srcId="{B938F013-E956-4DCA-9D1E-B1852061D727}" destId="{17665616-7511-4698-AE21-39440696091D}" srcOrd="0" destOrd="0" presId="urn:microsoft.com/office/officeart/2018/2/layout/IconVerticalSolidList"/>
    <dgm:cxn modelId="{78DA4D85-4FA3-4E70-8730-045D85BF4554}" srcId="{A9B9B404-7B88-4E96-9956-62D061B2E7A5}" destId="{B938F013-E956-4DCA-9D1E-B1852061D727}" srcOrd="2" destOrd="0" parTransId="{1C9A3F63-54D4-4D8E-845A-1EFE11BA41A5}" sibTransId="{7258152D-B743-4CFF-B5DD-A78A71203433}"/>
    <dgm:cxn modelId="{87F18287-2D72-4596-A4BF-E2289CF4E4A1}" type="presOf" srcId="{A9B9B404-7B88-4E96-9956-62D061B2E7A5}" destId="{BDA986B9-0F7F-42F4-B544-484699F398A8}" srcOrd="0" destOrd="0" presId="urn:microsoft.com/office/officeart/2018/2/layout/IconVerticalSolidList"/>
    <dgm:cxn modelId="{6F615F99-90E5-40F3-906A-EB1AFBC8CB88}" type="presOf" srcId="{7FEABF39-09F2-403C-AB5A-25C7C30B1AE3}" destId="{C8B81623-F4B7-48C2-8CEF-C5C74179896F}" srcOrd="0" destOrd="0" presId="urn:microsoft.com/office/officeart/2018/2/layout/IconVerticalSolidList"/>
    <dgm:cxn modelId="{4512AFEC-A122-4FEE-A550-DA46F20455AF}" type="presOf" srcId="{F2FEC204-5C94-47CF-87BA-034EF473C692}" destId="{E65FB321-2D17-4988-9914-41FCCDA85402}" srcOrd="0" destOrd="0" presId="urn:microsoft.com/office/officeart/2018/2/layout/IconVerticalSolidList"/>
    <dgm:cxn modelId="{48B1E36A-7FC9-4835-B63C-A34AC2FAD7F7}" type="presParOf" srcId="{BDA986B9-0F7F-42F4-B544-484699F398A8}" destId="{550FD3F3-BAA0-473F-9BF9-65404266D158}" srcOrd="0" destOrd="0" presId="urn:microsoft.com/office/officeart/2018/2/layout/IconVerticalSolidList"/>
    <dgm:cxn modelId="{0589A5AE-81A9-4150-A0A4-106ED93F1420}" type="presParOf" srcId="{550FD3F3-BAA0-473F-9BF9-65404266D158}" destId="{5C14681C-6F77-4FC1-8355-4B76537D427A}" srcOrd="0" destOrd="0" presId="urn:microsoft.com/office/officeart/2018/2/layout/IconVerticalSolidList"/>
    <dgm:cxn modelId="{CF402CBC-FB13-4F4C-AC3A-40B4B9DF9FB4}" type="presParOf" srcId="{550FD3F3-BAA0-473F-9BF9-65404266D158}" destId="{DF63D7FD-8246-47AE-BCDE-3E9C5BD333B7}" srcOrd="1" destOrd="0" presId="urn:microsoft.com/office/officeart/2018/2/layout/IconVerticalSolidList"/>
    <dgm:cxn modelId="{2F435275-B2AA-48A0-9C57-0C0F40242A0D}" type="presParOf" srcId="{550FD3F3-BAA0-473F-9BF9-65404266D158}" destId="{4DD4AF6A-BB42-4B9B-8AD8-02DAF6B88EB3}" srcOrd="2" destOrd="0" presId="urn:microsoft.com/office/officeart/2018/2/layout/IconVerticalSolidList"/>
    <dgm:cxn modelId="{3347A7B0-3A92-4887-9FEA-84663005BABC}" type="presParOf" srcId="{550FD3F3-BAA0-473F-9BF9-65404266D158}" destId="{C8B81623-F4B7-48C2-8CEF-C5C74179896F}" srcOrd="3" destOrd="0" presId="urn:microsoft.com/office/officeart/2018/2/layout/IconVerticalSolidList"/>
    <dgm:cxn modelId="{5C3A904A-D2C2-4B66-9885-96CD3C4D5E49}" type="presParOf" srcId="{BDA986B9-0F7F-42F4-B544-484699F398A8}" destId="{47F47A76-9386-4322-8F10-F66BE068E9B6}" srcOrd="1" destOrd="0" presId="urn:microsoft.com/office/officeart/2018/2/layout/IconVerticalSolidList"/>
    <dgm:cxn modelId="{AB767572-F9E7-446B-B422-A47173CF1E45}" type="presParOf" srcId="{BDA986B9-0F7F-42F4-B544-484699F398A8}" destId="{E76D1E82-A646-4412-8688-40596771AE70}" srcOrd="2" destOrd="0" presId="urn:microsoft.com/office/officeart/2018/2/layout/IconVerticalSolidList"/>
    <dgm:cxn modelId="{A81C26BC-310D-4557-B255-052AAF2F62B2}" type="presParOf" srcId="{E76D1E82-A646-4412-8688-40596771AE70}" destId="{D485F952-3DFE-4BAC-A99C-5594405EC087}" srcOrd="0" destOrd="0" presId="urn:microsoft.com/office/officeart/2018/2/layout/IconVerticalSolidList"/>
    <dgm:cxn modelId="{8BB10F67-0547-403B-8175-ECF1728C3A02}" type="presParOf" srcId="{E76D1E82-A646-4412-8688-40596771AE70}" destId="{DCB46A99-057F-4810-AFF4-5350F9B6DE7A}" srcOrd="1" destOrd="0" presId="urn:microsoft.com/office/officeart/2018/2/layout/IconVerticalSolidList"/>
    <dgm:cxn modelId="{46013CAF-4AB1-40ED-9E09-921E408D8BB3}" type="presParOf" srcId="{E76D1E82-A646-4412-8688-40596771AE70}" destId="{ADC919A9-9728-44DE-AAA5-64FC457F3765}" srcOrd="2" destOrd="0" presId="urn:microsoft.com/office/officeart/2018/2/layout/IconVerticalSolidList"/>
    <dgm:cxn modelId="{250400F9-6498-4F92-AA59-D0F89927412F}" type="presParOf" srcId="{E76D1E82-A646-4412-8688-40596771AE70}" destId="{E65FB321-2D17-4988-9914-41FCCDA85402}" srcOrd="3" destOrd="0" presId="urn:microsoft.com/office/officeart/2018/2/layout/IconVerticalSolidList"/>
    <dgm:cxn modelId="{7B76DBD4-4734-43ED-9AB7-8131600BBB74}" type="presParOf" srcId="{BDA986B9-0F7F-42F4-B544-484699F398A8}" destId="{0FEC54A3-09F8-42AA-86A2-2E658274341B}" srcOrd="3" destOrd="0" presId="urn:microsoft.com/office/officeart/2018/2/layout/IconVerticalSolidList"/>
    <dgm:cxn modelId="{61035C85-5739-42D3-94DF-16A54731B10D}" type="presParOf" srcId="{BDA986B9-0F7F-42F4-B544-484699F398A8}" destId="{CECE7AAB-A005-47D0-91B9-99714A200365}" srcOrd="4" destOrd="0" presId="urn:microsoft.com/office/officeart/2018/2/layout/IconVerticalSolidList"/>
    <dgm:cxn modelId="{4E418E65-24DB-4D56-AAF7-7BC1082A7945}" type="presParOf" srcId="{CECE7AAB-A005-47D0-91B9-99714A200365}" destId="{4A10417E-B9FC-436B-8D59-D95806F56695}" srcOrd="0" destOrd="0" presId="urn:microsoft.com/office/officeart/2018/2/layout/IconVerticalSolidList"/>
    <dgm:cxn modelId="{EF22229E-7A39-41CD-A96C-CE621C4CE1D1}" type="presParOf" srcId="{CECE7AAB-A005-47D0-91B9-99714A200365}" destId="{CA9456B1-09DB-44F2-B772-EF494C50F910}" srcOrd="1" destOrd="0" presId="urn:microsoft.com/office/officeart/2018/2/layout/IconVerticalSolidList"/>
    <dgm:cxn modelId="{10C9D657-C016-4EA2-B1BE-A65484EAF49B}" type="presParOf" srcId="{CECE7AAB-A005-47D0-91B9-99714A200365}" destId="{9128775D-E320-4F21-9D05-880DEA5B88D3}" srcOrd="2" destOrd="0" presId="urn:microsoft.com/office/officeart/2018/2/layout/IconVerticalSolidList"/>
    <dgm:cxn modelId="{726CBF67-0931-46D5-A3AA-C78457DA0F7D}" type="presParOf" srcId="{CECE7AAB-A005-47D0-91B9-99714A200365}" destId="{17665616-7511-4698-AE21-3944069609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4681C-6F77-4FC1-8355-4B76537D427A}">
      <dsp:nvSpPr>
        <dsp:cNvPr id="0" name=""/>
        <dsp:cNvSpPr/>
      </dsp:nvSpPr>
      <dsp:spPr>
        <a:xfrm>
          <a:off x="0" y="432"/>
          <a:ext cx="4308514" cy="10125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3D7FD-8246-47AE-BCDE-3E9C5BD333B7}">
      <dsp:nvSpPr>
        <dsp:cNvPr id="0" name=""/>
        <dsp:cNvSpPr/>
      </dsp:nvSpPr>
      <dsp:spPr>
        <a:xfrm>
          <a:off x="226720" y="175691"/>
          <a:ext cx="716026" cy="66200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81623-F4B7-48C2-8CEF-C5C74179896F}">
      <dsp:nvSpPr>
        <dsp:cNvPr id="0" name=""/>
        <dsp:cNvSpPr/>
      </dsp:nvSpPr>
      <dsp:spPr>
        <a:xfrm>
          <a:off x="1141969" y="432"/>
          <a:ext cx="3139046" cy="101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159" tIns="107159" rIns="107159" bIns="1071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Patient Assistance Programs</a:t>
          </a:r>
        </a:p>
      </dsp:txBody>
      <dsp:txXfrm>
        <a:off x="1141969" y="432"/>
        <a:ext cx="3139046" cy="1012526"/>
      </dsp:txXfrm>
    </dsp:sp>
    <dsp:sp modelId="{D485F952-3DFE-4BAC-A99C-5594405EC087}">
      <dsp:nvSpPr>
        <dsp:cNvPr id="0" name=""/>
        <dsp:cNvSpPr/>
      </dsp:nvSpPr>
      <dsp:spPr>
        <a:xfrm>
          <a:off x="0" y="1231715"/>
          <a:ext cx="4308514" cy="10125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46A99-057F-4810-AFF4-5350F9B6DE7A}">
      <dsp:nvSpPr>
        <dsp:cNvPr id="0" name=""/>
        <dsp:cNvSpPr/>
      </dsp:nvSpPr>
      <dsp:spPr>
        <a:xfrm>
          <a:off x="226718" y="1399407"/>
          <a:ext cx="716031" cy="6771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FB321-2D17-4988-9914-41FCCDA85402}">
      <dsp:nvSpPr>
        <dsp:cNvPr id="0" name=""/>
        <dsp:cNvSpPr/>
      </dsp:nvSpPr>
      <dsp:spPr>
        <a:xfrm>
          <a:off x="1141969" y="1231715"/>
          <a:ext cx="3139046" cy="101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159" tIns="107159" rIns="107159" bIns="1071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Copay Cards</a:t>
          </a:r>
        </a:p>
      </dsp:txBody>
      <dsp:txXfrm>
        <a:off x="1141969" y="1231715"/>
        <a:ext cx="3139046" cy="1012526"/>
      </dsp:txXfrm>
    </dsp:sp>
    <dsp:sp modelId="{4A10417E-B9FC-436B-8D59-D95806F56695}">
      <dsp:nvSpPr>
        <dsp:cNvPr id="0" name=""/>
        <dsp:cNvSpPr/>
      </dsp:nvSpPr>
      <dsp:spPr>
        <a:xfrm>
          <a:off x="0" y="2483622"/>
          <a:ext cx="4308514" cy="10125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456B1-09DB-44F2-B772-EF494C50F910}">
      <dsp:nvSpPr>
        <dsp:cNvPr id="0" name=""/>
        <dsp:cNvSpPr/>
      </dsp:nvSpPr>
      <dsp:spPr>
        <a:xfrm>
          <a:off x="254052" y="2658866"/>
          <a:ext cx="661361" cy="6620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65616-7511-4698-AE21-39440696091D}">
      <dsp:nvSpPr>
        <dsp:cNvPr id="0" name=""/>
        <dsp:cNvSpPr/>
      </dsp:nvSpPr>
      <dsp:spPr>
        <a:xfrm>
          <a:off x="1141969" y="2483622"/>
          <a:ext cx="3139046" cy="101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159" tIns="107159" rIns="107159" bIns="1071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International Sourcing </a:t>
          </a:r>
        </a:p>
      </dsp:txBody>
      <dsp:txXfrm>
        <a:off x="1141969" y="2483622"/>
        <a:ext cx="3139046" cy="1012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07" tIns="47104" rIns="94207" bIns="471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07" tIns="47104" rIns="94207" bIns="47104" rtlCol="0"/>
          <a:lstStyle>
            <a:lvl1pPr algn="r">
              <a:defRPr sz="1200"/>
            </a:lvl1pPr>
          </a:lstStyle>
          <a:p>
            <a:fld id="{1DE737C4-BF7F-4EC8-8229-5647E769312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7" tIns="47104" rIns="94207" bIns="471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07" tIns="47104" rIns="94207" bIns="471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4207" tIns="47104" rIns="94207" bIns="471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4"/>
            <a:ext cx="3077739" cy="471053"/>
          </a:xfrm>
          <a:prstGeom prst="rect">
            <a:avLst/>
          </a:prstGeom>
        </p:spPr>
        <p:txBody>
          <a:bodyPr vert="horz" lIns="94207" tIns="47104" rIns="94207" bIns="47104" rtlCol="0" anchor="b"/>
          <a:lstStyle>
            <a:lvl1pPr algn="r">
              <a:defRPr sz="1200"/>
            </a:lvl1pPr>
          </a:lstStyle>
          <a:p>
            <a:fld id="{8564EE48-5E38-42FB-9C2F-9448D044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4EE48-5E38-42FB-9C2F-9448D044D5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VC objective – grow to point of being attractive target for acquisition or IPO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PE objective – maximize returns for their investors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Publicly traded company objective – to make money for shareholders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4EE48-5E38-42FB-9C2F-9448D044D5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0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2E18-BC40-2450-282E-7D61E17E9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38FBE-1451-7D0C-FBA8-C7AEE8563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F65E5-7427-5170-8830-404BEBFEB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Suit filed February 5,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A24CC-0A0C-D433-18AF-192E848EE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4EE48-5E38-42FB-9C2F-9448D044D5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1B8FF-856C-6687-BDDA-216FCE8E7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A420B-93F4-4FAE-5A42-E90519127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CAB46-830C-73AF-18B4-56C46AC59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62324-448D-4C9A-5A23-624D77720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4EE48-5E38-42FB-9C2F-9448D044D5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2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157A-46D5-05CC-128F-B917344EE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4A318F-8051-8502-1C15-C9529A78D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1380E5-81D2-4BC7-AB19-E4B7A6294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7EDE2-37A7-1408-270D-CF0418D95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4EE48-5E38-42FB-9C2F-9448D044D5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393B3-EE5E-4512-F189-AACDEE22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A29AFC-1E99-99B2-AF5A-5846BD09F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B9FB20-B076-256B-B3A0-D2271321B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260D-7697-467A-BBA8-F17BC84B2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4EE48-5E38-42FB-9C2F-9448D044D5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27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6796D-3899-B12D-F131-7C973115D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1FD16-7FC7-D262-6BA0-47BE5C618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258E7-6BA5-C05B-BB30-3C9C22AE5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E08B3-7E8B-17CF-3E4B-7FC838F4C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4EE48-5E38-42FB-9C2F-9448D044D5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2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4EE48-5E38-42FB-9C2F-9448D044D5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9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4EE48-5E38-42FB-9C2F-9448D044D5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1F4C-56B6-4DD9-B2A3-9551542A4AF1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8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C6A-9745-45FC-BD71-B00FDF05E0C7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DDBF-3874-4F61-957D-4D663B561A83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3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13B78-990C-C54E-94A7-8C122114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2E86-D6F4-45E9-9419-D8A4B849D4C5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258A-603D-D343-96A3-2809A1E6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65B8E-166C-8744-8BC6-46010DD1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C1934A-D0E3-004C-82BC-EC98B948F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39A112A-B54D-9E41-BDCC-CCC5778DD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6680" y="222419"/>
            <a:ext cx="7886700" cy="875141"/>
          </a:xfrm>
        </p:spPr>
        <p:txBody>
          <a:bodyPr>
            <a:normAutofit/>
          </a:bodyPr>
          <a:lstStyle>
            <a:lvl1pPr fontAlgn="t">
              <a:defRPr sz="195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Amazing Care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E6A5AC5-F844-5441-8F3D-524ADA073E4D}"/>
              </a:ext>
            </a:extLst>
          </p:cNvPr>
          <p:cNvSpPr txBox="1">
            <a:spLocks/>
          </p:cNvSpPr>
          <p:nvPr userDrawn="1"/>
        </p:nvSpPr>
        <p:spPr>
          <a:xfrm>
            <a:off x="1390618" y="637639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/>
              <a:t>Proprietary and Confidential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20D7D1-9B00-1F40-834C-9638540A28AE}"/>
              </a:ext>
            </a:extLst>
          </p:cNvPr>
          <p:cNvSpPr txBox="1">
            <a:spLocks/>
          </p:cNvSpPr>
          <p:nvPr userDrawn="1"/>
        </p:nvSpPr>
        <p:spPr>
          <a:xfrm>
            <a:off x="909768" y="6371861"/>
            <a:ext cx="66649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923ED-86E2-2341-AE07-1D5227A96BF7}" type="datetimeFigureOut">
              <a:rPr lang="en-US" sz="750" baseline="0" smtClean="0"/>
              <a:pPr/>
              <a:t>4/29/2024</a:t>
            </a:fld>
            <a:endParaRPr lang="en-US" sz="750" baseline="0" dirty="0"/>
          </a:p>
        </p:txBody>
      </p:sp>
    </p:spTree>
    <p:extLst>
      <p:ext uri="{BB962C8B-B14F-4D97-AF65-F5344CB8AC3E}">
        <p14:creationId xmlns:p14="http://schemas.microsoft.com/office/powerpoint/2010/main" val="344756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BC11817-B85C-5340-B649-DDD805600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56975-E119-134F-869C-546B38215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6680" y="222419"/>
            <a:ext cx="7886700" cy="875141"/>
          </a:xfrm>
        </p:spPr>
        <p:txBody>
          <a:bodyPr>
            <a:normAutofit/>
          </a:bodyPr>
          <a:lstStyle>
            <a:lvl1pPr fontAlgn="t">
              <a:defRPr sz="195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header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91AC-0279-0C4E-9417-D5D62E45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18" y="6376398"/>
            <a:ext cx="2057400" cy="365125"/>
          </a:xfrm>
        </p:spPr>
        <p:txBody>
          <a:bodyPr/>
          <a:lstStyle>
            <a:lvl1pPr>
              <a:defRPr sz="750" baseline="0"/>
            </a:lvl1pPr>
          </a:lstStyle>
          <a:p>
            <a:fld id="{92ACB502-87A5-4918-9500-011295AA91CB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94C0C-A43E-0242-A509-FAC965E3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3305" y="6418136"/>
            <a:ext cx="2057400" cy="365125"/>
          </a:xfrm>
        </p:spPr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4C98CA7-F274-AE47-9149-93DB4DA69CA4}"/>
              </a:ext>
            </a:extLst>
          </p:cNvPr>
          <p:cNvSpPr txBox="1">
            <a:spLocks/>
          </p:cNvSpPr>
          <p:nvPr userDrawn="1"/>
        </p:nvSpPr>
        <p:spPr>
          <a:xfrm>
            <a:off x="909768" y="6371861"/>
            <a:ext cx="66649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923ED-86E2-2341-AE07-1D5227A96BF7}" type="datetimeFigureOut">
              <a:rPr lang="en-US" sz="750" baseline="0" smtClean="0"/>
              <a:pPr/>
              <a:t>4/29/2024</a:t>
            </a:fld>
            <a:endParaRPr lang="en-US" sz="750" baseline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48F694-6E00-C742-AFE0-C85A334F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680" y="189950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456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851D6CD-0D26-8B44-8473-675930D69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13B78-990C-C54E-94A7-8C122114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B58-97BA-423F-86BE-CADDC6BDF0D3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258A-603D-D343-96A3-2809A1E6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65B8E-166C-8744-8BC6-46010DD1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EE19CA-02B2-644A-B493-C02F22C3AF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2616" y="2360142"/>
            <a:ext cx="7129849" cy="1556951"/>
          </a:xfrm>
        </p:spPr>
        <p:txBody>
          <a:bodyPr anchor="t">
            <a:noAutofit/>
          </a:bodyPr>
          <a:lstStyle/>
          <a:p>
            <a:r>
              <a:rPr lang="en-US" sz="7200" b="1" i="0" spc="-2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Page Header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EF932C-7B94-EB42-BFB7-A01A849FAFA9}"/>
              </a:ext>
            </a:extLst>
          </p:cNvPr>
          <p:cNvSpPr/>
          <p:nvPr userDrawn="1"/>
        </p:nvSpPr>
        <p:spPr>
          <a:xfrm>
            <a:off x="970225" y="3896862"/>
            <a:ext cx="861884" cy="12078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788FB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4842D8-17D9-2B4D-A78E-A07F6F815B03}"/>
              </a:ext>
            </a:extLst>
          </p:cNvPr>
          <p:cNvSpPr txBox="1">
            <a:spLocks/>
          </p:cNvSpPr>
          <p:nvPr userDrawn="1"/>
        </p:nvSpPr>
        <p:spPr>
          <a:xfrm>
            <a:off x="880420" y="4324866"/>
            <a:ext cx="4739090" cy="138004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Streamline Repricing Within</a:t>
            </a:r>
          </a:p>
        </p:txBody>
      </p:sp>
    </p:spTree>
    <p:extLst>
      <p:ext uri="{BB962C8B-B14F-4D97-AF65-F5344CB8AC3E}">
        <p14:creationId xmlns:p14="http://schemas.microsoft.com/office/powerpoint/2010/main" val="314966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CB93-CCA8-42AB-9F2C-E795E0C8D011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6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2C1F-84BE-4022-BEC2-265443CA7B35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E9E-70D9-4B2A-945B-63F686581EE1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E202-0E46-4D85-8039-D25A5BB95668}" type="datetime1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9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375E-D0C5-4D9D-9ACE-ABF55CC623A3}" type="datetime1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9DCA-A949-4EED-A674-E1C8BDDE2042}" type="datetime1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312F-9064-4002-B7E2-521C36AFC28F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29C-285A-4102-961B-2BDB90D88074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8D37-481B-4CAC-A106-3C8277EE7EEE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575B-A6DC-4748-AE63-52D37EB1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8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AE48E14-1CCE-D540-91B6-A4BFD1988148}"/>
              </a:ext>
            </a:extLst>
          </p:cNvPr>
          <p:cNvSpPr txBox="1">
            <a:spLocks/>
          </p:cNvSpPr>
          <p:nvPr/>
        </p:nvSpPr>
        <p:spPr>
          <a:xfrm>
            <a:off x="895278" y="2846805"/>
            <a:ext cx="6887281" cy="5821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6 Essential Questions to Ensure You Are Getting the Most from PBMs</a:t>
            </a:r>
            <a:endParaRPr lang="en-US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9BACE-7C59-1A42-9C4B-E50F7CCD60AA}"/>
              </a:ext>
            </a:extLst>
          </p:cNvPr>
          <p:cNvSpPr/>
          <p:nvPr/>
        </p:nvSpPr>
        <p:spPr>
          <a:xfrm>
            <a:off x="895278" y="5045973"/>
            <a:ext cx="861884" cy="90585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788FB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DD0803-5B04-44CB-98AB-D177CE3EB1DC}"/>
              </a:ext>
            </a:extLst>
          </p:cNvPr>
          <p:cNvSpPr txBox="1">
            <a:spLocks/>
          </p:cNvSpPr>
          <p:nvPr/>
        </p:nvSpPr>
        <p:spPr>
          <a:xfrm>
            <a:off x="895279" y="5694939"/>
            <a:ext cx="5514364" cy="5821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May 8,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E5885A-53D0-9FC3-4937-9E0460AD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EEFB-B2FA-0748-8350-DB600A3B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23" y="2069655"/>
            <a:ext cx="7129849" cy="1167713"/>
          </a:xfrm>
        </p:spPr>
        <p:txBody>
          <a:bodyPr anchor="t">
            <a:noAutofit/>
          </a:bodyPr>
          <a:lstStyle/>
          <a:p>
            <a:r>
              <a:rPr lang="en-US" sz="7200" i="0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9BACE-7C59-1A42-9C4B-E50F7CCD60AA}"/>
              </a:ext>
            </a:extLst>
          </p:cNvPr>
          <p:cNvSpPr/>
          <p:nvPr/>
        </p:nvSpPr>
        <p:spPr>
          <a:xfrm>
            <a:off x="979144" y="3462073"/>
            <a:ext cx="861884" cy="90585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788F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88465-9575-4916-9821-E47FD48B47BF}"/>
              </a:ext>
            </a:extLst>
          </p:cNvPr>
          <p:cNvSpPr txBox="1"/>
          <p:nvPr/>
        </p:nvSpPr>
        <p:spPr>
          <a:xfrm>
            <a:off x="7036341" y="6308695"/>
            <a:ext cx="344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www.truescripts.com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EE487B-1761-421F-B8E3-E52C8E185635}"/>
              </a:ext>
            </a:extLst>
          </p:cNvPr>
          <p:cNvSpPr/>
          <p:nvPr/>
        </p:nvSpPr>
        <p:spPr>
          <a:xfrm>
            <a:off x="0" y="5270643"/>
            <a:ext cx="9144000" cy="1587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9CA78D-A430-476F-A9F7-2B7BD5657C2F}"/>
              </a:ext>
            </a:extLst>
          </p:cNvPr>
          <p:cNvSpPr txBox="1">
            <a:spLocks/>
          </p:cNvSpPr>
          <p:nvPr/>
        </p:nvSpPr>
        <p:spPr>
          <a:xfrm>
            <a:off x="787723" y="3826695"/>
            <a:ext cx="7129849" cy="1167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0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questions do you have?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D15AB-9765-4134-BF99-0B147E38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A5C3D-1784-DB05-BBBE-385A72C87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A238A-87B8-B27C-5877-A13FE68C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575B-A6DC-4748-AE63-52D37EB1C3B6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12A318-7222-2E57-7051-6DCE235995AE}"/>
              </a:ext>
            </a:extLst>
          </p:cNvPr>
          <p:cNvSpPr txBox="1">
            <a:spLocks/>
          </p:cNvSpPr>
          <p:nvPr/>
        </p:nvSpPr>
        <p:spPr>
          <a:xfrm>
            <a:off x="523161" y="331819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A" sz="1800" dirty="0">
                <a:latin typeface="+mn-lt"/>
                <a:cs typeface="Open Sans Bold" panose="020B0606030504020204" pitchFamily="34" charset="0"/>
              </a:rPr>
              <a:t>Today’s Agenda</a:t>
            </a:r>
            <a:endParaRPr lang="en-US" sz="1800" i="0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049199-BF8F-38B4-438B-18B0ABCAD80C}"/>
              </a:ext>
            </a:extLst>
          </p:cNvPr>
          <p:cNvGrpSpPr/>
          <p:nvPr/>
        </p:nvGrpSpPr>
        <p:grpSpPr>
          <a:xfrm flipV="1">
            <a:off x="2638572" y="3844445"/>
            <a:ext cx="1548662" cy="1476107"/>
            <a:chOff x="2825608" y="737883"/>
            <a:chExt cx="1548662" cy="147610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C8B6B9-2642-2CAC-CD3E-A92173C00939}"/>
                </a:ext>
              </a:extLst>
            </p:cNvPr>
            <p:cNvCxnSpPr>
              <a:cxnSpLocks/>
            </p:cNvCxnSpPr>
            <p:nvPr/>
          </p:nvCxnSpPr>
          <p:spPr>
            <a:xfrm rot="-60000">
              <a:off x="3663659" y="2213990"/>
              <a:ext cx="71061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72AD9D-8B2D-CBF0-CE6F-6CEDBAB921A6}"/>
                </a:ext>
              </a:extLst>
            </p:cNvPr>
            <p:cNvGrpSpPr/>
            <p:nvPr/>
          </p:nvGrpSpPr>
          <p:grpSpPr>
            <a:xfrm>
              <a:off x="3364423" y="1464859"/>
              <a:ext cx="846808" cy="168817"/>
              <a:chOff x="3364423" y="1464859"/>
              <a:chExt cx="846808" cy="16881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0A8143B-2FBF-9941-8C64-DA4C1570EF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4423" y="1464859"/>
                <a:ext cx="137351" cy="168817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FD4F019-663D-3AF2-7A5A-63B3D5792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0620" y="1465674"/>
                <a:ext cx="710611" cy="593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99DD7D-C698-0253-CC9E-988964C6B751}"/>
                </a:ext>
              </a:extLst>
            </p:cNvPr>
            <p:cNvGrpSpPr/>
            <p:nvPr/>
          </p:nvGrpSpPr>
          <p:grpSpPr>
            <a:xfrm>
              <a:off x="2825608" y="737883"/>
              <a:ext cx="874325" cy="444812"/>
              <a:chOff x="2956005" y="765222"/>
              <a:chExt cx="874325" cy="44481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515A001-AF81-1DEE-52D0-9EB4F63F8F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56005" y="765222"/>
                <a:ext cx="361903" cy="444812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7230BB8-3BD6-4D5D-D291-AAEA50562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7908" y="765222"/>
                <a:ext cx="512422" cy="0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404943-1417-54D8-1B96-AFF0745A7AEE}"/>
              </a:ext>
            </a:extLst>
          </p:cNvPr>
          <p:cNvGrpSpPr/>
          <p:nvPr/>
        </p:nvGrpSpPr>
        <p:grpSpPr>
          <a:xfrm>
            <a:off x="2638572" y="1674093"/>
            <a:ext cx="1548662" cy="1476107"/>
            <a:chOff x="2825608" y="737883"/>
            <a:chExt cx="1548662" cy="147610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90C4EE-A060-61AB-7C7C-6E6678C257B8}"/>
                </a:ext>
              </a:extLst>
            </p:cNvPr>
            <p:cNvCxnSpPr>
              <a:cxnSpLocks/>
            </p:cNvCxnSpPr>
            <p:nvPr/>
          </p:nvCxnSpPr>
          <p:spPr>
            <a:xfrm rot="-60000">
              <a:off x="3663659" y="2213990"/>
              <a:ext cx="71061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00CBF9-A0EA-55F6-C9F3-4D58C7981C5C}"/>
                </a:ext>
              </a:extLst>
            </p:cNvPr>
            <p:cNvGrpSpPr/>
            <p:nvPr/>
          </p:nvGrpSpPr>
          <p:grpSpPr>
            <a:xfrm>
              <a:off x="3364423" y="1464859"/>
              <a:ext cx="846808" cy="168817"/>
              <a:chOff x="3364423" y="1464859"/>
              <a:chExt cx="846808" cy="168817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67AA2E0-4F82-72C0-0D7B-F2AEF7517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4423" y="1464859"/>
                <a:ext cx="137351" cy="168817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8024770-1242-5CF1-A61A-70BF27D86E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0620" y="1465674"/>
                <a:ext cx="710611" cy="593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E05532B-4A1C-4AF9-20FA-4E5C4B84BB4C}"/>
                </a:ext>
              </a:extLst>
            </p:cNvPr>
            <p:cNvGrpSpPr/>
            <p:nvPr/>
          </p:nvGrpSpPr>
          <p:grpSpPr>
            <a:xfrm>
              <a:off x="2825608" y="737883"/>
              <a:ext cx="874325" cy="444812"/>
              <a:chOff x="2956005" y="765222"/>
              <a:chExt cx="874325" cy="44481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8F5BD9-A64C-6812-50AE-368A946E39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56005" y="765222"/>
                <a:ext cx="361903" cy="444812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98A2DE0-88F9-E716-5E75-FE25F569A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7908" y="765222"/>
                <a:ext cx="512422" cy="0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0DF2860-320B-6493-94A3-86F51870001A}"/>
              </a:ext>
            </a:extLst>
          </p:cNvPr>
          <p:cNvSpPr/>
          <p:nvPr/>
        </p:nvSpPr>
        <p:spPr>
          <a:xfrm>
            <a:off x="1967726" y="1965640"/>
            <a:ext cx="1549241" cy="3098482"/>
          </a:xfrm>
          <a:custGeom>
            <a:avLst/>
            <a:gdLst>
              <a:gd name="connsiteX0" fmla="*/ 0 w 1549241"/>
              <a:gd name="connsiteY0" fmla="*/ 0 h 3098482"/>
              <a:gd name="connsiteX1" fmla="*/ 1549241 w 1549241"/>
              <a:gd name="connsiteY1" fmla="*/ 1549241 h 3098482"/>
              <a:gd name="connsiteX2" fmla="*/ 0 w 1549241"/>
              <a:gd name="connsiteY2" fmla="*/ 3098482 h 309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241" h="3098482">
                <a:moveTo>
                  <a:pt x="0" y="0"/>
                </a:moveTo>
                <a:cubicBezTo>
                  <a:pt x="855631" y="0"/>
                  <a:pt x="1549241" y="693611"/>
                  <a:pt x="1549241" y="1549241"/>
                </a:cubicBezTo>
                <a:cubicBezTo>
                  <a:pt x="1549241" y="2404872"/>
                  <a:pt x="855631" y="3098482"/>
                  <a:pt x="0" y="309848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EA76862-E073-863C-9D89-4E370C608AA4}"/>
              </a:ext>
            </a:extLst>
          </p:cNvPr>
          <p:cNvSpPr/>
          <p:nvPr/>
        </p:nvSpPr>
        <p:spPr>
          <a:xfrm>
            <a:off x="1874572" y="1872486"/>
            <a:ext cx="186309" cy="186309"/>
          </a:xfrm>
          <a:custGeom>
            <a:avLst/>
            <a:gdLst>
              <a:gd name="connsiteX0" fmla="*/ 186309 w 186309"/>
              <a:gd name="connsiteY0" fmla="*/ 93155 h 186309"/>
              <a:gd name="connsiteX1" fmla="*/ 93155 w 186309"/>
              <a:gd name="connsiteY1" fmla="*/ 186309 h 186309"/>
              <a:gd name="connsiteX2" fmla="*/ 0 w 186309"/>
              <a:gd name="connsiteY2" fmla="*/ 93155 h 186309"/>
              <a:gd name="connsiteX3" fmla="*/ 93155 w 186309"/>
              <a:gd name="connsiteY3" fmla="*/ 0 h 186309"/>
              <a:gd name="connsiteX4" fmla="*/ 186309 w 186309"/>
              <a:gd name="connsiteY4" fmla="*/ 93155 h 18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09" h="186309">
                <a:moveTo>
                  <a:pt x="186309" y="93155"/>
                </a:moveTo>
                <a:cubicBezTo>
                  <a:pt x="186309" y="144602"/>
                  <a:pt x="144602" y="186309"/>
                  <a:pt x="93155" y="186309"/>
                </a:cubicBezTo>
                <a:cubicBezTo>
                  <a:pt x="41707" y="186309"/>
                  <a:pt x="0" y="144602"/>
                  <a:pt x="0" y="93155"/>
                </a:cubicBezTo>
                <a:cubicBezTo>
                  <a:pt x="0" y="41707"/>
                  <a:pt x="41707" y="0"/>
                  <a:pt x="93155" y="0"/>
                </a:cubicBezTo>
                <a:cubicBezTo>
                  <a:pt x="144602" y="0"/>
                  <a:pt x="186309" y="41707"/>
                  <a:pt x="186309" y="93155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bg1">
                <a:alpha val="42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B8E236-3FC0-6565-63BA-E34835B27092}"/>
              </a:ext>
            </a:extLst>
          </p:cNvPr>
          <p:cNvSpPr/>
          <p:nvPr/>
        </p:nvSpPr>
        <p:spPr>
          <a:xfrm>
            <a:off x="1873810" y="4968587"/>
            <a:ext cx="186309" cy="186308"/>
          </a:xfrm>
          <a:custGeom>
            <a:avLst/>
            <a:gdLst>
              <a:gd name="connsiteX0" fmla="*/ 186309 w 186309"/>
              <a:gd name="connsiteY0" fmla="*/ 93154 h 186308"/>
              <a:gd name="connsiteX1" fmla="*/ 93155 w 186309"/>
              <a:gd name="connsiteY1" fmla="*/ 186309 h 186308"/>
              <a:gd name="connsiteX2" fmla="*/ 0 w 186309"/>
              <a:gd name="connsiteY2" fmla="*/ 93154 h 186308"/>
              <a:gd name="connsiteX3" fmla="*/ 93155 w 186309"/>
              <a:gd name="connsiteY3" fmla="*/ 0 h 186308"/>
              <a:gd name="connsiteX4" fmla="*/ 186309 w 186309"/>
              <a:gd name="connsiteY4" fmla="*/ 93154 h 18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09" h="186308">
                <a:moveTo>
                  <a:pt x="186309" y="93154"/>
                </a:moveTo>
                <a:cubicBezTo>
                  <a:pt x="186309" y="144602"/>
                  <a:pt x="144602" y="186309"/>
                  <a:pt x="93155" y="186309"/>
                </a:cubicBezTo>
                <a:cubicBezTo>
                  <a:pt x="41707" y="186309"/>
                  <a:pt x="0" y="144602"/>
                  <a:pt x="0" y="93154"/>
                </a:cubicBezTo>
                <a:cubicBezTo>
                  <a:pt x="0" y="41707"/>
                  <a:pt x="41707" y="0"/>
                  <a:pt x="93155" y="0"/>
                </a:cubicBezTo>
                <a:cubicBezTo>
                  <a:pt x="144602" y="0"/>
                  <a:pt x="186309" y="41707"/>
                  <a:pt x="186309" y="93154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bg1">
                <a:alpha val="42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184A5C-0513-4B5B-AECE-E2FC46972DB8}"/>
              </a:ext>
            </a:extLst>
          </p:cNvPr>
          <p:cNvSpPr/>
          <p:nvPr/>
        </p:nvSpPr>
        <p:spPr>
          <a:xfrm>
            <a:off x="2545418" y="4815615"/>
            <a:ext cx="186309" cy="186308"/>
          </a:xfrm>
          <a:custGeom>
            <a:avLst/>
            <a:gdLst>
              <a:gd name="connsiteX0" fmla="*/ 186309 w 186309"/>
              <a:gd name="connsiteY0" fmla="*/ 93154 h 186308"/>
              <a:gd name="connsiteX1" fmla="*/ 93154 w 186309"/>
              <a:gd name="connsiteY1" fmla="*/ 186309 h 186308"/>
              <a:gd name="connsiteX2" fmla="*/ 0 w 186309"/>
              <a:gd name="connsiteY2" fmla="*/ 93154 h 186308"/>
              <a:gd name="connsiteX3" fmla="*/ 93154 w 186309"/>
              <a:gd name="connsiteY3" fmla="*/ 0 h 186308"/>
              <a:gd name="connsiteX4" fmla="*/ 186309 w 186309"/>
              <a:gd name="connsiteY4" fmla="*/ 93154 h 18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09" h="186308">
                <a:moveTo>
                  <a:pt x="186309" y="93154"/>
                </a:moveTo>
                <a:cubicBezTo>
                  <a:pt x="186309" y="144602"/>
                  <a:pt x="144602" y="186309"/>
                  <a:pt x="93154" y="186309"/>
                </a:cubicBezTo>
                <a:cubicBezTo>
                  <a:pt x="41707" y="186309"/>
                  <a:pt x="0" y="144602"/>
                  <a:pt x="0" y="93154"/>
                </a:cubicBezTo>
                <a:cubicBezTo>
                  <a:pt x="0" y="41707"/>
                  <a:pt x="41707" y="0"/>
                  <a:pt x="93154" y="0"/>
                </a:cubicBezTo>
                <a:cubicBezTo>
                  <a:pt x="144602" y="0"/>
                  <a:pt x="186309" y="41707"/>
                  <a:pt x="186309" y="93154"/>
                </a:cubicBezTo>
                <a:close/>
              </a:path>
            </a:pathLst>
          </a:custGeom>
          <a:solidFill>
            <a:schemeClr val="accent6"/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FEFF0A-0B8B-5BAB-8127-7B33DBC571FE}"/>
              </a:ext>
            </a:extLst>
          </p:cNvPr>
          <p:cNvSpPr/>
          <p:nvPr/>
        </p:nvSpPr>
        <p:spPr>
          <a:xfrm>
            <a:off x="3084247" y="4386514"/>
            <a:ext cx="186309" cy="186308"/>
          </a:xfrm>
          <a:custGeom>
            <a:avLst/>
            <a:gdLst>
              <a:gd name="connsiteX0" fmla="*/ 186309 w 186309"/>
              <a:gd name="connsiteY0" fmla="*/ 93155 h 186308"/>
              <a:gd name="connsiteX1" fmla="*/ 93155 w 186309"/>
              <a:gd name="connsiteY1" fmla="*/ 186309 h 186308"/>
              <a:gd name="connsiteX2" fmla="*/ 0 w 186309"/>
              <a:gd name="connsiteY2" fmla="*/ 93155 h 186308"/>
              <a:gd name="connsiteX3" fmla="*/ 93155 w 186309"/>
              <a:gd name="connsiteY3" fmla="*/ 0 h 186308"/>
              <a:gd name="connsiteX4" fmla="*/ 186309 w 186309"/>
              <a:gd name="connsiteY4" fmla="*/ 93155 h 18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09" h="186308">
                <a:moveTo>
                  <a:pt x="186309" y="93155"/>
                </a:moveTo>
                <a:cubicBezTo>
                  <a:pt x="186309" y="144602"/>
                  <a:pt x="144602" y="186309"/>
                  <a:pt x="93155" y="186309"/>
                </a:cubicBezTo>
                <a:cubicBezTo>
                  <a:pt x="41707" y="186309"/>
                  <a:pt x="0" y="144602"/>
                  <a:pt x="0" y="93155"/>
                </a:cubicBezTo>
                <a:cubicBezTo>
                  <a:pt x="0" y="41707"/>
                  <a:pt x="41707" y="0"/>
                  <a:pt x="93155" y="0"/>
                </a:cubicBezTo>
                <a:cubicBezTo>
                  <a:pt x="144602" y="0"/>
                  <a:pt x="186309" y="41707"/>
                  <a:pt x="186309" y="93155"/>
                </a:cubicBezTo>
                <a:close/>
              </a:path>
            </a:pathLst>
          </a:custGeom>
          <a:solidFill>
            <a:schemeClr val="accent5"/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1B140DC-36AB-5672-88AA-46E5266D6666}"/>
              </a:ext>
            </a:extLst>
          </p:cNvPr>
          <p:cNvSpPr/>
          <p:nvPr/>
        </p:nvSpPr>
        <p:spPr>
          <a:xfrm>
            <a:off x="3383523" y="3766151"/>
            <a:ext cx="186308" cy="186309"/>
          </a:xfrm>
          <a:custGeom>
            <a:avLst/>
            <a:gdLst>
              <a:gd name="connsiteX0" fmla="*/ 186309 w 186308"/>
              <a:gd name="connsiteY0" fmla="*/ 93154 h 186309"/>
              <a:gd name="connsiteX1" fmla="*/ 93155 w 186308"/>
              <a:gd name="connsiteY1" fmla="*/ 186309 h 186309"/>
              <a:gd name="connsiteX2" fmla="*/ 0 w 186308"/>
              <a:gd name="connsiteY2" fmla="*/ 93154 h 186309"/>
              <a:gd name="connsiteX3" fmla="*/ 93155 w 186308"/>
              <a:gd name="connsiteY3" fmla="*/ 0 h 186309"/>
              <a:gd name="connsiteX4" fmla="*/ 186309 w 186308"/>
              <a:gd name="connsiteY4" fmla="*/ 93154 h 18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08" h="186309">
                <a:moveTo>
                  <a:pt x="186309" y="93154"/>
                </a:moveTo>
                <a:cubicBezTo>
                  <a:pt x="186309" y="144602"/>
                  <a:pt x="144602" y="186309"/>
                  <a:pt x="93155" y="186309"/>
                </a:cubicBezTo>
                <a:cubicBezTo>
                  <a:pt x="41707" y="186309"/>
                  <a:pt x="0" y="144602"/>
                  <a:pt x="0" y="93154"/>
                </a:cubicBezTo>
                <a:cubicBezTo>
                  <a:pt x="0" y="41707"/>
                  <a:pt x="41707" y="0"/>
                  <a:pt x="93155" y="0"/>
                </a:cubicBezTo>
                <a:cubicBezTo>
                  <a:pt x="144602" y="0"/>
                  <a:pt x="186309" y="41707"/>
                  <a:pt x="186309" y="931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81C0757-DFB9-8416-D4A5-CB9F55E4928C}"/>
              </a:ext>
            </a:extLst>
          </p:cNvPr>
          <p:cNvSpPr/>
          <p:nvPr/>
        </p:nvSpPr>
        <p:spPr>
          <a:xfrm>
            <a:off x="3384094" y="3077303"/>
            <a:ext cx="186308" cy="186309"/>
          </a:xfrm>
          <a:custGeom>
            <a:avLst/>
            <a:gdLst>
              <a:gd name="connsiteX0" fmla="*/ 186309 w 186308"/>
              <a:gd name="connsiteY0" fmla="*/ 93155 h 186309"/>
              <a:gd name="connsiteX1" fmla="*/ 93155 w 186308"/>
              <a:gd name="connsiteY1" fmla="*/ 186309 h 186309"/>
              <a:gd name="connsiteX2" fmla="*/ 0 w 186308"/>
              <a:gd name="connsiteY2" fmla="*/ 93155 h 186309"/>
              <a:gd name="connsiteX3" fmla="*/ 93155 w 186308"/>
              <a:gd name="connsiteY3" fmla="*/ 0 h 186309"/>
              <a:gd name="connsiteX4" fmla="*/ 186309 w 186308"/>
              <a:gd name="connsiteY4" fmla="*/ 93155 h 18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08" h="186309">
                <a:moveTo>
                  <a:pt x="186309" y="93155"/>
                </a:moveTo>
                <a:cubicBezTo>
                  <a:pt x="186309" y="144602"/>
                  <a:pt x="144602" y="186309"/>
                  <a:pt x="93155" y="186309"/>
                </a:cubicBezTo>
                <a:cubicBezTo>
                  <a:pt x="41707" y="186309"/>
                  <a:pt x="0" y="144602"/>
                  <a:pt x="0" y="93155"/>
                </a:cubicBezTo>
                <a:cubicBezTo>
                  <a:pt x="0" y="41707"/>
                  <a:pt x="41707" y="0"/>
                  <a:pt x="93155" y="0"/>
                </a:cubicBezTo>
                <a:cubicBezTo>
                  <a:pt x="144602" y="0"/>
                  <a:pt x="186309" y="41707"/>
                  <a:pt x="186309" y="93155"/>
                </a:cubicBezTo>
                <a:close/>
              </a:path>
            </a:pathLst>
          </a:custGeom>
          <a:solidFill>
            <a:schemeClr val="accent3"/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F2C3486-2BC9-D789-C2FC-51D05085E2BF}"/>
              </a:ext>
            </a:extLst>
          </p:cNvPr>
          <p:cNvSpPr/>
          <p:nvPr/>
        </p:nvSpPr>
        <p:spPr>
          <a:xfrm>
            <a:off x="3085771" y="2456463"/>
            <a:ext cx="186309" cy="186309"/>
          </a:xfrm>
          <a:custGeom>
            <a:avLst/>
            <a:gdLst>
              <a:gd name="connsiteX0" fmla="*/ 186309 w 186309"/>
              <a:gd name="connsiteY0" fmla="*/ 93154 h 186309"/>
              <a:gd name="connsiteX1" fmla="*/ 93155 w 186309"/>
              <a:gd name="connsiteY1" fmla="*/ 186309 h 186309"/>
              <a:gd name="connsiteX2" fmla="*/ 0 w 186309"/>
              <a:gd name="connsiteY2" fmla="*/ 93154 h 186309"/>
              <a:gd name="connsiteX3" fmla="*/ 93155 w 186309"/>
              <a:gd name="connsiteY3" fmla="*/ 0 h 186309"/>
              <a:gd name="connsiteX4" fmla="*/ 186309 w 186309"/>
              <a:gd name="connsiteY4" fmla="*/ 93154 h 18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09" h="186309">
                <a:moveTo>
                  <a:pt x="186309" y="93154"/>
                </a:moveTo>
                <a:cubicBezTo>
                  <a:pt x="186309" y="144602"/>
                  <a:pt x="144602" y="186309"/>
                  <a:pt x="93155" y="186309"/>
                </a:cubicBezTo>
                <a:cubicBezTo>
                  <a:pt x="41707" y="186309"/>
                  <a:pt x="0" y="144602"/>
                  <a:pt x="0" y="93154"/>
                </a:cubicBezTo>
                <a:cubicBezTo>
                  <a:pt x="0" y="41707"/>
                  <a:pt x="41707" y="0"/>
                  <a:pt x="93155" y="0"/>
                </a:cubicBezTo>
                <a:cubicBezTo>
                  <a:pt x="144602" y="0"/>
                  <a:pt x="186309" y="41707"/>
                  <a:pt x="186309" y="93154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EB6E669-9AA7-D5FD-3563-0932E101978A}"/>
              </a:ext>
            </a:extLst>
          </p:cNvPr>
          <p:cNvSpPr/>
          <p:nvPr/>
        </p:nvSpPr>
        <p:spPr>
          <a:xfrm>
            <a:off x="2547609" y="2026505"/>
            <a:ext cx="186309" cy="186308"/>
          </a:xfrm>
          <a:custGeom>
            <a:avLst/>
            <a:gdLst>
              <a:gd name="connsiteX0" fmla="*/ 186309 w 186309"/>
              <a:gd name="connsiteY0" fmla="*/ 93155 h 186308"/>
              <a:gd name="connsiteX1" fmla="*/ 93155 w 186309"/>
              <a:gd name="connsiteY1" fmla="*/ 186309 h 186308"/>
              <a:gd name="connsiteX2" fmla="*/ 0 w 186309"/>
              <a:gd name="connsiteY2" fmla="*/ 93154 h 186308"/>
              <a:gd name="connsiteX3" fmla="*/ 93155 w 186309"/>
              <a:gd name="connsiteY3" fmla="*/ 0 h 186308"/>
              <a:gd name="connsiteX4" fmla="*/ 186309 w 186309"/>
              <a:gd name="connsiteY4" fmla="*/ 93155 h 18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09" h="186308">
                <a:moveTo>
                  <a:pt x="186309" y="93155"/>
                </a:moveTo>
                <a:cubicBezTo>
                  <a:pt x="186309" y="144602"/>
                  <a:pt x="144602" y="186309"/>
                  <a:pt x="93155" y="186309"/>
                </a:cubicBezTo>
                <a:cubicBezTo>
                  <a:pt x="41707" y="186309"/>
                  <a:pt x="0" y="144602"/>
                  <a:pt x="0" y="93154"/>
                </a:cubicBezTo>
                <a:cubicBezTo>
                  <a:pt x="0" y="41707"/>
                  <a:pt x="41707" y="0"/>
                  <a:pt x="93155" y="0"/>
                </a:cubicBezTo>
                <a:cubicBezTo>
                  <a:pt x="144602" y="0"/>
                  <a:pt x="186309" y="41707"/>
                  <a:pt x="186309" y="93155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I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4D2438-B775-52E0-7208-EC18DC473CFE}"/>
              </a:ext>
            </a:extLst>
          </p:cNvPr>
          <p:cNvGrpSpPr/>
          <p:nvPr/>
        </p:nvGrpSpPr>
        <p:grpSpPr>
          <a:xfrm>
            <a:off x="894421" y="2446304"/>
            <a:ext cx="2189826" cy="2124455"/>
            <a:chOff x="1081457" y="1510094"/>
            <a:chExt cx="2189826" cy="212445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9EDB1AA-DBCD-FBFB-C4DB-01882F2AC4F5}"/>
                </a:ext>
              </a:extLst>
            </p:cNvPr>
            <p:cNvSpPr/>
            <p:nvPr/>
          </p:nvSpPr>
          <p:spPr>
            <a:xfrm>
              <a:off x="1098550" y="1510094"/>
              <a:ext cx="2124456" cy="2124455"/>
            </a:xfrm>
            <a:custGeom>
              <a:avLst/>
              <a:gdLst>
                <a:gd name="connsiteX0" fmla="*/ 2124456 w 2124456"/>
                <a:gd name="connsiteY0" fmla="*/ 1062228 h 2124455"/>
                <a:gd name="connsiteX1" fmla="*/ 1062228 w 2124456"/>
                <a:gd name="connsiteY1" fmla="*/ 2124456 h 2124455"/>
                <a:gd name="connsiteX2" fmla="*/ 0 w 2124456"/>
                <a:gd name="connsiteY2" fmla="*/ 1062228 h 2124455"/>
                <a:gd name="connsiteX3" fmla="*/ 1062228 w 2124456"/>
                <a:gd name="connsiteY3" fmla="*/ 0 h 2124455"/>
                <a:gd name="connsiteX4" fmla="*/ 2124456 w 2124456"/>
                <a:gd name="connsiteY4" fmla="*/ 1062228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456" h="2124455">
                  <a:moveTo>
                    <a:pt x="2124456" y="1062228"/>
                  </a:moveTo>
                  <a:cubicBezTo>
                    <a:pt x="2124456" y="1648880"/>
                    <a:pt x="1648880" y="2124456"/>
                    <a:pt x="1062228" y="2124456"/>
                  </a:cubicBezTo>
                  <a:cubicBezTo>
                    <a:pt x="475576" y="2124456"/>
                    <a:pt x="0" y="1648880"/>
                    <a:pt x="0" y="1062228"/>
                  </a:cubicBezTo>
                  <a:cubicBezTo>
                    <a:pt x="0" y="475575"/>
                    <a:pt x="475576" y="0"/>
                    <a:pt x="1062228" y="0"/>
                  </a:cubicBezTo>
                  <a:cubicBezTo>
                    <a:pt x="1648880" y="0"/>
                    <a:pt x="2124456" y="475575"/>
                    <a:pt x="2124456" y="10622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alpha val="52000"/>
                </a:schemeClr>
              </a:solidFill>
            </a:ln>
            <a:effectLst>
              <a:innerShdw blurRad="635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949A1DA-C71B-1521-EF75-DAA142CAD10A}"/>
                </a:ext>
              </a:extLst>
            </p:cNvPr>
            <p:cNvSpPr/>
            <p:nvPr/>
          </p:nvSpPr>
          <p:spPr>
            <a:xfrm>
              <a:off x="1202118" y="1613662"/>
              <a:ext cx="1917320" cy="1917320"/>
            </a:xfrm>
            <a:custGeom>
              <a:avLst/>
              <a:gdLst>
                <a:gd name="connsiteX0" fmla="*/ 2124456 w 2124456"/>
                <a:gd name="connsiteY0" fmla="*/ 1062228 h 2124455"/>
                <a:gd name="connsiteX1" fmla="*/ 1062228 w 2124456"/>
                <a:gd name="connsiteY1" fmla="*/ 2124456 h 2124455"/>
                <a:gd name="connsiteX2" fmla="*/ 0 w 2124456"/>
                <a:gd name="connsiteY2" fmla="*/ 1062228 h 2124455"/>
                <a:gd name="connsiteX3" fmla="*/ 1062228 w 2124456"/>
                <a:gd name="connsiteY3" fmla="*/ 0 h 2124455"/>
                <a:gd name="connsiteX4" fmla="*/ 2124456 w 2124456"/>
                <a:gd name="connsiteY4" fmla="*/ 1062228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456" h="2124455">
                  <a:moveTo>
                    <a:pt x="2124456" y="1062228"/>
                  </a:moveTo>
                  <a:cubicBezTo>
                    <a:pt x="2124456" y="1648880"/>
                    <a:pt x="1648880" y="2124456"/>
                    <a:pt x="1062228" y="2124456"/>
                  </a:cubicBezTo>
                  <a:cubicBezTo>
                    <a:pt x="475576" y="2124456"/>
                    <a:pt x="0" y="1648880"/>
                    <a:pt x="0" y="1062228"/>
                  </a:cubicBezTo>
                  <a:cubicBezTo>
                    <a:pt x="0" y="475575"/>
                    <a:pt x="475576" y="0"/>
                    <a:pt x="1062228" y="0"/>
                  </a:cubicBezTo>
                  <a:cubicBezTo>
                    <a:pt x="1648880" y="0"/>
                    <a:pt x="2124456" y="475575"/>
                    <a:pt x="2124456" y="1062228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bg1">
                  <a:alpha val="42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C9EE06-8EDD-32C3-9321-62C165650CD9}"/>
                </a:ext>
              </a:extLst>
            </p:cNvPr>
            <p:cNvSpPr txBox="1"/>
            <p:nvPr/>
          </p:nvSpPr>
          <p:spPr>
            <a:xfrm>
              <a:off x="1081457" y="2317061"/>
              <a:ext cx="21898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28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Kanit" pitchFamily="2" charset="-34"/>
                  <a:sym typeface="Fira Sans Extra Condensed Medium"/>
                </a:rPr>
                <a:t>AGENDA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A282B94-3A67-F5F0-6E35-5DCA2EE1E015}"/>
              </a:ext>
            </a:extLst>
          </p:cNvPr>
          <p:cNvGrpSpPr/>
          <p:nvPr/>
        </p:nvGrpSpPr>
        <p:grpSpPr>
          <a:xfrm>
            <a:off x="3416207" y="1437836"/>
            <a:ext cx="4725090" cy="4075578"/>
            <a:chOff x="3603243" y="501626"/>
            <a:chExt cx="4725090" cy="407557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E5EDF0E-8B8B-E7A0-7491-E72371799EB1}"/>
                </a:ext>
              </a:extLst>
            </p:cNvPr>
            <p:cNvGrpSpPr/>
            <p:nvPr/>
          </p:nvGrpSpPr>
          <p:grpSpPr>
            <a:xfrm>
              <a:off x="3603243" y="501626"/>
              <a:ext cx="3983784" cy="472514"/>
              <a:chOff x="4130675" y="266335"/>
              <a:chExt cx="5129643" cy="608424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6F52159-C859-A7C1-83AB-F19FC2924060}"/>
                  </a:ext>
                </a:extLst>
              </p:cNvPr>
              <p:cNvGrpSpPr/>
              <p:nvPr/>
            </p:nvGrpSpPr>
            <p:grpSpPr>
              <a:xfrm>
                <a:off x="4130675" y="266335"/>
                <a:ext cx="5129643" cy="608424"/>
                <a:chOff x="3797300" y="666963"/>
                <a:chExt cx="5129643" cy="608424"/>
              </a:xfrm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4E4F4BFF-AB1E-3017-DF2A-820B8E234B3B}"/>
                    </a:ext>
                  </a:extLst>
                </p:cNvPr>
                <p:cNvSpPr/>
                <p:nvPr/>
              </p:nvSpPr>
              <p:spPr>
                <a:xfrm>
                  <a:off x="3861655" y="750548"/>
                  <a:ext cx="5065288" cy="5165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  <a:alpha val="42000"/>
                  </a:scheme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42F198F0-D3EB-8B29-7029-F382AF746E74}"/>
                    </a:ext>
                  </a:extLst>
                </p:cNvPr>
                <p:cNvSpPr/>
                <p:nvPr/>
              </p:nvSpPr>
              <p:spPr>
                <a:xfrm>
                  <a:off x="4054156" y="711876"/>
                  <a:ext cx="1116000" cy="90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5875" cap="flat">
                  <a:solidFill>
                    <a:schemeClr val="bg1">
                      <a:alpha val="48000"/>
                    </a:schemeClr>
                  </a:solidFill>
                  <a:prstDash val="solid"/>
                  <a:miter/>
                </a:ln>
                <a:effectLst>
                  <a:outerShdw blurRad="50800" dist="25400" dir="5400000" sx="97000" sy="97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F175ADC1-7385-BD42-3ADA-AEF6586E8DEF}"/>
                    </a:ext>
                  </a:extLst>
                </p:cNvPr>
                <p:cNvGrpSpPr/>
                <p:nvPr/>
              </p:nvGrpSpPr>
              <p:grpSpPr>
                <a:xfrm>
                  <a:off x="3797300" y="666963"/>
                  <a:ext cx="608424" cy="608424"/>
                  <a:chOff x="3797300" y="666963"/>
                  <a:chExt cx="608424" cy="608424"/>
                </a:xfrm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F2993965-8CC9-695B-5215-3F5B3A37B852}"/>
                      </a:ext>
                    </a:extLst>
                  </p:cNvPr>
                  <p:cNvSpPr/>
                  <p:nvPr/>
                </p:nvSpPr>
                <p:spPr>
                  <a:xfrm>
                    <a:off x="3797300" y="666963"/>
                    <a:ext cx="608424" cy="60842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>
                        <a:alpha val="52000"/>
                      </a:schemeClr>
                    </a:solidFill>
                  </a:ln>
                  <a:effectLst>
                    <a:innerShdw blurRad="63500" dist="254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714C3F5A-F3BC-5059-4506-698CF076A589}"/>
                      </a:ext>
                    </a:extLst>
                  </p:cNvPr>
                  <p:cNvSpPr/>
                  <p:nvPr/>
                </p:nvSpPr>
                <p:spPr>
                  <a:xfrm>
                    <a:off x="3865767" y="735432"/>
                    <a:ext cx="471490" cy="471490"/>
                  </a:xfrm>
                  <a:prstGeom prst="ellipse">
                    <a:avLst/>
                  </a:prstGeom>
                  <a:gradFill>
                    <a:gsLst>
                      <a:gs pos="68000">
                        <a:schemeClr val="bg1"/>
                      </a:gs>
                      <a:gs pos="9000">
                        <a:schemeClr val="bg1">
                          <a:lumMod val="78000"/>
                        </a:schemeClr>
                      </a:gs>
                    </a:gsLst>
                    <a:lin ang="2700000" scaled="1"/>
                  </a:gradFill>
                  <a:ln w="15875">
                    <a:solidFill>
                      <a:schemeClr val="bg1">
                        <a:alpha val="42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AEA5DA-7639-4F9D-184A-755F89A2E214}"/>
                  </a:ext>
                </a:extLst>
              </p:cNvPr>
              <p:cNvSpPr txBox="1"/>
              <p:nvPr/>
            </p:nvSpPr>
            <p:spPr>
              <a:xfrm>
                <a:off x="4734986" y="268340"/>
                <a:ext cx="4483761" cy="490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Roboto"/>
                    <a:cs typeface="Open Sans" pitchFamily="2" charset="0"/>
                  </a:defRPr>
                </a:lvl1pPr>
              </a:lstStyle>
              <a:p>
                <a:r>
                  <a:rPr lang="pt-BR" sz="2400" dirty="0">
                    <a:solidFill>
                      <a:schemeClr val="tx1"/>
                    </a:solidFill>
                    <a:ea typeface="Roboto" panose="02000000000000000000" pitchFamily="2" charset="0"/>
                  </a:rPr>
                  <a:t>PBM Ownership</a:t>
                </a:r>
                <a:endParaRPr lang="en-US" sz="2400" dirty="0">
                  <a:solidFill>
                    <a:schemeClr val="tx1"/>
                  </a:solidFill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C73E403-2EC7-87BB-B8F7-635D326E66D3}"/>
                </a:ext>
              </a:extLst>
            </p:cNvPr>
            <p:cNvGrpSpPr/>
            <p:nvPr/>
          </p:nvGrpSpPr>
          <p:grpSpPr>
            <a:xfrm>
              <a:off x="4079477" y="1211777"/>
              <a:ext cx="3983784" cy="482976"/>
              <a:chOff x="4130675" y="252864"/>
              <a:chExt cx="5129643" cy="621895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87CAAD1-DBEB-E3B7-F1F4-0A45A2E6C7B4}"/>
                  </a:ext>
                </a:extLst>
              </p:cNvPr>
              <p:cNvGrpSpPr/>
              <p:nvPr/>
            </p:nvGrpSpPr>
            <p:grpSpPr>
              <a:xfrm>
                <a:off x="4130675" y="266335"/>
                <a:ext cx="5129643" cy="608424"/>
                <a:chOff x="3797300" y="666963"/>
                <a:chExt cx="5129643" cy="608424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FABD8AB6-DB95-DCA3-F47D-B494F2F62DE7}"/>
                    </a:ext>
                  </a:extLst>
                </p:cNvPr>
                <p:cNvSpPr/>
                <p:nvPr/>
              </p:nvSpPr>
              <p:spPr>
                <a:xfrm>
                  <a:off x="3861655" y="750548"/>
                  <a:ext cx="5065288" cy="5165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  <a:alpha val="42000"/>
                  </a:scheme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399F4032-488F-49B0-C902-3BCEE47CDF09}"/>
                    </a:ext>
                  </a:extLst>
                </p:cNvPr>
                <p:cNvSpPr/>
                <p:nvPr/>
              </p:nvSpPr>
              <p:spPr>
                <a:xfrm>
                  <a:off x="4054156" y="711876"/>
                  <a:ext cx="1116000" cy="90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15875" cap="flat">
                  <a:solidFill>
                    <a:schemeClr val="bg1">
                      <a:alpha val="48000"/>
                    </a:schemeClr>
                  </a:solidFill>
                  <a:prstDash val="solid"/>
                  <a:miter/>
                </a:ln>
                <a:effectLst>
                  <a:outerShdw blurRad="50800" dist="25400" dir="5400000" sx="97000" sy="97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A514FB04-E775-DFB6-15D8-A179C50CEF0B}"/>
                    </a:ext>
                  </a:extLst>
                </p:cNvPr>
                <p:cNvGrpSpPr/>
                <p:nvPr/>
              </p:nvGrpSpPr>
              <p:grpSpPr>
                <a:xfrm>
                  <a:off x="3797300" y="666963"/>
                  <a:ext cx="608424" cy="608424"/>
                  <a:chOff x="3797300" y="666963"/>
                  <a:chExt cx="608424" cy="608424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9ECC74DC-0730-3593-6B3F-28A2D8553BA5}"/>
                      </a:ext>
                    </a:extLst>
                  </p:cNvPr>
                  <p:cNvSpPr/>
                  <p:nvPr/>
                </p:nvSpPr>
                <p:spPr>
                  <a:xfrm>
                    <a:off x="3797300" y="666963"/>
                    <a:ext cx="608424" cy="60842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bg1">
                        <a:alpha val="52000"/>
                      </a:schemeClr>
                    </a:solidFill>
                  </a:ln>
                  <a:effectLst>
                    <a:innerShdw blurRad="63500" dist="254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E78CEA54-EBC8-FD97-9F40-3011412E8718}"/>
                      </a:ext>
                    </a:extLst>
                  </p:cNvPr>
                  <p:cNvSpPr/>
                  <p:nvPr/>
                </p:nvSpPr>
                <p:spPr>
                  <a:xfrm>
                    <a:off x="3865767" y="735432"/>
                    <a:ext cx="471490" cy="471490"/>
                  </a:xfrm>
                  <a:prstGeom prst="ellipse">
                    <a:avLst/>
                  </a:prstGeom>
                  <a:gradFill>
                    <a:gsLst>
                      <a:gs pos="68000">
                        <a:schemeClr val="bg1"/>
                      </a:gs>
                      <a:gs pos="9000">
                        <a:schemeClr val="bg1">
                          <a:lumMod val="78000"/>
                        </a:schemeClr>
                      </a:gs>
                    </a:gsLst>
                    <a:lin ang="2700000" scaled="1"/>
                  </a:gradFill>
                  <a:ln w="15875">
                    <a:solidFill>
                      <a:schemeClr val="bg1">
                        <a:alpha val="42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6CCE433-5BE7-D54F-160C-D86A8D05F62D}"/>
                  </a:ext>
                </a:extLst>
              </p:cNvPr>
              <p:cNvSpPr txBox="1"/>
              <p:nvPr/>
            </p:nvSpPr>
            <p:spPr>
              <a:xfrm>
                <a:off x="4728846" y="252864"/>
                <a:ext cx="4483761" cy="490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Roboto"/>
                    <a:cs typeface="Open Sans" pitchFamily="2" charset="0"/>
                  </a:defRPr>
                </a:lvl1pPr>
              </a:lstStyle>
              <a:p>
                <a:r>
                  <a:rPr lang="pt-BR" sz="2400" dirty="0">
                    <a:solidFill>
                      <a:schemeClr val="tx1"/>
                    </a:solidFill>
                    <a:ea typeface="Roboto" panose="02000000000000000000" pitchFamily="2" charset="0"/>
                  </a:rPr>
                  <a:t>PBM Pharmacy Ownership</a:t>
                </a:r>
                <a:endParaRPr lang="en-US" sz="2400" dirty="0">
                  <a:solidFill>
                    <a:schemeClr val="tx1"/>
                  </a:solidFill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C82A9E-A472-B497-A22F-70857592C796}"/>
                </a:ext>
              </a:extLst>
            </p:cNvPr>
            <p:cNvGrpSpPr/>
            <p:nvPr/>
          </p:nvGrpSpPr>
          <p:grpSpPr>
            <a:xfrm>
              <a:off x="4344549" y="1938651"/>
              <a:ext cx="3983784" cy="476715"/>
              <a:chOff x="4130675" y="260926"/>
              <a:chExt cx="5129643" cy="613833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1F9E41B-55ED-FF73-A97E-002EE0388B3C}"/>
                  </a:ext>
                </a:extLst>
              </p:cNvPr>
              <p:cNvGrpSpPr/>
              <p:nvPr/>
            </p:nvGrpSpPr>
            <p:grpSpPr>
              <a:xfrm>
                <a:off x="4130675" y="266335"/>
                <a:ext cx="5129643" cy="608424"/>
                <a:chOff x="3797300" y="666963"/>
                <a:chExt cx="5129643" cy="608424"/>
              </a:xfrm>
            </p:grpSpPr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F4997E0F-0B27-E2DC-7D2E-9F9173D102D7}"/>
                    </a:ext>
                  </a:extLst>
                </p:cNvPr>
                <p:cNvSpPr/>
                <p:nvPr/>
              </p:nvSpPr>
              <p:spPr>
                <a:xfrm>
                  <a:off x="3861655" y="750548"/>
                  <a:ext cx="5065288" cy="5165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  <a:alpha val="42000"/>
                  </a:scheme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6FEC049A-4ABB-04D0-8E93-A5BCA6C24DF4}"/>
                    </a:ext>
                  </a:extLst>
                </p:cNvPr>
                <p:cNvSpPr/>
                <p:nvPr/>
              </p:nvSpPr>
              <p:spPr>
                <a:xfrm>
                  <a:off x="4054156" y="711876"/>
                  <a:ext cx="1116000" cy="90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5875" cap="flat">
                  <a:solidFill>
                    <a:schemeClr val="bg1">
                      <a:alpha val="48000"/>
                    </a:schemeClr>
                  </a:solidFill>
                  <a:prstDash val="solid"/>
                  <a:miter/>
                </a:ln>
                <a:effectLst>
                  <a:outerShdw blurRad="50800" dist="25400" dir="5400000" sx="97000" sy="97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920534FD-0440-756D-8744-F1EDDDDD0F76}"/>
                    </a:ext>
                  </a:extLst>
                </p:cNvPr>
                <p:cNvGrpSpPr/>
                <p:nvPr/>
              </p:nvGrpSpPr>
              <p:grpSpPr>
                <a:xfrm>
                  <a:off x="3797300" y="666963"/>
                  <a:ext cx="608424" cy="608424"/>
                  <a:chOff x="3797300" y="666963"/>
                  <a:chExt cx="608424" cy="608424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07F919AE-9580-5E1D-511D-DB7E9C6F1B4D}"/>
                      </a:ext>
                    </a:extLst>
                  </p:cNvPr>
                  <p:cNvSpPr/>
                  <p:nvPr/>
                </p:nvSpPr>
                <p:spPr>
                  <a:xfrm>
                    <a:off x="3797300" y="666963"/>
                    <a:ext cx="608424" cy="608424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12700">
                    <a:solidFill>
                      <a:schemeClr val="bg1">
                        <a:alpha val="52000"/>
                      </a:schemeClr>
                    </a:solidFill>
                  </a:ln>
                  <a:effectLst>
                    <a:innerShdw blurRad="63500" dist="254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753D3055-DFEE-A0EF-5052-0E40A2C7C668}"/>
                      </a:ext>
                    </a:extLst>
                  </p:cNvPr>
                  <p:cNvSpPr/>
                  <p:nvPr/>
                </p:nvSpPr>
                <p:spPr>
                  <a:xfrm>
                    <a:off x="3865767" y="735431"/>
                    <a:ext cx="471489" cy="471489"/>
                  </a:xfrm>
                  <a:prstGeom prst="ellipse">
                    <a:avLst/>
                  </a:prstGeom>
                  <a:gradFill>
                    <a:gsLst>
                      <a:gs pos="68000">
                        <a:schemeClr val="bg1"/>
                      </a:gs>
                      <a:gs pos="9000">
                        <a:schemeClr val="bg1">
                          <a:lumMod val="78000"/>
                        </a:schemeClr>
                      </a:gs>
                    </a:gsLst>
                    <a:lin ang="2700000" scaled="1"/>
                  </a:gradFill>
                  <a:ln w="15875">
                    <a:solidFill>
                      <a:schemeClr val="bg1">
                        <a:alpha val="42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66128C0-F025-D33D-28C3-E4164AACC81D}"/>
                  </a:ext>
                </a:extLst>
              </p:cNvPr>
              <p:cNvSpPr txBox="1"/>
              <p:nvPr/>
            </p:nvSpPr>
            <p:spPr>
              <a:xfrm>
                <a:off x="4734986" y="260926"/>
                <a:ext cx="4483761" cy="490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Roboto"/>
                    <a:cs typeface="Open Sans" pitchFamily="2" charset="0"/>
                  </a:defRPr>
                </a:lvl1pPr>
              </a:lstStyle>
              <a:p>
                <a:r>
                  <a:rPr lang="pt-BR" sz="2400" dirty="0">
                    <a:solidFill>
                      <a:schemeClr val="tx1"/>
                    </a:solidFill>
                    <a:ea typeface="Roboto" panose="02000000000000000000" pitchFamily="2" charset="0"/>
                  </a:rPr>
                  <a:t>Control Over Plan Design</a:t>
                </a:r>
                <a:endParaRPr lang="en-US" sz="2400" dirty="0">
                  <a:solidFill>
                    <a:schemeClr val="tx1"/>
                  </a:solidFill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D8E609-4D03-F870-B628-DC6BC85A3805}"/>
                </a:ext>
              </a:extLst>
            </p:cNvPr>
            <p:cNvGrpSpPr/>
            <p:nvPr/>
          </p:nvGrpSpPr>
          <p:grpSpPr>
            <a:xfrm>
              <a:off x="4344549" y="2663465"/>
              <a:ext cx="3983784" cy="472514"/>
              <a:chOff x="4130675" y="266335"/>
              <a:chExt cx="5129643" cy="608424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C1017B9-4085-0816-E64E-0B0E4D9DB288}"/>
                  </a:ext>
                </a:extLst>
              </p:cNvPr>
              <p:cNvGrpSpPr/>
              <p:nvPr/>
            </p:nvGrpSpPr>
            <p:grpSpPr>
              <a:xfrm>
                <a:off x="4130675" y="266335"/>
                <a:ext cx="5129643" cy="608424"/>
                <a:chOff x="3797300" y="666963"/>
                <a:chExt cx="5129643" cy="608424"/>
              </a:xfrm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042903B0-32E5-6C10-6108-E128292A6C51}"/>
                    </a:ext>
                  </a:extLst>
                </p:cNvPr>
                <p:cNvSpPr/>
                <p:nvPr/>
              </p:nvSpPr>
              <p:spPr>
                <a:xfrm>
                  <a:off x="3861655" y="750548"/>
                  <a:ext cx="5065288" cy="5165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  <a:alpha val="42000"/>
                  </a:scheme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1998BC6B-3EB0-5CE1-6639-D62515C6F029}"/>
                    </a:ext>
                  </a:extLst>
                </p:cNvPr>
                <p:cNvSpPr/>
                <p:nvPr/>
              </p:nvSpPr>
              <p:spPr>
                <a:xfrm>
                  <a:off x="4054156" y="711876"/>
                  <a:ext cx="1116000" cy="90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 w="15875" cap="flat">
                  <a:solidFill>
                    <a:schemeClr val="bg1">
                      <a:alpha val="48000"/>
                    </a:schemeClr>
                  </a:solidFill>
                  <a:prstDash val="solid"/>
                  <a:miter/>
                </a:ln>
                <a:effectLst>
                  <a:outerShdw blurRad="50800" dist="25400" dir="5400000" sx="97000" sy="97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9DF8107B-B835-354C-BA3E-7646385F31ED}"/>
                    </a:ext>
                  </a:extLst>
                </p:cNvPr>
                <p:cNvGrpSpPr/>
                <p:nvPr/>
              </p:nvGrpSpPr>
              <p:grpSpPr>
                <a:xfrm>
                  <a:off x="3797300" y="666963"/>
                  <a:ext cx="608424" cy="608424"/>
                  <a:chOff x="3797300" y="666963"/>
                  <a:chExt cx="608424" cy="608424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62692D1C-3883-33D8-0D00-18078139B91C}"/>
                      </a:ext>
                    </a:extLst>
                  </p:cNvPr>
                  <p:cNvSpPr/>
                  <p:nvPr/>
                </p:nvSpPr>
                <p:spPr>
                  <a:xfrm>
                    <a:off x="3797300" y="666963"/>
                    <a:ext cx="608424" cy="608424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12700">
                    <a:solidFill>
                      <a:schemeClr val="bg1">
                        <a:alpha val="52000"/>
                      </a:schemeClr>
                    </a:solidFill>
                  </a:ln>
                  <a:effectLst>
                    <a:innerShdw blurRad="63500" dist="254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F265E368-0488-2129-D8CA-9C2EA1C2B7FC}"/>
                      </a:ext>
                    </a:extLst>
                  </p:cNvPr>
                  <p:cNvSpPr/>
                  <p:nvPr/>
                </p:nvSpPr>
                <p:spPr>
                  <a:xfrm>
                    <a:off x="3865767" y="735431"/>
                    <a:ext cx="471489" cy="471489"/>
                  </a:xfrm>
                  <a:prstGeom prst="ellipse">
                    <a:avLst/>
                  </a:prstGeom>
                  <a:gradFill>
                    <a:gsLst>
                      <a:gs pos="68000">
                        <a:schemeClr val="bg1"/>
                      </a:gs>
                      <a:gs pos="9000">
                        <a:schemeClr val="bg1">
                          <a:lumMod val="78000"/>
                        </a:schemeClr>
                      </a:gs>
                    </a:gsLst>
                    <a:lin ang="2700000" scaled="1"/>
                  </a:gradFill>
                  <a:ln w="15875">
                    <a:solidFill>
                      <a:schemeClr val="bg1">
                        <a:alpha val="42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4</a:t>
                    </a:r>
                  </a:p>
                </p:txBody>
              </p: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3BEE4F-A246-84ED-DFFF-1FE8B37A71AC}"/>
                  </a:ext>
                </a:extLst>
              </p:cNvPr>
              <p:cNvSpPr txBox="1"/>
              <p:nvPr/>
            </p:nvSpPr>
            <p:spPr>
              <a:xfrm>
                <a:off x="4734985" y="278159"/>
                <a:ext cx="4483761" cy="490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Roboto"/>
                    <a:cs typeface="Open Sans" pitchFamily="2" charset="0"/>
                  </a:defRPr>
                </a:lvl1pPr>
              </a:lstStyle>
              <a:p>
                <a:r>
                  <a:rPr lang="pt-BR" sz="2400" dirty="0">
                    <a:solidFill>
                      <a:schemeClr val="tx1"/>
                    </a:solidFill>
                    <a:ea typeface="Roboto" panose="02000000000000000000" pitchFamily="2" charset="0"/>
                  </a:rPr>
                  <a:t>Spread Pricing</a:t>
                </a:r>
                <a:endParaRPr lang="en-US" sz="2400" dirty="0">
                  <a:solidFill>
                    <a:schemeClr val="tx1"/>
                  </a:solidFill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BF8AB4D-910B-9493-7B48-125CCA944CC6}"/>
                </a:ext>
              </a:extLst>
            </p:cNvPr>
            <p:cNvGrpSpPr/>
            <p:nvPr/>
          </p:nvGrpSpPr>
          <p:grpSpPr>
            <a:xfrm>
              <a:off x="3603243" y="4104690"/>
              <a:ext cx="3983784" cy="472514"/>
              <a:chOff x="4130675" y="266335"/>
              <a:chExt cx="5129643" cy="608424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0334DEF-8378-25DA-8EC2-0F7D1FDDD2EA}"/>
                  </a:ext>
                </a:extLst>
              </p:cNvPr>
              <p:cNvGrpSpPr/>
              <p:nvPr/>
            </p:nvGrpSpPr>
            <p:grpSpPr>
              <a:xfrm>
                <a:off x="4130675" y="266335"/>
                <a:ext cx="5129643" cy="608424"/>
                <a:chOff x="3797300" y="666963"/>
                <a:chExt cx="5129643" cy="608424"/>
              </a:xfrm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AF490F16-B5CE-480E-0FE7-12B09C21CFEB}"/>
                    </a:ext>
                  </a:extLst>
                </p:cNvPr>
                <p:cNvSpPr/>
                <p:nvPr/>
              </p:nvSpPr>
              <p:spPr>
                <a:xfrm>
                  <a:off x="3861655" y="750548"/>
                  <a:ext cx="5065288" cy="5165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  <a:alpha val="42000"/>
                  </a:scheme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8B908A13-3723-4DFB-01AD-1BC112AFCB4F}"/>
                    </a:ext>
                  </a:extLst>
                </p:cNvPr>
                <p:cNvSpPr/>
                <p:nvPr/>
              </p:nvSpPr>
              <p:spPr>
                <a:xfrm>
                  <a:off x="4054156" y="711876"/>
                  <a:ext cx="1116000" cy="90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/>
                </a:solidFill>
                <a:ln w="15875" cap="flat">
                  <a:solidFill>
                    <a:schemeClr val="bg1">
                      <a:alpha val="48000"/>
                    </a:schemeClr>
                  </a:solidFill>
                  <a:prstDash val="solid"/>
                  <a:miter/>
                </a:ln>
                <a:effectLst>
                  <a:outerShdw blurRad="50800" dist="25400" dir="5400000" sx="97000" sy="97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70877D8-4E2B-6824-E0C6-0DE7849AFF23}"/>
                    </a:ext>
                  </a:extLst>
                </p:cNvPr>
                <p:cNvGrpSpPr/>
                <p:nvPr/>
              </p:nvGrpSpPr>
              <p:grpSpPr>
                <a:xfrm>
                  <a:off x="3797300" y="666963"/>
                  <a:ext cx="608424" cy="608424"/>
                  <a:chOff x="3797300" y="666963"/>
                  <a:chExt cx="608424" cy="608424"/>
                </a:xfrm>
              </p:grpSpPr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B9E4BE1D-89E5-F1E2-1414-A1E335F12865}"/>
                      </a:ext>
                    </a:extLst>
                  </p:cNvPr>
                  <p:cNvSpPr/>
                  <p:nvPr/>
                </p:nvSpPr>
                <p:spPr>
                  <a:xfrm>
                    <a:off x="3797300" y="666963"/>
                    <a:ext cx="608424" cy="608424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>
                    <a:solidFill>
                      <a:schemeClr val="bg1">
                        <a:alpha val="52000"/>
                      </a:schemeClr>
                    </a:solidFill>
                  </a:ln>
                  <a:effectLst>
                    <a:innerShdw blurRad="63500" dist="254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A28424DF-F7A4-184D-067C-1695711759FA}"/>
                      </a:ext>
                    </a:extLst>
                  </p:cNvPr>
                  <p:cNvSpPr/>
                  <p:nvPr/>
                </p:nvSpPr>
                <p:spPr>
                  <a:xfrm>
                    <a:off x="3865767" y="735431"/>
                    <a:ext cx="471489" cy="471489"/>
                  </a:xfrm>
                  <a:prstGeom prst="ellipse">
                    <a:avLst/>
                  </a:prstGeom>
                  <a:gradFill>
                    <a:gsLst>
                      <a:gs pos="68000">
                        <a:schemeClr val="bg1"/>
                      </a:gs>
                      <a:gs pos="9000">
                        <a:schemeClr val="bg1">
                          <a:lumMod val="78000"/>
                        </a:schemeClr>
                      </a:gs>
                    </a:gsLst>
                    <a:lin ang="2700000" scaled="1"/>
                  </a:gradFill>
                  <a:ln w="15875">
                    <a:solidFill>
                      <a:schemeClr val="bg1">
                        <a:alpha val="42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32C4CC-E05C-7CC6-1199-7CAEDE91F74E}"/>
                  </a:ext>
                </a:extLst>
              </p:cNvPr>
              <p:cNvSpPr txBox="1"/>
              <p:nvPr/>
            </p:nvSpPr>
            <p:spPr>
              <a:xfrm>
                <a:off x="4776556" y="286906"/>
                <a:ext cx="4483761" cy="490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Roboto"/>
                    <a:cs typeface="Open Sans" pitchFamily="2" charset="0"/>
                  </a:defRPr>
                </a:lvl1pPr>
              </a:lstStyle>
              <a:p>
                <a:r>
                  <a:rPr lang="pt-BR" sz="2000" dirty="0">
                    <a:solidFill>
                      <a:schemeClr val="tx1"/>
                    </a:solidFill>
                    <a:ea typeface="Roboto" panose="02000000000000000000" pitchFamily="2" charset="0"/>
                  </a:rPr>
                  <a:t>Specialty Drug Management</a:t>
                </a:r>
                <a:endParaRPr lang="en-US" sz="2000" dirty="0">
                  <a:solidFill>
                    <a:schemeClr val="tx1"/>
                  </a:solidFill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E7CE799-6BDC-836D-5AD6-096387F1A3F2}"/>
                </a:ext>
              </a:extLst>
            </p:cNvPr>
            <p:cNvGrpSpPr/>
            <p:nvPr/>
          </p:nvGrpSpPr>
          <p:grpSpPr>
            <a:xfrm>
              <a:off x="4079477" y="3384078"/>
              <a:ext cx="3983784" cy="472514"/>
              <a:chOff x="4130675" y="266335"/>
              <a:chExt cx="5129643" cy="60842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60B1B82-BAB1-08DA-E6EF-714500A177CA}"/>
                  </a:ext>
                </a:extLst>
              </p:cNvPr>
              <p:cNvGrpSpPr/>
              <p:nvPr/>
            </p:nvGrpSpPr>
            <p:grpSpPr>
              <a:xfrm>
                <a:off x="4130675" y="266335"/>
                <a:ext cx="5129643" cy="608424"/>
                <a:chOff x="3797300" y="666963"/>
                <a:chExt cx="5129643" cy="608424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BE8B1A68-DA2E-94E4-9C08-4EF012F18D9E}"/>
                    </a:ext>
                  </a:extLst>
                </p:cNvPr>
                <p:cNvSpPr/>
                <p:nvPr/>
              </p:nvSpPr>
              <p:spPr>
                <a:xfrm>
                  <a:off x="3861655" y="750548"/>
                  <a:ext cx="5065288" cy="5165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  <a:alpha val="42000"/>
                  </a:scheme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0F34AD14-7BC1-8D6D-D0D0-0490D1463AC8}"/>
                    </a:ext>
                  </a:extLst>
                </p:cNvPr>
                <p:cNvSpPr/>
                <p:nvPr/>
              </p:nvSpPr>
              <p:spPr>
                <a:xfrm>
                  <a:off x="4054156" y="711876"/>
                  <a:ext cx="1116000" cy="90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 w="15875" cap="flat">
                  <a:solidFill>
                    <a:schemeClr val="bg1">
                      <a:alpha val="48000"/>
                    </a:schemeClr>
                  </a:solidFill>
                  <a:prstDash val="solid"/>
                  <a:miter/>
                </a:ln>
                <a:effectLst>
                  <a:outerShdw blurRad="50800" dist="25400" dir="5400000" sx="97000" sy="97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CF1AE260-FDBB-859D-8496-CB6A161F7F82}"/>
                    </a:ext>
                  </a:extLst>
                </p:cNvPr>
                <p:cNvGrpSpPr/>
                <p:nvPr/>
              </p:nvGrpSpPr>
              <p:grpSpPr>
                <a:xfrm>
                  <a:off x="3797300" y="666963"/>
                  <a:ext cx="608424" cy="608424"/>
                  <a:chOff x="3797300" y="666963"/>
                  <a:chExt cx="608424" cy="608424"/>
                </a:xfrm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704E7AAC-6F5E-6FA7-E46F-6BAC10C06EF0}"/>
                      </a:ext>
                    </a:extLst>
                  </p:cNvPr>
                  <p:cNvSpPr/>
                  <p:nvPr/>
                </p:nvSpPr>
                <p:spPr>
                  <a:xfrm>
                    <a:off x="3797300" y="666963"/>
                    <a:ext cx="608424" cy="608424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solidFill>
                      <a:schemeClr val="bg1">
                        <a:alpha val="52000"/>
                      </a:schemeClr>
                    </a:solidFill>
                  </a:ln>
                  <a:effectLst>
                    <a:innerShdw blurRad="63500" dist="254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79043A9A-D67B-C912-F352-5FB337C7FB2C}"/>
                      </a:ext>
                    </a:extLst>
                  </p:cNvPr>
                  <p:cNvSpPr/>
                  <p:nvPr/>
                </p:nvSpPr>
                <p:spPr>
                  <a:xfrm>
                    <a:off x="3865767" y="735431"/>
                    <a:ext cx="471489" cy="471489"/>
                  </a:xfrm>
                  <a:prstGeom prst="ellipse">
                    <a:avLst/>
                  </a:prstGeom>
                  <a:gradFill>
                    <a:gsLst>
                      <a:gs pos="68000">
                        <a:schemeClr val="bg1"/>
                      </a:gs>
                      <a:gs pos="9000">
                        <a:schemeClr val="bg1">
                          <a:lumMod val="78000"/>
                        </a:schemeClr>
                      </a:gs>
                    </a:gsLst>
                    <a:lin ang="2700000" scaled="1"/>
                  </a:gradFill>
                  <a:ln w="15875">
                    <a:solidFill>
                      <a:schemeClr val="bg1">
                        <a:alpha val="42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5</a:t>
                    </a:r>
                  </a:p>
                </p:txBody>
              </p:sp>
            </p:grp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9A0C66F-4A1B-839D-1E9C-7DB46BD5E1CF}"/>
                  </a:ext>
                </a:extLst>
              </p:cNvPr>
              <p:cNvSpPr txBox="1"/>
              <p:nvPr/>
            </p:nvSpPr>
            <p:spPr>
              <a:xfrm>
                <a:off x="4728845" y="283981"/>
                <a:ext cx="4483761" cy="490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Roboto"/>
                    <a:cs typeface="Open Sans" pitchFamily="2" charset="0"/>
                  </a:defRPr>
                </a:lvl1pPr>
              </a:lstStyle>
              <a:p>
                <a:r>
                  <a:rPr lang="pt-BR" sz="2400" dirty="0">
                    <a:solidFill>
                      <a:schemeClr val="tx1"/>
                    </a:solidFill>
                    <a:ea typeface="Roboto" panose="02000000000000000000" pitchFamily="2" charset="0"/>
                  </a:rPr>
                  <a:t>Rebates</a:t>
                </a:r>
                <a:endParaRPr lang="en-US" sz="2400" dirty="0">
                  <a:solidFill>
                    <a:schemeClr val="tx1"/>
                  </a:solidFill>
                  <a:ea typeface="Roboto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80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 Placeholder 5">
            <a:extLst>
              <a:ext uri="{FF2B5EF4-FFF2-40B4-BE49-F238E27FC236}">
                <a16:creationId xmlns:a16="http://schemas.microsoft.com/office/drawing/2014/main" id="{EBEB0283-D164-4FF1-895E-6AFBB976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2576" y="6496980"/>
            <a:ext cx="2057400" cy="273844"/>
          </a:xfrm>
        </p:spPr>
        <p:txBody>
          <a:bodyPr/>
          <a:lstStyle/>
          <a:p>
            <a:fld id="{4D31575B-A6DC-4748-AE63-52D37EB1C3B6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BE88C3D-C672-4298-AFE0-A66F7F19D18C}"/>
              </a:ext>
            </a:extLst>
          </p:cNvPr>
          <p:cNvSpPr txBox="1">
            <a:spLocks/>
          </p:cNvSpPr>
          <p:nvPr/>
        </p:nvSpPr>
        <p:spPr>
          <a:xfrm>
            <a:off x="274087" y="222674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i="0" dirty="0">
              <a:latin typeface="+mn-lt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9130E3F4-785E-4DD5-9B4D-3573942B7F0E}"/>
              </a:ext>
            </a:extLst>
          </p:cNvPr>
          <p:cNvSpPr txBox="1">
            <a:spLocks/>
          </p:cNvSpPr>
          <p:nvPr/>
        </p:nvSpPr>
        <p:spPr>
          <a:xfrm>
            <a:off x="523161" y="331819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A" sz="1800" dirty="0">
                <a:latin typeface="+mn-lt"/>
                <a:cs typeface="Open Sans Bold" panose="020B0606030504020204" pitchFamily="34" charset="0"/>
              </a:rPr>
              <a:t>Who owns your PBM?</a:t>
            </a:r>
            <a:endParaRPr lang="en-US" sz="1800" i="0" dirty="0">
              <a:latin typeface="+mn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B7A431-0A3C-489D-8F0B-6387774A29CA}"/>
              </a:ext>
            </a:extLst>
          </p:cNvPr>
          <p:cNvSpPr txBox="1"/>
          <p:nvPr/>
        </p:nvSpPr>
        <p:spPr>
          <a:xfrm>
            <a:off x="2065127" y="6394886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B140"/>
                </a:solidFill>
              </a:rPr>
              <a:t>Savings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208398A-901F-4FE7-ADFD-34C5F751CCD5}"/>
              </a:ext>
            </a:extLst>
          </p:cNvPr>
          <p:cNvSpPr txBox="1"/>
          <p:nvPr/>
        </p:nvSpPr>
        <p:spPr>
          <a:xfrm>
            <a:off x="3454070" y="6395220"/>
            <a:ext cx="223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F6871F"/>
                </a:solidFill>
              </a:rPr>
              <a:t>Security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DC45871-4108-4139-B3E4-D3C11BD5CC23}"/>
              </a:ext>
            </a:extLst>
          </p:cNvPr>
          <p:cNvSpPr txBox="1"/>
          <p:nvPr/>
        </p:nvSpPr>
        <p:spPr>
          <a:xfrm>
            <a:off x="4843018" y="6395883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85CA"/>
                </a:solidFill>
              </a:rPr>
              <a:t>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16619-01A0-41F3-23B0-A300C23879B7}"/>
              </a:ext>
            </a:extLst>
          </p:cNvPr>
          <p:cNvSpPr txBox="1"/>
          <p:nvPr/>
        </p:nvSpPr>
        <p:spPr>
          <a:xfrm>
            <a:off x="3032654" y="1558746"/>
            <a:ext cx="53145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objective of the PBM’s owner can dictate business practices:</a:t>
            </a:r>
            <a:br>
              <a:rPr lang="en-US" sz="2800" dirty="0"/>
            </a:br>
            <a:endParaRPr lang="en-US" sz="800" dirty="0"/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Service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Contract terms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Pricing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Formulary design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Rebate and drug manufacturer revenue</a:t>
            </a:r>
          </a:p>
        </p:txBody>
      </p:sp>
      <p:pic>
        <p:nvPicPr>
          <p:cNvPr id="1026" name="Picture 2" descr="Owner's Equity: Definition and How to Calculate It | NetSuite">
            <a:extLst>
              <a:ext uri="{FF2B5EF4-FFF2-40B4-BE49-F238E27FC236}">
                <a16:creationId xmlns:a16="http://schemas.microsoft.com/office/drawing/2014/main" id="{F99554F1-D04E-00F0-F5FA-A40A5C27B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r="22585"/>
          <a:stretch/>
        </p:blipFill>
        <p:spPr bwMode="auto">
          <a:xfrm>
            <a:off x="523161" y="1432241"/>
            <a:ext cx="2182788" cy="20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6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AA96F-5F2F-D58E-CE77-9A8FB37F1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 Placeholder 5">
            <a:extLst>
              <a:ext uri="{FF2B5EF4-FFF2-40B4-BE49-F238E27FC236}">
                <a16:creationId xmlns:a16="http://schemas.microsoft.com/office/drawing/2014/main" id="{DC54F45F-69C6-D2D2-C69F-71FE2D4B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2576" y="6496980"/>
            <a:ext cx="2057400" cy="273844"/>
          </a:xfrm>
        </p:spPr>
        <p:txBody>
          <a:bodyPr/>
          <a:lstStyle/>
          <a:p>
            <a:fld id="{4D31575B-A6DC-4748-AE63-52D37EB1C3B6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B20AE15-3F82-2F48-57A2-9E9A10545E8B}"/>
              </a:ext>
            </a:extLst>
          </p:cNvPr>
          <p:cNvSpPr txBox="1">
            <a:spLocks/>
          </p:cNvSpPr>
          <p:nvPr/>
        </p:nvSpPr>
        <p:spPr>
          <a:xfrm>
            <a:off x="274087" y="222674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i="0" dirty="0">
              <a:latin typeface="+mn-lt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F5E55259-9764-96D5-48FB-B703B6FEB35D}"/>
              </a:ext>
            </a:extLst>
          </p:cNvPr>
          <p:cNvSpPr txBox="1">
            <a:spLocks/>
          </p:cNvSpPr>
          <p:nvPr/>
        </p:nvSpPr>
        <p:spPr>
          <a:xfrm>
            <a:off x="523161" y="331819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0" dirty="0">
                <a:latin typeface="+mn-lt"/>
              </a:rPr>
              <a:t>Does your PBM own pharmacies?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C0D0BE3-F813-6F99-7818-FEAF0E8D64AE}"/>
              </a:ext>
            </a:extLst>
          </p:cNvPr>
          <p:cNvSpPr txBox="1"/>
          <p:nvPr/>
        </p:nvSpPr>
        <p:spPr>
          <a:xfrm>
            <a:off x="2065127" y="6394886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B140"/>
                </a:solidFill>
              </a:rPr>
              <a:t>Savings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22389B0-779F-45C4-819F-90D8BBC5F858}"/>
              </a:ext>
            </a:extLst>
          </p:cNvPr>
          <p:cNvSpPr txBox="1"/>
          <p:nvPr/>
        </p:nvSpPr>
        <p:spPr>
          <a:xfrm>
            <a:off x="3454070" y="6395220"/>
            <a:ext cx="223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F6871F"/>
                </a:solidFill>
              </a:rPr>
              <a:t>Security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6BADB3-2930-0DD3-0CCA-A128BF6D9B35}"/>
              </a:ext>
            </a:extLst>
          </p:cNvPr>
          <p:cNvSpPr txBox="1"/>
          <p:nvPr/>
        </p:nvSpPr>
        <p:spPr>
          <a:xfrm>
            <a:off x="4843018" y="6395883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85CA"/>
                </a:solidFill>
              </a:rPr>
              <a:t>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9D6C65-D83F-97B7-70F8-AF19C8AD6691}"/>
              </a:ext>
            </a:extLst>
          </p:cNvPr>
          <p:cNvSpPr txBox="1"/>
          <p:nvPr/>
        </p:nvSpPr>
        <p:spPr>
          <a:xfrm>
            <a:off x="497236" y="1101129"/>
            <a:ext cx="52884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Lewandowski v. Johnson &amp; Johnson</a:t>
            </a:r>
          </a:p>
          <a:p>
            <a:pPr marL="342900" indent="-342900">
              <a:buClr>
                <a:srgbClr val="0085CA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Agreeing to steer beneficiaries to PBM mail-owned pharmacies when PBM mail order prices are routinely higher than retail pharmacies charge for the same drugs is mismanagement</a:t>
            </a:r>
          </a:p>
          <a:p>
            <a:pPr marL="342900" indent="-342900">
              <a:buClr>
                <a:srgbClr val="0085CA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When a PBM owns a pharmacy, there are foreseeable ways in which it attempts “to enrich itself and its own pharmacy at the Plan’s expense.</a:t>
            </a:r>
          </a:p>
          <a:p>
            <a:pPr marL="342900" indent="-342900">
              <a:buClr>
                <a:srgbClr val="0085CA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 prudently administered plan would steer beneficiaries toward the option with a lower overall price, or at least would not allow a plan vendor (PBM) to self-interestedly steer beneficiaries toward the option with higher overall price.”</a:t>
            </a:r>
          </a:p>
          <a:p>
            <a:pPr marL="342900" indent="-342900">
              <a:buClr>
                <a:srgbClr val="0085CA"/>
              </a:buCl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2050" name="Picture 2" descr="Here's How to Deal With Your Employee's Conflict of Interest">
            <a:extLst>
              <a:ext uri="{FF2B5EF4-FFF2-40B4-BE49-F238E27FC236}">
                <a16:creationId xmlns:a16="http://schemas.microsoft.com/office/drawing/2014/main" id="{7FE303EF-B924-659F-64F2-633297E97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1"/>
          <a:stretch/>
        </p:blipFill>
        <p:spPr bwMode="auto">
          <a:xfrm>
            <a:off x="5993780" y="2273473"/>
            <a:ext cx="2469528" cy="205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227954-0135-17CF-C110-3BBF407D74A9}"/>
              </a:ext>
            </a:extLst>
          </p:cNvPr>
          <p:cNvSpPr txBox="1"/>
          <p:nvPr/>
        </p:nvSpPr>
        <p:spPr>
          <a:xfrm>
            <a:off x="6056125" y="4339972"/>
            <a:ext cx="246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Plan Sponsors Pulled Between Fiduciary Duties &amp; Vendor Arrangements</a:t>
            </a:r>
          </a:p>
        </p:txBody>
      </p:sp>
    </p:spTree>
    <p:extLst>
      <p:ext uri="{BB962C8B-B14F-4D97-AF65-F5344CB8AC3E}">
        <p14:creationId xmlns:p14="http://schemas.microsoft.com/office/powerpoint/2010/main" val="35852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25FF-4C28-2453-9C08-D0574C0BF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 Placeholder 5">
            <a:extLst>
              <a:ext uri="{FF2B5EF4-FFF2-40B4-BE49-F238E27FC236}">
                <a16:creationId xmlns:a16="http://schemas.microsoft.com/office/drawing/2014/main" id="{80500979-3765-4D6C-6DAF-0A9EF9A6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2576" y="6496980"/>
            <a:ext cx="2057400" cy="273844"/>
          </a:xfrm>
        </p:spPr>
        <p:txBody>
          <a:bodyPr/>
          <a:lstStyle/>
          <a:p>
            <a:fld id="{4D31575B-A6DC-4748-AE63-52D37EB1C3B6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5326BD3-C8CF-C6DA-9167-914EA592450E}"/>
              </a:ext>
            </a:extLst>
          </p:cNvPr>
          <p:cNvSpPr txBox="1">
            <a:spLocks/>
          </p:cNvSpPr>
          <p:nvPr/>
        </p:nvSpPr>
        <p:spPr>
          <a:xfrm>
            <a:off x="274087" y="222674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i="0" dirty="0">
              <a:latin typeface="+mn-lt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E947A412-8FD9-71CB-E7E3-3951F18C967B}"/>
              </a:ext>
            </a:extLst>
          </p:cNvPr>
          <p:cNvSpPr txBox="1">
            <a:spLocks/>
          </p:cNvSpPr>
          <p:nvPr/>
        </p:nvSpPr>
        <p:spPr>
          <a:xfrm>
            <a:off x="523161" y="331819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0" dirty="0">
                <a:latin typeface="+mn-lt"/>
              </a:rPr>
              <a:t>What plan design elements are PBM-driven?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1C79444-48A7-2860-9A4C-86808A585F50}"/>
              </a:ext>
            </a:extLst>
          </p:cNvPr>
          <p:cNvSpPr txBox="1"/>
          <p:nvPr/>
        </p:nvSpPr>
        <p:spPr>
          <a:xfrm>
            <a:off x="2065127" y="6394886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B140"/>
                </a:solidFill>
              </a:rPr>
              <a:t>Savings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9A422F-7643-08B6-C681-614E4C9D4FF4}"/>
              </a:ext>
            </a:extLst>
          </p:cNvPr>
          <p:cNvSpPr txBox="1"/>
          <p:nvPr/>
        </p:nvSpPr>
        <p:spPr>
          <a:xfrm>
            <a:off x="3454070" y="6395220"/>
            <a:ext cx="223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F6871F"/>
                </a:solidFill>
              </a:rPr>
              <a:t>Security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17F0B5-8E3C-4231-9F0B-C96DD9C2AFE4}"/>
              </a:ext>
            </a:extLst>
          </p:cNvPr>
          <p:cNvSpPr txBox="1"/>
          <p:nvPr/>
        </p:nvSpPr>
        <p:spPr>
          <a:xfrm>
            <a:off x="4843018" y="6395883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85CA"/>
                </a:solidFill>
              </a:rPr>
              <a:t>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A6AE0-6429-2830-DA63-6A0A8E2F226F}"/>
              </a:ext>
            </a:extLst>
          </p:cNvPr>
          <p:cNvSpPr txBox="1"/>
          <p:nvPr/>
        </p:nvSpPr>
        <p:spPr>
          <a:xfrm>
            <a:off x="3595431" y="1660907"/>
            <a:ext cx="53145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plan design elements fit my organization?</a:t>
            </a:r>
            <a:br>
              <a:rPr lang="en-US" sz="2800" dirty="0"/>
            </a:br>
            <a:endParaRPr lang="en-US" sz="800" dirty="0"/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Are there certain pharmacies to use?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Which management tools are used?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What clinical programs are available?</a:t>
            </a:r>
          </a:p>
        </p:txBody>
      </p:sp>
      <p:pic>
        <p:nvPicPr>
          <p:cNvPr id="3" name="Picture 2" descr="Designing for Accessibility: How to Front-Load Your Digital Content with  UDL Principles | Faculty Focus">
            <a:extLst>
              <a:ext uri="{FF2B5EF4-FFF2-40B4-BE49-F238E27FC236}">
                <a16:creationId xmlns:a16="http://schemas.microsoft.com/office/drawing/2014/main" id="{E37A3D72-87F0-F049-0ABB-BBCCC0227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/>
          <a:stretch/>
        </p:blipFill>
        <p:spPr bwMode="auto">
          <a:xfrm>
            <a:off x="569671" y="2126673"/>
            <a:ext cx="2645965" cy="19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6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6C13-8D75-9FB3-AB6C-FDCDB637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 Placeholder 5">
            <a:extLst>
              <a:ext uri="{FF2B5EF4-FFF2-40B4-BE49-F238E27FC236}">
                <a16:creationId xmlns:a16="http://schemas.microsoft.com/office/drawing/2014/main" id="{C0175DF2-AF1E-C6B6-FA2D-852EC816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2576" y="6496980"/>
            <a:ext cx="2057400" cy="273844"/>
          </a:xfrm>
        </p:spPr>
        <p:txBody>
          <a:bodyPr/>
          <a:lstStyle/>
          <a:p>
            <a:fld id="{4D31575B-A6DC-4748-AE63-52D37EB1C3B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5E3D7A6-6135-7ABA-D1C5-1E7FEA2EFCFB}"/>
              </a:ext>
            </a:extLst>
          </p:cNvPr>
          <p:cNvSpPr txBox="1">
            <a:spLocks/>
          </p:cNvSpPr>
          <p:nvPr/>
        </p:nvSpPr>
        <p:spPr>
          <a:xfrm>
            <a:off x="274087" y="222674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i="0" dirty="0">
              <a:latin typeface="+mn-lt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FEA70EA5-CFD6-E503-F2DD-B2943B924364}"/>
              </a:ext>
            </a:extLst>
          </p:cNvPr>
          <p:cNvSpPr txBox="1">
            <a:spLocks/>
          </p:cNvSpPr>
          <p:nvPr/>
        </p:nvSpPr>
        <p:spPr>
          <a:xfrm>
            <a:off x="523161" y="331819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A" sz="1800" dirty="0">
                <a:latin typeface="+mn-lt"/>
                <a:cs typeface="Open Sans Bold" panose="020B0606030504020204" pitchFamily="34" charset="0"/>
              </a:rPr>
              <a:t>Does your PBM practice Spread Pricing?</a:t>
            </a:r>
            <a:endParaRPr lang="en-US" sz="1800" i="0" dirty="0">
              <a:latin typeface="+mn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23BE58-3257-865A-C8AB-E75F7E657DAF}"/>
              </a:ext>
            </a:extLst>
          </p:cNvPr>
          <p:cNvSpPr txBox="1"/>
          <p:nvPr/>
        </p:nvSpPr>
        <p:spPr>
          <a:xfrm>
            <a:off x="2065127" y="6394886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B140"/>
                </a:solidFill>
              </a:rPr>
              <a:t>Savings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9020A1-2B2E-F17D-1B28-9792EE413074}"/>
              </a:ext>
            </a:extLst>
          </p:cNvPr>
          <p:cNvSpPr txBox="1"/>
          <p:nvPr/>
        </p:nvSpPr>
        <p:spPr>
          <a:xfrm>
            <a:off x="3454070" y="6395220"/>
            <a:ext cx="223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F6871F"/>
                </a:solidFill>
              </a:rPr>
              <a:t>Security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2FDD00-FBAD-0546-8241-B10E6CC29D8F}"/>
              </a:ext>
            </a:extLst>
          </p:cNvPr>
          <p:cNvSpPr txBox="1"/>
          <p:nvPr/>
        </p:nvSpPr>
        <p:spPr>
          <a:xfrm>
            <a:off x="4843018" y="6395883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85CA"/>
                </a:solidFill>
              </a:rPr>
              <a:t>Service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463351-2947-369F-B95E-29113E860780}"/>
              </a:ext>
            </a:extLst>
          </p:cNvPr>
          <p:cNvGrpSpPr/>
          <p:nvPr/>
        </p:nvGrpSpPr>
        <p:grpSpPr>
          <a:xfrm>
            <a:off x="1626973" y="1319811"/>
            <a:ext cx="5234960" cy="3018587"/>
            <a:chOff x="622519" y="2219104"/>
            <a:chExt cx="3931236" cy="23271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DD88A6-49A9-8A46-D8E8-B31386415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519" y="2219104"/>
              <a:ext cx="856605" cy="8566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CFAC17-61C9-04FB-C309-DA64208BE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1185" y="2219104"/>
              <a:ext cx="856605" cy="8566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F549037-1626-5F74-CEBC-63A2D4F28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4485" y="2219104"/>
              <a:ext cx="856605" cy="856605"/>
            </a:xfrm>
            <a:prstGeom prst="rect">
              <a:avLst/>
            </a:prstGeom>
          </p:spPr>
        </p:pic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ED4B9148-82EA-5768-2E64-0CA1BC85FE89}"/>
                </a:ext>
              </a:extLst>
            </p:cNvPr>
            <p:cNvCxnSpPr>
              <a:cxnSpLocks/>
            </p:cNvCxnSpPr>
            <p:nvPr/>
          </p:nvCxnSpPr>
          <p:spPr>
            <a:xfrm>
              <a:off x="997686" y="3383995"/>
              <a:ext cx="1032963" cy="533401"/>
            </a:xfrm>
            <a:prstGeom prst="bentConnector3">
              <a:avLst>
                <a:gd name="adj1" fmla="val -1638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D9754B-C04B-F4CE-CBBA-71D8A74ACA7C}"/>
                </a:ext>
              </a:extLst>
            </p:cNvPr>
            <p:cNvSpPr txBox="1"/>
            <p:nvPr/>
          </p:nvSpPr>
          <p:spPr>
            <a:xfrm>
              <a:off x="908053" y="3973118"/>
              <a:ext cx="1032963" cy="56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Business pays contracted amount to PBM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DA8726-7661-AFCB-71C1-56420C422EF5}"/>
                </a:ext>
              </a:extLst>
            </p:cNvPr>
            <p:cNvSpPr txBox="1"/>
            <p:nvPr/>
          </p:nvSpPr>
          <p:spPr>
            <a:xfrm>
              <a:off x="3199770" y="3976767"/>
              <a:ext cx="1228508" cy="56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PBM pays contracted amount to the pharmacy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420DCB-19D9-0BD3-C1C7-F308597951C2}"/>
                </a:ext>
              </a:extLst>
            </p:cNvPr>
            <p:cNvSpPr txBox="1"/>
            <p:nvPr/>
          </p:nvSpPr>
          <p:spPr>
            <a:xfrm>
              <a:off x="664866" y="3096649"/>
              <a:ext cx="807179" cy="2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Business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3468A6-9116-6BC2-62B0-372FA9F74864}"/>
                </a:ext>
              </a:extLst>
            </p:cNvPr>
            <p:cNvSpPr txBox="1"/>
            <p:nvPr/>
          </p:nvSpPr>
          <p:spPr>
            <a:xfrm>
              <a:off x="3697150" y="3093492"/>
              <a:ext cx="856605" cy="49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Pharmacy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9C324E-34C8-E006-79B7-18DB43C127FD}"/>
                </a:ext>
              </a:extLst>
            </p:cNvPr>
            <p:cNvSpPr txBox="1"/>
            <p:nvPr/>
          </p:nvSpPr>
          <p:spPr>
            <a:xfrm>
              <a:off x="2337793" y="3087244"/>
              <a:ext cx="509989" cy="2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PBM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EF86BD-8FEE-90B7-6002-3F346E517F16}"/>
                </a:ext>
              </a:extLst>
            </p:cNvPr>
            <p:cNvSpPr txBox="1"/>
            <p:nvPr/>
          </p:nvSpPr>
          <p:spPr>
            <a:xfrm>
              <a:off x="1129145" y="3631472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$100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A29047-DFB9-2449-9E9F-C0C8D2AA4ED1}"/>
                </a:ext>
              </a:extLst>
            </p:cNvPr>
            <p:cNvSpPr txBox="1"/>
            <p:nvPr/>
          </p:nvSpPr>
          <p:spPr>
            <a:xfrm>
              <a:off x="3535547" y="3631472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$75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5D51BC-2FE2-CABE-3B7C-42DEEB833595}"/>
                </a:ext>
              </a:extLst>
            </p:cNvPr>
            <p:cNvSpPr txBox="1"/>
            <p:nvPr/>
          </p:nvSpPr>
          <p:spPr>
            <a:xfrm>
              <a:off x="2250062" y="3342631"/>
              <a:ext cx="685800" cy="73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$25</a:t>
              </a:r>
              <a:br>
                <a:rPr lang="en-US" sz="1400" dirty="0"/>
              </a:br>
              <a:r>
                <a:rPr lang="en-US" sz="1400" dirty="0"/>
                <a:t>Retained by PBM as spread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718E9E2-F0B3-FE68-0744-D84958E4A2DF}"/>
              </a:ext>
            </a:extLst>
          </p:cNvPr>
          <p:cNvSpPr txBox="1"/>
          <p:nvPr/>
        </p:nvSpPr>
        <p:spPr>
          <a:xfrm>
            <a:off x="870259" y="4641386"/>
            <a:ext cx="743989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85CA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The self-benefitting practice of spread pricing is more common for generic drugs but doesn’t result in lower costs. </a:t>
            </a:r>
            <a:br>
              <a:rPr lang="en-US" sz="2000" dirty="0"/>
            </a:br>
            <a:endParaRPr lang="en-US" sz="900" dirty="0"/>
          </a:p>
          <a:p>
            <a:pPr marL="342900" indent="-342900">
              <a:buClr>
                <a:srgbClr val="0085CA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Spread pricing is non-disclosed revenue that may be in place of charging actual administrative fees for services provided.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83BF0BE-27E3-54C9-7E4D-78546A0CBB64}"/>
              </a:ext>
            </a:extLst>
          </p:cNvPr>
          <p:cNvCxnSpPr/>
          <p:nvPr/>
        </p:nvCxnSpPr>
        <p:spPr>
          <a:xfrm flipV="1">
            <a:off x="5270309" y="2863434"/>
            <a:ext cx="1075073" cy="655986"/>
          </a:xfrm>
          <a:prstGeom prst="bentConnector3">
            <a:avLst>
              <a:gd name="adj1" fmla="val 99615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2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146BB-CC98-F8D8-4D00-FB9A624E2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 Placeholder 5">
            <a:extLst>
              <a:ext uri="{FF2B5EF4-FFF2-40B4-BE49-F238E27FC236}">
                <a16:creationId xmlns:a16="http://schemas.microsoft.com/office/drawing/2014/main" id="{A4218E7D-A1DC-F0EC-79EB-2FAE3BFB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2576" y="6496980"/>
            <a:ext cx="2057400" cy="273844"/>
          </a:xfrm>
        </p:spPr>
        <p:txBody>
          <a:bodyPr/>
          <a:lstStyle/>
          <a:p>
            <a:fld id="{4D31575B-A6DC-4748-AE63-52D37EB1C3B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C771CA1-E930-223A-0D43-49C0828EFDF2}"/>
              </a:ext>
            </a:extLst>
          </p:cNvPr>
          <p:cNvSpPr txBox="1">
            <a:spLocks/>
          </p:cNvSpPr>
          <p:nvPr/>
        </p:nvSpPr>
        <p:spPr>
          <a:xfrm>
            <a:off x="274087" y="222674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i="0" dirty="0">
              <a:latin typeface="+mn-lt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B27AF187-EFE7-66FC-32F3-DA9C4EF9A4FD}"/>
              </a:ext>
            </a:extLst>
          </p:cNvPr>
          <p:cNvSpPr txBox="1">
            <a:spLocks/>
          </p:cNvSpPr>
          <p:nvPr/>
        </p:nvSpPr>
        <p:spPr>
          <a:xfrm>
            <a:off x="523161" y="331819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A" sz="1800" dirty="0">
                <a:latin typeface="+mn-lt"/>
                <a:cs typeface="Open Sans Bold" panose="020B0606030504020204" pitchFamily="34" charset="0"/>
              </a:rPr>
              <a:t>Does your PBM retain rebates?</a:t>
            </a:r>
            <a:endParaRPr lang="en-US" sz="1800" i="0" dirty="0">
              <a:latin typeface="+mn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341D0A-F6C2-135D-A82B-0B186BA2CFEC}"/>
              </a:ext>
            </a:extLst>
          </p:cNvPr>
          <p:cNvSpPr txBox="1"/>
          <p:nvPr/>
        </p:nvSpPr>
        <p:spPr>
          <a:xfrm>
            <a:off x="2065127" y="6394886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B140"/>
                </a:solidFill>
              </a:rPr>
              <a:t>Savings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AE60A8B-FCF1-DFF8-A8E8-26335F89D7C7}"/>
              </a:ext>
            </a:extLst>
          </p:cNvPr>
          <p:cNvSpPr txBox="1"/>
          <p:nvPr/>
        </p:nvSpPr>
        <p:spPr>
          <a:xfrm>
            <a:off x="3454070" y="6395220"/>
            <a:ext cx="223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F6871F"/>
                </a:solidFill>
              </a:rPr>
              <a:t>Security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6BC060-E1E0-AAB7-58C3-89197EE4D422}"/>
              </a:ext>
            </a:extLst>
          </p:cNvPr>
          <p:cNvSpPr txBox="1"/>
          <p:nvPr/>
        </p:nvSpPr>
        <p:spPr>
          <a:xfrm>
            <a:off x="4843018" y="6395883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85CA"/>
                </a:solidFill>
              </a:rPr>
              <a:t>Service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B2E0F8-B349-4592-9CAE-612AF8E10E3E}"/>
              </a:ext>
            </a:extLst>
          </p:cNvPr>
          <p:cNvSpPr txBox="1"/>
          <p:nvPr/>
        </p:nvSpPr>
        <p:spPr>
          <a:xfrm>
            <a:off x="432047" y="1229022"/>
            <a:ext cx="4410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PBMs often retain a portion of rebates: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Clr>
                <a:srgbClr val="0085CA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 bigger the rebate, the more revenue the PBM makes</a:t>
            </a:r>
          </a:p>
          <a:p>
            <a:pPr marL="342900" indent="-342900">
              <a:buClr>
                <a:srgbClr val="0085CA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Rebates amounts often correlate to the price of the drug – higher priced drugs can produce higher rebates</a:t>
            </a:r>
          </a:p>
          <a:p>
            <a:pPr marL="342900" indent="-342900">
              <a:buClr>
                <a:srgbClr val="0085CA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 result could be the plan and member paying more overall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E5AF89-9BC4-4574-1A8B-FF7CE9C94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42442"/>
              </p:ext>
            </p:extLst>
          </p:nvPr>
        </p:nvGraphicFramePr>
        <p:xfrm>
          <a:off x="4996068" y="2310189"/>
          <a:ext cx="3713016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37672">
                  <a:extLst>
                    <a:ext uri="{9D8B030D-6E8A-4147-A177-3AD203B41FA5}">
                      <a16:colId xmlns:a16="http://schemas.microsoft.com/office/drawing/2014/main" val="2262556727"/>
                    </a:ext>
                  </a:extLst>
                </a:gridCol>
                <a:gridCol w="1192296">
                  <a:extLst>
                    <a:ext uri="{9D8B030D-6E8A-4147-A177-3AD203B41FA5}">
                      <a16:colId xmlns:a16="http://schemas.microsoft.com/office/drawing/2014/main" val="386863597"/>
                    </a:ext>
                  </a:extLst>
                </a:gridCol>
                <a:gridCol w="1283048">
                  <a:extLst>
                    <a:ext uri="{9D8B030D-6E8A-4147-A177-3AD203B41FA5}">
                      <a16:colId xmlns:a16="http://schemas.microsoft.com/office/drawing/2014/main" val="3727480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5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Ingredient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363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Rebate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42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8294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76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17383-8436-0C90-E5F9-813715E61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 Placeholder 5">
            <a:extLst>
              <a:ext uri="{FF2B5EF4-FFF2-40B4-BE49-F238E27FC236}">
                <a16:creationId xmlns:a16="http://schemas.microsoft.com/office/drawing/2014/main" id="{5C100AD2-4F6C-2FE2-7A56-D8357313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2576" y="6496980"/>
            <a:ext cx="2057400" cy="273844"/>
          </a:xfrm>
        </p:spPr>
        <p:txBody>
          <a:bodyPr/>
          <a:lstStyle/>
          <a:p>
            <a:fld id="{4D31575B-A6DC-4748-AE63-52D37EB1C3B6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69C8732-52BF-1ACE-1D02-09D7022FE943}"/>
              </a:ext>
            </a:extLst>
          </p:cNvPr>
          <p:cNvSpPr txBox="1">
            <a:spLocks/>
          </p:cNvSpPr>
          <p:nvPr/>
        </p:nvSpPr>
        <p:spPr>
          <a:xfrm>
            <a:off x="274087" y="222674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i="0" dirty="0">
              <a:latin typeface="+mn-lt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216F71E-D3FA-684E-B927-0000E664775A}"/>
              </a:ext>
            </a:extLst>
          </p:cNvPr>
          <p:cNvSpPr txBox="1">
            <a:spLocks/>
          </p:cNvSpPr>
          <p:nvPr/>
        </p:nvSpPr>
        <p:spPr>
          <a:xfrm>
            <a:off x="523161" y="331819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0" dirty="0">
                <a:latin typeface="+mn-lt"/>
              </a:rPr>
              <a:t>How Are Specialty Drugs Managed?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818780-8A41-154C-7089-B028F5B68FF4}"/>
              </a:ext>
            </a:extLst>
          </p:cNvPr>
          <p:cNvSpPr txBox="1"/>
          <p:nvPr/>
        </p:nvSpPr>
        <p:spPr>
          <a:xfrm>
            <a:off x="2065127" y="6394886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B140"/>
                </a:solidFill>
              </a:rPr>
              <a:t>Savings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A8B5C7-B309-5CBF-7720-A666F54AB7E6}"/>
              </a:ext>
            </a:extLst>
          </p:cNvPr>
          <p:cNvSpPr txBox="1"/>
          <p:nvPr/>
        </p:nvSpPr>
        <p:spPr>
          <a:xfrm>
            <a:off x="3454070" y="6395220"/>
            <a:ext cx="223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F6871F"/>
                </a:solidFill>
              </a:rPr>
              <a:t>Security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8241A09-C756-7618-E340-D8E87D0DA2A9}"/>
              </a:ext>
            </a:extLst>
          </p:cNvPr>
          <p:cNvSpPr txBox="1"/>
          <p:nvPr/>
        </p:nvSpPr>
        <p:spPr>
          <a:xfrm>
            <a:off x="4843018" y="6395883"/>
            <a:ext cx="22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6350">
                  <a:noFill/>
                </a:ln>
                <a:solidFill>
                  <a:srgbClr val="0085CA"/>
                </a:solidFill>
              </a:rPr>
              <a:t>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B94EF5-1A36-22CE-8A2A-2EC169BD28DB}"/>
              </a:ext>
            </a:extLst>
          </p:cNvPr>
          <p:cNvSpPr txBox="1"/>
          <p:nvPr/>
        </p:nvSpPr>
        <p:spPr>
          <a:xfrm>
            <a:off x="4739758" y="1659383"/>
            <a:ext cx="4225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Specialty drugs:</a:t>
            </a:r>
          </a:p>
          <a:p>
            <a:endParaRPr lang="en-US" sz="2800" dirty="0"/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Profitable to dispense by PBM-owned specialty pharmacies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Generate rebates and/or other manufacturer revenue for PBMs</a:t>
            </a:r>
          </a:p>
        </p:txBody>
      </p:sp>
      <p:pic>
        <p:nvPicPr>
          <p:cNvPr id="7" name="Picture 6" descr="A black background with many colorful text&#10;&#10;Description automatically generated">
            <a:extLst>
              <a:ext uri="{FF2B5EF4-FFF2-40B4-BE49-F238E27FC236}">
                <a16:creationId xmlns:a16="http://schemas.microsoft.com/office/drawing/2014/main" id="{E70120F4-92ED-302E-27BD-75C1286ECA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78" t="29918" r="22937" b="28808"/>
          <a:stretch/>
        </p:blipFill>
        <p:spPr>
          <a:xfrm>
            <a:off x="123039" y="1891145"/>
            <a:ext cx="4536566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 Placeholder 5">
            <a:extLst>
              <a:ext uri="{FF2B5EF4-FFF2-40B4-BE49-F238E27FC236}">
                <a16:creationId xmlns:a16="http://schemas.microsoft.com/office/drawing/2014/main" id="{EBEB0283-D164-4FF1-895E-6AFBB976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3305" y="6449327"/>
            <a:ext cx="2057400" cy="273844"/>
          </a:xfrm>
        </p:spPr>
        <p:txBody>
          <a:bodyPr/>
          <a:lstStyle/>
          <a:p>
            <a:fld id="{4D31575B-A6DC-4748-AE63-52D37EB1C3B6}" type="slidenum">
              <a:rPr lang="en-US" smtClean="0"/>
              <a:t>9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ED3AD4BF-8372-4ABB-B102-C828E2E3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631" y="6418023"/>
            <a:ext cx="2057400" cy="273844"/>
          </a:xfrm>
        </p:spPr>
        <p:txBody>
          <a:bodyPr/>
          <a:lstStyle>
            <a:lvl1pPr>
              <a:defRPr sz="750" baseline="0"/>
            </a:lvl1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181447-6F13-D9AD-7D35-2CC32E67E0CC}"/>
              </a:ext>
            </a:extLst>
          </p:cNvPr>
          <p:cNvSpPr txBox="1"/>
          <p:nvPr/>
        </p:nvSpPr>
        <p:spPr>
          <a:xfrm>
            <a:off x="499325" y="1953284"/>
            <a:ext cx="271592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400" b="1" dirty="0">
                <a:solidFill>
                  <a:srgbClr val="0085CA"/>
                </a:solidFill>
              </a:rPr>
              <a:t>Specialty Care Strategies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18F3207-C60C-0387-0291-DA23D6DAA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841538"/>
              </p:ext>
            </p:extLst>
          </p:nvPr>
        </p:nvGraphicFramePr>
        <p:xfrm>
          <a:off x="3791168" y="1953284"/>
          <a:ext cx="4308514" cy="354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7DE0F5-38E6-0AD5-B7D8-8734A5AF4C8E}"/>
              </a:ext>
            </a:extLst>
          </p:cNvPr>
          <p:cNvSpPr txBox="1">
            <a:spLocks/>
          </p:cNvSpPr>
          <p:nvPr/>
        </p:nvSpPr>
        <p:spPr>
          <a:xfrm>
            <a:off x="523161" y="331819"/>
            <a:ext cx="4747148" cy="57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195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0" dirty="0">
                <a:latin typeface="+mn-lt"/>
              </a:rPr>
              <a:t>How Specialty Drugs Should Be Managed</a:t>
            </a:r>
          </a:p>
        </p:txBody>
      </p:sp>
    </p:spTree>
    <p:extLst>
      <p:ext uri="{BB962C8B-B14F-4D97-AF65-F5344CB8AC3E}">
        <p14:creationId xmlns:p14="http://schemas.microsoft.com/office/powerpoint/2010/main" val="3954797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3a9fe-24b3-4fba-b4b4-99549620bb68" xsi:nil="true"/>
    <lcf76f155ced4ddcb4097134ff3c332f xmlns="42d80b5b-9166-41de-9abd-a7089d024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EAE36C-442D-495D-A3B5-90BABAA385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2E9D7B-0BEA-4562-AA19-DCFA4AC086F8}"/>
</file>

<file path=customXml/itemProps3.xml><?xml version="1.0" encoding="utf-8"?>
<ds:datastoreItem xmlns:ds="http://schemas.openxmlformats.org/officeDocument/2006/customXml" ds:itemID="{DA4C3440-5180-47E4-AC1D-5490CC992C89}">
  <ds:schemaRefs>
    <ds:schemaRef ds:uri="http://schemas.openxmlformats.org/package/2006/metadata/core-properties"/>
    <ds:schemaRef ds:uri="http://schemas.microsoft.com/office/2006/metadata/properties"/>
    <ds:schemaRef ds:uri="97697eee-94b0-41a6-ac9a-677e33b59645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8d3d4547-6880-4b61-8aa4-bdae7be412b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138013</TotalTime>
  <Words>503</Words>
  <Application>Microsoft Office PowerPoint</Application>
  <PresentationFormat>On-screen Show (4:3)</PresentationFormat>
  <Paragraphs>117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Fairfield</dc:creator>
  <cp:lastModifiedBy>Lisa Gish</cp:lastModifiedBy>
  <cp:revision>125</cp:revision>
  <cp:lastPrinted>2022-05-17T18:52:41Z</cp:lastPrinted>
  <dcterms:created xsi:type="dcterms:W3CDTF">2019-08-05T12:57:24Z</dcterms:created>
  <dcterms:modified xsi:type="dcterms:W3CDTF">2024-04-30T01:55:21Z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0x01010060746995B5FC864484BE3B65C20488F5</vt:lpwstr>
  </property>
</Properties>
</file>